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3" r:id="rId5"/>
    <p:sldId id="259" r:id="rId6"/>
    <p:sldId id="264" r:id="rId7"/>
    <p:sldId id="265" r:id="rId8"/>
    <p:sldId id="266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Stile chi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13" autoAdjust="0"/>
    <p:restoredTop sz="94671" autoAdjust="0"/>
  </p:normalViewPr>
  <p:slideViewPr>
    <p:cSldViewPr>
      <p:cViewPr>
        <p:scale>
          <a:sx n="100" d="100"/>
          <a:sy n="100" d="100"/>
        </p:scale>
        <p:origin x="-448" y="8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TESTI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LAWRENCE SNYDER, ALESSANDRO AMOROSO</a:t>
            </a:r>
            <a:r>
              <a:rPr lang="it-IT" i="1" dirty="0" smtClean="0"/>
              <a:t> </a:t>
            </a:r>
            <a:r>
              <a:rPr lang="it-IT" i="1" dirty="0" smtClean="0">
                <a:solidFill>
                  <a:srgbClr val="FF0000"/>
                </a:solidFill>
              </a:rPr>
              <a:t>FLUENCY: Conoscere e usare l’informatica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(4a Edizione), </a:t>
            </a:r>
            <a:r>
              <a:rPr lang="it-IT" dirty="0" err="1" smtClean="0"/>
              <a:t>Pearsons</a:t>
            </a:r>
            <a:r>
              <a:rPr lang="it-IT" dirty="0" smtClean="0"/>
              <a:t> </a:t>
            </a:r>
            <a:r>
              <a:rPr lang="it-IT" dirty="0" err="1" smtClean="0"/>
              <a:t>Education</a:t>
            </a:r>
            <a:r>
              <a:rPr lang="it-IT" dirty="0" smtClean="0"/>
              <a:t> Italia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MODALITA’ </a:t>
            </a:r>
            <a:r>
              <a:rPr lang="it-IT" dirty="0" err="1" smtClean="0"/>
              <a:t>D’ESAME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L’esame consiste in una prova scritta.</a:t>
            </a:r>
          </a:p>
          <a:p>
            <a:r>
              <a:rPr lang="it-IT" dirty="0" smtClean="0"/>
              <a:t>Se possibile verrà offerto un </a:t>
            </a:r>
            <a:r>
              <a:rPr lang="it-IT" dirty="0" err="1" smtClean="0"/>
              <a:t>preappello</a:t>
            </a:r>
            <a:r>
              <a:rPr lang="it-IT" dirty="0" smtClean="0"/>
              <a:t> a fine corso.</a:t>
            </a:r>
          </a:p>
          <a:p>
            <a:r>
              <a:rPr lang="it-IT" dirty="0" smtClean="0"/>
              <a:t>Il compito finale conterrà dieci domande sui temi del corso e dieci esercizi.</a:t>
            </a:r>
          </a:p>
          <a:p>
            <a:r>
              <a:rPr lang="it-IT" dirty="0" smtClean="0"/>
              <a:t>La risposta a cinque domande e cinque esercizi permette </a:t>
            </a:r>
            <a:r>
              <a:rPr lang="it-IT" smtClean="0"/>
              <a:t>di prendere 18. </a:t>
            </a:r>
            <a:endParaRPr lang="it-IT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1259632" y="1916832"/>
          <a:ext cx="6984775" cy="410445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396955"/>
                <a:gridCol w="1396955"/>
                <a:gridCol w="1396955"/>
                <a:gridCol w="1396955"/>
                <a:gridCol w="1396955"/>
              </a:tblGrid>
              <a:tr h="102611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it-IT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LEZ. 1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INTRODUZIONE AL CORSO</a:t>
                      </a:r>
                      <a:endParaRPr kumimoji="0" lang="it-IT" sz="1200" b="0" i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</a:t>
                      </a:r>
                      <a:r>
                        <a:rPr lang="it-IT" dirty="0" smtClean="0"/>
                        <a:t>.</a:t>
                      </a:r>
                      <a:r>
                        <a:rPr lang="it-IT" baseline="0" dirty="0" smtClean="0"/>
                        <a:t> 2	</a:t>
                      </a:r>
                      <a:endParaRPr lang="it-IT" dirty="0" smtClean="0"/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 CALCOLATORI </a:t>
                      </a:r>
                      <a:b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ELETTRONICI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3</a:t>
                      </a:r>
                    </a:p>
                    <a:p>
                      <a:pPr marL="0" algn="l" rtl="0" eaLnBrk="1" latinLnBrk="0" hangingPunct="1"/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TEORIA DELL’</a:t>
                      </a:r>
                      <a:b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INFORMAZIONE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LEZ.</a:t>
                      </a:r>
                      <a:r>
                        <a:rPr lang="it-IT" baseline="0" dirty="0" smtClean="0"/>
                        <a:t> 4</a:t>
                      </a:r>
                      <a:endParaRPr lang="it-IT" dirty="0" smtClean="0"/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MISURE DELLA 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LEZ.</a:t>
                      </a:r>
                      <a:r>
                        <a:rPr lang="it-IT" baseline="0" dirty="0" smtClean="0"/>
                        <a:t> 5</a:t>
                      </a:r>
                      <a:endParaRPr lang="it-IT" dirty="0" smtClean="0"/>
                    </a:p>
                    <a:p>
                      <a:pPr marL="0" algn="l" rtl="0" eaLnBrk="1" latinLnBrk="0" hangingPunct="1"/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BINARIO: CONVERSIONI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BASE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6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CALCOLO BINARIO: OPERAZIONI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IN BASE 2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CALCOLO BINARIO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PORTE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LOGICHE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PROGETTO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CIRCUITI DIGITALI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</a:t>
                      </a: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INTRODUZIONE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AGLI ALGORITMI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</a:t>
                      </a: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PRODUTTIVITA’ INDIVIDUALE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</a:t>
                      </a: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WEB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RICERCA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DOCUMENTI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USO DEI MOTORI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RICERCA</a:t>
                      </a:r>
                      <a:endParaRPr kumimoji="0" lang="it-IT" sz="1200" b="0" i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026114">
                <a:tc>
                  <a:txBody>
                    <a:bodyPr/>
                    <a:lstStyle/>
                    <a:p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16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SICUREZZA INFORMATICA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17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ELEMENTI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  <a:endParaRPr kumimoji="0" lang="it-IT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</a:t>
                      </a:r>
                      <a:r>
                        <a:rPr kumimoji="0" lang="it-IT" sz="1200" b="0" i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19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ESERCITAZIONE GENERALE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LEZ. 20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INTRODUZIONE AL CORSO 	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OBIETTIVI</a:t>
            </a:r>
          </a:p>
          <a:p>
            <a:r>
              <a:rPr lang="it-IT" dirty="0" smtClean="0"/>
              <a:t>CONTENUTI</a:t>
            </a:r>
          </a:p>
          <a:p>
            <a:r>
              <a:rPr lang="it-IT" dirty="0" smtClean="0"/>
              <a:t>APPROCCIO</a:t>
            </a:r>
          </a:p>
          <a:p>
            <a:r>
              <a:rPr lang="it-IT" dirty="0" smtClean="0"/>
              <a:t>TESTI ADOTTATI</a:t>
            </a:r>
          </a:p>
          <a:p>
            <a:r>
              <a:rPr lang="it-IT" dirty="0" smtClean="0"/>
              <a:t>MODALITA’ </a:t>
            </a:r>
            <a:r>
              <a:rPr lang="it-IT" dirty="0" err="1" smtClean="0"/>
              <a:t>D’ESAME</a:t>
            </a:r>
            <a:endParaRPr lang="it-IT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OBIETTIVI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corso si propone di introdurre i concetti base dell’informatica.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CONTENUTI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it-IT" sz="2800" dirty="0" smtClean="0"/>
              <a:t>CONCETTI BASE </a:t>
            </a:r>
            <a:r>
              <a:rPr lang="it-IT" sz="2800" dirty="0" err="1" smtClean="0"/>
              <a:t>DI</a:t>
            </a:r>
            <a:r>
              <a:rPr lang="it-IT" sz="2800" dirty="0" smtClean="0"/>
              <a:t> INFORMATICA</a:t>
            </a:r>
          </a:p>
          <a:p>
            <a:pPr lvl="0"/>
            <a:r>
              <a:rPr lang="it-IT" sz="2800" dirty="0" smtClean="0"/>
              <a:t>PROGETTAZIONE DIGITALE</a:t>
            </a:r>
          </a:p>
          <a:p>
            <a:pPr lvl="0"/>
            <a:r>
              <a:rPr lang="it-IT" sz="2800" dirty="0" smtClean="0"/>
              <a:t>SICUREZZA INFORMATICA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CONCETTI BASE </a:t>
            </a:r>
            <a:r>
              <a:rPr lang="it-IT" dirty="0" err="1" smtClean="0"/>
              <a:t>DI</a:t>
            </a:r>
            <a:r>
              <a:rPr lang="it-IT" dirty="0" smtClean="0"/>
              <a:t> INFORMATICA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STRUTTURA </a:t>
            </a:r>
            <a:r>
              <a:rPr lang="it-IT" dirty="0" err="1" smtClean="0"/>
              <a:t>DI</a:t>
            </a:r>
            <a:r>
              <a:rPr lang="it-IT" dirty="0" smtClean="0"/>
              <a:t> UN CALCOLATORE</a:t>
            </a:r>
          </a:p>
          <a:p>
            <a:r>
              <a:rPr lang="it-IT" dirty="0" smtClean="0"/>
              <a:t>CIRCUITI DIGITALI</a:t>
            </a:r>
          </a:p>
          <a:p>
            <a:r>
              <a:rPr lang="it-IT" dirty="0" smtClean="0"/>
              <a:t>ARCHITETTURA </a:t>
            </a:r>
            <a:r>
              <a:rPr lang="it-IT" dirty="0" err="1" smtClean="0"/>
              <a:t>DI</a:t>
            </a:r>
            <a:r>
              <a:rPr lang="it-IT" dirty="0" smtClean="0"/>
              <a:t> VAN NEUMANN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PROGETTAZIONE DIGITALE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it-IT" sz="2400" dirty="0" smtClean="0"/>
              <a:t>MISURE DELL’INFORMAZIONE</a:t>
            </a:r>
          </a:p>
          <a:p>
            <a:pPr lvl="1"/>
            <a:r>
              <a:rPr lang="it-IT" sz="2400" dirty="0" smtClean="0"/>
              <a:t>CALCOLO IN BASE 2</a:t>
            </a:r>
          </a:p>
          <a:p>
            <a:pPr lvl="1"/>
            <a:endParaRPr lang="it-IT" sz="2400" dirty="0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SICUREZZA INFORMATICA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PRIVACY E SICUREZZA</a:t>
            </a:r>
          </a:p>
          <a:p>
            <a:r>
              <a:rPr lang="it-IT" dirty="0" smtClean="0"/>
              <a:t>CRITTOGRAFIA</a:t>
            </a:r>
            <a:endParaRPr lang="it-IT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APPROCCIO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concetto base è che l’Informatica è una disciplina autonoma il cui oggetto di studio non sono i calcolatori ma il </a:t>
            </a:r>
            <a:r>
              <a:rPr lang="it-IT" dirty="0" smtClean="0">
                <a:solidFill>
                  <a:srgbClr val="FF0000"/>
                </a:solidFill>
              </a:rPr>
              <a:t>calcolo</a:t>
            </a:r>
            <a:r>
              <a:rPr lang="it-IT" dirty="0" smtClean="0"/>
              <a:t>.</a:t>
            </a:r>
          </a:p>
          <a:p>
            <a:r>
              <a:rPr lang="it-IT" dirty="0" smtClean="0"/>
              <a:t>L’informatica, quando applicata agli studi umanistici, si propone di formare umanisti consapevoli dei bisogni e delle soluzioni che l’informatica può fornire come </a:t>
            </a:r>
            <a:r>
              <a:rPr lang="it-IT" dirty="0" smtClean="0">
                <a:solidFill>
                  <a:srgbClr val="FF0000"/>
                </a:solidFill>
              </a:rPr>
              <a:t>infrastruttura abilitante</a:t>
            </a:r>
            <a:r>
              <a:rPr lang="it-IT" dirty="0" smtClean="0"/>
              <a:t> (anche detta </a:t>
            </a:r>
            <a:r>
              <a:rPr lang="it-IT" dirty="0" smtClean="0">
                <a:solidFill>
                  <a:srgbClr val="FF0000"/>
                </a:solidFill>
              </a:rPr>
              <a:t>piattaforma di servizi</a:t>
            </a:r>
            <a:r>
              <a:rPr lang="it-IT" dirty="0" smtClean="0"/>
              <a:t>).</a:t>
            </a:r>
            <a:endParaRPr lang="it-IT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316</Words>
  <Application>Microsoft Office PowerPoint</Application>
  <PresentationFormat>Presentazione su schermo (4:3)</PresentationFormat>
  <Paragraphs>79</Paragraphs>
  <Slides>11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Presentazione del lavoro del team</vt:lpstr>
      <vt:lpstr>INFORMATICA </vt:lpstr>
      <vt:lpstr>INDICE</vt:lpstr>
      <vt:lpstr>INTRODUZIONE AL CORSO  </vt:lpstr>
      <vt:lpstr>OBIETTIVI</vt:lpstr>
      <vt:lpstr>CONTENUTI</vt:lpstr>
      <vt:lpstr>CONCETTI BASE DI INFORMATICA</vt:lpstr>
      <vt:lpstr>PROGETTAZIONE DIGITALE</vt:lpstr>
      <vt:lpstr>SICUREZZA INFORMATICA</vt:lpstr>
      <vt:lpstr>APPROCCIO</vt:lpstr>
      <vt:lpstr>TESTI</vt:lpstr>
      <vt:lpstr>MODALITA’ D’ESAME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2011-08-10T20:52:19Z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