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0" r:id="rId3"/>
    <p:sldId id="281" r:id="rId4"/>
    <p:sldId id="282" r:id="rId5"/>
    <p:sldId id="257" r:id="rId6"/>
    <p:sldId id="258" r:id="rId7"/>
    <p:sldId id="259" r:id="rId8"/>
    <p:sldId id="260" r:id="rId9"/>
    <p:sldId id="261" r:id="rId10"/>
    <p:sldId id="262" r:id="rId11"/>
    <p:sldId id="284" r:id="rId12"/>
    <p:sldId id="285" r:id="rId13"/>
    <p:sldId id="286" r:id="rId14"/>
    <p:sldId id="287" r:id="rId15"/>
    <p:sldId id="289" r:id="rId16"/>
    <p:sldId id="291" r:id="rId17"/>
    <p:sldId id="292" r:id="rId18"/>
    <p:sldId id="293" r:id="rId19"/>
    <p:sldId id="294" r:id="rId20"/>
    <p:sldId id="295" r:id="rId21"/>
    <p:sldId id="296" r:id="rId22"/>
    <p:sldId id="263" r:id="rId23"/>
    <p:sldId id="315" r:id="rId24"/>
    <p:sldId id="303" r:id="rId25"/>
    <p:sldId id="304" r:id="rId26"/>
    <p:sldId id="305" r:id="rId27"/>
    <p:sldId id="306" r:id="rId28"/>
    <p:sldId id="307" r:id="rId29"/>
    <p:sldId id="309" r:id="rId30"/>
    <p:sldId id="310" r:id="rId31"/>
    <p:sldId id="311" r:id="rId32"/>
    <p:sldId id="312" r:id="rId33"/>
    <p:sldId id="313" r:id="rId34"/>
    <p:sldId id="314" r:id="rId35"/>
    <p:sldId id="264" r:id="rId36"/>
    <p:sldId id="266" r:id="rId37"/>
    <p:sldId id="267" r:id="rId38"/>
    <p:sldId id="268" r:id="rId39"/>
    <p:sldId id="269" r:id="rId40"/>
    <p:sldId id="302" r:id="rId41"/>
  </p:sldIdLst>
  <p:sldSz cx="9144000" cy="6858000" type="screen4x3"/>
  <p:notesSz cx="6797675" cy="9856788"/>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308"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C1D2029-E731-F541-93A5-AD0D8D444A1B}" type="datetimeFigureOut">
              <a:rPr lang="it-IT" smtClean="0"/>
              <a:t>04/03/2015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1457647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C1D2029-E731-F541-93A5-AD0D8D444A1B}" type="datetimeFigureOut">
              <a:rPr lang="it-IT" smtClean="0"/>
              <a:t>04/03/2015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211314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C1D2029-E731-F541-93A5-AD0D8D444A1B}" type="datetimeFigureOut">
              <a:rPr lang="it-IT" smtClean="0"/>
              <a:t>04/03/2015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215927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C1D2029-E731-F541-93A5-AD0D8D444A1B}" type="datetimeFigureOut">
              <a:rPr lang="it-IT" smtClean="0"/>
              <a:t>04/03/2015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3799969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2C1D2029-E731-F541-93A5-AD0D8D444A1B}" type="datetimeFigureOut">
              <a:rPr lang="it-IT" smtClean="0"/>
              <a:t>04/03/2015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466722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C1D2029-E731-F541-93A5-AD0D8D444A1B}" type="datetimeFigureOut">
              <a:rPr lang="it-IT" smtClean="0"/>
              <a:t>04/03/2015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1853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C1D2029-E731-F541-93A5-AD0D8D444A1B}" type="datetimeFigureOut">
              <a:rPr lang="it-IT" smtClean="0"/>
              <a:t>04/03/2015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178261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2C1D2029-E731-F541-93A5-AD0D8D444A1B}" type="datetimeFigureOut">
              <a:rPr lang="it-IT" smtClean="0"/>
              <a:t>04/03/2015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1324224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C1D2029-E731-F541-93A5-AD0D8D444A1B}" type="datetimeFigureOut">
              <a:rPr lang="it-IT" smtClean="0"/>
              <a:t>04/03/2015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177400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2C1D2029-E731-F541-93A5-AD0D8D444A1B}" type="datetimeFigureOut">
              <a:rPr lang="it-IT" smtClean="0"/>
              <a:t>04/03/2015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1704528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2C1D2029-E731-F541-93A5-AD0D8D444A1B}" type="datetimeFigureOut">
              <a:rPr lang="it-IT" smtClean="0"/>
              <a:t>04/03/2015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E6EB23-BF74-394B-B816-4F4D794B6341}" type="slidenum">
              <a:rPr lang="it-IT" smtClean="0"/>
              <a:t>‹N›</a:t>
            </a:fld>
            <a:endParaRPr lang="it-IT"/>
          </a:p>
        </p:txBody>
      </p:sp>
    </p:spTree>
    <p:extLst>
      <p:ext uri="{BB962C8B-B14F-4D97-AF65-F5344CB8AC3E}">
        <p14:creationId xmlns:p14="http://schemas.microsoft.com/office/powerpoint/2010/main" val="1263332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D2029-E731-F541-93A5-AD0D8D444A1B}" type="datetimeFigureOut">
              <a:rPr lang="it-IT" smtClean="0"/>
              <a:t>04/03/2015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6EB23-BF74-394B-B816-4F4D794B6341}" type="slidenum">
              <a:rPr lang="it-IT" smtClean="0"/>
              <a:t>‹N›</a:t>
            </a:fld>
            <a:endParaRPr lang="it-IT"/>
          </a:p>
        </p:txBody>
      </p:sp>
    </p:spTree>
    <p:extLst>
      <p:ext uri="{BB962C8B-B14F-4D97-AF65-F5344CB8AC3E}">
        <p14:creationId xmlns:p14="http://schemas.microsoft.com/office/powerpoint/2010/main" val="154441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Giustizia costituzionale </a:t>
            </a: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808726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Capo dello Stato come controllore?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Un ulteriore tipo di controllo politico è proposto da C. Schmitt (in polemica con </a:t>
            </a:r>
            <a:r>
              <a:rPr lang="it-IT" dirty="0" err="1" smtClean="0"/>
              <a:t>Kelsen</a:t>
            </a:r>
            <a:r>
              <a:rPr lang="it-IT" dirty="0" smtClean="0"/>
              <a:t>): il </a:t>
            </a:r>
            <a:r>
              <a:rPr lang="it-IT" b="1" dirty="0" smtClean="0"/>
              <a:t>Capo dello Stato</a:t>
            </a:r>
            <a:r>
              <a:rPr lang="it-IT" dirty="0" smtClean="0"/>
              <a:t>, come </a:t>
            </a:r>
            <a:r>
              <a:rPr lang="it-IT" b="1" dirty="0" smtClean="0"/>
              <a:t>Custode</a:t>
            </a:r>
            <a:r>
              <a:rPr lang="it-IT" dirty="0" smtClean="0"/>
              <a:t> </a:t>
            </a:r>
            <a:r>
              <a:rPr lang="it-IT" b="1" dirty="0" smtClean="0"/>
              <a:t>della Costituzione</a:t>
            </a:r>
            <a:r>
              <a:rPr lang="it-IT" dirty="0" smtClean="0"/>
              <a:t>, con funzioni relative al controllo di costituzionalità.</a:t>
            </a:r>
          </a:p>
          <a:p>
            <a:r>
              <a:rPr lang="it-IT" dirty="0" smtClean="0"/>
              <a:t>Nessun ordinamento liberal-democratico assegna in via esclusiva al Capo dello Stato il compito di difendere la costituzione avverso leggi o atti con essa confliggenti. </a:t>
            </a:r>
          </a:p>
          <a:p>
            <a:r>
              <a:rPr lang="it-IT" dirty="0" smtClean="0"/>
              <a:t>Il più delle volte concorre a tale funzione: mediante ricorso, nonché in connessione all’esercizio del potere di messaggio, in sede di promulgazione-sanzione, potendo in tali ipotesi opporre la propria volontà (veto) a quella del parlamento per ragioni di costituzionalità.</a:t>
            </a:r>
          </a:p>
          <a:p>
            <a:pPr lvl="0"/>
            <a:r>
              <a:rPr lang="it-IT" dirty="0" smtClean="0"/>
              <a:t>Sanzione è un vero concorso all’esercizio della funzione legislativa: è insuperabile il rifiuto della stessa. Vedi UK e Belgio, ove per convenzione costituzionale il Monarca non esercita più tale veto (in UK dal 1707).</a:t>
            </a:r>
          </a:p>
          <a:p>
            <a:pPr lvl="0"/>
            <a:r>
              <a:rPr lang="it-IT" dirty="0" smtClean="0"/>
              <a:t>Veto o rinvio superabile: mediante nuova deliberazione delle camere. A maggioranza semplice (Francia, Italia, Romania); a maggioranze qualificate (Grecia, Perù, Bulgaria, Rep. Ceca; 2/3: Argentina, Polonia). </a:t>
            </a:r>
          </a:p>
          <a:p>
            <a:endParaRPr lang="it-IT" dirty="0"/>
          </a:p>
        </p:txBody>
      </p:sp>
    </p:spTree>
    <p:extLst>
      <p:ext uri="{BB962C8B-B14F-4D97-AF65-F5344CB8AC3E}">
        <p14:creationId xmlns:p14="http://schemas.microsoft.com/office/powerpoint/2010/main" val="3076473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Stato socialista</a:t>
            </a:r>
            <a:endParaRPr lang="it-IT" dirty="0"/>
          </a:p>
        </p:txBody>
      </p:sp>
      <p:sp>
        <p:nvSpPr>
          <p:cNvPr id="3" name="Segnaposto contenuto 2"/>
          <p:cNvSpPr>
            <a:spLocks noGrp="1"/>
          </p:cNvSpPr>
          <p:nvPr>
            <p:ph idx="1"/>
          </p:nvPr>
        </p:nvSpPr>
        <p:spPr/>
        <p:txBody>
          <a:bodyPr>
            <a:normAutofit fontScale="55000" lnSpcReduction="20000"/>
          </a:bodyPr>
          <a:lstStyle/>
          <a:p>
            <a:r>
              <a:rPr lang="it-IT" dirty="0"/>
              <a:t>Ciò che si oppone alla creazione di un organo </a:t>
            </a:r>
            <a:r>
              <a:rPr lang="it-IT" i="1" dirty="0"/>
              <a:t>ad</a:t>
            </a:r>
            <a:r>
              <a:rPr lang="it-IT" dirty="0"/>
              <a:t> </a:t>
            </a:r>
            <a:r>
              <a:rPr lang="it-IT" i="1" dirty="0"/>
              <a:t>hoc</a:t>
            </a:r>
            <a:r>
              <a:rPr lang="it-IT" dirty="0"/>
              <a:t> di giustizia costituzionale non è la separazione dei poteri (che, in quanto strumento di conservazione e di garanzia a vantaggio della sola classe borghese egemone, non trova qui applicazione), ma il </a:t>
            </a:r>
            <a:r>
              <a:rPr lang="it-IT" b="1" dirty="0"/>
              <a:t>principio di unità del potere statale</a:t>
            </a:r>
            <a:r>
              <a:rPr lang="it-IT" dirty="0"/>
              <a:t>.</a:t>
            </a:r>
          </a:p>
          <a:p>
            <a:r>
              <a:rPr lang="it-IT" dirty="0" smtClean="0"/>
              <a:t>Il </a:t>
            </a:r>
            <a:r>
              <a:rPr lang="it-IT" dirty="0"/>
              <a:t>potere è interamente concentrato nelle mani dei </a:t>
            </a:r>
            <a:r>
              <a:rPr lang="it-IT" i="1" dirty="0"/>
              <a:t>Soviet</a:t>
            </a:r>
            <a:r>
              <a:rPr lang="it-IT" dirty="0"/>
              <a:t>. In più, opera il </a:t>
            </a:r>
            <a:r>
              <a:rPr lang="it-IT" b="1" dirty="0"/>
              <a:t>principio della doppia dipendenza</a:t>
            </a:r>
            <a:r>
              <a:rPr lang="it-IT" dirty="0"/>
              <a:t> (ogni </a:t>
            </a:r>
            <a:r>
              <a:rPr lang="it-IT" i="1" dirty="0"/>
              <a:t>Soviet</a:t>
            </a:r>
            <a:r>
              <a:rPr lang="it-IT" dirty="0"/>
              <a:t> è controllato orizzontalmente dai propri elettori e verticalmente dal </a:t>
            </a:r>
            <a:r>
              <a:rPr lang="it-IT" i="1" dirty="0"/>
              <a:t>Soviet</a:t>
            </a:r>
            <a:r>
              <a:rPr lang="it-IT" dirty="0"/>
              <a:t> di livello superiore; il relativo </a:t>
            </a:r>
            <a:r>
              <a:rPr lang="it-IT" i="1" dirty="0"/>
              <a:t>Presidium</a:t>
            </a:r>
            <a:r>
              <a:rPr lang="it-IT" dirty="0"/>
              <a:t> e consiglio è controllato orizzontalmente dal </a:t>
            </a:r>
            <a:r>
              <a:rPr lang="it-IT" i="1" dirty="0"/>
              <a:t>Soviet </a:t>
            </a:r>
            <a:r>
              <a:rPr lang="it-IT" dirty="0"/>
              <a:t>che lo nomina e verticalmente da quello superiore): s’impedisce in tal modo la configurabilità di organi di controllo “esterni” alle assemblee. Queste approvano sia leggi ordinarie, sia le leggi costituzionali.</a:t>
            </a:r>
          </a:p>
          <a:p>
            <a:r>
              <a:rPr lang="it-IT" dirty="0"/>
              <a:t>Non è coerente con detto modello il controllo di costituzionalità </a:t>
            </a:r>
            <a:r>
              <a:rPr lang="it-IT" dirty="0" smtClean="0"/>
              <a:t>“esternalizzato”. Non è coerente la </a:t>
            </a:r>
            <a:r>
              <a:rPr lang="it-IT" dirty="0"/>
              <a:t>possibilità che si diano corti costituzionali; non è </a:t>
            </a:r>
            <a:r>
              <a:rPr lang="it-IT" dirty="0" smtClean="0"/>
              <a:t>incompatibile </a:t>
            </a:r>
            <a:r>
              <a:rPr lang="it-IT" dirty="0"/>
              <a:t>l’attribuzione di tale potere di controllo alla medesima assemblea rappresentativa o all’organo più ristretto della stessa, il </a:t>
            </a:r>
            <a:r>
              <a:rPr lang="it-IT" i="1" dirty="0" err="1"/>
              <a:t>praesidium</a:t>
            </a:r>
            <a:r>
              <a:rPr lang="it-IT" dirty="0"/>
              <a:t>: Romania (1965), Bulgaria, (1971), RDT (1968), Ungheria (1972), Albania e Polonia (1976), URSS e Cuba (1977), Cina (1978).</a:t>
            </a:r>
          </a:p>
          <a:p>
            <a:endParaRPr lang="it-IT" dirty="0"/>
          </a:p>
        </p:txBody>
      </p:sp>
    </p:spTree>
    <p:extLst>
      <p:ext uri="{BB962C8B-B14F-4D97-AF65-F5344CB8AC3E}">
        <p14:creationId xmlns:p14="http://schemas.microsoft.com/office/powerpoint/2010/main" val="1297784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Stato socialista</a:t>
            </a:r>
            <a:endParaRPr lang="it-IT" dirty="0"/>
          </a:p>
        </p:txBody>
      </p:sp>
      <p:sp>
        <p:nvSpPr>
          <p:cNvPr id="3" name="Segnaposto contenuto 2"/>
          <p:cNvSpPr>
            <a:spLocks noGrp="1"/>
          </p:cNvSpPr>
          <p:nvPr>
            <p:ph idx="1"/>
          </p:nvPr>
        </p:nvSpPr>
        <p:spPr/>
        <p:txBody>
          <a:bodyPr>
            <a:normAutofit fontScale="47500" lnSpcReduction="20000"/>
          </a:bodyPr>
          <a:lstStyle/>
          <a:p>
            <a:r>
              <a:rPr lang="it-IT" dirty="0"/>
              <a:t>Alcuni ordinamenti, però, hanno istituito delle Corti costituzionali (Jugoslavia a livello federale e statale dal 1963 e 1974; Cecoslovacchia Corte costituzionale federale dal 1968; Polonia, dal 1982; Ungheria. dal 1983). </a:t>
            </a:r>
          </a:p>
          <a:p>
            <a:r>
              <a:rPr lang="it-IT" b="1" dirty="0"/>
              <a:t>Jugoslavia</a:t>
            </a:r>
            <a:r>
              <a:rPr lang="it-IT" dirty="0"/>
              <a:t>. La Costituzione del 1963 prevedeva corti costituzionale a livello federale e nelle sei repubbliche (dal 1974 anche nelle province autonome di Kosovo e </a:t>
            </a:r>
            <a:r>
              <a:rPr lang="it-IT" dirty="0" err="1"/>
              <a:t>Voivodina</a:t>
            </a:r>
            <a:r>
              <a:rPr lang="it-IT" dirty="0"/>
              <a:t>). Controlli concreti, astratti, ricorso individuale. L’ultima parola era però riservata alla assemblea rappresentativa. </a:t>
            </a:r>
          </a:p>
          <a:p>
            <a:r>
              <a:rPr lang="it-IT" b="1" dirty="0"/>
              <a:t>Polonia</a:t>
            </a:r>
            <a:r>
              <a:rPr lang="it-IT" dirty="0"/>
              <a:t>.  Con la revisione costituzionale del 1982 e legge sul TC del 1985 si introduce una Corte composta da 12 giudici. Controllo astratto e concreto su leggi e atti amministrativi di organi centrali e superiori della amministrazione. La dichiarazione di incostituzionalità non comportava l’annullamento della legge, ma l’obbligo del parlamento di riconsiderarla e di renderla conforme alla decisione del TC. La decisione poteva essere a maggioranza dei 2/3 dei parlamentari.</a:t>
            </a:r>
          </a:p>
          <a:p>
            <a:r>
              <a:rPr lang="it-IT" dirty="0"/>
              <a:t>In realtà, non hanno esercitato un effettivo controllo di costituzionalità, ma una funzione meramente declamatoria dei principi assunti a fondamento del regime. La ragione risiede nella circostanza che, com’è noto, la costituzione era una mera enunciazione di programmi politici </a:t>
            </a:r>
            <a:r>
              <a:rPr lang="it-IT" dirty="0" smtClean="0"/>
              <a:t>(costituzione-programma</a:t>
            </a:r>
            <a:r>
              <a:rPr lang="it-IT" dirty="0"/>
              <a:t>).</a:t>
            </a:r>
          </a:p>
          <a:p>
            <a:r>
              <a:rPr lang="it-IT" b="1" dirty="0"/>
              <a:t>Cecoslovacchia</a:t>
            </a:r>
            <a:r>
              <a:rPr lang="it-IT" dirty="0"/>
              <a:t>. La Corte costituzionale non fu mai istituita. Con l. </a:t>
            </a:r>
            <a:r>
              <a:rPr lang="it-IT" dirty="0" err="1"/>
              <a:t>cost</a:t>
            </a:r>
            <a:r>
              <a:rPr lang="it-IT" dirty="0"/>
              <a:t>. 1/1991 si è prevista una Corte costituzionale per la Repubblica federale ceca e slovacca in funzione fino al 31 gennaio 1992 (anno scioglimento della federazione). </a:t>
            </a:r>
          </a:p>
        </p:txBody>
      </p:sp>
    </p:spTree>
    <p:extLst>
      <p:ext uri="{BB962C8B-B14F-4D97-AF65-F5344CB8AC3E}">
        <p14:creationId xmlns:p14="http://schemas.microsoft.com/office/powerpoint/2010/main" val="1703191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Iran (1)</a:t>
            </a:r>
            <a:endParaRPr lang="it-IT" dirty="0"/>
          </a:p>
        </p:txBody>
      </p:sp>
      <p:sp>
        <p:nvSpPr>
          <p:cNvPr id="3" name="Segnaposto contenuto 2"/>
          <p:cNvSpPr>
            <a:spLocks noGrp="1"/>
          </p:cNvSpPr>
          <p:nvPr>
            <p:ph idx="1"/>
          </p:nvPr>
        </p:nvSpPr>
        <p:spPr/>
        <p:txBody>
          <a:bodyPr>
            <a:normAutofit fontScale="62500" lnSpcReduction="20000"/>
          </a:bodyPr>
          <a:lstStyle/>
          <a:p>
            <a:r>
              <a:rPr lang="it-IT" b="1" dirty="0"/>
              <a:t>Costituzione del 1979</a:t>
            </a:r>
            <a:r>
              <a:rPr lang="it-IT" dirty="0"/>
              <a:t>: già nel Preambolo si ha la </a:t>
            </a:r>
            <a:r>
              <a:rPr lang="it-IT" b="1" dirty="0"/>
              <a:t>piena</a:t>
            </a:r>
            <a:r>
              <a:rPr lang="it-IT" dirty="0"/>
              <a:t> </a:t>
            </a:r>
            <a:r>
              <a:rPr lang="it-IT" b="1" dirty="0"/>
              <a:t>immedesimazione</a:t>
            </a:r>
            <a:r>
              <a:rPr lang="it-IT" dirty="0"/>
              <a:t> tra principi giuridici e religiosi. </a:t>
            </a:r>
            <a:r>
              <a:rPr lang="it-IT" b="1" dirty="0"/>
              <a:t>Stato teocratico</a:t>
            </a:r>
            <a:r>
              <a:rPr lang="it-IT" dirty="0"/>
              <a:t>: il diritto religioso è in costituzione e ai religiosi è attribuito un ruolo politico attivo. </a:t>
            </a:r>
          </a:p>
          <a:p>
            <a:pPr marL="0" indent="0">
              <a:buNone/>
            </a:pPr>
            <a:r>
              <a:rPr lang="it-IT" dirty="0"/>
              <a:t>Art. 2: elenco dei principi sui cui si basa la repubblica islamica e indicazione del Corano come legge fondamentale.</a:t>
            </a:r>
          </a:p>
          <a:p>
            <a:pPr marL="0" indent="0">
              <a:buNone/>
            </a:pPr>
            <a:r>
              <a:rPr lang="it-IT" dirty="0"/>
              <a:t>Art. 4: </a:t>
            </a:r>
            <a:r>
              <a:rPr lang="it-IT" b="1" dirty="0"/>
              <a:t>la </a:t>
            </a:r>
            <a:r>
              <a:rPr lang="it-IT" b="1" i="1" dirty="0" err="1"/>
              <a:t>shari’a</a:t>
            </a:r>
            <a:r>
              <a:rPr lang="it-IT" b="1" dirty="0"/>
              <a:t> è fonte suprema del diritto</a:t>
            </a:r>
            <a:r>
              <a:rPr lang="it-IT" dirty="0"/>
              <a:t>. La disposizione si applica in modo assoluto a tutti gli articoli della Costituzione.</a:t>
            </a:r>
          </a:p>
          <a:p>
            <a:pPr marL="0" indent="0">
              <a:buNone/>
            </a:pPr>
            <a:r>
              <a:rPr lang="it-IT" dirty="0"/>
              <a:t>Art. 72: è illegittima la legislazione contraria alle direttive della religione ufficiale.</a:t>
            </a:r>
          </a:p>
          <a:p>
            <a:pPr marL="0" indent="0">
              <a:buNone/>
            </a:pPr>
            <a:r>
              <a:rPr lang="it-IT" dirty="0"/>
              <a:t>Art. 170: vi è l’obbligo per i giudici di disapplicare le regole che contrastino con legge islamica. </a:t>
            </a:r>
          </a:p>
          <a:p>
            <a:pPr marL="0" indent="0">
              <a:buNone/>
            </a:pPr>
            <a:endParaRPr lang="it-IT" dirty="0"/>
          </a:p>
          <a:p>
            <a:pPr marL="0" indent="0">
              <a:buNone/>
            </a:pPr>
            <a:r>
              <a:rPr lang="it-IT" dirty="0"/>
              <a:t>Il clero ha il compito di vagliare la legislazione parlamentare. La funzione è esercitata dal Consiglio dei guardiani. Art. 91: </a:t>
            </a:r>
            <a:r>
              <a:rPr lang="it-IT" b="1" dirty="0"/>
              <a:t>tutela la costituzione e i principi islamici assicurando che nessun atto approvato dal Parlamento sia con essi in contrasto. </a:t>
            </a:r>
            <a:endParaRPr lang="it-IT" dirty="0"/>
          </a:p>
          <a:p>
            <a:endParaRPr lang="it-IT" dirty="0"/>
          </a:p>
        </p:txBody>
      </p:sp>
    </p:spTree>
    <p:extLst>
      <p:ext uri="{BB962C8B-B14F-4D97-AF65-F5344CB8AC3E}">
        <p14:creationId xmlns:p14="http://schemas.microsoft.com/office/powerpoint/2010/main" val="1796209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Iran (2)</a:t>
            </a:r>
            <a:endParaRPr lang="it-IT" dirty="0"/>
          </a:p>
        </p:txBody>
      </p:sp>
      <p:sp>
        <p:nvSpPr>
          <p:cNvPr id="3" name="Segnaposto contenuto 2"/>
          <p:cNvSpPr>
            <a:spLocks noGrp="1"/>
          </p:cNvSpPr>
          <p:nvPr>
            <p:ph idx="1"/>
          </p:nvPr>
        </p:nvSpPr>
        <p:spPr/>
        <p:txBody>
          <a:bodyPr>
            <a:normAutofit fontScale="62500" lnSpcReduction="20000"/>
          </a:bodyPr>
          <a:lstStyle/>
          <a:p>
            <a:r>
              <a:rPr lang="it-IT" b="1" dirty="0"/>
              <a:t>Costituzione del 1979</a:t>
            </a:r>
            <a:r>
              <a:rPr lang="it-IT" dirty="0"/>
              <a:t>: già nel Preambolo si ha la </a:t>
            </a:r>
            <a:r>
              <a:rPr lang="it-IT" b="1" dirty="0"/>
              <a:t>piena</a:t>
            </a:r>
            <a:r>
              <a:rPr lang="it-IT" dirty="0"/>
              <a:t> </a:t>
            </a:r>
            <a:r>
              <a:rPr lang="it-IT" b="1" dirty="0"/>
              <a:t>immedesimazione</a:t>
            </a:r>
            <a:r>
              <a:rPr lang="it-IT" dirty="0"/>
              <a:t> tra principi giuridici e religiosi. </a:t>
            </a:r>
            <a:r>
              <a:rPr lang="it-IT" b="1" dirty="0"/>
              <a:t>Stato teocratico</a:t>
            </a:r>
            <a:r>
              <a:rPr lang="it-IT" dirty="0"/>
              <a:t>: il diritto religioso è in costituzione e ai religiosi è attribuito un ruolo politico attivo. </a:t>
            </a:r>
          </a:p>
          <a:p>
            <a:pPr marL="0" indent="0">
              <a:buNone/>
            </a:pPr>
            <a:r>
              <a:rPr lang="it-IT" dirty="0"/>
              <a:t>Art. 2: elenco dei principi sui cui si basa la repubblica islamica e indicazione del Corano come legge fondamentale.</a:t>
            </a:r>
          </a:p>
          <a:p>
            <a:pPr marL="0" indent="0">
              <a:buNone/>
            </a:pPr>
            <a:r>
              <a:rPr lang="it-IT" dirty="0"/>
              <a:t>Art. 4: </a:t>
            </a:r>
            <a:r>
              <a:rPr lang="it-IT" b="1" dirty="0"/>
              <a:t>la </a:t>
            </a:r>
            <a:r>
              <a:rPr lang="it-IT" b="1" i="1" dirty="0" err="1"/>
              <a:t>shari’a</a:t>
            </a:r>
            <a:r>
              <a:rPr lang="it-IT" b="1" dirty="0"/>
              <a:t> è fonte suprema del diritto</a:t>
            </a:r>
            <a:r>
              <a:rPr lang="it-IT" dirty="0"/>
              <a:t>. La disposizione si applica in modo assoluto a tutti gli articoli della Costituzione.</a:t>
            </a:r>
          </a:p>
          <a:p>
            <a:pPr marL="0" indent="0">
              <a:buNone/>
            </a:pPr>
            <a:r>
              <a:rPr lang="it-IT" dirty="0"/>
              <a:t>Art. 72: è illegittima la legislazione contraria alle direttive della religione ufficiale.</a:t>
            </a:r>
          </a:p>
          <a:p>
            <a:pPr marL="0" indent="0">
              <a:buNone/>
            </a:pPr>
            <a:r>
              <a:rPr lang="it-IT" dirty="0"/>
              <a:t>Art. 170: vi è l’obbligo per i giudici di disapplicare le regole che contrastino con legge islamica. </a:t>
            </a:r>
          </a:p>
          <a:p>
            <a:pPr marL="0" indent="0">
              <a:buNone/>
            </a:pPr>
            <a:endParaRPr lang="it-IT" dirty="0"/>
          </a:p>
          <a:p>
            <a:pPr marL="0" indent="0">
              <a:buNone/>
            </a:pPr>
            <a:r>
              <a:rPr lang="it-IT" dirty="0"/>
              <a:t>Il clero ha il compito di vagliare la legislazione parlamentare. La funzione è esercitata dal Consiglio dei guardiani. Art. 91: </a:t>
            </a:r>
            <a:r>
              <a:rPr lang="it-IT" b="1" dirty="0"/>
              <a:t>tutela la costituzione e i principi islamici assicurando che nessun atto approvato dal Parlamento sia con essi in contrasto. </a:t>
            </a:r>
            <a:endParaRPr lang="it-IT" dirty="0"/>
          </a:p>
          <a:p>
            <a:endParaRPr lang="it-IT" dirty="0"/>
          </a:p>
        </p:txBody>
      </p:sp>
    </p:spTree>
    <p:extLst>
      <p:ext uri="{BB962C8B-B14F-4D97-AF65-F5344CB8AC3E}">
        <p14:creationId xmlns:p14="http://schemas.microsoft.com/office/powerpoint/2010/main" val="3912918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Francia</a:t>
            </a:r>
            <a:endParaRPr lang="it-IT" dirty="0"/>
          </a:p>
        </p:txBody>
      </p:sp>
      <p:sp>
        <p:nvSpPr>
          <p:cNvPr id="3" name="Segnaposto contenuto 2"/>
          <p:cNvSpPr>
            <a:spLocks noGrp="1"/>
          </p:cNvSpPr>
          <p:nvPr>
            <p:ph idx="1"/>
          </p:nvPr>
        </p:nvSpPr>
        <p:spPr/>
        <p:txBody>
          <a:bodyPr>
            <a:normAutofit fontScale="85000" lnSpcReduction="20000"/>
          </a:bodyPr>
          <a:lstStyle/>
          <a:p>
            <a:r>
              <a:rPr lang="it-IT" dirty="0"/>
              <a:t>Curiosa contraddizione: da una parte, le teorie di Montesquieu e Rousseau sul ruolo meramente dichiarativo del giudice impedivano ogni serio tentativo di affidare loro il controllo delle leggi; dall’altra, le dottrine dell’illuminismo rivoluzionario trovavano consacrazione nella divisione dei poteri e nella tutela delle libertà, protette dalla costituzione rigida. </a:t>
            </a:r>
            <a:r>
              <a:rPr lang="it-IT" b="1" dirty="0"/>
              <a:t>È la storia di un </a:t>
            </a:r>
            <a:r>
              <a:rPr lang="it-IT" b="1" dirty="0" smtClean="0"/>
              <a:t>rifiuto </a:t>
            </a:r>
            <a:r>
              <a:rPr lang="it-IT" dirty="0"/>
              <a:t>(Drago) </a:t>
            </a:r>
            <a:r>
              <a:rPr lang="it-IT" b="1" dirty="0"/>
              <a:t>fondato sul </a:t>
            </a:r>
            <a:r>
              <a:rPr lang="it-IT" b="1" dirty="0" err="1"/>
              <a:t>legicentrismo</a:t>
            </a:r>
            <a:r>
              <a:rPr lang="it-IT" b="1" dirty="0"/>
              <a:t> e sulla sovranità parlamentare</a:t>
            </a:r>
            <a:r>
              <a:rPr lang="it-IT" dirty="0"/>
              <a:t>. </a:t>
            </a:r>
          </a:p>
          <a:p>
            <a:r>
              <a:rPr lang="it-IT" b="1" dirty="0"/>
              <a:t>Cosa tempera l’onnipotenza del legislativo: l’idea che nella costituzione vi siano principi e </a:t>
            </a:r>
            <a:r>
              <a:rPr lang="it-IT" b="1" dirty="0" err="1"/>
              <a:t>diriti</a:t>
            </a:r>
            <a:r>
              <a:rPr lang="it-IT" b="1" dirty="0"/>
              <a:t> fondamentali. </a:t>
            </a:r>
          </a:p>
        </p:txBody>
      </p:sp>
    </p:spTree>
    <p:extLst>
      <p:ext uri="{BB962C8B-B14F-4D97-AF65-F5344CB8AC3E}">
        <p14:creationId xmlns:p14="http://schemas.microsoft.com/office/powerpoint/2010/main" val="2025881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L’evoluzione storica</a:t>
            </a:r>
            <a:endParaRPr lang="it-IT" dirty="0"/>
          </a:p>
        </p:txBody>
      </p:sp>
      <p:sp>
        <p:nvSpPr>
          <p:cNvPr id="3" name="Segnaposto contenuto 2"/>
          <p:cNvSpPr>
            <a:spLocks noGrp="1"/>
          </p:cNvSpPr>
          <p:nvPr>
            <p:ph idx="1"/>
          </p:nvPr>
        </p:nvSpPr>
        <p:spPr/>
        <p:txBody>
          <a:bodyPr>
            <a:normAutofit/>
          </a:bodyPr>
          <a:lstStyle/>
          <a:p>
            <a:r>
              <a:rPr lang="it-IT" dirty="0" smtClean="0"/>
              <a:t>Un </a:t>
            </a:r>
            <a:r>
              <a:rPr lang="it-IT" dirty="0"/>
              <a:t>controllo avrebbe dovuto pur </a:t>
            </a:r>
            <a:r>
              <a:rPr lang="it-IT" dirty="0" smtClean="0"/>
              <a:t>esserci. Si propongono soluzioni spurie: </a:t>
            </a:r>
          </a:p>
          <a:p>
            <a:pPr marL="514350" indent="-514350">
              <a:buAutoNum type="alphaLcParenR"/>
            </a:pPr>
            <a:r>
              <a:rPr lang="it-IT" dirty="0" smtClean="0"/>
              <a:t>Affidamento a organi appartenenti allo </a:t>
            </a:r>
            <a:r>
              <a:rPr lang="it-IT" dirty="0"/>
              <a:t>stesso potere legislativo; </a:t>
            </a:r>
            <a:endParaRPr lang="it-IT" dirty="0" smtClean="0"/>
          </a:p>
          <a:p>
            <a:pPr marL="514350" indent="-514350">
              <a:buAutoNum type="alphaLcParenR"/>
            </a:pPr>
            <a:r>
              <a:rPr lang="it-IT" dirty="0" smtClean="0"/>
              <a:t>Affidamento a </a:t>
            </a:r>
            <a:r>
              <a:rPr lang="it-IT" dirty="0"/>
              <a:t>organi chiamati a </a:t>
            </a:r>
            <a:r>
              <a:rPr lang="it-IT" dirty="0" smtClean="0"/>
              <a:t>intervenire </a:t>
            </a:r>
            <a:r>
              <a:rPr lang="it-IT" dirty="0"/>
              <a:t>nel procedimento legislativo.</a:t>
            </a:r>
          </a:p>
          <a:p>
            <a:r>
              <a:rPr lang="it-IT" dirty="0"/>
              <a:t>Dal 1789 </a:t>
            </a:r>
            <a:r>
              <a:rPr lang="it-IT" dirty="0" smtClean="0"/>
              <a:t>la problematica è presente nel dibattito </a:t>
            </a:r>
            <a:r>
              <a:rPr lang="it-IT" dirty="0"/>
              <a:t>politico e </a:t>
            </a:r>
            <a:r>
              <a:rPr lang="it-IT" dirty="0" smtClean="0"/>
              <a:t>giuridico</a:t>
            </a:r>
            <a:r>
              <a:rPr lang="it-IT" dirty="0"/>
              <a:t>. </a:t>
            </a:r>
          </a:p>
          <a:p>
            <a:endParaRPr lang="it-IT" dirty="0"/>
          </a:p>
        </p:txBody>
      </p:sp>
    </p:spTree>
    <p:extLst>
      <p:ext uri="{BB962C8B-B14F-4D97-AF65-F5344CB8AC3E}">
        <p14:creationId xmlns:p14="http://schemas.microsoft.com/office/powerpoint/2010/main" val="141821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a:t>Jury</a:t>
            </a:r>
            <a:r>
              <a:rPr lang="it-IT" i="1" dirty="0"/>
              <a:t> </a:t>
            </a:r>
            <a:r>
              <a:rPr lang="it-IT" i="1" dirty="0" err="1"/>
              <a:t>constitutionnaire</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Proposto </a:t>
            </a:r>
            <a:r>
              <a:rPr lang="it-IT" dirty="0"/>
              <a:t>da </a:t>
            </a:r>
            <a:r>
              <a:rPr lang="it-IT" dirty="0" err="1" smtClean="0"/>
              <a:t>Sieyès</a:t>
            </a:r>
            <a:r>
              <a:rPr lang="it-IT" dirty="0" smtClean="0"/>
              <a:t>: </a:t>
            </a:r>
            <a:r>
              <a:rPr lang="it-IT" dirty="0"/>
              <a:t>composto da 108 membri rinnovabile per un terzo ogni cinque anni contemporaneamente al rinnovo del legislativo, come </a:t>
            </a:r>
            <a:r>
              <a:rPr lang="it-IT" b="1" dirty="0"/>
              <a:t>ramo dello stesso corpo legislativo</a:t>
            </a:r>
            <a:r>
              <a:rPr lang="it-IT" dirty="0"/>
              <a:t>.</a:t>
            </a:r>
          </a:p>
          <a:p>
            <a:r>
              <a:rPr lang="it-IT" dirty="0"/>
              <a:t>Da notare che i membri erano tratti dalle assemblee legislative precedenti, una volta cessato il mandato, </a:t>
            </a:r>
            <a:r>
              <a:rPr lang="it-IT" dirty="0" smtClean="0"/>
              <a:t>perché chi </a:t>
            </a:r>
            <a:r>
              <a:rPr lang="it-IT" dirty="0"/>
              <a:t>ha partecipato alla formazione delle leggi è il più qualificato a difendere la costituzione e a migliorare le altre.</a:t>
            </a:r>
          </a:p>
          <a:p>
            <a:r>
              <a:rPr lang="it-IT" dirty="0"/>
              <a:t>Funzioni:</a:t>
            </a:r>
          </a:p>
          <a:p>
            <a:pPr marL="0" lvl="0" indent="0">
              <a:buNone/>
            </a:pPr>
            <a:r>
              <a:rPr lang="it-IT" dirty="0" smtClean="0"/>
              <a:t>1) il </a:t>
            </a:r>
            <a:r>
              <a:rPr lang="it-IT" dirty="0"/>
              <a:t>sindacato di costituzionalità. Ricorso delle minoranze </a:t>
            </a:r>
            <a:r>
              <a:rPr lang="it-IT" dirty="0" smtClean="0"/>
              <a:t>e </a:t>
            </a:r>
            <a:r>
              <a:rPr lang="it-IT" dirty="0"/>
              <a:t>cittadini. Sanzione: nullità e </a:t>
            </a:r>
            <a:r>
              <a:rPr lang="it-IT" dirty="0" smtClean="0"/>
              <a:t>possibilità di deferire </a:t>
            </a:r>
            <a:r>
              <a:rPr lang="it-IT" dirty="0"/>
              <a:t>gli autori della legge a un tribunale in caso di emersione di responsabilità penali; </a:t>
            </a:r>
          </a:p>
          <a:p>
            <a:pPr marL="0" lvl="0" indent="0">
              <a:buNone/>
            </a:pPr>
            <a:r>
              <a:rPr lang="it-IT" dirty="0" smtClean="0"/>
              <a:t>2) elaborazione </a:t>
            </a:r>
            <a:r>
              <a:rPr lang="it-IT" dirty="0"/>
              <a:t>di proposte ed emendamenti per “perfezionare” la </a:t>
            </a:r>
            <a:r>
              <a:rPr lang="it-IT" dirty="0" smtClean="0"/>
              <a:t>costituzione;</a:t>
            </a:r>
            <a:endParaRPr lang="it-IT" dirty="0"/>
          </a:p>
          <a:p>
            <a:pPr marL="0" lvl="0" indent="0">
              <a:buNone/>
            </a:pPr>
            <a:r>
              <a:rPr lang="it-IT" dirty="0" smtClean="0"/>
              <a:t>3) decisione, sulla </a:t>
            </a:r>
            <a:r>
              <a:rPr lang="it-IT" dirty="0"/>
              <a:t>base </a:t>
            </a:r>
            <a:r>
              <a:rPr lang="it-IT" dirty="0" smtClean="0"/>
              <a:t>dell’equità naturale, </a:t>
            </a:r>
            <a:r>
              <a:rPr lang="it-IT" dirty="0"/>
              <a:t>ogni volta che un tribunale non trovasse la soluzione </a:t>
            </a:r>
            <a:r>
              <a:rPr lang="it-IT" dirty="0" smtClean="0"/>
              <a:t>a </a:t>
            </a:r>
            <a:r>
              <a:rPr lang="it-IT" dirty="0"/>
              <a:t>una controversia. </a:t>
            </a:r>
          </a:p>
          <a:p>
            <a:pPr marL="0" indent="0">
              <a:buNone/>
            </a:pPr>
            <a:endParaRPr lang="it-IT" dirty="0" smtClean="0"/>
          </a:p>
          <a:p>
            <a:pPr marL="0" indent="0">
              <a:buNone/>
            </a:pPr>
            <a:r>
              <a:rPr lang="it-IT" b="1" dirty="0" smtClean="0"/>
              <a:t>Non </a:t>
            </a:r>
            <a:r>
              <a:rPr lang="it-IT" b="1" dirty="0"/>
              <a:t>accolto </a:t>
            </a:r>
            <a:r>
              <a:rPr lang="it-IT" b="1" dirty="0" smtClean="0"/>
              <a:t>: </a:t>
            </a:r>
            <a:r>
              <a:rPr lang="it-IT" b="1" dirty="0"/>
              <a:t>troppo complesso e troppo prematura come idea.</a:t>
            </a:r>
          </a:p>
          <a:p>
            <a:pPr marL="0" indent="0">
              <a:buNone/>
            </a:pPr>
            <a:r>
              <a:rPr lang="it-IT" dirty="0"/>
              <a:t> </a:t>
            </a:r>
          </a:p>
          <a:p>
            <a:endParaRPr lang="it-IT" dirty="0"/>
          </a:p>
        </p:txBody>
      </p:sp>
    </p:spTree>
    <p:extLst>
      <p:ext uri="{BB962C8B-B14F-4D97-AF65-F5344CB8AC3E}">
        <p14:creationId xmlns:p14="http://schemas.microsoft.com/office/powerpoint/2010/main" val="3843406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1795-1852</a:t>
            </a:r>
            <a:endParaRPr lang="it-IT" dirty="0"/>
          </a:p>
        </p:txBody>
      </p:sp>
      <p:sp>
        <p:nvSpPr>
          <p:cNvPr id="3" name="Segnaposto contenuto 2"/>
          <p:cNvSpPr>
            <a:spLocks noGrp="1"/>
          </p:cNvSpPr>
          <p:nvPr>
            <p:ph idx="1"/>
          </p:nvPr>
        </p:nvSpPr>
        <p:spPr/>
        <p:txBody>
          <a:bodyPr>
            <a:normAutofit fontScale="55000" lnSpcReduction="20000"/>
          </a:bodyPr>
          <a:lstStyle/>
          <a:p>
            <a:r>
              <a:rPr lang="it-IT" i="1" dirty="0" smtClean="0"/>
              <a:t>Costituzione </a:t>
            </a:r>
            <a:r>
              <a:rPr lang="it-IT" i="1" dirty="0"/>
              <a:t>del 1795</a:t>
            </a:r>
            <a:r>
              <a:rPr lang="it-IT" dirty="0"/>
              <a:t>: si conferisce tale compito al Consiglio degli Anziani, che può annullare le deliberazioni </a:t>
            </a:r>
            <a:r>
              <a:rPr lang="it-IT" dirty="0" smtClean="0"/>
              <a:t>legislative approvate </a:t>
            </a:r>
            <a:r>
              <a:rPr lang="it-IT" dirty="0"/>
              <a:t>dal Consiglio dei 500.</a:t>
            </a:r>
          </a:p>
          <a:p>
            <a:pPr marL="0" indent="0">
              <a:buNone/>
            </a:pPr>
            <a:endParaRPr lang="it-IT" dirty="0"/>
          </a:p>
          <a:p>
            <a:r>
              <a:rPr lang="it-IT" i="1" dirty="0" err="1" smtClean="0"/>
              <a:t>Sénat</a:t>
            </a:r>
            <a:r>
              <a:rPr lang="it-IT" i="1" dirty="0" smtClean="0"/>
              <a:t> </a:t>
            </a:r>
            <a:r>
              <a:rPr lang="it-IT" i="1" dirty="0"/>
              <a:t>conservateur </a:t>
            </a:r>
            <a:r>
              <a:rPr lang="it-IT" dirty="0"/>
              <a:t>della Costituzione del </a:t>
            </a:r>
            <a:r>
              <a:rPr lang="it-IT" dirty="0" smtClean="0"/>
              <a:t>1799: </a:t>
            </a:r>
          </a:p>
          <a:p>
            <a:pPr marL="0" indent="0">
              <a:buNone/>
            </a:pPr>
            <a:r>
              <a:rPr lang="it-IT" b="1" dirty="0" smtClean="0"/>
              <a:t>Composizione</a:t>
            </a:r>
            <a:r>
              <a:rPr lang="it-IT" dirty="0" smtClean="0"/>
              <a:t> (art. 18): 80 </a:t>
            </a:r>
            <a:r>
              <a:rPr lang="it-IT" dirty="0"/>
              <a:t>membri nominati a vita e inamovibili, ineleggibili ad altre cariche </a:t>
            </a:r>
            <a:r>
              <a:rPr lang="it-IT" dirty="0" smtClean="0"/>
              <a:t>pubbliche.</a:t>
            </a:r>
            <a:endParaRPr lang="it-IT" dirty="0"/>
          </a:p>
          <a:p>
            <a:pPr marL="0" indent="0">
              <a:buNone/>
            </a:pPr>
            <a:r>
              <a:rPr lang="fr-FR" b="1" dirty="0" err="1" smtClean="0"/>
              <a:t>Funzioni</a:t>
            </a:r>
            <a:r>
              <a:rPr lang="fr-FR" dirty="0" smtClean="0"/>
              <a:t> (art</a:t>
            </a:r>
            <a:r>
              <a:rPr lang="fr-FR" dirty="0"/>
              <a:t>. </a:t>
            </a:r>
            <a:r>
              <a:rPr lang="fr-FR" dirty="0" smtClean="0"/>
              <a:t>21): « Il </a:t>
            </a:r>
            <a:r>
              <a:rPr lang="fr-FR" dirty="0"/>
              <a:t>maintient ou annule tous les actes qui lui sont déférés comme inconstitutionnels par le Tribunat ou par le gouvernement: les listes d'éligibles sont comprises parmi ces </a:t>
            </a:r>
            <a:r>
              <a:rPr lang="fr-FR" dirty="0" smtClean="0"/>
              <a:t>actes ». </a:t>
            </a:r>
          </a:p>
          <a:p>
            <a:pPr marL="0" indent="0">
              <a:buNone/>
            </a:pPr>
            <a:r>
              <a:rPr lang="it-IT" dirty="0" smtClean="0"/>
              <a:t>In più, interpreta la </a:t>
            </a:r>
            <a:r>
              <a:rPr lang="it-IT" dirty="0"/>
              <a:t>costituzione e </a:t>
            </a:r>
            <a:r>
              <a:rPr lang="it-IT" dirty="0" smtClean="0"/>
              <a:t>con il </a:t>
            </a:r>
            <a:r>
              <a:rPr lang="it-IT" dirty="0"/>
              <a:t>senato-consulto dell’anno </a:t>
            </a:r>
            <a:r>
              <a:rPr lang="it-IT" dirty="0" smtClean="0"/>
              <a:t>X ha </a:t>
            </a:r>
            <a:r>
              <a:rPr lang="it-IT" dirty="0"/>
              <a:t>anche funzioni di revisione costituzionale.</a:t>
            </a:r>
          </a:p>
          <a:p>
            <a:pPr marL="0" indent="0">
              <a:buNone/>
            </a:pPr>
            <a:r>
              <a:rPr lang="it-IT" dirty="0" smtClean="0"/>
              <a:t>Può essere adito dal </a:t>
            </a:r>
            <a:r>
              <a:rPr lang="it-IT" dirty="0"/>
              <a:t>tribunato (approva i disegni di legge prima di inviarli a </a:t>
            </a:r>
            <a:r>
              <a:rPr lang="it-IT" i="1" dirty="0" err="1"/>
              <a:t>corps</a:t>
            </a:r>
            <a:r>
              <a:rPr lang="it-IT" dirty="0"/>
              <a:t> </a:t>
            </a:r>
            <a:r>
              <a:rPr lang="it-IT" i="1" dirty="0" err="1" smtClean="0"/>
              <a:t>legislatif</a:t>
            </a:r>
            <a:r>
              <a:rPr lang="it-IT" dirty="0" smtClean="0"/>
              <a:t>) </a:t>
            </a:r>
            <a:r>
              <a:rPr lang="it-IT" dirty="0"/>
              <a:t>e </a:t>
            </a:r>
            <a:r>
              <a:rPr lang="it-IT" dirty="0" err="1" smtClean="0"/>
              <a:t>dad</a:t>
            </a:r>
            <a:r>
              <a:rPr lang="it-IT" dirty="0" smtClean="0"/>
              <a:t> governo.</a:t>
            </a:r>
          </a:p>
          <a:p>
            <a:pPr marL="0" indent="0">
              <a:buNone/>
            </a:pPr>
            <a:endParaRPr lang="it-IT" dirty="0"/>
          </a:p>
          <a:p>
            <a:r>
              <a:rPr lang="it-IT" dirty="0" smtClean="0"/>
              <a:t>Confermato </a:t>
            </a:r>
            <a:r>
              <a:rPr lang="it-IT" dirty="0"/>
              <a:t>dalla </a:t>
            </a:r>
            <a:r>
              <a:rPr lang="it-IT" b="1" dirty="0"/>
              <a:t>Costituzione</a:t>
            </a:r>
            <a:r>
              <a:rPr lang="it-IT" dirty="0"/>
              <a:t> del 1852: </a:t>
            </a:r>
            <a:r>
              <a:rPr lang="it-IT" dirty="0" smtClean="0"/>
              <a:t>il </a:t>
            </a:r>
            <a:r>
              <a:rPr lang="it-IT" i="1" dirty="0" err="1" smtClean="0"/>
              <a:t>Sénat</a:t>
            </a:r>
            <a:r>
              <a:rPr lang="it-IT" dirty="0" smtClean="0"/>
              <a:t> è guardiano </a:t>
            </a:r>
            <a:r>
              <a:rPr lang="it-IT" dirty="0"/>
              <a:t>del patto </a:t>
            </a:r>
            <a:r>
              <a:rPr lang="it-IT" dirty="0" smtClean="0"/>
              <a:t>fondamentale </a:t>
            </a:r>
            <a:r>
              <a:rPr lang="it-IT" dirty="0"/>
              <a:t>e delle libertà pubbliche (art. 25); </a:t>
            </a:r>
            <a:r>
              <a:rPr lang="it-IT" dirty="0" smtClean="0"/>
              <a:t>si oppone </a:t>
            </a:r>
            <a:r>
              <a:rPr lang="it-IT" dirty="0"/>
              <a:t>alle leggi che potrebbero attentare alla costituzione</a:t>
            </a:r>
            <a:r>
              <a:rPr lang="it-IT" dirty="0" smtClean="0"/>
              <a:t>, alla religione, ai culti</a:t>
            </a:r>
            <a:r>
              <a:rPr lang="it-IT" dirty="0"/>
              <a:t>, ecc. (art. 26); annulla o conferma gli atti deferitigli (art. 29).</a:t>
            </a:r>
          </a:p>
          <a:p>
            <a:endParaRPr lang="it-IT" dirty="0"/>
          </a:p>
        </p:txBody>
      </p:sp>
    </p:spTree>
    <p:extLst>
      <p:ext uri="{BB962C8B-B14F-4D97-AF65-F5344CB8AC3E}">
        <p14:creationId xmlns:p14="http://schemas.microsoft.com/office/powerpoint/2010/main" val="8659400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Costituzione della IV Repubblica</a:t>
            </a:r>
            <a:endParaRPr lang="it-IT" dirty="0"/>
          </a:p>
        </p:txBody>
      </p:sp>
      <p:sp>
        <p:nvSpPr>
          <p:cNvPr id="3" name="Segnaposto contenuto 2"/>
          <p:cNvSpPr>
            <a:spLocks noGrp="1"/>
          </p:cNvSpPr>
          <p:nvPr>
            <p:ph idx="1"/>
          </p:nvPr>
        </p:nvSpPr>
        <p:spPr/>
        <p:txBody>
          <a:bodyPr>
            <a:normAutofit fontScale="47500" lnSpcReduction="20000"/>
          </a:bodyPr>
          <a:lstStyle/>
          <a:p>
            <a:r>
              <a:rPr lang="it-IT" i="1" dirty="0" err="1" smtClean="0"/>
              <a:t>Comité</a:t>
            </a:r>
            <a:r>
              <a:rPr lang="it-IT" i="1" dirty="0" smtClean="0"/>
              <a:t> </a:t>
            </a:r>
            <a:r>
              <a:rPr lang="it-IT" i="1" dirty="0" err="1"/>
              <a:t>Constitutionnel</a:t>
            </a:r>
            <a:r>
              <a:rPr lang="it-IT" dirty="0"/>
              <a:t>. </a:t>
            </a:r>
          </a:p>
          <a:p>
            <a:r>
              <a:rPr lang="it-IT" b="1" dirty="0"/>
              <a:t>Carattere preventivo del ricorso, organo con garanzie di terzietà alquanto labili.</a:t>
            </a:r>
          </a:p>
          <a:p>
            <a:pPr lvl="0"/>
            <a:r>
              <a:rPr lang="it-IT" b="1" dirty="0" smtClean="0"/>
              <a:t>Composizione </a:t>
            </a:r>
            <a:r>
              <a:rPr lang="it-IT" b="1" dirty="0"/>
              <a:t>squisitamente </a:t>
            </a:r>
            <a:r>
              <a:rPr lang="it-IT" b="1" dirty="0" smtClean="0"/>
              <a:t>politica</a:t>
            </a:r>
            <a:r>
              <a:rPr lang="it-IT" dirty="0"/>
              <a:t>.</a:t>
            </a:r>
            <a:r>
              <a:rPr lang="it-IT" dirty="0" smtClean="0"/>
              <a:t> </a:t>
            </a:r>
            <a:r>
              <a:rPr lang="it-IT" dirty="0"/>
              <a:t>13 </a:t>
            </a:r>
            <a:r>
              <a:rPr lang="it-IT" dirty="0" smtClean="0"/>
              <a:t>membri, fra cui il Presidente </a:t>
            </a:r>
            <a:r>
              <a:rPr lang="it-IT" dirty="0"/>
              <a:t>della Repubblica </a:t>
            </a:r>
            <a:r>
              <a:rPr lang="it-IT" dirty="0" smtClean="0"/>
              <a:t>(che lo </a:t>
            </a:r>
            <a:r>
              <a:rPr lang="it-IT" dirty="0"/>
              <a:t>presiede)</a:t>
            </a:r>
            <a:r>
              <a:rPr lang="it-IT" dirty="0" smtClean="0"/>
              <a:t>, </a:t>
            </a:r>
            <a:r>
              <a:rPr lang="it-IT" dirty="0"/>
              <a:t>i </a:t>
            </a:r>
            <a:r>
              <a:rPr lang="it-IT" dirty="0" smtClean="0"/>
              <a:t>Presidenti </a:t>
            </a:r>
            <a:r>
              <a:rPr lang="it-IT" dirty="0"/>
              <a:t>dei due rami del Parlamento, </a:t>
            </a:r>
            <a:r>
              <a:rPr lang="it-IT" dirty="0" smtClean="0"/>
              <a:t>sette membri </a:t>
            </a:r>
            <a:r>
              <a:rPr lang="it-IT" dirty="0"/>
              <a:t>eletti dalla Assemblea Nazionale e tre dal Consiglio della Repubblica (camera alta). Rinnovati a ogni sessione annuale in proporzione dei gruppi. </a:t>
            </a:r>
          </a:p>
          <a:p>
            <a:pPr lvl="0"/>
            <a:r>
              <a:rPr lang="it-IT" b="1" dirty="0"/>
              <a:t>Nessun requisito tecnico-professionale, </a:t>
            </a:r>
            <a:r>
              <a:rPr lang="it-IT" b="1" dirty="0" smtClean="0"/>
              <a:t>che è rimesso all’apprezzamento </a:t>
            </a:r>
            <a:r>
              <a:rPr lang="it-IT" b="1" dirty="0"/>
              <a:t>delle assemblee.</a:t>
            </a:r>
            <a:endParaRPr lang="it-IT" dirty="0"/>
          </a:p>
          <a:p>
            <a:pPr lvl="0"/>
            <a:r>
              <a:rPr lang="it-IT" b="1" dirty="0" smtClean="0"/>
              <a:t>Funzioni</a:t>
            </a:r>
            <a:r>
              <a:rPr lang="it-IT" dirty="0" smtClean="0"/>
              <a:t> (art</a:t>
            </a:r>
            <a:r>
              <a:rPr lang="it-IT" dirty="0"/>
              <a:t>. 91 Cost</a:t>
            </a:r>
            <a:r>
              <a:rPr lang="it-IT" dirty="0" smtClean="0"/>
              <a:t>.): conciliative </a:t>
            </a:r>
            <a:r>
              <a:rPr lang="it-IT" dirty="0"/>
              <a:t>e non decisorie. </a:t>
            </a:r>
            <a:r>
              <a:rPr lang="it-IT" dirty="0" smtClean="0"/>
              <a:t>Verificava, </a:t>
            </a:r>
            <a:r>
              <a:rPr lang="it-IT" dirty="0"/>
              <a:t>su richiesta congiunta del Presidente della Repubblica e del Presidente del Consiglio della Repubblica (</a:t>
            </a:r>
            <a:r>
              <a:rPr lang="it-IT" i="1" dirty="0" err="1"/>
              <a:t>saisine</a:t>
            </a:r>
            <a:r>
              <a:rPr lang="it-IT" dirty="0"/>
              <a:t>: art. 92), e previa delibera a maggioranza assoluta del </a:t>
            </a:r>
            <a:r>
              <a:rPr lang="it-IT" dirty="0" smtClean="0"/>
              <a:t>Consiglio </a:t>
            </a:r>
            <a:r>
              <a:rPr lang="it-IT" dirty="0"/>
              <a:t>della Repubblica, </a:t>
            </a:r>
            <a:r>
              <a:rPr lang="it-IT" b="1" dirty="0"/>
              <a:t>se le leggi approvate da Assemblea Nazionale comportassero una revisione costituzionale</a:t>
            </a:r>
            <a:r>
              <a:rPr lang="it-IT" dirty="0"/>
              <a:t>. Cosa significa: </a:t>
            </a:r>
            <a:r>
              <a:rPr lang="it-IT" dirty="0" smtClean="0"/>
              <a:t>l’</a:t>
            </a:r>
            <a:r>
              <a:rPr lang="it-IT" i="1" dirty="0" err="1" smtClean="0"/>
              <a:t>Assemblée</a:t>
            </a:r>
            <a:r>
              <a:rPr lang="it-IT" dirty="0" smtClean="0"/>
              <a:t> </a:t>
            </a:r>
            <a:r>
              <a:rPr lang="it-IT" i="1" dirty="0" err="1" smtClean="0"/>
              <a:t>Nationale</a:t>
            </a:r>
            <a:r>
              <a:rPr lang="it-IT" dirty="0" smtClean="0"/>
              <a:t> </a:t>
            </a:r>
            <a:r>
              <a:rPr lang="it-IT" dirty="0"/>
              <a:t>non oltrepassa i propri compiti se approva una </a:t>
            </a:r>
            <a:r>
              <a:rPr lang="it-IT" dirty="0" smtClean="0"/>
              <a:t>legge </a:t>
            </a:r>
            <a:r>
              <a:rPr lang="it-IT" dirty="0"/>
              <a:t>contraria alla costituzione. Salvaguardia pienamente sovranità parlamentare. </a:t>
            </a:r>
            <a:r>
              <a:rPr lang="it-IT" b="1" dirty="0"/>
              <a:t>Verifica più che controllo.</a:t>
            </a:r>
            <a:endParaRPr lang="it-IT" dirty="0"/>
          </a:p>
          <a:p>
            <a:pPr lvl="0"/>
            <a:r>
              <a:rPr lang="it-IT" b="1" dirty="0" smtClean="0"/>
              <a:t>In presenza di dubbi </a:t>
            </a:r>
            <a:r>
              <a:rPr lang="it-IT" b="1" dirty="0"/>
              <a:t>di </a:t>
            </a:r>
            <a:r>
              <a:rPr lang="it-IT" b="1" dirty="0" smtClean="0"/>
              <a:t>conformità, </a:t>
            </a:r>
            <a:r>
              <a:rPr lang="it-IT" b="1" dirty="0"/>
              <a:t>l’Assemblea Nazionale deve </a:t>
            </a:r>
            <a:r>
              <a:rPr lang="it-IT" b="1" dirty="0" smtClean="0"/>
              <a:t>deliberare e, </a:t>
            </a:r>
            <a:r>
              <a:rPr lang="it-IT" b="1" dirty="0"/>
              <a:t>se </a:t>
            </a:r>
            <a:r>
              <a:rPr lang="it-IT" b="1" dirty="0" smtClean="0"/>
              <a:t>conferma la decisione, attivare </a:t>
            </a:r>
            <a:r>
              <a:rPr lang="it-IT" b="1" dirty="0"/>
              <a:t>revisione. </a:t>
            </a:r>
            <a:r>
              <a:rPr lang="it-IT" b="1" dirty="0" smtClean="0"/>
              <a:t>Se, invece, la legge è ritenuta </a:t>
            </a:r>
            <a:r>
              <a:rPr lang="it-IT" b="1" dirty="0"/>
              <a:t>conforme: </a:t>
            </a:r>
            <a:r>
              <a:rPr lang="it-IT" b="1" dirty="0" smtClean="0"/>
              <a:t>promulgazione </a:t>
            </a:r>
            <a:r>
              <a:rPr lang="it-IT" b="1" dirty="0"/>
              <a:t>entro 10 gg.</a:t>
            </a:r>
            <a:endParaRPr lang="it-IT" dirty="0"/>
          </a:p>
          <a:p>
            <a:r>
              <a:rPr lang="it-IT" dirty="0" smtClean="0"/>
              <a:t>È </a:t>
            </a:r>
            <a:r>
              <a:rPr lang="it-IT" dirty="0"/>
              <a:t>evidente che il controllo è pienamente politico: il Presidente era eletto dal Parlamento, come i presidenti dei due rami; anche i restanti membri lo erano.</a:t>
            </a:r>
          </a:p>
          <a:p>
            <a:r>
              <a:rPr lang="it-IT" dirty="0"/>
              <a:t>Nessuno aveva un reale interesse a sottoporre all’organo di giustizia costituzionale la questione della costituzionalità di una legge: un solo caso. </a:t>
            </a:r>
          </a:p>
        </p:txBody>
      </p:sp>
    </p:spTree>
    <p:extLst>
      <p:ext uri="{BB962C8B-B14F-4D97-AF65-F5344CB8AC3E}">
        <p14:creationId xmlns:p14="http://schemas.microsoft.com/office/powerpoint/2010/main" val="263023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Protezione della Costituzione</a:t>
            </a:r>
            <a:endParaRPr lang="it-IT" dirty="0"/>
          </a:p>
        </p:txBody>
      </p:sp>
      <p:sp>
        <p:nvSpPr>
          <p:cNvPr id="3" name="Segnaposto contenuto 2"/>
          <p:cNvSpPr>
            <a:spLocks noGrp="1"/>
          </p:cNvSpPr>
          <p:nvPr>
            <p:ph idx="1"/>
          </p:nvPr>
        </p:nvSpPr>
        <p:spPr/>
        <p:txBody>
          <a:bodyPr>
            <a:normAutofit fontScale="92500"/>
          </a:bodyPr>
          <a:lstStyle/>
          <a:p>
            <a:r>
              <a:rPr lang="it-IT" dirty="0"/>
              <a:t>Coessenziale alla formazione della costituzione è la predisposizione di </a:t>
            </a:r>
            <a:r>
              <a:rPr lang="it-IT" dirty="0" smtClean="0"/>
              <a:t>strumenti </a:t>
            </a:r>
            <a:r>
              <a:rPr lang="it-IT" dirty="0"/>
              <a:t>diretti a garantirne l’osservanza e la </a:t>
            </a:r>
            <a:r>
              <a:rPr lang="it-IT" b="1" dirty="0" smtClean="0"/>
              <a:t>stabilità</a:t>
            </a:r>
            <a:r>
              <a:rPr lang="it-IT" dirty="0"/>
              <a:t>.</a:t>
            </a:r>
          </a:p>
          <a:p>
            <a:r>
              <a:rPr lang="it-IT" dirty="0"/>
              <a:t>Posto che </a:t>
            </a:r>
            <a:r>
              <a:rPr lang="it-IT" dirty="0" smtClean="0"/>
              <a:t>«costituzione» significa, appunto, </a:t>
            </a:r>
            <a:r>
              <a:rPr lang="it-IT" dirty="0"/>
              <a:t>anche </a:t>
            </a:r>
            <a:r>
              <a:rPr lang="it-IT" b="1" dirty="0"/>
              <a:t>stabilità</a:t>
            </a:r>
            <a:r>
              <a:rPr lang="it-IT" dirty="0"/>
              <a:t> dell’assetto </a:t>
            </a:r>
            <a:r>
              <a:rPr lang="it-IT" dirty="0" smtClean="0"/>
              <a:t>politico </a:t>
            </a:r>
            <a:r>
              <a:rPr lang="it-IT" dirty="0"/>
              <a:t>e </a:t>
            </a:r>
            <a:r>
              <a:rPr lang="it-IT" dirty="0" smtClean="0"/>
              <a:t>costituzionale, </a:t>
            </a:r>
            <a:r>
              <a:rPr lang="it-IT" dirty="0"/>
              <a:t>si comprende l’importanza della sua </a:t>
            </a:r>
            <a:r>
              <a:rPr lang="it-IT" dirty="0" smtClean="0"/>
              <a:t>tutela e delle garanzie che la inverano.</a:t>
            </a:r>
            <a:endParaRPr lang="it-IT" dirty="0"/>
          </a:p>
          <a:p>
            <a:r>
              <a:rPr lang="it-IT" dirty="0" smtClean="0"/>
              <a:t>Vi è una </a:t>
            </a:r>
            <a:r>
              <a:rPr lang="it-IT" b="1" dirty="0" smtClean="0"/>
              <a:t>varietà</a:t>
            </a:r>
            <a:r>
              <a:rPr lang="it-IT" dirty="0" smtClean="0"/>
              <a:t> </a:t>
            </a:r>
            <a:r>
              <a:rPr lang="it-IT" dirty="0"/>
              <a:t>delle modalità escogitate per garantirla.</a:t>
            </a:r>
          </a:p>
          <a:p>
            <a:endParaRPr lang="it-IT" dirty="0"/>
          </a:p>
          <a:p>
            <a:endParaRPr lang="it-IT" dirty="0"/>
          </a:p>
        </p:txBody>
      </p:sp>
    </p:spTree>
    <p:extLst>
      <p:ext uri="{BB962C8B-B14F-4D97-AF65-F5344CB8AC3E}">
        <p14:creationId xmlns:p14="http://schemas.microsoft.com/office/powerpoint/2010/main" val="40843075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Costituzione 1958</a:t>
            </a:r>
            <a:r>
              <a:rPr lang="it-IT" dirty="0" smtClean="0"/>
              <a:t>:</a:t>
            </a:r>
            <a:br>
              <a:rPr lang="it-IT" dirty="0" smtClean="0"/>
            </a:br>
            <a:r>
              <a:rPr lang="it-IT" dirty="0" smtClean="0"/>
              <a:t>il </a:t>
            </a:r>
            <a:r>
              <a:rPr lang="it-IT" i="1" dirty="0" err="1"/>
              <a:t>Conseil</a:t>
            </a:r>
            <a:r>
              <a:rPr lang="it-IT" i="1" dirty="0"/>
              <a:t> </a:t>
            </a:r>
            <a:r>
              <a:rPr lang="it-IT" i="1" dirty="0" err="1"/>
              <a:t>constitutionnel</a:t>
            </a:r>
            <a:r>
              <a:rPr lang="it-IT" dirty="0"/>
              <a:t> </a:t>
            </a:r>
          </a:p>
        </p:txBody>
      </p:sp>
      <p:sp>
        <p:nvSpPr>
          <p:cNvPr id="3" name="Segnaposto contenuto 2"/>
          <p:cNvSpPr>
            <a:spLocks noGrp="1"/>
          </p:cNvSpPr>
          <p:nvPr>
            <p:ph idx="1"/>
          </p:nvPr>
        </p:nvSpPr>
        <p:spPr/>
        <p:txBody>
          <a:bodyPr>
            <a:normAutofit fontScale="62500" lnSpcReduction="20000"/>
          </a:bodyPr>
          <a:lstStyle/>
          <a:p>
            <a:r>
              <a:rPr lang="it-IT" b="1" dirty="0"/>
              <a:t>Argomenti a favore della natura “politica”:</a:t>
            </a:r>
            <a:endParaRPr lang="it-IT" dirty="0"/>
          </a:p>
          <a:p>
            <a:pPr marL="0" indent="0">
              <a:buNone/>
            </a:pPr>
            <a:r>
              <a:rPr lang="it-IT" dirty="0"/>
              <a:t>1) composizione (art. 56): 9 membri nominati per 9 anni (rinnovato per 1/3 ogni 3 anni) a vita</a:t>
            </a:r>
            <a:r>
              <a:rPr lang="it-IT" dirty="0" smtClean="0"/>
              <a:t>: 3 </a:t>
            </a:r>
            <a:r>
              <a:rPr lang="it-IT" dirty="0"/>
              <a:t>dal Presidente della Repubblica (dal 2008: controllo da parte delle commissioni competenti Assemblea Nazionale e senato)</a:t>
            </a:r>
            <a:r>
              <a:rPr lang="it-IT" dirty="0" smtClean="0"/>
              <a:t>; 3 </a:t>
            </a:r>
            <a:r>
              <a:rPr lang="it-IT" dirty="0"/>
              <a:t>dal Presidente dell’Assemblea Nazionale</a:t>
            </a:r>
            <a:r>
              <a:rPr lang="it-IT" dirty="0" smtClean="0"/>
              <a:t>; 3 </a:t>
            </a:r>
            <a:r>
              <a:rPr lang="it-IT" dirty="0"/>
              <a:t>dal Presidente del Senato</a:t>
            </a:r>
            <a:r>
              <a:rPr lang="it-IT" dirty="0" smtClean="0"/>
              <a:t>; Più </a:t>
            </a:r>
            <a:r>
              <a:rPr lang="it-IT" dirty="0"/>
              <a:t>membri di diritto, gli </a:t>
            </a:r>
            <a:r>
              <a:rPr lang="it-IT" i="1" dirty="0"/>
              <a:t>ex</a:t>
            </a:r>
            <a:r>
              <a:rPr lang="it-IT" dirty="0"/>
              <a:t>-Presidenti.</a:t>
            </a:r>
          </a:p>
          <a:p>
            <a:pPr marL="0" indent="0">
              <a:buNone/>
            </a:pPr>
            <a:r>
              <a:rPr lang="it-IT" dirty="0" smtClean="0"/>
              <a:t>2) Assoluta </a:t>
            </a:r>
            <a:r>
              <a:rPr lang="it-IT" dirty="0"/>
              <a:t>discrezionalità </a:t>
            </a:r>
            <a:r>
              <a:rPr lang="it-IT" dirty="0" smtClean="0"/>
              <a:t>degli organi nella scelta. </a:t>
            </a:r>
            <a:r>
              <a:rPr lang="it-IT" dirty="0"/>
              <a:t>Il Presidente è nominato dal presidente della Repubblica (per prassi tra i consiglieri di </a:t>
            </a:r>
            <a:r>
              <a:rPr lang="it-IT" dirty="0" smtClean="0"/>
              <a:t>nomina presidenziale</a:t>
            </a:r>
            <a:r>
              <a:rPr lang="it-IT" dirty="0"/>
              <a:t>).</a:t>
            </a:r>
          </a:p>
          <a:p>
            <a:pPr marL="0" indent="0">
              <a:buNone/>
            </a:pPr>
            <a:r>
              <a:rPr lang="it-IT" dirty="0" smtClean="0"/>
              <a:t>3) Non </a:t>
            </a:r>
            <a:r>
              <a:rPr lang="it-IT" dirty="0"/>
              <a:t>è richiesto alcun requisito di professionalità: non necessariamente giuristi.</a:t>
            </a:r>
          </a:p>
          <a:p>
            <a:pPr marL="0" indent="0">
              <a:buNone/>
            </a:pPr>
            <a:r>
              <a:rPr lang="it-IT" dirty="0" smtClean="0"/>
              <a:t>4) </a:t>
            </a:r>
            <a:r>
              <a:rPr lang="it-IT" b="1" dirty="0"/>
              <a:t>controllo preventivo e astratto, che si esercita in via d’azione</a:t>
            </a:r>
            <a:r>
              <a:rPr lang="it-IT" dirty="0"/>
              <a:t>. L’intervento si colloca prima della promulgazione e si situa all’interno del procedimento legislativo: confermato da </a:t>
            </a:r>
            <a:r>
              <a:rPr lang="it-IT" dirty="0" err="1"/>
              <a:t>Cons</a:t>
            </a:r>
            <a:r>
              <a:rPr lang="it-IT" dirty="0"/>
              <a:t>. </a:t>
            </a:r>
            <a:r>
              <a:rPr lang="it-IT" dirty="0" err="1"/>
              <a:t>const</a:t>
            </a:r>
            <a:r>
              <a:rPr lang="it-IT" dirty="0"/>
              <a:t>. 85-197 del 23 agosto 1987: se il Presidente rinvia per una nuova deliberazione parlamentare una legge censurata dal </a:t>
            </a:r>
            <a:r>
              <a:rPr lang="it-IT" i="1" dirty="0" err="1"/>
              <a:t>Conseil</a:t>
            </a:r>
            <a:r>
              <a:rPr lang="it-IT" dirty="0"/>
              <a:t>, la legge da approvare non è una legge nuova, ma è una fase del procedimento legislativo già in </a:t>
            </a:r>
            <a:r>
              <a:rPr lang="it-IT" dirty="0" smtClean="0"/>
              <a:t>corso.</a:t>
            </a:r>
            <a:endParaRPr lang="it-IT" dirty="0"/>
          </a:p>
          <a:p>
            <a:endParaRPr lang="it-IT" dirty="0"/>
          </a:p>
        </p:txBody>
      </p:sp>
    </p:spTree>
    <p:extLst>
      <p:ext uri="{BB962C8B-B14F-4D97-AF65-F5344CB8AC3E}">
        <p14:creationId xmlns:p14="http://schemas.microsoft.com/office/powerpoint/2010/main" val="40422666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Costituzione 1958:</a:t>
            </a:r>
            <a:br>
              <a:rPr lang="it-IT" dirty="0"/>
            </a:br>
            <a:r>
              <a:rPr lang="it-IT" dirty="0"/>
              <a:t>il </a:t>
            </a:r>
            <a:r>
              <a:rPr lang="it-IT" i="1" dirty="0" err="1"/>
              <a:t>Conseil</a:t>
            </a:r>
            <a:r>
              <a:rPr lang="it-IT" i="1" dirty="0"/>
              <a:t> </a:t>
            </a:r>
            <a:r>
              <a:rPr lang="it-IT" i="1" dirty="0" err="1"/>
              <a:t>constitutionnel</a:t>
            </a:r>
            <a:r>
              <a:rPr lang="it-IT" dirty="0"/>
              <a:t> </a:t>
            </a:r>
            <a:r>
              <a:rPr lang="it-IT" dirty="0" smtClean="0"/>
              <a:t>(2)</a:t>
            </a:r>
            <a:endParaRPr lang="it-IT" dirty="0"/>
          </a:p>
        </p:txBody>
      </p:sp>
      <p:sp>
        <p:nvSpPr>
          <p:cNvPr id="3" name="Segnaposto contenuto 2"/>
          <p:cNvSpPr>
            <a:spLocks noGrp="1"/>
          </p:cNvSpPr>
          <p:nvPr>
            <p:ph idx="1"/>
          </p:nvPr>
        </p:nvSpPr>
        <p:spPr/>
        <p:txBody>
          <a:bodyPr>
            <a:normAutofit fontScale="85000" lnSpcReduction="20000"/>
          </a:bodyPr>
          <a:lstStyle/>
          <a:p>
            <a:r>
              <a:rPr lang="it-IT" b="1" dirty="0"/>
              <a:t>Argomenti a favore della natura “giurisdizionale”:</a:t>
            </a:r>
            <a:endParaRPr lang="it-IT" dirty="0"/>
          </a:p>
          <a:p>
            <a:pPr marL="0" indent="0">
              <a:buNone/>
            </a:pPr>
            <a:r>
              <a:rPr lang="it-IT" dirty="0"/>
              <a:t>1) </a:t>
            </a:r>
            <a:r>
              <a:rPr lang="it-IT" b="1" dirty="0" smtClean="0"/>
              <a:t>si </a:t>
            </a:r>
            <a:r>
              <a:rPr lang="it-IT" b="1" dirty="0"/>
              <a:t>pronuncia su </a:t>
            </a:r>
            <a:r>
              <a:rPr lang="it-IT" b="1" dirty="0" smtClean="0"/>
              <a:t>una questione </a:t>
            </a:r>
            <a:r>
              <a:rPr lang="it-IT" b="1" dirty="0"/>
              <a:t>di diritto</a:t>
            </a:r>
            <a:r>
              <a:rPr lang="it-IT" dirty="0"/>
              <a:t>: vi è </a:t>
            </a:r>
            <a:r>
              <a:rPr lang="it-IT" dirty="0" smtClean="0"/>
              <a:t>la ben nota operazione di raffronto tra costituzione  e legge.</a:t>
            </a:r>
            <a:endParaRPr lang="it-IT" dirty="0"/>
          </a:p>
          <a:p>
            <a:pPr marL="0" indent="0">
              <a:buNone/>
            </a:pPr>
            <a:r>
              <a:rPr lang="it-IT" dirty="0"/>
              <a:t>2) presuppone un </a:t>
            </a:r>
            <a:r>
              <a:rPr lang="it-IT" dirty="0" smtClean="0"/>
              <a:t>conflitto, una “lite”, tanto nel </a:t>
            </a:r>
            <a:r>
              <a:rPr lang="it-IT" dirty="0"/>
              <a:t>contenzioso elettorale, </a:t>
            </a:r>
            <a:r>
              <a:rPr lang="it-IT" dirty="0" smtClean="0"/>
              <a:t>quanto </a:t>
            </a:r>
            <a:r>
              <a:rPr lang="it-IT" dirty="0"/>
              <a:t>nella contestazione del risultato elettorale, </a:t>
            </a:r>
            <a:r>
              <a:rPr lang="it-IT" dirty="0" smtClean="0"/>
              <a:t>quanto </a:t>
            </a:r>
            <a:r>
              <a:rPr lang="it-IT" dirty="0"/>
              <a:t>in caso di </a:t>
            </a:r>
            <a:r>
              <a:rPr lang="it-IT" i="1" dirty="0" err="1"/>
              <a:t>saisine</a:t>
            </a:r>
            <a:r>
              <a:rPr lang="it-IT" dirty="0"/>
              <a:t> </a:t>
            </a:r>
            <a:r>
              <a:rPr lang="it-IT" dirty="0" smtClean="0"/>
              <a:t>e di </a:t>
            </a:r>
            <a:r>
              <a:rPr lang="it-IT" i="1" dirty="0" smtClean="0"/>
              <a:t>fin de non-</a:t>
            </a:r>
            <a:r>
              <a:rPr lang="it-IT" i="1" dirty="0" err="1" smtClean="0"/>
              <a:t>recevoir</a:t>
            </a:r>
            <a:r>
              <a:rPr lang="it-IT" i="1" dirty="0" smtClean="0"/>
              <a:t> </a:t>
            </a:r>
            <a:r>
              <a:rPr lang="it-IT" dirty="0" smtClean="0"/>
              <a:t>(</a:t>
            </a:r>
            <a:r>
              <a:rPr lang="it-IT" dirty="0"/>
              <a:t>cfr. artt. 37 e 41).</a:t>
            </a:r>
          </a:p>
          <a:p>
            <a:pPr marL="0" indent="0">
              <a:buNone/>
            </a:pPr>
            <a:r>
              <a:rPr lang="it-IT" dirty="0"/>
              <a:t>3) </a:t>
            </a:r>
            <a:r>
              <a:rPr lang="it-IT" dirty="0" smtClean="0"/>
              <a:t>Le decisioni hanno </a:t>
            </a:r>
            <a:r>
              <a:rPr lang="it-IT" dirty="0"/>
              <a:t>autorità di cosa </a:t>
            </a:r>
            <a:r>
              <a:rPr lang="it-IT" dirty="0" smtClean="0"/>
              <a:t>giudicata (art</a:t>
            </a:r>
            <a:r>
              <a:rPr lang="it-IT" dirty="0"/>
              <a:t>. 62, </a:t>
            </a:r>
            <a:r>
              <a:rPr lang="it-IT" dirty="0" smtClean="0"/>
              <a:t>c. 2, Cost.) e non sono suscettibili </a:t>
            </a:r>
            <a:r>
              <a:rPr lang="it-IT" dirty="0"/>
              <a:t>di ricorso – anche in materia elettorale </a:t>
            </a:r>
            <a:r>
              <a:rPr lang="it-IT" dirty="0" smtClean="0"/>
              <a:t>–; </a:t>
            </a:r>
            <a:r>
              <a:rPr lang="it-IT" dirty="0"/>
              <a:t>si impongono a poteri pubblici e ad autorità amministrative e </a:t>
            </a:r>
            <a:r>
              <a:rPr lang="it-IT" dirty="0" smtClean="0"/>
              <a:t>giurisdizionali </a:t>
            </a:r>
            <a:r>
              <a:rPr lang="it-IT" dirty="0"/>
              <a:t>c</a:t>
            </a:r>
            <a:r>
              <a:rPr lang="it-IT" dirty="0" smtClean="0"/>
              <a:t>on </a:t>
            </a:r>
            <a:r>
              <a:rPr lang="it-IT" dirty="0"/>
              <a:t>effetti </a:t>
            </a:r>
            <a:r>
              <a:rPr lang="it-IT" i="1" dirty="0"/>
              <a:t>erga omnes</a:t>
            </a:r>
            <a:r>
              <a:rPr lang="it-IT" dirty="0"/>
              <a:t>. </a:t>
            </a:r>
          </a:p>
        </p:txBody>
      </p:sp>
    </p:spTree>
    <p:extLst>
      <p:ext uri="{BB962C8B-B14F-4D97-AF65-F5344CB8AC3E}">
        <p14:creationId xmlns:p14="http://schemas.microsoft.com/office/powerpoint/2010/main" val="1867583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Sistemi di classificazione (3)</a:t>
            </a:r>
            <a:endParaRPr lang="it-IT" dirty="0"/>
          </a:p>
        </p:txBody>
      </p:sp>
      <p:sp>
        <p:nvSpPr>
          <p:cNvPr id="3" name="Segnaposto contenuto 2"/>
          <p:cNvSpPr>
            <a:spLocks noGrp="1"/>
          </p:cNvSpPr>
          <p:nvPr>
            <p:ph idx="1"/>
          </p:nvPr>
        </p:nvSpPr>
        <p:spPr/>
        <p:txBody>
          <a:bodyPr>
            <a:normAutofit fontScale="55000" lnSpcReduction="20000"/>
          </a:bodyPr>
          <a:lstStyle/>
          <a:p>
            <a:r>
              <a:rPr lang="it-IT" b="1" dirty="0"/>
              <a:t>CONTROLLO GIURISDIZIONALE</a:t>
            </a:r>
            <a:r>
              <a:rPr lang="it-IT" dirty="0"/>
              <a:t>: a sua volta distinto in</a:t>
            </a:r>
          </a:p>
          <a:p>
            <a:r>
              <a:rPr lang="it-IT" b="1" u="sng" dirty="0"/>
              <a:t>Diffuso (o giudiziario):</a:t>
            </a:r>
            <a:r>
              <a:rPr lang="it-IT" dirty="0"/>
              <a:t> qualunque giudice è legittimato a compiere il controllo di costituzionalità delle leggi, ai fini di una sua eventuale disapplicazione ove essa sia ritenuta dal giudice stesso incostituzionale. Il controllo è concepito come una fase dell’ordinaria attività processuale da svolgere nell’esercizio di qualunque funzione giurisdizionale a opera di qualunque giudice. </a:t>
            </a:r>
          </a:p>
          <a:p>
            <a:r>
              <a:rPr lang="it-IT" dirty="0"/>
              <a:t>Si ricollega – ma non sempre – con precedente vincolante </a:t>
            </a:r>
            <a:r>
              <a:rPr lang="it-IT" dirty="0" smtClean="0"/>
              <a:t>(pensiamo </a:t>
            </a:r>
            <a:r>
              <a:rPr lang="it-IT" dirty="0"/>
              <a:t>a </a:t>
            </a:r>
            <a:r>
              <a:rPr lang="it-IT" dirty="0" smtClean="0"/>
              <a:t>Paesi Latino-americani, </a:t>
            </a:r>
            <a:r>
              <a:rPr lang="it-IT" dirty="0"/>
              <a:t>Svizzera, Paesi Nordici).</a:t>
            </a:r>
          </a:p>
          <a:p>
            <a:r>
              <a:rPr lang="it-IT" b="1" u="sng" dirty="0"/>
              <a:t>Concentrato (o autonomo):</a:t>
            </a:r>
            <a:r>
              <a:rPr lang="it-IT" dirty="0"/>
              <a:t> In tali ipotesi </a:t>
            </a:r>
            <a:r>
              <a:rPr lang="it-IT" dirty="0" smtClean="0"/>
              <a:t>si </a:t>
            </a:r>
            <a:r>
              <a:rPr lang="it-IT" dirty="0"/>
              <a:t>ha una funzione speciale (esercitata, il più delle volte, nelle forme o qualificata come giurisdizionale) distinguibile da ogni altra perché assegnata alla </a:t>
            </a:r>
            <a:r>
              <a:rPr lang="it-IT" dirty="0" smtClean="0"/>
              <a:t>competenza:</a:t>
            </a:r>
          </a:p>
          <a:p>
            <a:pPr marL="514350" indent="-514350">
              <a:buAutoNum type="alphaLcParenR"/>
            </a:pPr>
            <a:r>
              <a:rPr lang="it-IT" dirty="0" smtClean="0"/>
              <a:t>o </a:t>
            </a:r>
            <a:r>
              <a:rPr lang="it-IT" dirty="0"/>
              <a:t>di un organo </a:t>
            </a:r>
            <a:r>
              <a:rPr lang="it-IT" i="1" dirty="0"/>
              <a:t>ad hoc</a:t>
            </a:r>
            <a:r>
              <a:rPr lang="it-IT" dirty="0"/>
              <a:t> (qui elementi parlamentanti e giudiziari nella selezione); </a:t>
            </a:r>
            <a:endParaRPr lang="it-IT" dirty="0" smtClean="0"/>
          </a:p>
          <a:p>
            <a:pPr marL="514350" indent="-514350">
              <a:buAutoNum type="alphaLcParenR"/>
            </a:pPr>
            <a:r>
              <a:rPr lang="it-IT" dirty="0" smtClean="0"/>
              <a:t>o </a:t>
            </a:r>
            <a:r>
              <a:rPr lang="it-IT" dirty="0"/>
              <a:t>da una speciale composizione dell’organo della giurisdizione (qui elementi giudiziari).</a:t>
            </a:r>
          </a:p>
          <a:p>
            <a:r>
              <a:rPr lang="it-IT" dirty="0"/>
              <a:t>Elaborato, com’è noto, da Hans </a:t>
            </a:r>
            <a:r>
              <a:rPr lang="it-IT" dirty="0" err="1"/>
              <a:t>Kelsen</a:t>
            </a:r>
            <a:r>
              <a:rPr lang="it-IT" dirty="0"/>
              <a:t>, ma vi fu l’apporto di altri autorevoli giuristi anteriori, in particolare, </a:t>
            </a:r>
            <a:r>
              <a:rPr lang="it-IT" dirty="0" err="1" smtClean="0"/>
              <a:t>Jellinek</a:t>
            </a:r>
            <a:r>
              <a:rPr lang="it-IT" dirty="0" smtClean="0"/>
              <a:t>.</a:t>
            </a:r>
            <a:endParaRPr lang="it-IT" dirty="0"/>
          </a:p>
        </p:txBody>
      </p:sp>
    </p:spTree>
    <p:extLst>
      <p:ext uri="{BB962C8B-B14F-4D97-AF65-F5344CB8AC3E}">
        <p14:creationId xmlns:p14="http://schemas.microsoft.com/office/powerpoint/2010/main" val="38718570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Accesso </a:t>
            </a:r>
            <a:endParaRPr lang="it-IT" dirty="0"/>
          </a:p>
        </p:txBody>
      </p:sp>
      <p:sp>
        <p:nvSpPr>
          <p:cNvPr id="3" name="Segnaposto contenuto 2"/>
          <p:cNvSpPr>
            <a:spLocks noGrp="1"/>
          </p:cNvSpPr>
          <p:nvPr>
            <p:ph idx="1"/>
          </p:nvPr>
        </p:nvSpPr>
        <p:spPr/>
        <p:txBody>
          <a:bodyPr>
            <a:normAutofit fontScale="55000" lnSpcReduction="20000"/>
          </a:bodyPr>
          <a:lstStyle/>
          <a:p>
            <a:r>
              <a:rPr lang="it-IT" b="1" dirty="0" smtClean="0"/>
              <a:t>incidentale</a:t>
            </a:r>
            <a:r>
              <a:rPr lang="it-IT" dirty="0"/>
              <a:t>: Presuppone un processo davanti a un giudice. </a:t>
            </a:r>
            <a:r>
              <a:rPr lang="it-IT" b="1" dirty="0" smtClean="0"/>
              <a:t>Rapporto </a:t>
            </a:r>
            <a:r>
              <a:rPr lang="it-IT" b="1" dirty="0"/>
              <a:t>di pregiudizialità fra la decisione sulla </a:t>
            </a:r>
            <a:r>
              <a:rPr lang="it-IT" b="1" dirty="0" err="1"/>
              <a:t>qlc</a:t>
            </a:r>
            <a:r>
              <a:rPr lang="it-IT" b="1" dirty="0"/>
              <a:t> e la decisione che definisce il </a:t>
            </a:r>
            <a:r>
              <a:rPr lang="it-IT" b="1" dirty="0" smtClean="0"/>
              <a:t>giudizio</a:t>
            </a:r>
            <a:r>
              <a:rPr lang="it-IT" dirty="0" smtClean="0"/>
              <a:t>. </a:t>
            </a:r>
            <a:r>
              <a:rPr lang="it-IT" dirty="0"/>
              <a:t>Può essere conosciuta dallo stesso giudice del </a:t>
            </a:r>
            <a:r>
              <a:rPr lang="it-IT" dirty="0" err="1" smtClean="0"/>
              <a:t>guidizio</a:t>
            </a:r>
            <a:r>
              <a:rPr lang="it-IT" dirty="0" smtClean="0"/>
              <a:t> </a:t>
            </a:r>
            <a:r>
              <a:rPr lang="it-IT" dirty="0"/>
              <a:t>principale (modello diffuso) o dall’organo </a:t>
            </a:r>
            <a:r>
              <a:rPr lang="it-IT" i="1" dirty="0"/>
              <a:t>ad hoc </a:t>
            </a:r>
            <a:r>
              <a:rPr lang="it-IT" dirty="0" smtClean="0"/>
              <a:t>(</a:t>
            </a:r>
            <a:r>
              <a:rPr lang="it-IT" dirty="0"/>
              <a:t>accentrato), sollevata d’ufficio e/o su istanza di chi è parte di una controversia concreta nel momento in cui deve farsi applicazione della legge di cui si contesta la legittimità. La dichiarazione non è il risultato di una valutazione astratta e generale, ma è resa in vista della – e riguardo alla – sua applicazione che essa dovrebbe ricevere nel giudizio. Necessariamente successivo e concreto.  </a:t>
            </a:r>
          </a:p>
          <a:p>
            <a:r>
              <a:rPr lang="it-IT" b="1" dirty="0"/>
              <a:t>Principale (o in via d’azione)</a:t>
            </a:r>
            <a:r>
              <a:rPr lang="it-IT" dirty="0"/>
              <a:t>: si prospetta una </a:t>
            </a:r>
            <a:r>
              <a:rPr lang="it-IT" dirty="0" err="1"/>
              <a:t>qlc</a:t>
            </a:r>
            <a:r>
              <a:rPr lang="it-IT" dirty="0"/>
              <a:t> come </a:t>
            </a:r>
            <a:r>
              <a:rPr lang="it-IT" i="1" dirty="0" err="1"/>
              <a:t>thema</a:t>
            </a:r>
            <a:r>
              <a:rPr lang="it-IT" i="1" dirty="0"/>
              <a:t> </a:t>
            </a:r>
            <a:r>
              <a:rPr lang="it-IT" i="1" dirty="0" err="1"/>
              <a:t>decidendum</a:t>
            </a:r>
            <a:r>
              <a:rPr lang="it-IT" dirty="0"/>
              <a:t> separato e autonomo dalla risoluzione di un caso concreto. Si manifesta come un ricorso </a:t>
            </a:r>
            <a:r>
              <a:rPr lang="it-IT" dirty="0" smtClean="0"/>
              <a:t>presentato all’organo </a:t>
            </a:r>
            <a:r>
              <a:rPr lang="it-IT" dirty="0"/>
              <a:t>di giustizia </a:t>
            </a:r>
            <a:r>
              <a:rPr lang="it-IT" dirty="0" smtClean="0"/>
              <a:t>costituzionale. </a:t>
            </a:r>
            <a:r>
              <a:rPr lang="it-IT" dirty="0"/>
              <a:t>È evidente che esclude filtri (di rilevanza, non manifesta infondatezza) da parte di un organo giurisdizionale; ma non </a:t>
            </a:r>
            <a:r>
              <a:rPr lang="it-IT" dirty="0" smtClean="0"/>
              <a:t>esclude </a:t>
            </a:r>
            <a:r>
              <a:rPr lang="it-IT" dirty="0"/>
              <a:t>(come nel ricorso individuale) il carattere sussidiario del ricorso. </a:t>
            </a:r>
            <a:r>
              <a:rPr lang="it-IT" dirty="0" smtClean="0"/>
              <a:t>Modelli </a:t>
            </a:r>
            <a:r>
              <a:rPr lang="it-IT" dirty="0"/>
              <a:t>più classici: impugnazione delle minoranze </a:t>
            </a:r>
            <a:r>
              <a:rPr lang="it-IT" dirty="0" smtClean="0"/>
              <a:t>parlamentari</a:t>
            </a:r>
            <a:r>
              <a:rPr lang="it-IT" dirty="0"/>
              <a:t>; impugnazione di leggi ed atti equiparati da parte dello Stato federale (o centrale) o da parte degli enti sub-statali (conflitto intersoggettivo su atti legislativi); da parte degli individui (ricorso diretto: in Belgio; </a:t>
            </a:r>
            <a:r>
              <a:rPr lang="it-IT" i="1" dirty="0" err="1" smtClean="0"/>
              <a:t>Verfassungsbeschwerde</a:t>
            </a:r>
            <a:r>
              <a:rPr lang="it-IT" dirty="0"/>
              <a:t>: Germania e Austria; </a:t>
            </a:r>
            <a:r>
              <a:rPr lang="it-IT" i="1" dirty="0" err="1" smtClean="0"/>
              <a:t>Amparo</a:t>
            </a:r>
            <a:r>
              <a:rPr lang="it-IT" dirty="0"/>
              <a:t>: Spagna). </a:t>
            </a:r>
          </a:p>
        </p:txBody>
      </p:sp>
    </p:spTree>
    <p:extLst>
      <p:ext uri="{BB962C8B-B14F-4D97-AF65-F5344CB8AC3E}">
        <p14:creationId xmlns:p14="http://schemas.microsoft.com/office/powerpoint/2010/main" val="26202685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CONTROLLO GIURISDIZIONALE: </a:t>
            </a:r>
            <a:r>
              <a:rPr lang="it-IT" dirty="0" smtClean="0"/>
              <a:t/>
            </a:r>
            <a:br>
              <a:rPr lang="it-IT" dirty="0" smtClean="0"/>
            </a:br>
            <a:r>
              <a:rPr lang="it-IT" dirty="0" smtClean="0"/>
              <a:t>LE </a:t>
            </a:r>
            <a:r>
              <a:rPr lang="it-IT" dirty="0"/>
              <a:t>ORIGINI</a:t>
            </a:r>
          </a:p>
        </p:txBody>
      </p:sp>
      <p:sp>
        <p:nvSpPr>
          <p:cNvPr id="3" name="Segnaposto contenuto 2"/>
          <p:cNvSpPr>
            <a:spLocks noGrp="1"/>
          </p:cNvSpPr>
          <p:nvPr>
            <p:ph idx="1"/>
          </p:nvPr>
        </p:nvSpPr>
        <p:spPr/>
        <p:txBody>
          <a:bodyPr>
            <a:normAutofit fontScale="85000" lnSpcReduction="20000"/>
          </a:bodyPr>
          <a:lstStyle/>
          <a:p>
            <a:r>
              <a:rPr lang="it-IT" dirty="0" smtClean="0"/>
              <a:t>In Inghilterra, c’ una elaborazione </a:t>
            </a:r>
            <a:r>
              <a:rPr lang="it-IT" dirty="0"/>
              <a:t>complessa di limiti al potere regio che utilizza le risorse di un diritto </a:t>
            </a:r>
            <a:r>
              <a:rPr lang="it-IT" dirty="0" smtClean="0"/>
              <a:t>consuetudinario </a:t>
            </a:r>
            <a:r>
              <a:rPr lang="it-IT" dirty="0"/>
              <a:t>a forte radicamento nella società, per giungere ad affermare che il Re è sottoposto a Dio e alle leggi che lo fanno sovrano. </a:t>
            </a:r>
            <a:r>
              <a:rPr lang="it-IT" b="1" dirty="0"/>
              <a:t>Subordinazione del potere politico, dei governanti, al diritto, alla </a:t>
            </a:r>
            <a:r>
              <a:rPr lang="it-IT" b="1" i="1" dirty="0" err="1"/>
              <a:t>lex</a:t>
            </a:r>
            <a:r>
              <a:rPr lang="it-IT" b="1" i="1" dirty="0"/>
              <a:t> </a:t>
            </a:r>
            <a:r>
              <a:rPr lang="it-IT" b="1" i="1" dirty="0" err="1" smtClean="0"/>
              <a:t>terrae</a:t>
            </a:r>
            <a:r>
              <a:rPr lang="it-IT" dirty="0"/>
              <a:t> </a:t>
            </a:r>
            <a:r>
              <a:rPr lang="it-IT" dirty="0" smtClean="0"/>
              <a:t>(come ricorda </a:t>
            </a:r>
            <a:r>
              <a:rPr lang="it-IT" dirty="0" err="1" smtClean="0"/>
              <a:t>Bracton</a:t>
            </a:r>
            <a:r>
              <a:rPr lang="it-IT" dirty="0" smtClean="0"/>
              <a:t> </a:t>
            </a:r>
            <a:r>
              <a:rPr lang="it-IT" i="1" dirty="0" smtClean="0"/>
              <a:t>Ipse </a:t>
            </a:r>
            <a:r>
              <a:rPr lang="it-IT" i="1" dirty="0" err="1"/>
              <a:t>autem</a:t>
            </a:r>
            <a:r>
              <a:rPr lang="it-IT" i="1" dirty="0"/>
              <a:t> </a:t>
            </a:r>
            <a:r>
              <a:rPr lang="it-IT" i="1" dirty="0" err="1"/>
              <a:t>rex</a:t>
            </a:r>
            <a:r>
              <a:rPr lang="it-IT" i="1" dirty="0"/>
              <a:t> non </a:t>
            </a:r>
            <a:r>
              <a:rPr lang="it-IT" i="1" dirty="0" err="1"/>
              <a:t>debet</a:t>
            </a:r>
            <a:r>
              <a:rPr lang="it-IT" i="1" dirty="0"/>
              <a:t> esse sub </a:t>
            </a:r>
            <a:r>
              <a:rPr lang="it-IT" i="1" dirty="0" err="1"/>
              <a:t>homine</a:t>
            </a:r>
            <a:r>
              <a:rPr lang="it-IT" i="1" dirty="0"/>
              <a:t> </a:t>
            </a:r>
            <a:r>
              <a:rPr lang="it-IT" i="1" dirty="0" err="1"/>
              <a:t>sed</a:t>
            </a:r>
            <a:r>
              <a:rPr lang="it-IT" i="1" dirty="0"/>
              <a:t> sub Deo et sub </a:t>
            </a:r>
            <a:r>
              <a:rPr lang="it-IT" i="1" dirty="0" err="1"/>
              <a:t>lege</a:t>
            </a:r>
            <a:r>
              <a:rPr lang="it-IT" i="1" dirty="0"/>
              <a:t> </a:t>
            </a:r>
            <a:r>
              <a:rPr lang="it-IT" i="1" dirty="0" err="1"/>
              <a:t>quia</a:t>
            </a:r>
            <a:r>
              <a:rPr lang="it-IT" i="1" dirty="0"/>
              <a:t> </a:t>
            </a:r>
            <a:r>
              <a:rPr lang="it-IT" i="1" dirty="0" err="1"/>
              <a:t>lex</a:t>
            </a:r>
            <a:r>
              <a:rPr lang="it-IT" i="1" dirty="0"/>
              <a:t> </a:t>
            </a:r>
            <a:r>
              <a:rPr lang="it-IT" i="1" dirty="0" err="1"/>
              <a:t>facit</a:t>
            </a:r>
            <a:r>
              <a:rPr lang="it-IT" i="1" dirty="0"/>
              <a:t> </a:t>
            </a:r>
            <a:r>
              <a:rPr lang="it-IT" i="1" dirty="0" err="1"/>
              <a:t>legem</a:t>
            </a:r>
            <a:r>
              <a:rPr lang="it-IT" dirty="0"/>
              <a:t>).</a:t>
            </a:r>
          </a:p>
          <a:p>
            <a:r>
              <a:rPr lang="it-IT" dirty="0" smtClean="0"/>
              <a:t>Si afferma l’idea che la </a:t>
            </a:r>
            <a:r>
              <a:rPr lang="it-IT" b="1" i="1" dirty="0" smtClean="0"/>
              <a:t>law of the </a:t>
            </a:r>
            <a:r>
              <a:rPr lang="it-IT" b="1" i="1" dirty="0" err="1" smtClean="0"/>
              <a:t>land</a:t>
            </a:r>
            <a:r>
              <a:rPr lang="it-IT" b="1" i="1" dirty="0" smtClean="0"/>
              <a:t> </a:t>
            </a:r>
            <a:r>
              <a:rPr lang="it-IT" dirty="0" smtClean="0"/>
              <a:t>(</a:t>
            </a:r>
            <a:r>
              <a:rPr lang="it-IT" i="1" dirty="0" smtClean="0"/>
              <a:t>common</a:t>
            </a:r>
            <a:r>
              <a:rPr lang="it-IT" dirty="0" smtClean="0"/>
              <a:t> </a:t>
            </a:r>
            <a:r>
              <a:rPr lang="it-IT" i="1" dirty="0" smtClean="0"/>
              <a:t>law</a:t>
            </a:r>
            <a:r>
              <a:rPr lang="it-IT" dirty="0" smtClean="0"/>
              <a:t>) sia fonte di legittimazione del potere del sovrano; il potere sovrano è subordinato al diritto. </a:t>
            </a:r>
            <a:endParaRPr lang="it-IT" dirty="0"/>
          </a:p>
        </p:txBody>
      </p:sp>
    </p:spTree>
    <p:extLst>
      <p:ext uri="{BB962C8B-B14F-4D97-AF65-F5344CB8AC3E}">
        <p14:creationId xmlns:p14="http://schemas.microsoft.com/office/powerpoint/2010/main" val="23696236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
            </a:r>
            <a:br>
              <a:rPr lang="it-IT" dirty="0"/>
            </a:br>
            <a:r>
              <a:rPr lang="it-IT" dirty="0"/>
              <a:t> </a:t>
            </a:r>
            <a:br>
              <a:rPr lang="it-IT" dirty="0"/>
            </a:br>
            <a:r>
              <a:rPr lang="it-IT" dirty="0" smtClean="0"/>
              <a:t/>
            </a:r>
            <a:br>
              <a:rPr lang="it-IT" dirty="0" smtClean="0"/>
            </a:br>
            <a:r>
              <a:rPr lang="it-IT" sz="3600" dirty="0" smtClean="0"/>
              <a:t>La </a:t>
            </a:r>
            <a:r>
              <a:rPr lang="it-IT" sz="3600" dirty="0"/>
              <a:t>superiorità della </a:t>
            </a:r>
            <a:r>
              <a:rPr lang="it-IT" sz="3600" i="1" dirty="0"/>
              <a:t>law of the </a:t>
            </a:r>
            <a:r>
              <a:rPr lang="it-IT" sz="3600" i="1" dirty="0" err="1"/>
              <a:t>land</a:t>
            </a:r>
            <a:r>
              <a:rPr lang="it-IT" sz="3600" i="1" dirty="0"/>
              <a:t> </a:t>
            </a:r>
            <a:r>
              <a:rPr lang="it-IT" sz="3600" i="1" dirty="0" smtClean="0"/>
              <a:t/>
            </a:r>
            <a:br>
              <a:rPr lang="it-IT" sz="3600" i="1" dirty="0" smtClean="0"/>
            </a:br>
            <a:r>
              <a:rPr lang="it-IT" sz="3600" dirty="0" smtClean="0"/>
              <a:t>e </a:t>
            </a:r>
            <a:r>
              <a:rPr lang="it-IT" sz="3600" dirty="0"/>
              <a:t>il limite agli atti del potere </a:t>
            </a:r>
            <a:r>
              <a:rPr lang="it-IT" sz="3600" dirty="0" smtClean="0"/>
              <a:t>pubblico</a:t>
            </a:r>
            <a:r>
              <a:rPr lang="it-IT" sz="3600" dirty="0"/>
              <a:t/>
            </a:r>
            <a:br>
              <a:rPr lang="it-IT" sz="3600" dirty="0"/>
            </a:br>
            <a:r>
              <a:rPr lang="it-IT" dirty="0"/>
              <a:t/>
            </a:r>
            <a:br>
              <a:rPr lang="it-IT" dirty="0"/>
            </a:br>
            <a:r>
              <a:rPr lang="it-IT" dirty="0"/>
              <a:t> </a:t>
            </a:r>
            <a:br>
              <a:rPr lang="it-IT" dirty="0"/>
            </a:br>
            <a:endParaRPr lang="it-IT" sz="3600" dirty="0"/>
          </a:p>
        </p:txBody>
      </p:sp>
      <p:sp>
        <p:nvSpPr>
          <p:cNvPr id="3" name="Segnaposto contenuto 2"/>
          <p:cNvSpPr>
            <a:spLocks noGrp="1"/>
          </p:cNvSpPr>
          <p:nvPr>
            <p:ph idx="1"/>
          </p:nvPr>
        </p:nvSpPr>
        <p:spPr/>
        <p:txBody>
          <a:bodyPr>
            <a:normAutofit fontScale="62500" lnSpcReduction="20000"/>
          </a:bodyPr>
          <a:lstStyle/>
          <a:p>
            <a:pPr marL="0" indent="0">
              <a:buNone/>
            </a:pPr>
            <a:r>
              <a:rPr lang="it-IT" b="1" dirty="0"/>
              <a:t>Case of </a:t>
            </a:r>
            <a:r>
              <a:rPr lang="it-IT" b="1" dirty="0" err="1"/>
              <a:t>Proclamation</a:t>
            </a:r>
            <a:r>
              <a:rPr lang="it-IT" b="1" dirty="0"/>
              <a:t> </a:t>
            </a:r>
            <a:r>
              <a:rPr lang="it-IT" dirty="0"/>
              <a:t>(1611) 12 Co Rep 7</a:t>
            </a:r>
          </a:p>
          <a:p>
            <a:r>
              <a:rPr lang="it-IT" dirty="0"/>
              <a:t>Ci si chiedeva se il Re potesse emanare decreti per: 1) proibire erezione nuovi edifici a Londra; 2) proibire di ricavare amido dal frumento.</a:t>
            </a:r>
          </a:p>
          <a:p>
            <a:r>
              <a:rPr lang="it-IT" dirty="0"/>
              <a:t>Per il Cancelliere </a:t>
            </a:r>
            <a:r>
              <a:rPr lang="it-IT" dirty="0" err="1"/>
              <a:t>Ellesmere</a:t>
            </a:r>
            <a:r>
              <a:rPr lang="it-IT" dirty="0"/>
              <a:t>, si sarebbe potuto: il Re può </a:t>
            </a:r>
            <a:r>
              <a:rPr lang="it-IT" dirty="0" smtClean="0"/>
              <a:t>emanare </a:t>
            </a:r>
            <a:r>
              <a:rPr lang="it-IT" dirty="0"/>
              <a:t>qualunque decreto è in </a:t>
            </a:r>
            <a:r>
              <a:rPr lang="it-IT" dirty="0" smtClean="0"/>
              <a:t>conformità al proprio </a:t>
            </a:r>
            <a:r>
              <a:rPr lang="it-IT" dirty="0"/>
              <a:t>giudizio e per il bene dei sui sudditi in qualunque campo non vi fosse già un precedente. L’atto di prerogativa regia – che non si fonda sulla </a:t>
            </a:r>
            <a:r>
              <a:rPr lang="it-IT" i="1" dirty="0" smtClean="0"/>
              <a:t>common</a:t>
            </a:r>
            <a:r>
              <a:rPr lang="it-IT" dirty="0" smtClean="0"/>
              <a:t> </a:t>
            </a:r>
            <a:r>
              <a:rPr lang="it-IT" i="1" dirty="0"/>
              <a:t>law</a:t>
            </a:r>
            <a:r>
              <a:rPr lang="it-IT" dirty="0"/>
              <a:t> – può creare diritto e quindi un precedente.</a:t>
            </a:r>
          </a:p>
          <a:p>
            <a:r>
              <a:rPr lang="it-IT" dirty="0"/>
              <a:t>Secondo i Giudici: </a:t>
            </a:r>
            <a:r>
              <a:rPr lang="it-IT" dirty="0" smtClean="0"/>
              <a:t>1) l’ampiezza </a:t>
            </a:r>
            <a:r>
              <a:rPr lang="it-IT" dirty="0"/>
              <a:t>delle prerogative regie può essere determinata dalle </a:t>
            </a:r>
            <a:r>
              <a:rPr lang="it-IT" dirty="0" smtClean="0"/>
              <a:t>corti; 2) </a:t>
            </a:r>
            <a:r>
              <a:rPr lang="it-IT" b="1" dirty="0" smtClean="0"/>
              <a:t>il </a:t>
            </a:r>
            <a:r>
              <a:rPr lang="it-IT" b="1" dirty="0"/>
              <a:t>sovrano non può creare un precedente</a:t>
            </a:r>
            <a:r>
              <a:rPr lang="it-IT" dirty="0"/>
              <a:t>, ma solo fare ciò che la legge del Paese lo autorizza a fare</a:t>
            </a:r>
            <a:r>
              <a:rPr lang="it-IT" b="1" dirty="0"/>
              <a:t>. Non può modificare né </a:t>
            </a:r>
            <a:r>
              <a:rPr lang="it-IT" b="1" dirty="0" smtClean="0"/>
              <a:t>il </a:t>
            </a:r>
            <a:r>
              <a:rPr lang="it-IT" b="1" i="1" dirty="0" smtClean="0"/>
              <a:t>common </a:t>
            </a:r>
            <a:r>
              <a:rPr lang="it-IT" b="1" i="1" dirty="0"/>
              <a:t>law</a:t>
            </a:r>
            <a:r>
              <a:rPr lang="it-IT" b="1" dirty="0"/>
              <a:t>, né </a:t>
            </a:r>
            <a:r>
              <a:rPr lang="it-IT" b="1" dirty="0" smtClean="0"/>
              <a:t>il diritto </a:t>
            </a:r>
            <a:r>
              <a:rPr lang="it-IT" b="1" dirty="0"/>
              <a:t>legislativo, né </a:t>
            </a:r>
            <a:r>
              <a:rPr lang="it-IT" b="1" dirty="0" smtClean="0"/>
              <a:t>le antiche usanze </a:t>
            </a:r>
            <a:r>
              <a:rPr lang="it-IT" b="1" dirty="0"/>
              <a:t>del Regno</a:t>
            </a:r>
            <a:r>
              <a:rPr lang="it-IT" dirty="0"/>
              <a:t>. </a:t>
            </a:r>
            <a:r>
              <a:rPr lang="it-IT" dirty="0" smtClean="0"/>
              <a:t>Ciò, perché </a:t>
            </a:r>
            <a:r>
              <a:rPr lang="it-IT" dirty="0"/>
              <a:t>il diritto inglese è formato da tre parti: </a:t>
            </a:r>
            <a:r>
              <a:rPr lang="it-IT" i="1" dirty="0"/>
              <a:t>Common Law</a:t>
            </a:r>
            <a:r>
              <a:rPr lang="it-IT" dirty="0"/>
              <a:t>, diritto legislativo, consuetudine. Il decreto non è alcuna di esse. </a:t>
            </a:r>
          </a:p>
          <a:p>
            <a:r>
              <a:rPr lang="it-IT" b="1" i="1" dirty="0"/>
              <a:t>Il Re non può mutare, by </a:t>
            </a:r>
            <a:r>
              <a:rPr lang="it-IT" b="1" i="1" dirty="0" err="1"/>
              <a:t>proclamation</a:t>
            </a:r>
            <a:r>
              <a:rPr lang="it-IT" b="1" i="1" dirty="0"/>
              <a:t>, il common law.</a:t>
            </a:r>
          </a:p>
          <a:p>
            <a:endParaRPr lang="it-IT" b="1" i="1" dirty="0"/>
          </a:p>
        </p:txBody>
      </p:sp>
    </p:spTree>
    <p:extLst>
      <p:ext uri="{BB962C8B-B14F-4D97-AF65-F5344CB8AC3E}">
        <p14:creationId xmlns:p14="http://schemas.microsoft.com/office/powerpoint/2010/main" val="5941431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en-US" b="1" dirty="0"/>
              <a:t>Prohibitions del Roy (1607) 12 Co Rep 63</a:t>
            </a:r>
            <a:endParaRPr lang="it-IT" dirty="0"/>
          </a:p>
          <a:p>
            <a:r>
              <a:rPr lang="it-IT" dirty="0"/>
              <a:t>Il Re non può ordinare arresti o detenzioni arbitrarie.</a:t>
            </a:r>
          </a:p>
          <a:p>
            <a:r>
              <a:rPr lang="it-IT" dirty="0"/>
              <a:t>La giustizia è dispensata dalle corti in nome del Re, ma non secondo le sue vedute, ma solo in conformità al diritto inglese e alle sue antiche usanze.</a:t>
            </a:r>
          </a:p>
          <a:p>
            <a:r>
              <a:rPr lang="it-IT" dirty="0"/>
              <a:t>Se la </a:t>
            </a:r>
            <a:r>
              <a:rPr lang="it-IT" i="1" dirty="0"/>
              <a:t>Court of Common </a:t>
            </a:r>
            <a:r>
              <a:rPr lang="it-IT" i="1" dirty="0" err="1"/>
              <a:t>Pleas</a:t>
            </a:r>
            <a:r>
              <a:rPr lang="it-IT" i="1" dirty="0"/>
              <a:t> </a:t>
            </a:r>
            <a:r>
              <a:rPr lang="it-IT" dirty="0"/>
              <a:t>erra, vi può rimediare il </a:t>
            </a:r>
            <a:r>
              <a:rPr lang="it-IT" i="1" dirty="0" err="1"/>
              <a:t>King’s</a:t>
            </a:r>
            <a:r>
              <a:rPr lang="it-IT" i="1" dirty="0"/>
              <a:t> </a:t>
            </a:r>
            <a:r>
              <a:rPr lang="it-IT" i="1" dirty="0" err="1"/>
              <a:t>Bench</a:t>
            </a:r>
            <a:r>
              <a:rPr lang="it-IT" i="1" dirty="0"/>
              <a:t> </a:t>
            </a:r>
            <a:r>
              <a:rPr lang="it-IT" dirty="0"/>
              <a:t>e poi la </a:t>
            </a:r>
            <a:r>
              <a:rPr lang="it-IT" i="1" dirty="0"/>
              <a:t>House of </a:t>
            </a:r>
            <a:r>
              <a:rPr lang="it-IT" i="1" dirty="0" err="1"/>
              <a:t>Lords</a:t>
            </a:r>
            <a:r>
              <a:rPr lang="it-IT" i="1" dirty="0"/>
              <a:t> </a:t>
            </a:r>
            <a:r>
              <a:rPr lang="it-IT" dirty="0"/>
              <a:t>riunita in Alta Corte.</a:t>
            </a:r>
          </a:p>
        </p:txBody>
      </p:sp>
    </p:spTree>
    <p:extLst>
      <p:ext uri="{BB962C8B-B14F-4D97-AF65-F5344CB8AC3E}">
        <p14:creationId xmlns:p14="http://schemas.microsoft.com/office/powerpoint/2010/main" val="23128792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 contro il potere legislativo, </a:t>
            </a:r>
            <a:br>
              <a:rPr lang="it-IT" dirty="0" smtClean="0"/>
            </a:br>
            <a:r>
              <a:rPr lang="it-IT" dirty="0" smtClean="0"/>
              <a:t>quali rimedi esperire?</a:t>
            </a:r>
            <a:endParaRPr lang="it-IT" dirty="0"/>
          </a:p>
        </p:txBody>
      </p:sp>
      <p:sp>
        <p:nvSpPr>
          <p:cNvPr id="3" name="Segnaposto contenuto 2"/>
          <p:cNvSpPr>
            <a:spLocks noGrp="1"/>
          </p:cNvSpPr>
          <p:nvPr>
            <p:ph idx="1"/>
          </p:nvPr>
        </p:nvSpPr>
        <p:spPr/>
        <p:txBody>
          <a:bodyPr>
            <a:normAutofit fontScale="40000" lnSpcReduction="20000"/>
          </a:bodyPr>
          <a:lstStyle/>
          <a:p>
            <a:r>
              <a:rPr lang="en-US" b="1" dirty="0" err="1"/>
              <a:t>Dr</a:t>
            </a:r>
            <a:r>
              <a:rPr lang="en-US" b="1" dirty="0"/>
              <a:t> Bonham’s Case – The Case of the College of Physicians  (1610) 77 ER 638 (</a:t>
            </a:r>
            <a:r>
              <a:rPr lang="en-US" b="1" i="1" dirty="0"/>
              <a:t>Common Pleas</a:t>
            </a:r>
            <a:r>
              <a:rPr lang="en-US" b="1" dirty="0"/>
              <a:t>)</a:t>
            </a:r>
            <a:endParaRPr lang="it-IT" dirty="0"/>
          </a:p>
          <a:p>
            <a:r>
              <a:rPr lang="it-IT" dirty="0"/>
              <a:t>Si verte in merito alla legittimità dello statuto dei </a:t>
            </a:r>
            <a:r>
              <a:rPr lang="it-IT" i="1" dirty="0" err="1"/>
              <a:t>Royal</a:t>
            </a:r>
            <a:r>
              <a:rPr lang="it-IT" i="1" dirty="0"/>
              <a:t> College </a:t>
            </a:r>
            <a:r>
              <a:rPr lang="it-IT" dirty="0"/>
              <a:t>dei medici e di una legge del parlamento (</a:t>
            </a:r>
            <a:r>
              <a:rPr lang="it-IT" dirty="0" smtClean="0"/>
              <a:t>14 &amp; </a:t>
            </a:r>
            <a:r>
              <a:rPr lang="it-IT" dirty="0"/>
              <a:t>15 </a:t>
            </a:r>
            <a:r>
              <a:rPr lang="it-IT" dirty="0" err="1"/>
              <a:t>Hen</a:t>
            </a:r>
            <a:r>
              <a:rPr lang="it-IT" dirty="0"/>
              <a:t>. VIII) che aveva confermato la </a:t>
            </a:r>
            <a:r>
              <a:rPr lang="it-IT" dirty="0" smtClean="0"/>
              <a:t>lettera patente </a:t>
            </a:r>
            <a:r>
              <a:rPr lang="it-IT" dirty="0"/>
              <a:t>10 </a:t>
            </a:r>
            <a:r>
              <a:rPr lang="it-IT" dirty="0" err="1"/>
              <a:t>Hen</a:t>
            </a:r>
            <a:r>
              <a:rPr lang="it-IT" dirty="0"/>
              <a:t> VIII, con la quale si era dotato il collegio di poteri sanzionatori: per esercitare la </a:t>
            </a:r>
            <a:r>
              <a:rPr lang="it-IT" dirty="0" smtClean="0"/>
              <a:t>professione medica </a:t>
            </a:r>
            <a:r>
              <a:rPr lang="it-IT" dirty="0"/>
              <a:t>a Londra </a:t>
            </a:r>
            <a:r>
              <a:rPr lang="it-IT" dirty="0" smtClean="0"/>
              <a:t>si deve iscritto </a:t>
            </a:r>
            <a:r>
              <a:rPr lang="it-IT" dirty="0"/>
              <a:t>al </a:t>
            </a:r>
            <a:r>
              <a:rPr lang="it-IT" dirty="0" smtClean="0"/>
              <a:t>Collegio; </a:t>
            </a:r>
            <a:r>
              <a:rPr lang="it-IT" dirty="0"/>
              <a:t>in caso contrario, il </a:t>
            </a:r>
            <a:r>
              <a:rPr lang="it-IT" dirty="0" smtClean="0"/>
              <a:t>collegio </a:t>
            </a:r>
            <a:r>
              <a:rPr lang="it-IT" dirty="0"/>
              <a:t>può sanzionare con multa e anche arresto. </a:t>
            </a:r>
          </a:p>
          <a:p>
            <a:r>
              <a:rPr lang="it-IT" dirty="0"/>
              <a:t>Nell’aprile 1606, Thomas </a:t>
            </a:r>
            <a:r>
              <a:rPr lang="it-IT" dirty="0" err="1"/>
              <a:t>Bonham</a:t>
            </a:r>
            <a:r>
              <a:rPr lang="it-IT" dirty="0"/>
              <a:t> viene convenuto davanti al </a:t>
            </a:r>
            <a:r>
              <a:rPr lang="it-IT" i="1" dirty="0"/>
              <a:t>College of </a:t>
            </a:r>
            <a:r>
              <a:rPr lang="it-IT" i="1" dirty="0" err="1"/>
              <a:t>Physicians</a:t>
            </a:r>
            <a:r>
              <a:rPr lang="it-IT" i="1" dirty="0"/>
              <a:t> </a:t>
            </a:r>
            <a:r>
              <a:rPr lang="it-IT" dirty="0"/>
              <a:t>– esaminato, viene trovato imperito </a:t>
            </a:r>
            <a:r>
              <a:rPr lang="it-IT" dirty="0" smtClean="0"/>
              <a:t>nell’arte medica </a:t>
            </a:r>
            <a:r>
              <a:rPr lang="it-IT" dirty="0"/>
              <a:t>e sanzionato. In più, gli viene interdetto l’esercizio della </a:t>
            </a:r>
            <a:r>
              <a:rPr lang="it-IT" dirty="0" smtClean="0"/>
              <a:t>professione fino </a:t>
            </a:r>
            <a:r>
              <a:rPr lang="it-IT" dirty="0"/>
              <a:t>a che non sia stato ammesso al </a:t>
            </a:r>
            <a:r>
              <a:rPr lang="it-IT" i="1" dirty="0"/>
              <a:t>College</a:t>
            </a:r>
            <a:r>
              <a:rPr lang="it-IT" dirty="0"/>
              <a:t>. Egli, tuttavia, continua ad </a:t>
            </a:r>
            <a:r>
              <a:rPr lang="it-IT" dirty="0" smtClean="0"/>
              <a:t>esercitarla; </a:t>
            </a:r>
            <a:r>
              <a:rPr lang="it-IT" dirty="0"/>
              <a:t>nel mese di ottobre del 1606, </a:t>
            </a:r>
            <a:r>
              <a:rPr lang="it-IT" dirty="0" smtClean="0"/>
              <a:t>è nuovamente </a:t>
            </a:r>
            <a:r>
              <a:rPr lang="it-IT" dirty="0"/>
              <a:t>convenuto davanti al </a:t>
            </a:r>
            <a:r>
              <a:rPr lang="it-IT" dirty="0" smtClean="0"/>
              <a:t>Collegio, ma non si si </a:t>
            </a:r>
            <a:r>
              <a:rPr lang="it-IT" dirty="0"/>
              <a:t>presenta e il </a:t>
            </a:r>
            <a:r>
              <a:rPr lang="it-IT" dirty="0" smtClean="0"/>
              <a:t>processo </a:t>
            </a:r>
            <a:r>
              <a:rPr lang="it-IT" dirty="0"/>
              <a:t>in contumacia prosegue fino alla sua condanna a una multa e all’arresto. Nel mese di novembre, </a:t>
            </a:r>
            <a:r>
              <a:rPr lang="it-IT" dirty="0" smtClean="0"/>
              <a:t>presentatosi spontaneamente, </a:t>
            </a:r>
            <a:r>
              <a:rPr lang="it-IT" dirty="0"/>
              <a:t>avverte di essere laureato presso </a:t>
            </a:r>
            <a:r>
              <a:rPr lang="it-IT" dirty="0" smtClean="0"/>
              <a:t>l’Università </a:t>
            </a:r>
            <a:r>
              <a:rPr lang="it-IT" dirty="0"/>
              <a:t>di Cambridge: il </a:t>
            </a:r>
            <a:r>
              <a:rPr lang="it-IT" i="1" dirty="0" smtClean="0"/>
              <a:t>College</a:t>
            </a:r>
            <a:r>
              <a:rPr lang="it-IT" dirty="0" smtClean="0"/>
              <a:t>, pertanto, </a:t>
            </a:r>
            <a:r>
              <a:rPr lang="it-IT" dirty="0"/>
              <a:t>non ha </a:t>
            </a:r>
            <a:r>
              <a:rPr lang="it-IT" dirty="0" smtClean="0"/>
              <a:t>giurisdizione </a:t>
            </a:r>
            <a:r>
              <a:rPr lang="it-IT" dirty="0"/>
              <a:t>su di lui. Ciò nonostante, viene tratto agli </a:t>
            </a:r>
            <a:r>
              <a:rPr lang="it-IT" dirty="0" smtClean="0"/>
              <a:t>arresti </a:t>
            </a:r>
            <a:r>
              <a:rPr lang="it-IT" dirty="0"/>
              <a:t>e detenuto in prigione. Di qui, mediante una azione </a:t>
            </a:r>
            <a:r>
              <a:rPr lang="it-IT" dirty="0" smtClean="0"/>
              <a:t>di </a:t>
            </a:r>
            <a:r>
              <a:rPr lang="it-IT" i="1" dirty="0"/>
              <a:t>false </a:t>
            </a:r>
            <a:r>
              <a:rPr lang="it-IT" i="1" dirty="0" err="1"/>
              <a:t>imprisonment</a:t>
            </a:r>
            <a:r>
              <a:rPr lang="it-IT" dirty="0"/>
              <a:t>, conviene egli in giudizio i gerenti del </a:t>
            </a:r>
            <a:r>
              <a:rPr lang="it-IT" i="1" dirty="0" smtClean="0"/>
              <a:t>College</a:t>
            </a:r>
            <a:r>
              <a:rPr lang="it-IT" dirty="0" smtClean="0"/>
              <a:t>.</a:t>
            </a:r>
            <a:endParaRPr lang="it-IT" dirty="0"/>
          </a:p>
          <a:p>
            <a:r>
              <a:rPr lang="it-IT" dirty="0"/>
              <a:t>Nel giudizio davanti alla </a:t>
            </a:r>
            <a:r>
              <a:rPr lang="it-IT" i="1" dirty="0"/>
              <a:t>Court of Common </a:t>
            </a:r>
            <a:r>
              <a:rPr lang="it-IT" i="1" dirty="0" err="1"/>
              <a:t>pleas</a:t>
            </a:r>
            <a:r>
              <a:rPr lang="it-IT" dirty="0"/>
              <a:t>, è il Giudice Coke ad affermare il principio per cui la legge </a:t>
            </a:r>
            <a:r>
              <a:rPr lang="it-IT" b="1" dirty="0"/>
              <a:t>contraria alla common law e alla ragione è nulla </a:t>
            </a:r>
            <a:r>
              <a:rPr lang="it-IT" dirty="0"/>
              <a:t>(</a:t>
            </a:r>
            <a:r>
              <a:rPr lang="it-IT" dirty="0" err="1"/>
              <a:t>void</a:t>
            </a:r>
            <a:r>
              <a:rPr lang="it-IT" dirty="0"/>
              <a:t>). Invero, il Collegio non aveva tali poteri sanzionatori verso non autorizzati </a:t>
            </a:r>
            <a:r>
              <a:rPr lang="it-IT" dirty="0" smtClean="0"/>
              <a:t>all’esercizio </a:t>
            </a:r>
            <a:r>
              <a:rPr lang="it-IT" dirty="0"/>
              <a:t>della </a:t>
            </a:r>
            <a:r>
              <a:rPr lang="it-IT" dirty="0" smtClean="0"/>
              <a:t>professione</a:t>
            </a:r>
            <a:r>
              <a:rPr lang="it-IT" dirty="0"/>
              <a:t>; e, in ogni caso, anche se li </a:t>
            </a:r>
            <a:r>
              <a:rPr lang="it-IT" dirty="0" smtClean="0"/>
              <a:t>avesse avuti, </a:t>
            </a:r>
            <a:r>
              <a:rPr lang="it-IT" dirty="0"/>
              <a:t>sarebbero stati usati </a:t>
            </a:r>
            <a:r>
              <a:rPr lang="it-IT" dirty="0" smtClean="0"/>
              <a:t>non correttamente. </a:t>
            </a:r>
            <a:r>
              <a:rPr lang="it-IT" dirty="0"/>
              <a:t>Invero, </a:t>
            </a:r>
            <a:r>
              <a:rPr lang="it-IT" b="1" dirty="0"/>
              <a:t>la legge </a:t>
            </a:r>
            <a:r>
              <a:rPr lang="it-IT" b="1" dirty="0" smtClean="0"/>
              <a:t>attributiva dei poteri è </a:t>
            </a:r>
            <a:r>
              <a:rPr lang="it-IT" b="1" dirty="0"/>
              <a:t>contraria a un principio </a:t>
            </a:r>
            <a:r>
              <a:rPr lang="it-IT" b="1" dirty="0" smtClean="0"/>
              <a:t>fondamentale </a:t>
            </a:r>
            <a:r>
              <a:rPr lang="it-IT" b="1" dirty="0"/>
              <a:t>del common law</a:t>
            </a:r>
            <a:r>
              <a:rPr lang="it-IT" dirty="0"/>
              <a:t>: nessuna parte può essere giudice nel processo in cui è parte. Va evidenziato, infatti, che metà delle multe andavano al re, metà al </a:t>
            </a:r>
            <a:r>
              <a:rPr lang="it-IT" i="1" dirty="0" smtClean="0"/>
              <a:t>college</a:t>
            </a:r>
            <a:r>
              <a:rPr lang="it-IT" dirty="0" smtClean="0"/>
              <a:t> </a:t>
            </a:r>
            <a:r>
              <a:rPr lang="it-IT" dirty="0"/>
              <a:t>– parte e </a:t>
            </a:r>
            <a:r>
              <a:rPr lang="it-IT" dirty="0" smtClean="0"/>
              <a:t>giudice, </a:t>
            </a:r>
            <a:r>
              <a:rPr lang="it-IT" dirty="0"/>
              <a:t>dunque, allo stesso tempo. </a:t>
            </a:r>
          </a:p>
          <a:p>
            <a:r>
              <a:rPr lang="it-IT" dirty="0"/>
              <a:t>In definitiva: la common law, che è monopolio del potere giudiziario, rappresenta la legge fondamentale del Regno. In essa vanno fatti rientrare tutto ciò che i giuristi americani fecero poi entrare nel concetto di costituzione: tanto il </a:t>
            </a:r>
            <a:r>
              <a:rPr lang="it-IT" i="1" dirty="0"/>
              <a:t>Bill of </a:t>
            </a:r>
            <a:r>
              <a:rPr lang="it-IT" i="1" dirty="0" err="1"/>
              <a:t>Rights</a:t>
            </a:r>
            <a:r>
              <a:rPr lang="it-IT" dirty="0"/>
              <a:t>, quanto il </a:t>
            </a:r>
            <a:r>
              <a:rPr lang="it-IT" i="1" dirty="0"/>
              <a:t>Frame of  </a:t>
            </a:r>
            <a:r>
              <a:rPr lang="it-IT" i="1" dirty="0" err="1"/>
              <a:t>Government</a:t>
            </a:r>
            <a:r>
              <a:rPr lang="it-IT" dirty="0"/>
              <a:t>. </a:t>
            </a:r>
          </a:p>
          <a:p>
            <a:r>
              <a:rPr lang="en-US" dirty="0"/>
              <a:t>T. F.T. </a:t>
            </a:r>
            <a:r>
              <a:rPr lang="en-US" dirty="0" err="1"/>
              <a:t>Plucknett</a:t>
            </a:r>
            <a:r>
              <a:rPr lang="en-US" dirty="0"/>
              <a:t>, Bonham’s Case and Judicial Review, in Harvard L.R., 1926, 40(1): 30-70, 32-34. </a:t>
            </a:r>
            <a:endParaRPr lang="it-IT" dirty="0"/>
          </a:p>
          <a:p>
            <a:endParaRPr lang="it-IT" dirty="0"/>
          </a:p>
        </p:txBody>
      </p:sp>
    </p:spTree>
    <p:extLst>
      <p:ext uri="{BB962C8B-B14F-4D97-AF65-F5344CB8AC3E}">
        <p14:creationId xmlns:p14="http://schemas.microsoft.com/office/powerpoint/2010/main" val="42773689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L’eredità di Coke</a:t>
            </a:r>
            <a:endParaRPr lang="it-IT" dirty="0"/>
          </a:p>
        </p:txBody>
      </p:sp>
      <p:sp>
        <p:nvSpPr>
          <p:cNvPr id="3" name="Segnaposto contenuto 2"/>
          <p:cNvSpPr>
            <a:spLocks noGrp="1"/>
          </p:cNvSpPr>
          <p:nvPr>
            <p:ph idx="1"/>
          </p:nvPr>
        </p:nvSpPr>
        <p:spPr/>
        <p:txBody>
          <a:bodyPr>
            <a:normAutofit fontScale="47500" lnSpcReduction="20000"/>
          </a:bodyPr>
          <a:lstStyle/>
          <a:p>
            <a:r>
              <a:rPr lang="it-IT" b="1" dirty="0" smtClean="0"/>
              <a:t>Il controllo </a:t>
            </a:r>
            <a:r>
              <a:rPr lang="it-IT" b="1" dirty="0"/>
              <a:t>di costituzionalità non attecchisce nel Regno Unito. Tuttavia, l’impostazione sperimentata da Coke attecchisce nelle colonie.</a:t>
            </a:r>
            <a:endParaRPr lang="it-IT" dirty="0"/>
          </a:p>
          <a:p>
            <a:r>
              <a:rPr lang="it-IT" dirty="0"/>
              <a:t>Più precisamente alcuni principi “sperimentati” nel Regno Unito sono parte del patrimonio giuridico che i coloni in USA. Si tratta di </a:t>
            </a:r>
            <a:r>
              <a:rPr lang="it-IT" dirty="0" smtClean="0"/>
              <a:t>principi </a:t>
            </a:r>
            <a:r>
              <a:rPr lang="it-IT" dirty="0"/>
              <a:t>della costituzione inglese metabolizzati dai coloni e che in USA </a:t>
            </a:r>
            <a:r>
              <a:rPr lang="it-IT" dirty="0" smtClean="0"/>
              <a:t>diventano </a:t>
            </a:r>
            <a:r>
              <a:rPr lang="it-IT" dirty="0"/>
              <a:t>punti cardinali:</a:t>
            </a:r>
          </a:p>
          <a:p>
            <a:pPr marL="514350" lvl="0" indent="-514350">
              <a:buAutoNum type="arabicParenR"/>
            </a:pPr>
            <a:r>
              <a:rPr lang="it-IT" dirty="0" smtClean="0"/>
              <a:t>I </a:t>
            </a:r>
            <a:r>
              <a:rPr lang="it-IT" dirty="0"/>
              <a:t>diritti civili comportano un contenimento del potere politico entro i confini del </a:t>
            </a:r>
            <a:r>
              <a:rPr lang="it-IT" dirty="0" smtClean="0"/>
              <a:t>diritto. è </a:t>
            </a:r>
            <a:r>
              <a:rPr lang="it-IT" dirty="0"/>
              <a:t>richiesto che, affinché un comportamento sia illegittimo, esso sia espressamente vietato dalle leggi</a:t>
            </a:r>
            <a:r>
              <a:rPr lang="it-IT" dirty="0" smtClean="0"/>
              <a:t>; </a:t>
            </a:r>
          </a:p>
          <a:p>
            <a:pPr marL="514350" lvl="0" indent="-514350">
              <a:buAutoNum type="arabicParenR"/>
            </a:pPr>
            <a:r>
              <a:rPr lang="it-IT" dirty="0" smtClean="0"/>
              <a:t>Vi </a:t>
            </a:r>
            <a:r>
              <a:rPr lang="it-IT" dirty="0"/>
              <a:t>sono principi essenziali e radicati nel </a:t>
            </a:r>
            <a:r>
              <a:rPr lang="it-IT" i="1" dirty="0"/>
              <a:t>common law </a:t>
            </a:r>
            <a:r>
              <a:rPr lang="it-IT" dirty="0"/>
              <a:t>che costituiscono nel loro complesso la </a:t>
            </a:r>
            <a:r>
              <a:rPr lang="it-IT" i="1" dirty="0" err="1"/>
              <a:t>higher</a:t>
            </a:r>
            <a:r>
              <a:rPr lang="it-IT" i="1" dirty="0"/>
              <a:t> law </a:t>
            </a:r>
            <a:r>
              <a:rPr lang="it-IT" dirty="0"/>
              <a:t>come legge superiore del Paese che si impone a </a:t>
            </a:r>
            <a:r>
              <a:rPr lang="it-IT" dirty="0" smtClean="0"/>
              <a:t>giudici </a:t>
            </a:r>
            <a:r>
              <a:rPr lang="it-IT" dirty="0"/>
              <a:t>e parlamento. </a:t>
            </a:r>
            <a:r>
              <a:rPr lang="en-US" dirty="0"/>
              <a:t>È un </a:t>
            </a:r>
            <a:r>
              <a:rPr lang="en-US" dirty="0" err="1"/>
              <a:t>effetto</a:t>
            </a:r>
            <a:r>
              <a:rPr lang="en-US" dirty="0"/>
              <a:t> del </a:t>
            </a:r>
            <a:r>
              <a:rPr lang="en-US" i="1" dirty="0"/>
              <a:t>Bonham’s </a:t>
            </a:r>
            <a:r>
              <a:rPr lang="en-US" i="1" dirty="0" smtClean="0"/>
              <a:t>Case</a:t>
            </a:r>
            <a:r>
              <a:rPr lang="en-US" dirty="0" smtClean="0"/>
              <a:t>, </a:t>
            </a:r>
            <a:r>
              <a:rPr lang="en-US" dirty="0" err="1" smtClean="0"/>
              <a:t>il</a:t>
            </a:r>
            <a:r>
              <a:rPr lang="en-US" dirty="0" smtClean="0"/>
              <a:t> “</a:t>
            </a:r>
            <a:r>
              <a:rPr lang="en-US" b="1" dirty="0" smtClean="0"/>
              <a:t>remote </a:t>
            </a:r>
            <a:r>
              <a:rPr lang="en-US" b="1" dirty="0"/>
              <a:t>germ of thought that evolved into judicial review of legislation in the British Empire and in the United States was </a:t>
            </a:r>
            <a:r>
              <a:rPr lang="en-US" b="1" dirty="0" smtClean="0"/>
              <a:t>brought into </a:t>
            </a:r>
            <a:r>
              <a:rPr lang="en-US" b="1" dirty="0"/>
              <a:t>the world by Sir Edward Coke, Chief Justice of the Court of Com- mon Pleas in England, in the course of his opinion in </a:t>
            </a:r>
            <a:r>
              <a:rPr lang="en-US" b="1" i="1" dirty="0" err="1"/>
              <a:t>Dr.Bonham's</a:t>
            </a:r>
            <a:r>
              <a:rPr lang="en-US" b="1" i="1" dirty="0"/>
              <a:t> Case, </a:t>
            </a:r>
            <a:r>
              <a:rPr lang="en-US" b="1" dirty="0"/>
              <a:t>in </a:t>
            </a:r>
            <a:r>
              <a:rPr lang="en-US" b="1" dirty="0" smtClean="0"/>
              <a:t>1610</a:t>
            </a:r>
            <a:r>
              <a:rPr lang="en-US" dirty="0" smtClean="0"/>
              <a:t>.” </a:t>
            </a:r>
          </a:p>
          <a:p>
            <a:pPr marL="514350" lvl="0" indent="-514350">
              <a:buAutoNum type="arabicParenR"/>
            </a:pPr>
            <a:r>
              <a:rPr lang="it-IT" i="1" dirty="0" smtClean="0"/>
              <a:t>Law </a:t>
            </a:r>
            <a:r>
              <a:rPr lang="it-IT" i="1" dirty="0" err="1"/>
              <a:t>paramount</a:t>
            </a:r>
            <a:r>
              <a:rPr lang="it-IT" i="1" dirty="0"/>
              <a:t> </a:t>
            </a:r>
            <a:r>
              <a:rPr lang="it-IT" dirty="0"/>
              <a:t>deriva anche dalla supremazia delle leggi sul potere politico già teorizzato da </a:t>
            </a:r>
            <a:r>
              <a:rPr lang="it-IT" dirty="0" err="1"/>
              <a:t>Bracton</a:t>
            </a:r>
            <a:r>
              <a:rPr lang="it-IT" dirty="0"/>
              <a:t> e </a:t>
            </a:r>
            <a:r>
              <a:rPr lang="it-IT" dirty="0" err="1" smtClean="0"/>
              <a:t>Fortescue</a:t>
            </a:r>
            <a:r>
              <a:rPr lang="it-IT" dirty="0" smtClean="0"/>
              <a:t>.</a:t>
            </a:r>
          </a:p>
          <a:p>
            <a:pPr marL="514350" lvl="0" indent="-514350">
              <a:buAutoNum type="arabicParenR"/>
            </a:pPr>
            <a:r>
              <a:rPr lang="it-IT" dirty="0" smtClean="0"/>
              <a:t>L’idea </a:t>
            </a:r>
            <a:r>
              <a:rPr lang="it-IT" dirty="0"/>
              <a:t>di una Carta costituzionale: </a:t>
            </a:r>
            <a:r>
              <a:rPr lang="it-IT" i="1" dirty="0" err="1"/>
              <a:t>colonial</a:t>
            </a:r>
            <a:r>
              <a:rPr lang="it-IT" i="1" dirty="0"/>
              <a:t> charters </a:t>
            </a:r>
            <a:r>
              <a:rPr lang="it-IT" dirty="0"/>
              <a:t>che risalgono fino al 1649: </a:t>
            </a:r>
            <a:r>
              <a:rPr lang="it-IT" b="1" dirty="0"/>
              <a:t>Agreement of the People e </a:t>
            </a:r>
            <a:r>
              <a:rPr lang="it-IT" b="1" dirty="0" err="1"/>
              <a:t>Instrument</a:t>
            </a:r>
            <a:r>
              <a:rPr lang="it-IT" b="1" dirty="0"/>
              <a:t> of </a:t>
            </a:r>
            <a:r>
              <a:rPr lang="it-IT" b="1" dirty="0" err="1" smtClean="0"/>
              <a:t>governement</a:t>
            </a:r>
            <a:endParaRPr lang="it-IT" dirty="0"/>
          </a:p>
          <a:p>
            <a:pPr marL="514350" lvl="0" indent="-514350">
              <a:buAutoNum type="arabicParenR"/>
            </a:pPr>
            <a:r>
              <a:rPr lang="it-IT" dirty="0" smtClean="0"/>
              <a:t>L’autorità </a:t>
            </a:r>
            <a:r>
              <a:rPr lang="it-IT" dirty="0"/>
              <a:t>dello stato riposa sui </a:t>
            </a:r>
            <a:r>
              <a:rPr lang="it-IT" dirty="0" smtClean="0"/>
              <a:t>governati</a:t>
            </a:r>
          </a:p>
          <a:p>
            <a:pPr marL="514350" lvl="0" indent="-514350">
              <a:buAutoNum type="arabicParenR"/>
            </a:pPr>
            <a:r>
              <a:rPr lang="it-IT" dirty="0" smtClean="0"/>
              <a:t>Parentesi </a:t>
            </a:r>
            <a:r>
              <a:rPr lang="it-IT" dirty="0"/>
              <a:t>di </a:t>
            </a:r>
            <a:r>
              <a:rPr lang="it-IT" dirty="0" err="1"/>
              <a:t>Cromwell</a:t>
            </a:r>
            <a:r>
              <a:rPr lang="it-IT" dirty="0"/>
              <a:t>: esperienza dell’unica costituzione scritta: </a:t>
            </a:r>
            <a:r>
              <a:rPr lang="it-IT" i="1" dirty="0" err="1"/>
              <a:t>Instrument</a:t>
            </a:r>
            <a:r>
              <a:rPr lang="it-IT" i="1" dirty="0"/>
              <a:t> of </a:t>
            </a:r>
            <a:r>
              <a:rPr lang="it-IT" i="1" dirty="0" err="1"/>
              <a:t>Governemnt</a:t>
            </a:r>
            <a:r>
              <a:rPr lang="it-IT" i="1" dirty="0"/>
              <a:t> </a:t>
            </a:r>
            <a:r>
              <a:rPr lang="it-IT" dirty="0"/>
              <a:t>(1653-1660).</a:t>
            </a:r>
          </a:p>
          <a:p>
            <a:endParaRPr lang="it-IT" dirty="0"/>
          </a:p>
        </p:txBody>
      </p:sp>
    </p:spTree>
    <p:extLst>
      <p:ext uri="{BB962C8B-B14F-4D97-AF65-F5344CB8AC3E}">
        <p14:creationId xmlns:p14="http://schemas.microsoft.com/office/powerpoint/2010/main" val="34730841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Controllo diffuso negli USA</a:t>
            </a:r>
            <a:endParaRPr lang="it-IT" dirty="0"/>
          </a:p>
        </p:txBody>
      </p:sp>
      <p:sp>
        <p:nvSpPr>
          <p:cNvPr id="3" name="Segnaposto contenuto 2"/>
          <p:cNvSpPr>
            <a:spLocks noGrp="1"/>
          </p:cNvSpPr>
          <p:nvPr>
            <p:ph idx="1"/>
          </p:nvPr>
        </p:nvSpPr>
        <p:spPr/>
        <p:txBody>
          <a:bodyPr>
            <a:normAutofit fontScale="92500" lnSpcReduction="20000"/>
          </a:bodyPr>
          <a:lstStyle/>
          <a:p>
            <a:r>
              <a:rPr lang="it-IT" dirty="0"/>
              <a:t>Anche se il sindacato di costituzionalità delle leggi non è previsto dal testo costituzionale degli Stati Uniti d’America, esso lo riconosce dunque implicitamente, stabilendo una gerarchia delle fonti normative, al vertice della quale è posta la Costituzione come “suprema legge del Paese” e, sopra tutto, attribuendo la funzione giudiziaria federale alla Corte suprema e alle altre corti, di cui indica in modo dettagliato la sfera delle attribuzioni</a:t>
            </a:r>
            <a:r>
              <a:rPr lang="it-IT" dirty="0"/>
              <a:t> </a:t>
            </a:r>
            <a:r>
              <a:rPr lang="it-IT" dirty="0"/>
              <a:t>Si tratta della c.d. </a:t>
            </a:r>
            <a:r>
              <a:rPr lang="it-IT" i="1" dirty="0" err="1"/>
              <a:t>supremacy</a:t>
            </a:r>
            <a:r>
              <a:rPr lang="it-IT" i="1" dirty="0"/>
              <a:t> </a:t>
            </a:r>
            <a:r>
              <a:rPr lang="it-IT" i="1" dirty="0" err="1"/>
              <a:t>clause</a:t>
            </a:r>
            <a:r>
              <a:rPr lang="it-IT" dirty="0"/>
              <a:t>, enunciata all’art. </a:t>
            </a:r>
            <a:r>
              <a:rPr lang="en-US" dirty="0"/>
              <a:t>VI, cl. 2, Cost.</a:t>
            </a:r>
            <a:endParaRPr lang="it-IT" dirty="0"/>
          </a:p>
          <a:p>
            <a:endParaRPr lang="it-IT" dirty="0"/>
          </a:p>
        </p:txBody>
      </p:sp>
    </p:spTree>
    <p:extLst>
      <p:ext uri="{BB962C8B-B14F-4D97-AF65-F5344CB8AC3E}">
        <p14:creationId xmlns:p14="http://schemas.microsoft.com/office/powerpoint/2010/main" val="1642916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L’oggetto della tutela</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Coerentemente </a:t>
            </a:r>
            <a:r>
              <a:rPr lang="it-IT" dirty="0"/>
              <a:t>con la concezione </a:t>
            </a:r>
            <a:r>
              <a:rPr lang="it-IT" dirty="0" smtClean="0"/>
              <a:t>corporativa dello Stato, la </a:t>
            </a:r>
            <a:r>
              <a:rPr lang="it-IT" dirty="0"/>
              <a:t>difesa della costituzione </a:t>
            </a:r>
            <a:r>
              <a:rPr lang="it-IT" dirty="0" smtClean="0"/>
              <a:t>si risolve </a:t>
            </a:r>
            <a:r>
              <a:rPr lang="it-IT" dirty="0"/>
              <a:t>molte volte </a:t>
            </a:r>
            <a:r>
              <a:rPr lang="it-IT" dirty="0" smtClean="0"/>
              <a:t>in </a:t>
            </a:r>
            <a:r>
              <a:rPr lang="it-IT" dirty="0"/>
              <a:t>quella della difesa </a:t>
            </a:r>
            <a:r>
              <a:rPr lang="it-IT" dirty="0" smtClean="0"/>
              <a:t>dei relativi profili materiali.</a:t>
            </a:r>
            <a:endParaRPr lang="it-IT" dirty="0"/>
          </a:p>
          <a:p>
            <a:r>
              <a:rPr lang="it-IT" b="1" dirty="0"/>
              <a:t>Territorio e </a:t>
            </a:r>
            <a:r>
              <a:rPr lang="it-IT" b="1" dirty="0" smtClean="0"/>
              <a:t>popolazione </a:t>
            </a:r>
            <a:r>
              <a:rPr lang="it-IT" dirty="0"/>
              <a:t>(</a:t>
            </a:r>
            <a:r>
              <a:rPr lang="it-IT" dirty="0" err="1"/>
              <a:t>cost</a:t>
            </a:r>
            <a:r>
              <a:rPr lang="it-IT" dirty="0"/>
              <a:t>. tedesca 1871, </a:t>
            </a:r>
            <a:r>
              <a:rPr lang="it-IT" dirty="0" smtClean="0"/>
              <a:t>austriaca </a:t>
            </a:r>
            <a:r>
              <a:rPr lang="it-IT" dirty="0"/>
              <a:t>1920; messicana 1917; francese 1958; </a:t>
            </a:r>
            <a:r>
              <a:rPr lang="it-IT" dirty="0" smtClean="0"/>
              <a:t>LF tedesca </a:t>
            </a:r>
            <a:r>
              <a:rPr lang="it-IT" dirty="0"/>
              <a:t>1949). </a:t>
            </a:r>
            <a:r>
              <a:rPr lang="it-IT" dirty="0" smtClean="0"/>
              <a:t>Rispecchia la </a:t>
            </a:r>
            <a:r>
              <a:rPr lang="it-IT" b="1" dirty="0" smtClean="0"/>
              <a:t>concezione </a:t>
            </a:r>
            <a:r>
              <a:rPr lang="it-IT" b="1" dirty="0"/>
              <a:t>tradizionale per cui il pericolo alla sicurezza</a:t>
            </a:r>
            <a:r>
              <a:rPr lang="it-IT" b="1" dirty="0" smtClean="0"/>
              <a:t>, integrità e indipendenza dello Stato dal </a:t>
            </a:r>
            <a:r>
              <a:rPr lang="it-IT" b="1" dirty="0"/>
              <a:t>rischio di aggressioni poste in essere da altri Stati.</a:t>
            </a:r>
            <a:endParaRPr lang="it-IT" dirty="0"/>
          </a:p>
          <a:p>
            <a:r>
              <a:rPr lang="it-IT" dirty="0"/>
              <a:t>Anche della </a:t>
            </a:r>
            <a:r>
              <a:rPr lang="it-IT" b="1" dirty="0" smtClean="0"/>
              <a:t>indipendenza </a:t>
            </a:r>
            <a:r>
              <a:rPr lang="it-IT" b="1" dirty="0"/>
              <a:t>esterna </a:t>
            </a:r>
            <a:r>
              <a:rPr lang="it-IT" dirty="0"/>
              <a:t>(</a:t>
            </a:r>
            <a:r>
              <a:rPr lang="it-IT" dirty="0" err="1"/>
              <a:t>cost</a:t>
            </a:r>
            <a:r>
              <a:rPr lang="it-IT" dirty="0"/>
              <a:t>. olandese 1887; messicana 1917; francese 1916) e </a:t>
            </a:r>
            <a:r>
              <a:rPr lang="it-IT" b="1" dirty="0"/>
              <a:t>interna</a:t>
            </a:r>
            <a:r>
              <a:rPr lang="it-IT" dirty="0"/>
              <a:t> rispetto a atti eversivi che mirano  ad attentare l’ordine </a:t>
            </a:r>
            <a:r>
              <a:rPr lang="it-IT" dirty="0" smtClean="0"/>
              <a:t>costituzionale </a:t>
            </a:r>
            <a:r>
              <a:rPr lang="it-IT" dirty="0"/>
              <a:t>(</a:t>
            </a:r>
            <a:r>
              <a:rPr lang="it-IT" dirty="0" smtClean="0"/>
              <a:t>LF tedesca</a:t>
            </a:r>
            <a:r>
              <a:rPr lang="it-IT" dirty="0"/>
              <a:t>: incostituzionalità </a:t>
            </a:r>
            <a:r>
              <a:rPr lang="it-IT" dirty="0" smtClean="0"/>
              <a:t>dei partiti </a:t>
            </a:r>
            <a:r>
              <a:rPr lang="it-IT" dirty="0"/>
              <a:t>politici e decadenza dai diritti di libertà </a:t>
            </a:r>
            <a:r>
              <a:rPr lang="it-IT" dirty="0" smtClean="0"/>
              <a:t>di </a:t>
            </a:r>
            <a:r>
              <a:rPr lang="it-IT" dirty="0"/>
              <a:t>chi ne abusa per combattere l’ordine costituzionale</a:t>
            </a:r>
            <a:r>
              <a:rPr lang="it-IT" dirty="0" smtClean="0"/>
              <a:t>).</a:t>
            </a:r>
            <a:endParaRPr lang="it-IT" dirty="0"/>
          </a:p>
          <a:p>
            <a:r>
              <a:rPr lang="it-IT" dirty="0"/>
              <a:t>In </a:t>
            </a:r>
            <a:r>
              <a:rPr lang="it-IT" dirty="0" smtClean="0"/>
              <a:t>verità, </a:t>
            </a:r>
            <a:r>
              <a:rPr lang="it-IT" dirty="0"/>
              <a:t>ciò che si difende sono i </a:t>
            </a:r>
            <a:r>
              <a:rPr lang="it-IT" b="1" dirty="0"/>
              <a:t>principi fondamentali che caratterizzano la forma di stato</a:t>
            </a:r>
            <a:r>
              <a:rPr lang="it-IT" dirty="0"/>
              <a:t>, e le </a:t>
            </a:r>
            <a:r>
              <a:rPr lang="it-IT" b="1" dirty="0"/>
              <a:t>istituzioni</a:t>
            </a:r>
            <a:r>
              <a:rPr lang="it-IT" dirty="0"/>
              <a:t> </a:t>
            </a:r>
            <a:r>
              <a:rPr lang="it-IT" dirty="0" smtClean="0"/>
              <a:t>che caratterizzano l’ordinamento.</a:t>
            </a:r>
            <a:endParaRPr lang="it-IT" dirty="0"/>
          </a:p>
        </p:txBody>
      </p:sp>
    </p:spTree>
    <p:extLst>
      <p:ext uri="{BB962C8B-B14F-4D97-AF65-F5344CB8AC3E}">
        <p14:creationId xmlns:p14="http://schemas.microsoft.com/office/powerpoint/2010/main" val="3910425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contenuto 2"/>
          <p:cNvSpPr>
            <a:spLocks noGrp="1"/>
          </p:cNvSpPr>
          <p:nvPr>
            <p:ph idx="1"/>
          </p:nvPr>
        </p:nvSpPr>
        <p:spPr/>
        <p:txBody>
          <a:bodyPr/>
          <a:lstStyle/>
          <a:p>
            <a:r>
              <a:rPr lang="it-IT" dirty="0"/>
              <a:t>Il background politico-giuridico consente di spiegare come il controllo di costituzionalità abbia potuto affermarsi in giurisprudenza già nei primi anni di applicazione della Carta federale: ciò avvenne nel noto caso </a:t>
            </a:r>
            <a:r>
              <a:rPr lang="it-IT" b="1" i="1" dirty="0" err="1"/>
              <a:t>Marbury</a:t>
            </a:r>
            <a:r>
              <a:rPr lang="it-IT" b="1" i="1" dirty="0"/>
              <a:t> v. Madison</a:t>
            </a:r>
            <a:r>
              <a:rPr lang="it-IT" dirty="0"/>
              <a:t>, deciso nel 1803 dalla Corte suprema presieduta dal </a:t>
            </a:r>
            <a:r>
              <a:rPr lang="it-IT" dirty="0" err="1"/>
              <a:t>Chief</a:t>
            </a:r>
            <a:r>
              <a:rPr lang="it-IT" dirty="0"/>
              <a:t> </a:t>
            </a:r>
            <a:r>
              <a:rPr lang="it-IT" dirty="0" err="1"/>
              <a:t>Justice</a:t>
            </a:r>
            <a:r>
              <a:rPr lang="it-IT" dirty="0"/>
              <a:t> John Marshall</a:t>
            </a:r>
          </a:p>
        </p:txBody>
      </p:sp>
    </p:spTree>
    <p:extLst>
      <p:ext uri="{BB962C8B-B14F-4D97-AF65-F5344CB8AC3E}">
        <p14:creationId xmlns:p14="http://schemas.microsoft.com/office/powerpoint/2010/main" val="33594981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Sconfitti </a:t>
            </a:r>
            <a:r>
              <a:rPr lang="it-IT" dirty="0"/>
              <a:t>nelle elezioni del 1800, i Federalisti, prima di abbandonare i loro uffici, nominarono numerosi giudici di pace. Tuttavia John Marshall, allora Segretario di Stato del Presidente uscente John Adams, non riuscì a notificarle per tempo. Assunta la carica, il Presidente subentrante Thomas Jefferson, antifederalista, diede ordine a James Madison (nuovo Segretario di Stato), di non inoltrare taluni decreti, fra i quali quello di tale </a:t>
            </a:r>
            <a:r>
              <a:rPr lang="it-IT" dirty="0" err="1"/>
              <a:t>Marbury</a:t>
            </a:r>
            <a:r>
              <a:rPr lang="it-IT" dirty="0"/>
              <a:t>. Questi chiese alla Corte suprema di emettere una ingiunzione a carico di Madison, sulla base della competenza a essa attribuita dalla sez. 13 del </a:t>
            </a:r>
            <a:r>
              <a:rPr lang="it-IT" dirty="0" err="1"/>
              <a:t>Judiciary</a:t>
            </a:r>
            <a:r>
              <a:rPr lang="it-IT" dirty="0"/>
              <a:t> </a:t>
            </a:r>
            <a:r>
              <a:rPr lang="it-IT" dirty="0" err="1"/>
              <a:t>Act</a:t>
            </a:r>
            <a:r>
              <a:rPr lang="it-IT" dirty="0"/>
              <a:t> (1789). La Corte – alla cui presidenza era stato chiamato proprio J. Marshall – dichiarò la sez. 13 del </a:t>
            </a:r>
            <a:r>
              <a:rPr lang="it-IT" dirty="0" err="1"/>
              <a:t>Judiciary</a:t>
            </a:r>
            <a:r>
              <a:rPr lang="it-IT" dirty="0"/>
              <a:t> </a:t>
            </a:r>
            <a:r>
              <a:rPr lang="it-IT" dirty="0" err="1"/>
              <a:t>Act</a:t>
            </a:r>
            <a:r>
              <a:rPr lang="it-IT" dirty="0"/>
              <a:t> in contrasto con l’art. III, sez. 2, della Costituzione federale dove, fra i poteri della Corte suprema, non </a:t>
            </a:r>
            <a:r>
              <a:rPr lang="it-IT" dirty="0" err="1"/>
              <a:t>trovasi</a:t>
            </a:r>
            <a:r>
              <a:rPr lang="it-IT" dirty="0"/>
              <a:t> previsto quello invocato da </a:t>
            </a:r>
            <a:r>
              <a:rPr lang="it-IT" dirty="0" err="1"/>
              <a:t>Marbury</a:t>
            </a:r>
            <a:r>
              <a:rPr lang="it-IT" dirty="0"/>
              <a:t>: così, censurando l’amministrazione Jefferson, Marshall fece riconoscere, nel contempo, il potere di sindacato della Corte.</a:t>
            </a:r>
          </a:p>
        </p:txBody>
      </p:sp>
    </p:spTree>
    <p:extLst>
      <p:ext uri="{BB962C8B-B14F-4D97-AF65-F5344CB8AC3E}">
        <p14:creationId xmlns:p14="http://schemas.microsoft.com/office/powerpoint/2010/main" val="25904938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err="1"/>
              <a:t>Verfassungsgerichtsbarkeit</a:t>
            </a:r>
            <a:r>
              <a:rPr lang="it-IT" dirty="0"/>
              <a:t> </a:t>
            </a:r>
            <a:r>
              <a:rPr lang="it-IT" dirty="0" err="1"/>
              <a:t>kelseniana</a:t>
            </a:r>
            <a:r>
              <a:rPr lang="it-IT" dirty="0"/>
              <a:t> </a:t>
            </a:r>
          </a:p>
        </p:txBody>
      </p:sp>
      <p:sp>
        <p:nvSpPr>
          <p:cNvPr id="3" name="Segnaposto contenuto 2"/>
          <p:cNvSpPr>
            <a:spLocks noGrp="1"/>
          </p:cNvSpPr>
          <p:nvPr>
            <p:ph idx="1"/>
          </p:nvPr>
        </p:nvSpPr>
        <p:spPr/>
        <p:txBody>
          <a:bodyPr>
            <a:normAutofit fontScale="70000" lnSpcReduction="20000"/>
          </a:bodyPr>
          <a:lstStyle/>
          <a:p>
            <a:r>
              <a:rPr lang="it-IT" dirty="0"/>
              <a:t>Chi dev’essere il custode della </a:t>
            </a:r>
            <a:r>
              <a:rPr lang="it-IT" dirty="0" smtClean="0"/>
              <a:t>Costituzione?</a:t>
            </a:r>
            <a:endParaRPr lang="it-IT" dirty="0"/>
          </a:p>
          <a:p>
            <a:r>
              <a:rPr lang="it-IT" dirty="0" err="1" smtClean="0"/>
              <a:t>Kelsen</a:t>
            </a:r>
            <a:r>
              <a:rPr lang="it-IT" dirty="0" smtClean="0"/>
              <a:t> </a:t>
            </a:r>
            <a:r>
              <a:rPr lang="it-IT" dirty="0"/>
              <a:t>risponde che la verifica di conformità delle leggi alla Costituzione deve essere operata da un organo organizzato in tribunale, la cui indipendenza sia garantita dall’inamovibilità . Circa la forma del controllo, lo studioso praghese esclude la garanzia preventiva, che non potrebbe essere affidata a un tribunale. Non resterebbe dunque che istituire un controllo repressivo. Esso non costituisce una invasione del potere legislativo, poiché il tribunale costituzionale non esercita una vera funzione giurisdizionale: annullare una legge significa infatti «porre una norma generale», sia pure di segno negativo (insomma, un </a:t>
            </a:r>
            <a:r>
              <a:rPr lang="it-IT" i="1" dirty="0" err="1"/>
              <a:t>contrarius</a:t>
            </a:r>
            <a:r>
              <a:rPr lang="it-IT" i="1" dirty="0"/>
              <a:t> </a:t>
            </a:r>
            <a:r>
              <a:rPr lang="it-IT" i="1" dirty="0" err="1"/>
              <a:t>actus</a:t>
            </a:r>
            <a:r>
              <a:rPr lang="it-IT" dirty="0"/>
              <a:t>), cosicché il tribunale che ha il potere di annullare le leggi «è di conseguenza organo del potere legislativo» .</a:t>
            </a:r>
          </a:p>
          <a:p>
            <a:endParaRPr lang="it-IT" dirty="0"/>
          </a:p>
        </p:txBody>
      </p:sp>
    </p:spTree>
    <p:extLst>
      <p:ext uri="{BB962C8B-B14F-4D97-AF65-F5344CB8AC3E}">
        <p14:creationId xmlns:p14="http://schemas.microsoft.com/office/powerpoint/2010/main" val="35909845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a:t>
            </a:r>
            <a:endParaRPr lang="it-IT" dirty="0"/>
          </a:p>
        </p:txBody>
      </p:sp>
      <p:sp>
        <p:nvSpPr>
          <p:cNvPr id="3" name="Segnaposto contenuto 2"/>
          <p:cNvSpPr>
            <a:spLocks noGrp="1"/>
          </p:cNvSpPr>
          <p:nvPr>
            <p:ph idx="1"/>
          </p:nvPr>
        </p:nvSpPr>
        <p:spPr/>
        <p:txBody>
          <a:bodyPr>
            <a:normAutofit fontScale="62500" lnSpcReduction="20000"/>
          </a:bodyPr>
          <a:lstStyle/>
          <a:p>
            <a:r>
              <a:rPr lang="it-IT" dirty="0"/>
              <a:t>Nell’ordinamento federale austriaco, le competenze erano ripartite tra </a:t>
            </a:r>
            <a:r>
              <a:rPr lang="it-IT" dirty="0" err="1"/>
              <a:t>Bund</a:t>
            </a:r>
            <a:r>
              <a:rPr lang="it-IT" dirty="0"/>
              <a:t> e </a:t>
            </a:r>
            <a:r>
              <a:rPr lang="it-IT" dirty="0" err="1"/>
              <a:t>Länder</a:t>
            </a:r>
            <a:r>
              <a:rPr lang="it-IT" dirty="0"/>
              <a:t> in modo alquanto complesso: in alcune materie sia la potestà legislativa che quella esecutiva appartenevano alla sola Federazione; in altre il centro legiferava, competendo agli enti periferici eseguire; c’erano poi materie nelle quali la competenza legislativa dei </a:t>
            </a:r>
            <a:r>
              <a:rPr lang="it-IT" dirty="0" err="1"/>
              <a:t>Länder</a:t>
            </a:r>
            <a:r>
              <a:rPr lang="it-IT" dirty="0"/>
              <a:t> era concorrente, spettando solo a essi quella esecutiva, nonché, infine, materie residuali, di esclusiva competenza dei </a:t>
            </a:r>
            <a:r>
              <a:rPr lang="it-IT" dirty="0" err="1"/>
              <a:t>Länder</a:t>
            </a:r>
            <a:r>
              <a:rPr lang="it-IT" dirty="0"/>
              <a:t>.</a:t>
            </a:r>
          </a:p>
          <a:p>
            <a:r>
              <a:rPr lang="it-IT" dirty="0"/>
              <a:t>Con lo scopo precipuo di assicurare il rispetto della Costituzione federale e delle competenze di </a:t>
            </a:r>
            <a:r>
              <a:rPr lang="it-IT" dirty="0" err="1"/>
              <a:t>Bund</a:t>
            </a:r>
            <a:r>
              <a:rPr lang="it-IT" dirty="0"/>
              <a:t> e </a:t>
            </a:r>
            <a:r>
              <a:rPr lang="it-IT" dirty="0" err="1"/>
              <a:t>Länder</a:t>
            </a:r>
            <a:r>
              <a:rPr lang="it-IT" dirty="0"/>
              <a:t>, venne istituito un Tribunale costituzionale federale (</a:t>
            </a:r>
            <a:r>
              <a:rPr lang="it-IT" dirty="0" err="1"/>
              <a:t>Verfassungsgerichtshof</a:t>
            </a:r>
            <a:r>
              <a:rPr lang="it-IT" dirty="0"/>
              <a:t>) , formato da sedici membri , eletti a vita per metà dalla camera rappresentativa della popolazione (il Consiglio nazionale), e per l’altra metà dal Consiglio federale (camera rappresentativa delle autonomie). La composizione del Tribunale costituzionale era tale da garantirne l’indole neutrale, consentendo il realizzarsi della prima condizione richiesta dalla teoria </a:t>
            </a:r>
            <a:r>
              <a:rPr lang="it-IT" dirty="0" err="1"/>
              <a:t>kelseniana</a:t>
            </a:r>
            <a:r>
              <a:rPr lang="it-IT" dirty="0"/>
              <a:t>: l’indipendenza e la terzietà, caratteristiche della giurisdizione.</a:t>
            </a:r>
          </a:p>
          <a:p>
            <a:pPr marL="0" indent="0">
              <a:buNone/>
            </a:pPr>
            <a:endParaRPr lang="it-IT" dirty="0"/>
          </a:p>
        </p:txBody>
      </p:sp>
    </p:spTree>
    <p:extLst>
      <p:ext uri="{BB962C8B-B14F-4D97-AF65-F5344CB8AC3E}">
        <p14:creationId xmlns:p14="http://schemas.microsoft.com/office/powerpoint/2010/main" val="38575224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L’ibridazione dei modelli classici: il controllo incidentale di costituzionalità </a:t>
            </a:r>
            <a:endParaRPr lang="it-IT" sz="3200" dirty="0"/>
          </a:p>
        </p:txBody>
      </p:sp>
      <p:sp>
        <p:nvSpPr>
          <p:cNvPr id="3" name="Segnaposto contenuto 2"/>
          <p:cNvSpPr>
            <a:spLocks noGrp="1"/>
          </p:cNvSpPr>
          <p:nvPr>
            <p:ph idx="1"/>
          </p:nvPr>
        </p:nvSpPr>
        <p:spPr/>
        <p:txBody>
          <a:bodyPr>
            <a:normAutofit fontScale="47500" lnSpcReduction="20000"/>
          </a:bodyPr>
          <a:lstStyle/>
          <a:p>
            <a:r>
              <a:rPr lang="it-IT" dirty="0"/>
              <a:t>Italia e Germania hanno dato vita a sistemi originali sia sotto il primo sia sotto il secondo profilo. Da una parte hanno ibridato le caratteristiche principali dei due modelli reputati originari, generando un modello nuovo (il controllo di costituzionalità da parte di un organo apposito, su incidente processuale promosso dai giudici ordinari) ; dall’altro, nei rispettivi ordinamenti hanno mantenuto anche un percorso della giustizia costituzionale aderente all’archetipo </a:t>
            </a:r>
            <a:r>
              <a:rPr lang="it-IT" dirty="0" err="1"/>
              <a:t>kelseniano</a:t>
            </a:r>
            <a:r>
              <a:rPr lang="it-IT" dirty="0"/>
              <a:t>; in più, l’Italia ha conservato per lungo tempo anche una forma di controllo preventivo .</a:t>
            </a:r>
          </a:p>
          <a:p>
            <a:r>
              <a:rPr lang="it-IT" dirty="0"/>
              <a:t>La soluzione “incidentale”, promossa negli anni ’40 da  Italia e Repubblica Federale Tedesca, ha riscosso molto successo, e a sua volta ha circolato, giungendo a influenzare, oltre alla Spagna e a molti ordinamenti dell’Est europeo, persino la V Repubblica francese (e già prima le sue colonie).</a:t>
            </a:r>
          </a:p>
          <a:p>
            <a:r>
              <a:rPr lang="it-IT" dirty="0"/>
              <a:t>La “via intermedia” battuta negli ordinamenti sopra citati consiste in ciò: l’organo chiamato a rendere giustizia costituzionale è unico e “specializzato”, come in Austria; ma, al pari che negli Stati Uniti, ciascun giudice è interessato all’esercizio del controllo di costituzionalità: egli può, e in certe circostanze anzi deve, operare un preliminare giudizio di conformità alla Costituzione della legge da applicare in un caso concreto e, se solo ha il dubbio (o la ragionevole certezza) che vi sia contrasto, investe della questione la corte costituzionale. Ecco la ragione del </a:t>
            </a:r>
            <a:r>
              <a:rPr lang="it-IT" dirty="0" err="1"/>
              <a:t>nomen</a:t>
            </a:r>
            <a:r>
              <a:rPr lang="it-IT" dirty="0"/>
              <a:t> attribuito a questo modello, definito “incidentale” poiché si ancora a un incidente o eccezione processuale, e non a un ricorso diretto</a:t>
            </a:r>
            <a:r>
              <a:rPr lang="it-IT" dirty="0" smtClean="0"/>
              <a:t>.</a:t>
            </a:r>
            <a:endParaRPr lang="it-IT" dirty="0"/>
          </a:p>
        </p:txBody>
      </p:sp>
    </p:spTree>
    <p:extLst>
      <p:ext uri="{BB962C8B-B14F-4D97-AF65-F5344CB8AC3E}">
        <p14:creationId xmlns:p14="http://schemas.microsoft.com/office/powerpoint/2010/main" val="3532233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Sistemi di classificazione (4)</a:t>
            </a:r>
            <a:endParaRPr lang="it-IT" dirty="0"/>
          </a:p>
        </p:txBody>
      </p:sp>
      <p:sp>
        <p:nvSpPr>
          <p:cNvPr id="3" name="Segnaposto contenuto 2"/>
          <p:cNvSpPr>
            <a:spLocks noGrp="1"/>
          </p:cNvSpPr>
          <p:nvPr>
            <p:ph idx="1"/>
          </p:nvPr>
        </p:nvSpPr>
        <p:spPr/>
        <p:txBody>
          <a:bodyPr>
            <a:normAutofit fontScale="92500" lnSpcReduction="10000"/>
          </a:bodyPr>
          <a:lstStyle/>
          <a:p>
            <a:r>
              <a:rPr lang="it-IT" b="1" dirty="0"/>
              <a:t>SISTEMI MISTI</a:t>
            </a:r>
            <a:r>
              <a:rPr lang="it-IT" dirty="0"/>
              <a:t>: coesistono un organo a carattere accentrato (Corte o Tribunale costituzionale) o sale specializzare di una corte suprema, cui sono attribuite determinate funzioni; e vi concorrono anche gli organi giurisdizionali comuni, esercitando forme di sindacato diffuso: Portogallo, Russia, Paesi Baltici, Messico, Grecia, ecc.</a:t>
            </a:r>
          </a:p>
          <a:p>
            <a:r>
              <a:rPr lang="it-IT" dirty="0"/>
              <a:t>Qui si rileva anche la distinzione tra </a:t>
            </a:r>
            <a:r>
              <a:rPr lang="it-IT" b="1" dirty="0"/>
              <a:t>indole monopolista e concorrenziale di un sistema</a:t>
            </a:r>
            <a:r>
              <a:rPr lang="it-IT" dirty="0" smtClean="0">
                <a:effectLst/>
              </a:rPr>
              <a:t> </a:t>
            </a:r>
            <a:endParaRPr lang="it-IT" dirty="0"/>
          </a:p>
        </p:txBody>
      </p:sp>
    </p:spTree>
    <p:extLst>
      <p:ext uri="{BB962C8B-B14F-4D97-AF65-F5344CB8AC3E}">
        <p14:creationId xmlns:p14="http://schemas.microsoft.com/office/powerpoint/2010/main" val="8779706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Soggetti e tipologia del controllo</a:t>
            </a:r>
            <a:endParaRPr lang="it-IT" dirty="0"/>
          </a:p>
        </p:txBody>
      </p:sp>
      <p:sp>
        <p:nvSpPr>
          <p:cNvPr id="3" name="Segnaposto contenuto 2"/>
          <p:cNvSpPr>
            <a:spLocks noGrp="1"/>
          </p:cNvSpPr>
          <p:nvPr>
            <p:ph idx="1"/>
          </p:nvPr>
        </p:nvSpPr>
        <p:spPr/>
        <p:txBody>
          <a:bodyPr>
            <a:normAutofit fontScale="70000" lnSpcReduction="20000"/>
          </a:bodyPr>
          <a:lstStyle/>
          <a:p>
            <a:r>
              <a:rPr lang="it-IT" dirty="0"/>
              <a:t>SOGGETTI </a:t>
            </a:r>
            <a:r>
              <a:rPr lang="it-IT" dirty="0" smtClean="0"/>
              <a:t>COINVOLTI</a:t>
            </a:r>
          </a:p>
          <a:p>
            <a:pPr marL="0" indent="0">
              <a:buNone/>
            </a:pPr>
            <a:r>
              <a:rPr lang="it-IT" dirty="0" smtClean="0"/>
              <a:t>Ordinamenti </a:t>
            </a:r>
            <a:r>
              <a:rPr lang="it-IT" dirty="0"/>
              <a:t>chiusi: tassativamente solo enti o organi dello stato.</a:t>
            </a:r>
          </a:p>
          <a:p>
            <a:pPr marL="0" indent="0">
              <a:buNone/>
            </a:pPr>
            <a:r>
              <a:rPr lang="it-IT" dirty="0" smtClean="0"/>
              <a:t>Ordinamenti </a:t>
            </a:r>
            <a:r>
              <a:rPr lang="it-IT" dirty="0"/>
              <a:t>aperti: anche i giudici e anche agli individui. </a:t>
            </a:r>
          </a:p>
          <a:p>
            <a:pPr marL="0" indent="0">
              <a:buNone/>
            </a:pPr>
            <a:endParaRPr lang="it-IT" b="1" u="sng" dirty="0" smtClean="0"/>
          </a:p>
          <a:p>
            <a:pPr marL="0" indent="0">
              <a:buNone/>
            </a:pPr>
            <a:r>
              <a:rPr lang="it-IT" b="1" u="sng" dirty="0" smtClean="0"/>
              <a:t>Concreto</a:t>
            </a:r>
            <a:r>
              <a:rPr lang="it-IT" u="sng" dirty="0"/>
              <a:t>:</a:t>
            </a:r>
            <a:r>
              <a:rPr lang="it-IT" dirty="0"/>
              <a:t> il controllo di costituzionalità è esercitato su disposizioni o norme che devono trovare applicazione in una fattispecie sottoposta all’esame di un giudice o comunque con riferimento a una situazione di fatto a causa della quale il ricorrente ha interesse a ottenere la dichiarazione di costituzionalità. </a:t>
            </a:r>
          </a:p>
          <a:p>
            <a:pPr marL="0" indent="0">
              <a:buNone/>
            </a:pPr>
            <a:r>
              <a:rPr lang="it-IT" b="1" u="sng" dirty="0" smtClean="0"/>
              <a:t>Astratto</a:t>
            </a:r>
            <a:r>
              <a:rPr lang="it-IT" u="sng" dirty="0"/>
              <a:t>:</a:t>
            </a:r>
            <a:r>
              <a:rPr lang="it-IT" dirty="0"/>
              <a:t> il controllo di costituzionalità viene esercitato su disposizioni o norme che sono impugnate a prescindere dalla sussistenza di </a:t>
            </a:r>
            <a:r>
              <a:rPr lang="it-IT" dirty="0" smtClean="0"/>
              <a:t>una controversia </a:t>
            </a:r>
            <a:r>
              <a:rPr lang="it-IT" dirty="0"/>
              <a:t>nella quale si deve fare applicazione della norma. </a:t>
            </a:r>
          </a:p>
          <a:p>
            <a:endParaRPr lang="it-IT" dirty="0"/>
          </a:p>
        </p:txBody>
      </p:sp>
    </p:spTree>
    <p:extLst>
      <p:ext uri="{BB962C8B-B14F-4D97-AF65-F5344CB8AC3E}">
        <p14:creationId xmlns:p14="http://schemas.microsoft.com/office/powerpoint/2010/main" val="7211791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Tempo ed effetti</a:t>
            </a:r>
            <a:endParaRPr lang="it-IT" dirty="0"/>
          </a:p>
        </p:txBody>
      </p:sp>
      <p:sp>
        <p:nvSpPr>
          <p:cNvPr id="3" name="Segnaposto contenuto 2"/>
          <p:cNvSpPr>
            <a:spLocks noGrp="1"/>
          </p:cNvSpPr>
          <p:nvPr>
            <p:ph idx="1"/>
          </p:nvPr>
        </p:nvSpPr>
        <p:spPr/>
        <p:txBody>
          <a:bodyPr>
            <a:normAutofit fontScale="62500" lnSpcReduction="20000"/>
          </a:bodyPr>
          <a:lstStyle/>
          <a:p>
            <a:pPr marL="0" indent="0">
              <a:buNone/>
            </a:pPr>
            <a:r>
              <a:rPr lang="it-IT" b="1" dirty="0" smtClean="0"/>
              <a:t>Controllo preventivo</a:t>
            </a:r>
            <a:r>
              <a:rPr lang="it-IT" dirty="0"/>
              <a:t>: prima dell’entrata in vigore della norma oggetto del giudizio (che può essere una legge organica, un regolamento parlamentare, una delibera legislativa, un trattato </a:t>
            </a:r>
            <a:r>
              <a:rPr lang="it-IT" dirty="0" smtClean="0"/>
              <a:t>internazionale, </a:t>
            </a:r>
            <a:r>
              <a:rPr lang="it-IT" dirty="0"/>
              <a:t>ecc.)</a:t>
            </a:r>
            <a:r>
              <a:rPr lang="it-IT" dirty="0" smtClean="0"/>
              <a:t>.</a:t>
            </a:r>
          </a:p>
          <a:p>
            <a:pPr marL="0" indent="0">
              <a:buNone/>
            </a:pPr>
            <a:r>
              <a:rPr lang="it-IT" dirty="0" smtClean="0"/>
              <a:t>Effetto necessariamente </a:t>
            </a:r>
            <a:r>
              <a:rPr lang="it-IT" i="1" dirty="0"/>
              <a:t>erga </a:t>
            </a:r>
            <a:r>
              <a:rPr lang="it-IT" i="1" dirty="0" err="1"/>
              <a:t>omnes</a:t>
            </a:r>
            <a:r>
              <a:rPr lang="it-IT" dirty="0"/>
              <a:t>, assicura al meglio la certezza del diritto, implica la sospensione dell’entrata in vigore della norma. </a:t>
            </a:r>
          </a:p>
          <a:p>
            <a:pPr marL="0" indent="0">
              <a:buNone/>
            </a:pPr>
            <a:r>
              <a:rPr lang="it-IT" b="1" dirty="0" smtClean="0"/>
              <a:t>successivo</a:t>
            </a:r>
            <a:r>
              <a:rPr lang="it-IT" dirty="0"/>
              <a:t>: ha ad oggetto leggi, leggi organiche, atti del potere esecutivo, ecc. già in vigore. Non necessariamente quando la legge è oggetto di applicazione: in astratto può esserlo, ma può essere sollevato anche in via d’azione.</a:t>
            </a:r>
          </a:p>
          <a:p>
            <a:pPr marL="0" indent="0">
              <a:buNone/>
            </a:pPr>
            <a:r>
              <a:rPr lang="it-IT" b="1" dirty="0" smtClean="0"/>
              <a:t>Estensione </a:t>
            </a:r>
            <a:r>
              <a:rPr lang="it-IT" b="1" dirty="0"/>
              <a:t>degli effetti: </a:t>
            </a:r>
            <a:r>
              <a:rPr lang="it-IT" dirty="0"/>
              <a:t>generale (</a:t>
            </a:r>
            <a:r>
              <a:rPr lang="it-IT" i="1" dirty="0"/>
              <a:t>erga </a:t>
            </a:r>
            <a:r>
              <a:rPr lang="it-IT" i="1" dirty="0" err="1"/>
              <a:t>omnes</a:t>
            </a:r>
            <a:r>
              <a:rPr lang="it-IT" dirty="0"/>
              <a:t>) e speciale (</a:t>
            </a:r>
            <a:r>
              <a:rPr lang="it-IT" i="1" dirty="0"/>
              <a:t>inter </a:t>
            </a:r>
            <a:r>
              <a:rPr lang="it-IT" i="1" dirty="0" err="1"/>
              <a:t>partes</a:t>
            </a:r>
            <a:r>
              <a:rPr lang="it-IT" dirty="0"/>
              <a:t>). </a:t>
            </a:r>
          </a:p>
          <a:p>
            <a:pPr marL="0" indent="0">
              <a:buNone/>
            </a:pPr>
            <a:r>
              <a:rPr lang="it-IT" b="1" u="sng" dirty="0" smtClean="0"/>
              <a:t>Estensione </a:t>
            </a:r>
            <a:r>
              <a:rPr lang="it-IT" b="1" u="sng" dirty="0"/>
              <a:t>temporale degli effetti:</a:t>
            </a:r>
            <a:endParaRPr lang="it-IT" dirty="0"/>
          </a:p>
          <a:p>
            <a:pPr marL="0" indent="0">
              <a:buNone/>
            </a:pPr>
            <a:r>
              <a:rPr lang="it-IT" dirty="0"/>
              <a:t>DICHIARATIVO: non annulla, ma si dà atto di una nullità preesistente; che, sulla base dell’interpretazione più corretta della Costituzione, c’è un’incompatibilità, la legge è sempre stata invalida e sempre lo sarà. Necessariamente retroattiva.</a:t>
            </a:r>
          </a:p>
          <a:p>
            <a:pPr marL="0" indent="0">
              <a:buNone/>
            </a:pPr>
            <a:r>
              <a:rPr lang="it-IT" dirty="0"/>
              <a:t>COSTITUTIVO: è annullamento di atto invalido ma efficace. </a:t>
            </a:r>
          </a:p>
        </p:txBody>
      </p:sp>
    </p:spTree>
    <p:extLst>
      <p:ext uri="{BB962C8B-B14F-4D97-AF65-F5344CB8AC3E}">
        <p14:creationId xmlns:p14="http://schemas.microsoft.com/office/powerpoint/2010/main" val="14144180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Funzioni della giustizia costituzionale</a:t>
            </a:r>
            <a:endParaRPr lang="it-IT" dirty="0"/>
          </a:p>
        </p:txBody>
      </p:sp>
      <p:sp>
        <p:nvSpPr>
          <p:cNvPr id="3" name="Segnaposto contenuto 2"/>
          <p:cNvSpPr>
            <a:spLocks noGrp="1"/>
          </p:cNvSpPr>
          <p:nvPr>
            <p:ph idx="1"/>
          </p:nvPr>
        </p:nvSpPr>
        <p:spPr/>
        <p:txBody>
          <a:bodyPr>
            <a:noAutofit/>
          </a:bodyPr>
          <a:lstStyle/>
          <a:p>
            <a:r>
              <a:rPr lang="it-IT" sz="1400" dirty="0" smtClean="0"/>
              <a:t>Funzioni </a:t>
            </a:r>
            <a:r>
              <a:rPr lang="it-IT" sz="1400" b="1" dirty="0"/>
              <a:t>garantista</a:t>
            </a:r>
            <a:r>
              <a:rPr lang="it-IT" sz="1400" dirty="0"/>
              <a:t> (controllo di costituzionalità delle </a:t>
            </a:r>
            <a:r>
              <a:rPr lang="it-IT" sz="1400" dirty="0" smtClean="0"/>
              <a:t>leggi) </a:t>
            </a:r>
            <a:r>
              <a:rPr lang="it-IT" sz="1400" dirty="0"/>
              <a:t>e </a:t>
            </a:r>
            <a:r>
              <a:rPr lang="it-IT" sz="1400" b="1" dirty="0" smtClean="0"/>
              <a:t>arbitrale</a:t>
            </a:r>
            <a:r>
              <a:rPr lang="it-IT" sz="1400" dirty="0" smtClean="0"/>
              <a:t> (risoluzione </a:t>
            </a:r>
            <a:r>
              <a:rPr lang="it-IT" sz="1400" dirty="0"/>
              <a:t>di conflitti tra organi e </a:t>
            </a:r>
            <a:r>
              <a:rPr lang="it-IT" sz="1400" dirty="0" smtClean="0"/>
              <a:t>poteri). </a:t>
            </a:r>
            <a:endParaRPr lang="it-IT" sz="1400" dirty="0"/>
          </a:p>
          <a:p>
            <a:r>
              <a:rPr lang="it-IT" sz="1400" dirty="0"/>
              <a:t>I due modelli sono rappresentati, rispettivamente, dalla </a:t>
            </a:r>
            <a:r>
              <a:rPr lang="it-IT" sz="1400" i="1" dirty="0" err="1"/>
              <a:t>judicial</a:t>
            </a:r>
            <a:r>
              <a:rPr lang="it-IT" sz="1400" i="1" dirty="0"/>
              <a:t> </a:t>
            </a:r>
            <a:r>
              <a:rPr lang="it-IT" sz="1400" i="1" dirty="0" err="1"/>
              <a:t>review</a:t>
            </a:r>
            <a:r>
              <a:rPr lang="it-IT" sz="1400" i="1" dirty="0"/>
              <a:t> of </a:t>
            </a:r>
            <a:r>
              <a:rPr lang="it-IT" sz="1400" i="1" dirty="0" err="1"/>
              <a:t>legislation</a:t>
            </a:r>
            <a:r>
              <a:rPr lang="it-IT" sz="1400" dirty="0"/>
              <a:t> degli USA (inderogabile e immediata applicazione del primato della norma fondamentale) e dalle competenze arbitrali di: </a:t>
            </a:r>
            <a:r>
              <a:rPr lang="it-IT" sz="1400" i="1" dirty="0" err="1" smtClean="0"/>
              <a:t>Reichsgericht</a:t>
            </a:r>
            <a:r>
              <a:rPr lang="it-IT" sz="1400" dirty="0" smtClean="0"/>
              <a:t> </a:t>
            </a:r>
            <a:r>
              <a:rPr lang="it-IT" sz="1400" dirty="0"/>
              <a:t>austriaco del 1867, Tribunale federale svizzero che dal 1874 annulla le leggi cantonali in contrasto con la </a:t>
            </a:r>
            <a:r>
              <a:rPr lang="it-IT" sz="1400" dirty="0" smtClean="0"/>
              <a:t>costituzione </a:t>
            </a:r>
            <a:r>
              <a:rPr lang="it-IT" sz="1400" dirty="0"/>
              <a:t>e le </a:t>
            </a:r>
            <a:r>
              <a:rPr lang="it-IT" sz="1400" dirty="0" smtClean="0"/>
              <a:t>leggi </a:t>
            </a:r>
            <a:r>
              <a:rPr lang="it-IT" sz="1400" dirty="0"/>
              <a:t>federali</a:t>
            </a:r>
            <a:r>
              <a:rPr lang="it-IT" sz="1400" dirty="0" smtClean="0"/>
              <a:t>, </a:t>
            </a:r>
            <a:r>
              <a:rPr lang="it-IT" sz="1400" i="1" dirty="0" err="1" smtClean="0"/>
              <a:t>Staatsgerichtshof</a:t>
            </a:r>
            <a:r>
              <a:rPr lang="it-IT" sz="1400" dirty="0" smtClean="0"/>
              <a:t> </a:t>
            </a:r>
            <a:r>
              <a:rPr lang="it-IT" sz="1400" dirty="0"/>
              <a:t>di </a:t>
            </a:r>
            <a:r>
              <a:rPr lang="it-IT" sz="1400" dirty="0" smtClean="0"/>
              <a:t>Weimar (1919).</a:t>
            </a:r>
          </a:p>
          <a:p>
            <a:pPr marL="0" indent="0">
              <a:buNone/>
            </a:pPr>
            <a:r>
              <a:rPr lang="it-IT" sz="1400" dirty="0" smtClean="0"/>
              <a:t> </a:t>
            </a:r>
            <a:endParaRPr lang="it-IT" sz="1400" dirty="0"/>
          </a:p>
          <a:p>
            <a:r>
              <a:rPr lang="it-IT" sz="1400" dirty="0" smtClean="0"/>
              <a:t>L’indole </a:t>
            </a:r>
            <a:r>
              <a:rPr lang="it-IT" sz="1400" dirty="0"/>
              <a:t>particolare </a:t>
            </a:r>
            <a:r>
              <a:rPr lang="it-IT" sz="1400" dirty="0" smtClean="0"/>
              <a:t>delle Corti Costituzionali </a:t>
            </a:r>
            <a:r>
              <a:rPr lang="it-IT" sz="1400" dirty="0"/>
              <a:t>e la loro terzietà hanno suggerito di </a:t>
            </a:r>
            <a:r>
              <a:rPr lang="it-IT" sz="1400" dirty="0" smtClean="0"/>
              <a:t>conferire </a:t>
            </a:r>
            <a:r>
              <a:rPr lang="it-IT" sz="1400" dirty="0"/>
              <a:t>loro anche una serie di funzioni che richiedono l’esercizio di un ruolo </a:t>
            </a:r>
            <a:r>
              <a:rPr lang="it-IT" sz="1400" dirty="0" smtClean="0"/>
              <a:t>imparziale.</a:t>
            </a:r>
          </a:p>
          <a:p>
            <a:endParaRPr lang="it-IT" sz="1400" dirty="0"/>
          </a:p>
          <a:p>
            <a:r>
              <a:rPr lang="it-IT" sz="1400" dirty="0" smtClean="0"/>
              <a:t>Una </a:t>
            </a:r>
            <a:r>
              <a:rPr lang="it-IT" sz="1400" dirty="0"/>
              <a:t>prima classificazione è per tipologia di </a:t>
            </a:r>
            <a:r>
              <a:rPr lang="it-IT" sz="1400" dirty="0" smtClean="0"/>
              <a:t>funzioni: protezione </a:t>
            </a:r>
            <a:r>
              <a:rPr lang="it-IT" sz="1400" dirty="0"/>
              <a:t>dei diritti fondamentali; </a:t>
            </a:r>
            <a:r>
              <a:rPr lang="it-IT" sz="1400" dirty="0" smtClean="0"/>
              <a:t>funzioni </a:t>
            </a:r>
            <a:r>
              <a:rPr lang="it-IT" sz="1400" dirty="0"/>
              <a:t>arbitrali intersoggettivi e </a:t>
            </a:r>
            <a:r>
              <a:rPr lang="it-IT" sz="1400" dirty="0" smtClean="0"/>
              <a:t>interorganici</a:t>
            </a:r>
            <a:r>
              <a:rPr lang="it-IT" sz="1400" dirty="0"/>
              <a:t>; </a:t>
            </a:r>
            <a:r>
              <a:rPr lang="it-IT" sz="1400" dirty="0" smtClean="0"/>
              <a:t>funzioni </a:t>
            </a:r>
            <a:r>
              <a:rPr lang="it-IT" sz="1400" dirty="0"/>
              <a:t>di giustizia politica: grave violazione, da parte di un organo costituzionale, dei doveri che sono connessi alle sue attribuzioni; </a:t>
            </a:r>
            <a:r>
              <a:rPr lang="it-IT" sz="1400" dirty="0" smtClean="0"/>
              <a:t>in </a:t>
            </a:r>
            <a:r>
              <a:rPr lang="it-IT" sz="1400" dirty="0"/>
              <a:t>materia elettorale (sulla elezione del capo dello Stato, </a:t>
            </a:r>
            <a:r>
              <a:rPr lang="it-IT" sz="1400" dirty="0" smtClean="0"/>
              <a:t>elezioni </a:t>
            </a:r>
            <a:r>
              <a:rPr lang="it-IT" sz="1400" dirty="0"/>
              <a:t>politiche, </a:t>
            </a:r>
            <a:r>
              <a:rPr lang="it-IT" sz="1400" i="1" dirty="0" smtClean="0"/>
              <a:t>referendum</a:t>
            </a:r>
            <a:r>
              <a:rPr lang="it-IT" sz="1400" dirty="0" smtClean="0"/>
              <a:t>).</a:t>
            </a:r>
            <a:endParaRPr lang="it-IT" sz="1400" dirty="0"/>
          </a:p>
        </p:txBody>
      </p:sp>
    </p:spTree>
    <p:extLst>
      <p:ext uri="{BB962C8B-B14F-4D97-AF65-F5344CB8AC3E}">
        <p14:creationId xmlns:p14="http://schemas.microsoft.com/office/powerpoint/2010/main" val="36893826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Alcune funzioni “ulteriori”</a:t>
            </a:r>
            <a:endParaRPr lang="it-IT" dirty="0"/>
          </a:p>
        </p:txBody>
      </p:sp>
      <p:sp>
        <p:nvSpPr>
          <p:cNvPr id="3" name="Segnaposto contenuto 2"/>
          <p:cNvSpPr>
            <a:spLocks noGrp="1"/>
          </p:cNvSpPr>
          <p:nvPr>
            <p:ph idx="1"/>
          </p:nvPr>
        </p:nvSpPr>
        <p:spPr>
          <a:xfrm>
            <a:off x="457200" y="1600200"/>
            <a:ext cx="8229600" cy="4732766"/>
          </a:xfrm>
        </p:spPr>
        <p:txBody>
          <a:bodyPr>
            <a:normAutofit fontScale="25000" lnSpcReduction="20000"/>
          </a:bodyPr>
          <a:lstStyle/>
          <a:p>
            <a:pPr marL="0" indent="0">
              <a:buNone/>
            </a:pPr>
            <a:r>
              <a:rPr lang="it-IT" dirty="0" smtClean="0"/>
              <a:t> </a:t>
            </a:r>
          </a:p>
          <a:p>
            <a:pPr marL="0" indent="0">
              <a:buNone/>
            </a:pPr>
            <a:r>
              <a:rPr lang="it-IT" sz="5600" dirty="0" smtClean="0"/>
              <a:t>Vi sono sistemi che attribuiscono alle CC o TC le funzioni tradizionali (common law, Nord Europa, America latina) e sistemi che vi annettono funzioni ulteriori (sistemi continentali).</a:t>
            </a:r>
            <a:endParaRPr lang="it-IT" sz="5600" b="1" dirty="0" smtClean="0"/>
          </a:p>
          <a:p>
            <a:pPr marL="0" indent="0">
              <a:buNone/>
            </a:pPr>
            <a:endParaRPr lang="it-IT" sz="5600" b="1" dirty="0" smtClean="0"/>
          </a:p>
          <a:p>
            <a:pPr marL="0" indent="0">
              <a:buNone/>
            </a:pPr>
            <a:r>
              <a:rPr lang="it-IT" sz="5600" b="1" dirty="0" smtClean="0"/>
              <a:t>Germania: </a:t>
            </a:r>
            <a:r>
              <a:rPr lang="it-IT" sz="5600" dirty="0" smtClean="0"/>
              <a:t>Su proposta del </a:t>
            </a:r>
            <a:r>
              <a:rPr lang="it-IT" sz="5600" i="1" dirty="0" err="1" smtClean="0"/>
              <a:t>Bundesrat</a:t>
            </a:r>
            <a:r>
              <a:rPr lang="it-IT" sz="5600" dirty="0" smtClean="0"/>
              <a:t>, del Governo federale, del Governo di un </a:t>
            </a:r>
            <a:r>
              <a:rPr lang="it-IT" sz="5600" i="1" dirty="0" smtClean="0"/>
              <a:t>Land </a:t>
            </a:r>
            <a:r>
              <a:rPr lang="it-IT" sz="5600" dirty="0" smtClean="0"/>
              <a:t>il </a:t>
            </a:r>
            <a:r>
              <a:rPr lang="it-IT" sz="5600" dirty="0" err="1" smtClean="0"/>
              <a:t>BVerG</a:t>
            </a:r>
            <a:r>
              <a:rPr lang="it-IT" sz="5600" dirty="0" smtClean="0"/>
              <a:t> è adito per dichiarare la perdita dei diritti fondamentali (18 GG) di singoli che ne abusano per combattere/abbattere l’ordinamento fondamentale liberale e democratico: libertà di stampa, di insegnamento, riunione, associazione, segreto epistolare, postale, diritto di proprietà o di asilo. </a:t>
            </a:r>
          </a:p>
          <a:p>
            <a:pPr marL="0" lvl="0" indent="0">
              <a:buNone/>
            </a:pPr>
            <a:r>
              <a:rPr lang="it-IT" sz="5600" dirty="0" smtClean="0"/>
              <a:t>Per dichiarare l’incostituzionalità dei partiti politici (21, II, GG) che, per finalità perseguite o comportamento degli aderenti, si prefiggono di danneggiare o sovvertire l’ordinamento costituzionale democratico e liberale o mettere in pericolo l’esistenza della RFT. È decretata a maggioranza qualificata del Senato. Le conseguenze: scioglimento, sequestro patrimonio, perdita mandato dei rappresentanti. (1952: Partito socialista dell’Impero – neonazisti; 1956: Partito comunista tedesco). Anche in Portogallo, Bulgaria, Romania, Croazia, Slovenia, Ceca e Slovacchia, Georgia, Albania, Polonia, ecc.</a:t>
            </a:r>
          </a:p>
          <a:p>
            <a:pPr marL="0" indent="0">
              <a:buNone/>
            </a:pPr>
            <a:endParaRPr lang="it-IT" sz="5600" dirty="0" smtClean="0"/>
          </a:p>
          <a:p>
            <a:pPr marL="0" lvl="0" indent="0">
              <a:buNone/>
            </a:pPr>
            <a:r>
              <a:rPr lang="it-IT" sz="5600" dirty="0" smtClean="0"/>
              <a:t>Contenzioso elettorale e relativo alle consultazioni popolari (come il </a:t>
            </a:r>
            <a:r>
              <a:rPr lang="it-IT" sz="5600" i="1" dirty="0" smtClean="0"/>
              <a:t>referendum</a:t>
            </a:r>
            <a:r>
              <a:rPr lang="it-IT" sz="5600" dirty="0" smtClean="0"/>
              <a:t>): Italia, Francia, Germania, Grecia, Portogallo, Lituania Slovenia, Romania, Bulgaria, </a:t>
            </a:r>
            <a:r>
              <a:rPr lang="it-IT" sz="5600" dirty="0" err="1" smtClean="0"/>
              <a:t>Moldaviua</a:t>
            </a:r>
            <a:r>
              <a:rPr lang="it-IT" sz="5600" dirty="0" smtClean="0"/>
              <a:t>, Cile, ecc.</a:t>
            </a:r>
            <a:r>
              <a:rPr lang="it-IT" sz="5600" b="1" dirty="0" smtClean="0"/>
              <a:t> </a:t>
            </a:r>
            <a:endParaRPr lang="it-IT" sz="5600" dirty="0" smtClean="0"/>
          </a:p>
          <a:p>
            <a:pPr marL="0" lvl="0" indent="0">
              <a:buNone/>
            </a:pPr>
            <a:endParaRPr lang="it-IT" sz="5600" dirty="0" smtClean="0"/>
          </a:p>
          <a:p>
            <a:pPr marL="0" lvl="0" indent="0">
              <a:buNone/>
            </a:pPr>
            <a:r>
              <a:rPr lang="it-IT" sz="5600" dirty="0" smtClean="0"/>
              <a:t>Giustizia politica: Italia Germania Austria, USA, Albania, Lituania, Croazia, Cile, Corea, Honduras, ecc.</a:t>
            </a:r>
          </a:p>
          <a:p>
            <a:pPr marL="0" lvl="0" indent="0">
              <a:buNone/>
            </a:pPr>
            <a:endParaRPr lang="it-IT" sz="5600" dirty="0" smtClean="0"/>
          </a:p>
          <a:p>
            <a:pPr marL="0" lvl="0" indent="0">
              <a:buNone/>
            </a:pPr>
            <a:r>
              <a:rPr lang="it-IT" sz="5600" dirty="0" smtClean="0"/>
              <a:t>Controllo per omissione (ha solo effetto dichiarativo con trasmissione decisione a organi competente).</a:t>
            </a:r>
          </a:p>
          <a:p>
            <a:pPr marL="0" lvl="0" indent="0">
              <a:buNone/>
            </a:pPr>
            <a:endParaRPr lang="it-IT" sz="5600" dirty="0" smtClean="0"/>
          </a:p>
          <a:p>
            <a:pPr marL="0" lvl="0" indent="0">
              <a:buNone/>
            </a:pPr>
            <a:r>
              <a:rPr lang="it-IT" sz="5600" dirty="0" smtClean="0"/>
              <a:t>Funzione di consulenza: Canada, Guatemala, Bolivia, India.</a:t>
            </a:r>
          </a:p>
        </p:txBody>
      </p:sp>
    </p:spTree>
    <p:extLst>
      <p:ext uri="{BB962C8B-B14F-4D97-AF65-F5344CB8AC3E}">
        <p14:creationId xmlns:p14="http://schemas.microsoft.com/office/powerpoint/2010/main" val="70691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Modalità di autoconservazione dell’ordinamento e delle istituzioni</a:t>
            </a:r>
            <a:endParaRPr lang="it-IT" dirty="0"/>
          </a:p>
        </p:txBody>
      </p:sp>
      <p:sp>
        <p:nvSpPr>
          <p:cNvPr id="3" name="Segnaposto contenuto 2"/>
          <p:cNvSpPr>
            <a:spLocks noGrp="1"/>
          </p:cNvSpPr>
          <p:nvPr>
            <p:ph idx="1"/>
          </p:nvPr>
        </p:nvSpPr>
        <p:spPr/>
        <p:txBody>
          <a:bodyPr>
            <a:normAutofit fontScale="47500" lnSpcReduction="20000"/>
          </a:bodyPr>
          <a:lstStyle/>
          <a:p>
            <a:r>
              <a:rPr lang="it-IT" b="1" dirty="0" smtClean="0"/>
              <a:t>Criteri </a:t>
            </a:r>
            <a:r>
              <a:rPr lang="it-IT" b="1" dirty="0"/>
              <a:t>di strutturazione dell’ordinamento</a:t>
            </a:r>
            <a:r>
              <a:rPr lang="it-IT" dirty="0"/>
              <a:t>: ad </a:t>
            </a:r>
            <a:r>
              <a:rPr lang="it-IT" dirty="0" smtClean="0"/>
              <a:t>esempio, </a:t>
            </a:r>
            <a:r>
              <a:rPr lang="it-IT" dirty="0"/>
              <a:t>la </a:t>
            </a:r>
            <a:r>
              <a:rPr lang="it-IT" dirty="0" smtClean="0"/>
              <a:t>separazione </a:t>
            </a:r>
            <a:r>
              <a:rPr lang="it-IT" dirty="0"/>
              <a:t>dei poteri, </a:t>
            </a:r>
            <a:r>
              <a:rPr lang="it-IT" dirty="0" smtClean="0"/>
              <a:t>l’attribuzione </a:t>
            </a:r>
            <a:r>
              <a:rPr lang="it-IT" dirty="0"/>
              <a:t>a organi </a:t>
            </a:r>
            <a:r>
              <a:rPr lang="it-IT" dirty="0" smtClean="0"/>
              <a:t>collegiali </a:t>
            </a:r>
            <a:r>
              <a:rPr lang="it-IT" dirty="0"/>
              <a:t>dell’esercizio di funzioni </a:t>
            </a:r>
            <a:r>
              <a:rPr lang="it-IT" dirty="0" smtClean="0"/>
              <a:t>pubbliche </a:t>
            </a:r>
            <a:r>
              <a:rPr lang="it-IT" dirty="0"/>
              <a:t>con possibilità di esercitare </a:t>
            </a:r>
            <a:r>
              <a:rPr lang="it-IT" dirty="0" smtClean="0"/>
              <a:t>al loro interno attività ostative </a:t>
            </a:r>
            <a:r>
              <a:rPr lang="it-IT" dirty="0"/>
              <a:t>all’adozione di </a:t>
            </a:r>
            <a:r>
              <a:rPr lang="it-IT" dirty="0" smtClean="0"/>
              <a:t>atti incostituzionali </a:t>
            </a:r>
            <a:r>
              <a:rPr lang="it-IT" dirty="0"/>
              <a:t>(</a:t>
            </a:r>
            <a:r>
              <a:rPr lang="it-IT" dirty="0" smtClean="0"/>
              <a:t>ostruzionismo).</a:t>
            </a:r>
            <a:endParaRPr lang="it-IT" dirty="0"/>
          </a:p>
          <a:p>
            <a:pPr lvl="0"/>
            <a:r>
              <a:rPr lang="it-IT" b="1" dirty="0"/>
              <a:t>Modalità formali destinate alla tutela</a:t>
            </a:r>
            <a:r>
              <a:rPr lang="it-IT" dirty="0"/>
              <a:t>: rigidità e connessi procedimenti di modifica del testo, limiti alla revisione, </a:t>
            </a:r>
            <a:r>
              <a:rPr lang="it-IT" dirty="0" smtClean="0"/>
              <a:t>attivazione </a:t>
            </a:r>
            <a:r>
              <a:rPr lang="it-IT" dirty="0"/>
              <a:t>di organi e procedimenti che la garantiscano rispetto ad altri organi o in modo globale o rispetto </a:t>
            </a:r>
            <a:r>
              <a:rPr lang="it-IT" dirty="0" smtClean="0"/>
              <a:t>a </a:t>
            </a:r>
            <a:r>
              <a:rPr lang="it-IT" dirty="0"/>
              <a:t>determinati atti di questi.</a:t>
            </a:r>
          </a:p>
          <a:p>
            <a:pPr marL="0" lvl="0" indent="0">
              <a:buNone/>
            </a:pPr>
            <a:r>
              <a:rPr lang="it-IT" dirty="0" smtClean="0"/>
              <a:t>1) Forma </a:t>
            </a:r>
            <a:r>
              <a:rPr lang="it-IT" dirty="0"/>
              <a:t>di </a:t>
            </a:r>
            <a:r>
              <a:rPr lang="it-IT" dirty="0" smtClean="0"/>
              <a:t>controllo </a:t>
            </a:r>
            <a:r>
              <a:rPr lang="it-IT" dirty="0"/>
              <a:t>globale </a:t>
            </a:r>
            <a:r>
              <a:rPr lang="it-IT" dirty="0" smtClean="0"/>
              <a:t>è il </a:t>
            </a:r>
            <a:r>
              <a:rPr lang="it-IT" b="1" dirty="0" smtClean="0"/>
              <a:t>Diritto </a:t>
            </a:r>
            <a:r>
              <a:rPr lang="it-IT" b="1" dirty="0"/>
              <a:t>di </a:t>
            </a:r>
            <a:r>
              <a:rPr lang="it-IT" b="1" dirty="0" smtClean="0"/>
              <a:t>resistenza</a:t>
            </a:r>
            <a:r>
              <a:rPr lang="it-IT" dirty="0" smtClean="0"/>
              <a:t>, a garanzia </a:t>
            </a:r>
            <a:r>
              <a:rPr lang="it-IT" dirty="0"/>
              <a:t>contro gli abusi </a:t>
            </a:r>
            <a:r>
              <a:rPr lang="it-IT" dirty="0" smtClean="0"/>
              <a:t>posti in essere dal governo </a:t>
            </a:r>
            <a:r>
              <a:rPr lang="it-IT" dirty="0"/>
              <a:t>(</a:t>
            </a:r>
            <a:r>
              <a:rPr lang="it-IT" dirty="0" err="1" smtClean="0"/>
              <a:t>cost</a:t>
            </a:r>
            <a:r>
              <a:rPr lang="it-IT" dirty="0"/>
              <a:t>. Maryland 1767, </a:t>
            </a:r>
            <a:r>
              <a:rPr lang="it-IT" dirty="0" smtClean="0"/>
              <a:t>Virginia 1776, </a:t>
            </a:r>
            <a:r>
              <a:rPr lang="it-IT" dirty="0"/>
              <a:t>Vermont 1777; Francia 1789 e 1793; </a:t>
            </a:r>
            <a:r>
              <a:rPr lang="it-IT" dirty="0" smtClean="0"/>
              <a:t>LF </a:t>
            </a:r>
            <a:r>
              <a:rPr lang="it-IT" dirty="0"/>
              <a:t>tedesca 1949). Implica l’intervento popolare a difesa della </a:t>
            </a:r>
            <a:r>
              <a:rPr lang="it-IT" dirty="0" smtClean="0"/>
              <a:t>costituzione </a:t>
            </a:r>
            <a:r>
              <a:rPr lang="it-IT" dirty="0"/>
              <a:t>qualora gli altri meccanismi formalmente predisposti non siano in </a:t>
            </a:r>
            <a:r>
              <a:rPr lang="it-IT" dirty="0" smtClean="0"/>
              <a:t>grado </a:t>
            </a:r>
            <a:r>
              <a:rPr lang="it-IT" dirty="0"/>
              <a:t>di salvaguardarla. </a:t>
            </a:r>
            <a:r>
              <a:rPr lang="it-IT" dirty="0" smtClean="0"/>
              <a:t>Può </a:t>
            </a:r>
            <a:r>
              <a:rPr lang="it-IT" dirty="0"/>
              <a:t>essere </a:t>
            </a:r>
            <a:r>
              <a:rPr lang="it-IT" b="1" dirty="0" smtClean="0"/>
              <a:t>passiva</a:t>
            </a:r>
            <a:r>
              <a:rPr lang="it-IT" dirty="0" smtClean="0"/>
              <a:t> </a:t>
            </a:r>
            <a:r>
              <a:rPr lang="it-IT" dirty="0"/>
              <a:t>(inosservanza dei </a:t>
            </a:r>
            <a:r>
              <a:rPr lang="it-IT" dirty="0" smtClean="0"/>
              <a:t>comandi incostituzionali) </a:t>
            </a:r>
            <a:r>
              <a:rPr lang="it-IT" dirty="0"/>
              <a:t>o </a:t>
            </a:r>
            <a:r>
              <a:rPr lang="it-IT" b="1" dirty="0"/>
              <a:t>attiva</a:t>
            </a:r>
            <a:r>
              <a:rPr lang="it-IT" dirty="0"/>
              <a:t> (reazione a </a:t>
            </a:r>
            <a:r>
              <a:rPr lang="it-IT" dirty="0" smtClean="0"/>
              <a:t>comportamenti incostituzionali che giungo fino all’insurrezione). </a:t>
            </a:r>
            <a:r>
              <a:rPr lang="it-IT" dirty="0"/>
              <a:t>È </a:t>
            </a:r>
            <a:r>
              <a:rPr lang="it-IT" dirty="0" smtClean="0"/>
              <a:t>sempre </a:t>
            </a:r>
            <a:r>
              <a:rPr lang="it-IT" b="1" dirty="0" smtClean="0"/>
              <a:t>collettivo e diretto contro lo Stato</a:t>
            </a:r>
            <a:r>
              <a:rPr lang="it-IT" dirty="0" smtClean="0"/>
              <a:t> </a:t>
            </a:r>
            <a:r>
              <a:rPr lang="it-IT" b="1" dirty="0" smtClean="0"/>
              <a:t>tiranno.</a:t>
            </a:r>
            <a:r>
              <a:rPr lang="it-IT" dirty="0"/>
              <a:t> </a:t>
            </a:r>
            <a:r>
              <a:rPr lang="it-IT" dirty="0" smtClean="0"/>
              <a:t>È residuale: laddove </a:t>
            </a:r>
            <a:r>
              <a:rPr lang="it-IT" dirty="0"/>
              <a:t>ogni rimedio giuridico non sia più </a:t>
            </a:r>
            <a:r>
              <a:rPr lang="it-IT" dirty="0" smtClean="0"/>
              <a:t>consentito. È una forma di </a:t>
            </a:r>
            <a:r>
              <a:rPr lang="it-IT" dirty="0"/>
              <a:t>opposizione proceduralmente anticostituzionale ma che tenta di </a:t>
            </a:r>
            <a:r>
              <a:rPr lang="it-IT" dirty="0" smtClean="0"/>
              <a:t>ripristinare la legalità </a:t>
            </a:r>
            <a:r>
              <a:rPr lang="it-IT" dirty="0"/>
              <a:t>costituzionale. </a:t>
            </a:r>
          </a:p>
          <a:p>
            <a:pPr marL="0" lvl="0" indent="0">
              <a:buNone/>
            </a:pPr>
            <a:r>
              <a:rPr lang="it-IT" dirty="0" smtClean="0"/>
              <a:t>2) Forma </a:t>
            </a:r>
            <a:r>
              <a:rPr lang="it-IT" dirty="0"/>
              <a:t>di controllo sugli atti adottati da organi costituzionali </a:t>
            </a:r>
            <a:r>
              <a:rPr lang="it-IT" dirty="0" smtClean="0"/>
              <a:t>i </a:t>
            </a:r>
            <a:r>
              <a:rPr lang="it-IT" b="1" dirty="0"/>
              <a:t>controlli</a:t>
            </a:r>
            <a:r>
              <a:rPr lang="it-IT" dirty="0"/>
              <a:t> previsti per verificarne la </a:t>
            </a:r>
            <a:r>
              <a:rPr lang="it-IT" dirty="0" smtClean="0"/>
              <a:t>conformità </a:t>
            </a:r>
            <a:r>
              <a:rPr lang="it-IT" dirty="0"/>
              <a:t>a </a:t>
            </a:r>
            <a:r>
              <a:rPr lang="it-IT" dirty="0" smtClean="0"/>
              <a:t>costituzione. </a:t>
            </a:r>
            <a:r>
              <a:rPr lang="it-IT" dirty="0"/>
              <a:t>Possono essere svolti da organi titolari dei poteri di </a:t>
            </a:r>
            <a:r>
              <a:rPr lang="it-IT" dirty="0" smtClean="0"/>
              <a:t>indirizzo </a:t>
            </a:r>
            <a:r>
              <a:rPr lang="it-IT" dirty="0"/>
              <a:t>politico o da organi privi di tali competenze: </a:t>
            </a:r>
            <a:r>
              <a:rPr lang="it-IT" b="1" dirty="0" smtClean="0"/>
              <a:t>controllo </a:t>
            </a:r>
            <a:r>
              <a:rPr lang="it-IT" b="1" dirty="0"/>
              <a:t>di costituzionalità</a:t>
            </a:r>
            <a:r>
              <a:rPr lang="it-IT" dirty="0"/>
              <a:t>.</a:t>
            </a:r>
          </a:p>
          <a:p>
            <a:r>
              <a:rPr lang="it-IT" dirty="0"/>
              <a:t>Normative </a:t>
            </a:r>
            <a:r>
              <a:rPr lang="it-IT" dirty="0" smtClean="0"/>
              <a:t>destinate alla </a:t>
            </a:r>
            <a:r>
              <a:rPr lang="it-IT" dirty="0"/>
              <a:t>protezione del potere costituito: previsione di </a:t>
            </a:r>
            <a:r>
              <a:rPr lang="it-IT" b="1" dirty="0"/>
              <a:t>delitti </a:t>
            </a:r>
            <a:r>
              <a:rPr lang="it-IT" b="1" dirty="0" smtClean="0"/>
              <a:t>politici </a:t>
            </a:r>
            <a:r>
              <a:rPr lang="it-IT" dirty="0"/>
              <a:t>e meccanismi sanzionatori in caso di loro commissione.  </a:t>
            </a:r>
          </a:p>
        </p:txBody>
      </p:sp>
    </p:spTree>
    <p:extLst>
      <p:ext uri="{BB962C8B-B14F-4D97-AF65-F5344CB8AC3E}">
        <p14:creationId xmlns:p14="http://schemas.microsoft.com/office/powerpoint/2010/main" val="32999989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2333662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Controllo di costituzionalità (ampio)</a:t>
            </a:r>
            <a:endParaRPr lang="it-IT" dirty="0"/>
          </a:p>
        </p:txBody>
      </p:sp>
      <p:sp>
        <p:nvSpPr>
          <p:cNvPr id="3" name="Segnaposto contenuto 2"/>
          <p:cNvSpPr>
            <a:spLocks noGrp="1"/>
          </p:cNvSpPr>
          <p:nvPr>
            <p:ph idx="1"/>
          </p:nvPr>
        </p:nvSpPr>
        <p:spPr/>
        <p:txBody>
          <a:bodyPr>
            <a:normAutofit fontScale="70000" lnSpcReduction="20000"/>
          </a:bodyPr>
          <a:lstStyle/>
          <a:p>
            <a:r>
              <a:rPr lang="it-IT" dirty="0"/>
              <a:t>In prima approssimazione, l’espressione designa un raffronto, da chiunque operato (giudice, organo </a:t>
            </a:r>
            <a:r>
              <a:rPr lang="it-IT" i="1" dirty="0"/>
              <a:t>ad hoc</a:t>
            </a:r>
            <a:r>
              <a:rPr lang="it-IT" dirty="0"/>
              <a:t>, lo stesso legislatore, ecc.) tra norme costituzionali o considerate tali e altre norme (di solito a questa </a:t>
            </a:r>
            <a:r>
              <a:rPr lang="it-IT" dirty="0" err="1"/>
              <a:t>sottordinate</a:t>
            </a:r>
            <a:r>
              <a:rPr lang="it-IT" dirty="0"/>
              <a:t>). </a:t>
            </a:r>
          </a:p>
          <a:p>
            <a:r>
              <a:rPr lang="it-IT" dirty="0" smtClean="0"/>
              <a:t>Definizione </a:t>
            </a:r>
            <a:r>
              <a:rPr lang="it-IT" dirty="0"/>
              <a:t>molto </a:t>
            </a:r>
            <a:r>
              <a:rPr lang="it-IT" dirty="0" smtClean="0"/>
              <a:t>ampia, che ha in sé taluni pregi:</a:t>
            </a:r>
            <a:endParaRPr lang="it-IT" dirty="0"/>
          </a:p>
          <a:p>
            <a:pPr marL="514350" lvl="0" indent="-514350">
              <a:buAutoNum type="arabicParenR"/>
            </a:pPr>
            <a:r>
              <a:rPr lang="it-IT" dirty="0" smtClean="0"/>
              <a:t>Contiene </a:t>
            </a:r>
            <a:r>
              <a:rPr lang="it-IT" dirty="0"/>
              <a:t>in sé il concetto di </a:t>
            </a:r>
            <a:r>
              <a:rPr lang="it-IT" b="1" dirty="0"/>
              <a:t>raffronto</a:t>
            </a:r>
            <a:r>
              <a:rPr lang="it-IT" dirty="0"/>
              <a:t> (parametro-oggetto): rigidità garantita e </a:t>
            </a:r>
            <a:r>
              <a:rPr lang="it-IT" dirty="0" err="1"/>
              <a:t>giustiziabilità</a:t>
            </a:r>
            <a:r>
              <a:rPr lang="it-IT" dirty="0"/>
              <a:t> della Costituzione; </a:t>
            </a:r>
            <a:endParaRPr lang="it-IT" dirty="0" smtClean="0"/>
          </a:p>
          <a:p>
            <a:pPr marL="514350" lvl="0" indent="-514350">
              <a:buAutoNum type="arabicParenR"/>
            </a:pPr>
            <a:r>
              <a:rPr lang="it-IT" dirty="0" smtClean="0"/>
              <a:t>Comprende </a:t>
            </a:r>
            <a:r>
              <a:rPr lang="it-IT" dirty="0"/>
              <a:t>anche forme di controllo che non sono esercitate secondo forme o modalità di tipo contenzioso-giurisdizionale, ma secondo criteri di tipo “politico” (o perché non sono esercitate in forme giurisdizionali; o perché gli organi che esercitano tale funzione non hanno natura giurisdizionale)</a:t>
            </a:r>
            <a:r>
              <a:rPr lang="it-IT" dirty="0" smtClean="0"/>
              <a:t>.</a:t>
            </a:r>
          </a:p>
          <a:p>
            <a:pPr marL="514350" lvl="0" indent="-514350">
              <a:buAutoNum type="arabicParenR"/>
            </a:pPr>
            <a:r>
              <a:rPr lang="it-IT" dirty="0" smtClean="0"/>
              <a:t>Non </a:t>
            </a:r>
            <a:r>
              <a:rPr lang="it-IT" dirty="0"/>
              <a:t>si basa né sull’organo, né sull’attività, ma sulla funzione: </a:t>
            </a:r>
            <a:r>
              <a:rPr lang="it-IT" dirty="0" smtClean="0"/>
              <a:t>che è di </a:t>
            </a:r>
            <a:r>
              <a:rPr lang="it-IT" b="1" dirty="0" smtClean="0"/>
              <a:t>protezione </a:t>
            </a:r>
            <a:r>
              <a:rPr lang="it-IT" b="1" dirty="0"/>
              <a:t>e supremazia della </a:t>
            </a:r>
            <a:r>
              <a:rPr lang="it-IT" b="1" dirty="0" smtClean="0"/>
              <a:t>costituzione</a:t>
            </a:r>
            <a:r>
              <a:rPr lang="it-IT" dirty="0" smtClean="0"/>
              <a:t>. </a:t>
            </a:r>
            <a:endParaRPr lang="it-IT" dirty="0"/>
          </a:p>
        </p:txBody>
      </p:sp>
    </p:spTree>
    <p:extLst>
      <p:ext uri="{BB962C8B-B14F-4D97-AF65-F5344CB8AC3E}">
        <p14:creationId xmlns:p14="http://schemas.microsoft.com/office/powerpoint/2010/main" val="1589304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Definizione (ristretta)</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Riscontro</a:t>
            </a:r>
            <a:r>
              <a:rPr lang="it-IT" dirty="0"/>
              <a:t>, da parte di un organo giurisdizionale che opera in posizione di terzietà, tra norme costituzionali (formalizzate e rigide) e norme </a:t>
            </a:r>
            <a:r>
              <a:rPr lang="it-IT" dirty="0" smtClean="0"/>
              <a:t>sotto-ordinate</a:t>
            </a:r>
            <a:r>
              <a:rPr lang="it-IT" dirty="0"/>
              <a:t>. L’effetto è quello di espungere le norme contrastanti dall’ordinamento giuridico.</a:t>
            </a:r>
          </a:p>
          <a:p>
            <a:r>
              <a:rPr lang="it-IT" dirty="0"/>
              <a:t>Esclude il </a:t>
            </a:r>
            <a:r>
              <a:rPr lang="it-IT" b="1" dirty="0"/>
              <a:t>controllo esercitato dagli stessi legislatori </a:t>
            </a:r>
            <a:r>
              <a:rPr lang="it-IT" dirty="0"/>
              <a:t>(controllo esercitato da soggetto politico e in forme non giurisdizionali), da </a:t>
            </a:r>
            <a:r>
              <a:rPr lang="it-IT" b="1" dirty="0"/>
              <a:t>organi che pur essendo in posizione di terzietà, non hanno natura </a:t>
            </a:r>
            <a:r>
              <a:rPr lang="it-IT" b="1" dirty="0" smtClean="0"/>
              <a:t>giurisdizionale </a:t>
            </a:r>
            <a:r>
              <a:rPr lang="it-IT" b="1" dirty="0"/>
              <a:t>o non esercitano il controllo in forme giurisdizionali</a:t>
            </a:r>
            <a:r>
              <a:rPr lang="it-IT" dirty="0"/>
              <a:t>, e anche la c.d. </a:t>
            </a:r>
            <a:r>
              <a:rPr lang="it-IT" b="1" dirty="0"/>
              <a:t>mera delibazione di costituzionalità </a:t>
            </a:r>
            <a:r>
              <a:rPr lang="it-IT" dirty="0"/>
              <a:t>(quella che il Capo dello Stato esercita in sede di rinvio, promulgazione o sanzione delle leggi).</a:t>
            </a:r>
            <a:r>
              <a:rPr lang="it-IT" dirty="0" smtClean="0">
                <a:effectLst/>
              </a:rPr>
              <a:t> </a:t>
            </a:r>
            <a:endParaRPr lang="it-IT" dirty="0"/>
          </a:p>
        </p:txBody>
      </p:sp>
    </p:spTree>
    <p:extLst>
      <p:ext uri="{BB962C8B-B14F-4D97-AF65-F5344CB8AC3E}">
        <p14:creationId xmlns:p14="http://schemas.microsoft.com/office/powerpoint/2010/main" val="704085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Conclusioni</a:t>
            </a:r>
            <a:endParaRPr lang="it-IT" dirty="0"/>
          </a:p>
        </p:txBody>
      </p:sp>
      <p:sp>
        <p:nvSpPr>
          <p:cNvPr id="3" name="Segnaposto contenuto 2"/>
          <p:cNvSpPr>
            <a:spLocks noGrp="1"/>
          </p:cNvSpPr>
          <p:nvPr>
            <p:ph idx="1"/>
          </p:nvPr>
        </p:nvSpPr>
        <p:spPr/>
        <p:txBody>
          <a:bodyPr>
            <a:normAutofit fontScale="77500" lnSpcReduction="20000"/>
          </a:bodyPr>
          <a:lstStyle/>
          <a:p>
            <a:pPr lvl="0"/>
            <a:r>
              <a:rPr lang="it-IT" dirty="0" smtClean="0"/>
              <a:t>Rendere </a:t>
            </a:r>
            <a:r>
              <a:rPr lang="it-IT" dirty="0"/>
              <a:t>giustiziabili (</a:t>
            </a:r>
            <a:r>
              <a:rPr lang="it-IT" i="1" dirty="0" err="1"/>
              <a:t>justiciable</a:t>
            </a:r>
            <a:r>
              <a:rPr lang="it-IT" dirty="0"/>
              <a:t>), portandoli a raffronto con le statuizioni contenute negli atti di rango costituzionale/</a:t>
            </a:r>
            <a:r>
              <a:rPr lang="it-IT" i="1" dirty="0" err="1"/>
              <a:t>higher</a:t>
            </a:r>
            <a:r>
              <a:rPr lang="it-IT" i="1" dirty="0"/>
              <a:t> law</a:t>
            </a:r>
            <a:r>
              <a:rPr lang="it-IT" dirty="0"/>
              <a:t>/</a:t>
            </a:r>
            <a:r>
              <a:rPr lang="it-IT" i="1" dirty="0" err="1"/>
              <a:t>fundamental</a:t>
            </a:r>
            <a:r>
              <a:rPr lang="it-IT" i="1" dirty="0"/>
              <a:t> law</a:t>
            </a:r>
            <a:r>
              <a:rPr lang="it-IT" dirty="0"/>
              <a:t> atti o comportamenti dei poteri pubblici (organi costituzionali dotati di potere normativo, ma non solo), al fine di accertare se detti poteri hanno esercitato le proprie attribuzioni nelle forme e nei limiti stabiliti dalla Costituzione medesima; </a:t>
            </a:r>
          </a:p>
          <a:p>
            <a:pPr lvl="0"/>
            <a:r>
              <a:rPr lang="it-IT" dirty="0"/>
              <a:t>Sono definizioni coerenti con le prime manifestazioni “storiche” della giustizia costituzionale. Il problema </a:t>
            </a:r>
            <a:r>
              <a:rPr lang="it-IT" dirty="0" smtClean="0"/>
              <a:t>è il </a:t>
            </a:r>
            <a:r>
              <a:rPr lang="it-IT" b="1" dirty="0" smtClean="0"/>
              <a:t>controllo </a:t>
            </a:r>
            <a:r>
              <a:rPr lang="it-IT" b="1" dirty="0"/>
              <a:t>del potere pubblico conferito dalla costituzione ai rappresentanti del popolo</a:t>
            </a:r>
            <a:r>
              <a:rPr lang="it-IT" dirty="0"/>
              <a:t>: se si può esercitare, da parte di chi e a quale titolo senza debordare dai limiti stabiliti dal popolo stesso nella </a:t>
            </a:r>
            <a:r>
              <a:rPr lang="it-IT" dirty="0" smtClean="0"/>
              <a:t>Costituzione. </a:t>
            </a:r>
            <a:endParaRPr lang="it-IT" dirty="0"/>
          </a:p>
        </p:txBody>
      </p:sp>
    </p:spTree>
    <p:extLst>
      <p:ext uri="{BB962C8B-B14F-4D97-AF65-F5344CB8AC3E}">
        <p14:creationId xmlns:p14="http://schemas.microsoft.com/office/powerpoint/2010/main" val="2500159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Cosa presuppone </a:t>
            </a:r>
            <a:endParaRPr lang="it-IT" dirty="0"/>
          </a:p>
        </p:txBody>
      </p:sp>
      <p:sp>
        <p:nvSpPr>
          <p:cNvPr id="3" name="Segnaposto contenuto 2"/>
          <p:cNvSpPr>
            <a:spLocks noGrp="1"/>
          </p:cNvSpPr>
          <p:nvPr>
            <p:ph idx="1"/>
          </p:nvPr>
        </p:nvSpPr>
        <p:spPr/>
        <p:txBody>
          <a:bodyPr>
            <a:normAutofit fontScale="77500" lnSpcReduction="20000"/>
          </a:bodyPr>
          <a:lstStyle/>
          <a:p>
            <a:r>
              <a:rPr lang="it-IT" b="1" dirty="0"/>
              <a:t>Supremazia</a:t>
            </a:r>
            <a:r>
              <a:rPr lang="it-IT" dirty="0"/>
              <a:t> della </a:t>
            </a:r>
            <a:r>
              <a:rPr lang="it-IT" dirty="0" smtClean="0"/>
              <a:t>Costituzione: </a:t>
            </a:r>
            <a:r>
              <a:rPr lang="it-IT" dirty="0"/>
              <a:t>assicura la stabilità e la perpetuazione nel tempo delle regole sulle quali si basa la pacifica convivenza e l’organizzazione del potere pubblico.</a:t>
            </a:r>
          </a:p>
          <a:p>
            <a:r>
              <a:rPr lang="it-IT" b="1" dirty="0"/>
              <a:t>Carattere normativo</a:t>
            </a:r>
            <a:r>
              <a:rPr lang="it-IT" dirty="0"/>
              <a:t> della Costituzione: prevalenza su norme di rango inferiore, che non possono contraddirla e se la </a:t>
            </a:r>
            <a:r>
              <a:rPr lang="it-IT" dirty="0" smtClean="0"/>
              <a:t>contraddicono, si </a:t>
            </a:r>
            <a:r>
              <a:rPr lang="it-IT" dirty="0"/>
              <a:t>applica la Costituzione.</a:t>
            </a:r>
          </a:p>
          <a:p>
            <a:r>
              <a:rPr lang="it-IT" dirty="0"/>
              <a:t>Di qui deriva il carattere di </a:t>
            </a:r>
            <a:r>
              <a:rPr lang="it-IT" b="1" dirty="0"/>
              <a:t>norma giuridica fondamentale</a:t>
            </a:r>
            <a:r>
              <a:rPr lang="it-IT" dirty="0"/>
              <a:t>, dalla quale sarebbe scaturito quello di </a:t>
            </a:r>
            <a:r>
              <a:rPr lang="it-IT" b="1" dirty="0"/>
              <a:t>rigidità</a:t>
            </a:r>
            <a:r>
              <a:rPr lang="it-IT" dirty="0"/>
              <a:t> con fissazione di limiti alla revisione della medesima, revisione che si realizza in forme aggravate rispetto a legge. È già una forma di garanzia: cui si affianca il controllo di costituzionalità, che può essere su atti (leggi) ma anche su organi e che è preordinato alla protezione della Costituzione.</a:t>
            </a:r>
            <a:r>
              <a:rPr lang="it-IT" dirty="0" smtClean="0">
                <a:effectLst/>
              </a:rPr>
              <a:t> </a:t>
            </a:r>
            <a:endParaRPr lang="it-IT" dirty="0"/>
          </a:p>
        </p:txBody>
      </p:sp>
    </p:spTree>
    <p:extLst>
      <p:ext uri="{BB962C8B-B14F-4D97-AF65-F5344CB8AC3E}">
        <p14:creationId xmlns:p14="http://schemas.microsoft.com/office/powerpoint/2010/main" val="2677031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Sistemi di classificazione (1)</a:t>
            </a:r>
            <a:endParaRPr lang="it-IT" dirty="0"/>
          </a:p>
        </p:txBody>
      </p:sp>
      <p:sp>
        <p:nvSpPr>
          <p:cNvPr id="3" name="Segnaposto contenuto 2"/>
          <p:cNvSpPr>
            <a:spLocks noGrp="1"/>
          </p:cNvSpPr>
          <p:nvPr>
            <p:ph idx="1"/>
          </p:nvPr>
        </p:nvSpPr>
        <p:spPr/>
        <p:txBody>
          <a:bodyPr>
            <a:noAutofit/>
          </a:bodyPr>
          <a:lstStyle/>
          <a:p>
            <a:r>
              <a:rPr lang="it-IT" sz="1400" b="1" dirty="0"/>
              <a:t>OGGETTO</a:t>
            </a:r>
            <a:r>
              <a:rPr lang="it-IT" sz="1400" dirty="0"/>
              <a:t> </a:t>
            </a:r>
            <a:r>
              <a:rPr lang="it-IT" sz="1400" dirty="0" smtClean="0"/>
              <a:t>: sindacato </a:t>
            </a:r>
            <a:r>
              <a:rPr lang="it-IT" sz="1400" dirty="0"/>
              <a:t>di tipo </a:t>
            </a:r>
            <a:r>
              <a:rPr lang="it-IT" sz="1400" b="1" dirty="0"/>
              <a:t>formale</a:t>
            </a:r>
            <a:r>
              <a:rPr lang="it-IT" sz="1400" dirty="0"/>
              <a:t> (irregolarità </a:t>
            </a:r>
            <a:r>
              <a:rPr lang="it-IT" sz="1400" dirty="0" smtClean="0"/>
              <a:t>intervenute </a:t>
            </a:r>
            <a:r>
              <a:rPr lang="it-IT" sz="1400" dirty="0"/>
              <a:t>nel procedimento di formazione) e </a:t>
            </a:r>
            <a:r>
              <a:rPr lang="it-IT" sz="1400" b="1" dirty="0"/>
              <a:t>materiale</a:t>
            </a:r>
            <a:r>
              <a:rPr lang="it-IT" sz="1400" dirty="0"/>
              <a:t> </a:t>
            </a:r>
            <a:r>
              <a:rPr lang="it-IT" sz="1400" dirty="0" smtClean="0"/>
              <a:t>(l’atto, </a:t>
            </a:r>
            <a:r>
              <a:rPr lang="it-IT" sz="1400" dirty="0"/>
              <a:t>formalmente regolare, contrasta con disposizioni costituzionali quanto </a:t>
            </a:r>
            <a:r>
              <a:rPr lang="it-IT" sz="1400" dirty="0" smtClean="0"/>
              <a:t>al </a:t>
            </a:r>
            <a:r>
              <a:rPr lang="it-IT" sz="1400" dirty="0"/>
              <a:t>contenuto).</a:t>
            </a:r>
          </a:p>
          <a:p>
            <a:pPr marL="0" indent="0">
              <a:buNone/>
            </a:pPr>
            <a:r>
              <a:rPr lang="it-IT" sz="1400" dirty="0"/>
              <a:t> </a:t>
            </a:r>
          </a:p>
          <a:p>
            <a:r>
              <a:rPr lang="it-IT" sz="1400" b="1" dirty="0"/>
              <a:t>SOGGETTO CHE ESERCITA IL </a:t>
            </a:r>
            <a:r>
              <a:rPr lang="it-IT" sz="1400" b="1" dirty="0" smtClean="0"/>
              <a:t>CONTROLLO: </a:t>
            </a:r>
            <a:endParaRPr lang="it-IT" sz="1400" dirty="0"/>
          </a:p>
          <a:p>
            <a:pPr marL="0" indent="0">
              <a:buNone/>
            </a:pPr>
            <a:r>
              <a:rPr lang="it-IT" sz="1400" b="1" dirty="0" smtClean="0"/>
              <a:t>controllo politico</a:t>
            </a:r>
            <a:r>
              <a:rPr lang="it-IT" sz="1400" dirty="0" smtClean="0"/>
              <a:t>: </a:t>
            </a:r>
            <a:endParaRPr lang="it-IT" sz="1400" dirty="0"/>
          </a:p>
          <a:p>
            <a:pPr marL="0" indent="0">
              <a:buNone/>
            </a:pPr>
            <a:r>
              <a:rPr lang="it-IT" sz="1400" dirty="0" smtClean="0"/>
              <a:t>Il </a:t>
            </a:r>
            <a:r>
              <a:rPr lang="it-IT" sz="1400" b="1" dirty="0"/>
              <a:t>culto della volontà </a:t>
            </a:r>
            <a:r>
              <a:rPr lang="it-IT" sz="1400" b="1" dirty="0" smtClean="0"/>
              <a:t>generale</a:t>
            </a:r>
            <a:r>
              <a:rPr lang="it-IT" sz="1400" dirty="0" smtClean="0"/>
              <a:t> rende inconcepibile </a:t>
            </a:r>
            <a:r>
              <a:rPr lang="it-IT" sz="1400" dirty="0"/>
              <a:t>un controllo di costituzionalità delle </a:t>
            </a:r>
            <a:r>
              <a:rPr lang="it-IT" sz="1400" dirty="0" smtClean="0"/>
              <a:t>leggi </a:t>
            </a:r>
            <a:r>
              <a:rPr lang="it-IT" sz="1400" dirty="0"/>
              <a:t>a vantaggio della </a:t>
            </a:r>
            <a:r>
              <a:rPr lang="it-IT" sz="1400" b="1" dirty="0"/>
              <a:t>supremazia parlamentare</a:t>
            </a:r>
            <a:r>
              <a:rPr lang="it-IT" sz="1400" dirty="0"/>
              <a:t>: Regno Unito, Paesi Bassi (art. 120 Cost. </a:t>
            </a:r>
            <a:r>
              <a:rPr lang="it-IT" sz="1400" dirty="0" smtClean="0"/>
              <a:t>divieto di </a:t>
            </a:r>
            <a:r>
              <a:rPr lang="it-IT" sz="1400" dirty="0"/>
              <a:t>esercitare il controllo di </a:t>
            </a:r>
            <a:r>
              <a:rPr lang="it-IT" sz="1400" dirty="0" smtClean="0"/>
              <a:t>costituzionalità)</a:t>
            </a:r>
            <a:r>
              <a:rPr lang="it-IT" sz="1400" dirty="0"/>
              <a:t>, Finlandia (commissione </a:t>
            </a:r>
            <a:r>
              <a:rPr lang="it-IT" sz="1400" dirty="0" smtClean="0"/>
              <a:t>parlamentare)</a:t>
            </a:r>
            <a:r>
              <a:rPr lang="it-IT" sz="1400" dirty="0"/>
              <a:t>; Norvegia (art. 83 Cost.: il Parlamento può chiedere alla Corte suprema una opinione su </a:t>
            </a:r>
            <a:r>
              <a:rPr lang="it-IT" sz="1400" dirty="0" smtClean="0"/>
              <a:t>qualsiasi </a:t>
            </a:r>
            <a:r>
              <a:rPr lang="it-IT" sz="1400" dirty="0"/>
              <a:t>questione giuridica concernente l’approvazione di una nuova </a:t>
            </a:r>
            <a:r>
              <a:rPr lang="it-IT" sz="1400" dirty="0" smtClean="0"/>
              <a:t>legge)</a:t>
            </a:r>
            <a:r>
              <a:rPr lang="it-IT" sz="1400" dirty="0"/>
              <a:t>; Svezia (cap. VIII, art. 18 Cost.: </a:t>
            </a:r>
            <a:r>
              <a:rPr lang="it-IT" sz="1400" i="1" dirty="0" err="1" smtClean="0"/>
              <a:t>Lagrådet</a:t>
            </a:r>
            <a:r>
              <a:rPr lang="it-IT" sz="1400" dirty="0" smtClean="0"/>
              <a:t> – </a:t>
            </a:r>
            <a:r>
              <a:rPr lang="it-IT" sz="1400" dirty="0"/>
              <a:t>comitato legislativo </a:t>
            </a:r>
            <a:r>
              <a:rPr lang="it-IT" sz="1400" dirty="0" smtClean="0"/>
              <a:t>consultivo </a:t>
            </a:r>
            <a:r>
              <a:rPr lang="it-IT" sz="1400" dirty="0"/>
              <a:t>composto da magistrati della </a:t>
            </a:r>
            <a:r>
              <a:rPr lang="it-IT" sz="1400" dirty="0" smtClean="0"/>
              <a:t>Corte Suprema </a:t>
            </a:r>
            <a:r>
              <a:rPr lang="it-IT" sz="1400" dirty="0"/>
              <a:t>e della </a:t>
            </a:r>
            <a:r>
              <a:rPr lang="it-IT" sz="1400" dirty="0" smtClean="0"/>
              <a:t>Corte Suprema Amministrativa – </a:t>
            </a:r>
            <a:r>
              <a:rPr lang="it-IT" sz="1400" dirty="0"/>
              <a:t>si </a:t>
            </a:r>
            <a:r>
              <a:rPr lang="it-IT" sz="1400" dirty="0" smtClean="0"/>
              <a:t>pronuncia in </a:t>
            </a:r>
            <a:r>
              <a:rPr lang="it-IT" sz="1400" dirty="0"/>
              <a:t>via preventiva sulla compatibilità con le leggi </a:t>
            </a:r>
            <a:r>
              <a:rPr lang="it-IT" sz="1400" dirty="0" smtClean="0"/>
              <a:t>fondamentali delle delibere legislative </a:t>
            </a:r>
            <a:r>
              <a:rPr lang="it-IT" sz="1400" dirty="0"/>
              <a:t>pendenti presso il </a:t>
            </a:r>
            <a:r>
              <a:rPr lang="it-IT" sz="1400" i="1" dirty="0" err="1"/>
              <a:t>Riksdag</a:t>
            </a:r>
            <a:r>
              <a:rPr lang="it-IT" sz="1400" dirty="0"/>
              <a:t>; il parere non è </a:t>
            </a:r>
            <a:r>
              <a:rPr lang="it-IT" sz="1400" dirty="0" smtClean="0"/>
              <a:t>vincolante ma </a:t>
            </a:r>
            <a:r>
              <a:rPr lang="it-IT" sz="1400" dirty="0"/>
              <a:t>ha incidenza </a:t>
            </a:r>
            <a:r>
              <a:rPr lang="it-IT" sz="1400" dirty="0" smtClean="0"/>
              <a:t>e influenza </a:t>
            </a:r>
            <a:r>
              <a:rPr lang="it-IT" sz="1400" dirty="0"/>
              <a:t>il successivo controllo diffuso). </a:t>
            </a:r>
            <a:endParaRPr lang="it-IT" sz="1400" dirty="0" smtClean="0"/>
          </a:p>
          <a:p>
            <a:pPr marL="0" indent="0">
              <a:buNone/>
            </a:pPr>
            <a:r>
              <a:rPr lang="it-IT" sz="1400" dirty="0" smtClean="0"/>
              <a:t>2) Si </a:t>
            </a:r>
            <a:r>
              <a:rPr lang="it-IT" sz="1400" dirty="0"/>
              <a:t>affida </a:t>
            </a:r>
            <a:r>
              <a:rPr lang="it-IT" sz="1400" dirty="0" smtClean="0"/>
              <a:t>l’esercizio </a:t>
            </a:r>
            <a:r>
              <a:rPr lang="it-IT" sz="1400" dirty="0"/>
              <a:t>delle funzioni in cui si concreta la giustizia costituzionale a organi </a:t>
            </a:r>
            <a:r>
              <a:rPr lang="it-IT" sz="1400" dirty="0" smtClean="0"/>
              <a:t>non giurisdizionali.</a:t>
            </a:r>
          </a:p>
          <a:p>
            <a:pPr marL="0" indent="0">
              <a:buNone/>
            </a:pPr>
            <a:r>
              <a:rPr lang="it-IT" sz="1400" dirty="0" smtClean="0"/>
              <a:t>3) Il controllo ha </a:t>
            </a:r>
            <a:r>
              <a:rPr lang="it-IT" sz="1400" dirty="0"/>
              <a:t>carattere meramente preventivo, </a:t>
            </a:r>
            <a:r>
              <a:rPr lang="it-IT" sz="1400" dirty="0" err="1" smtClean="0"/>
              <a:t>endo</a:t>
            </a:r>
            <a:r>
              <a:rPr lang="it-IT" sz="1400" dirty="0" smtClean="0"/>
              <a:t>-procedimentale, come in Francia. Ciò per ragioni:</a:t>
            </a:r>
            <a:endParaRPr lang="it-IT" sz="1400" dirty="0"/>
          </a:p>
          <a:p>
            <a:pPr marL="0" indent="0">
              <a:buNone/>
            </a:pPr>
            <a:r>
              <a:rPr lang="it-IT" sz="1400" dirty="0" smtClean="0"/>
              <a:t>– storiche</a:t>
            </a:r>
            <a:r>
              <a:rPr lang="it-IT" sz="1400" dirty="0"/>
              <a:t>: diffidenza verso i giudici e </a:t>
            </a:r>
            <a:r>
              <a:rPr lang="it-IT" sz="1400" dirty="0" smtClean="0"/>
              <a:t>loro </a:t>
            </a:r>
            <a:r>
              <a:rPr lang="it-IT" sz="1400" dirty="0"/>
              <a:t>potere. Messa al bando del </a:t>
            </a:r>
            <a:r>
              <a:rPr lang="it-IT" sz="1400" i="1" dirty="0" err="1"/>
              <a:t>gouvernement</a:t>
            </a:r>
            <a:r>
              <a:rPr lang="it-IT" sz="1400" i="1" dirty="0"/>
              <a:t> </a:t>
            </a:r>
            <a:r>
              <a:rPr lang="it-IT" sz="1400" i="1" dirty="0" err="1"/>
              <a:t>des</a:t>
            </a:r>
            <a:r>
              <a:rPr lang="it-IT" sz="1400" i="1" dirty="0"/>
              <a:t> </a:t>
            </a:r>
            <a:r>
              <a:rPr lang="it-IT" sz="1400" i="1" dirty="0" err="1"/>
              <a:t>juges</a:t>
            </a:r>
            <a:r>
              <a:rPr lang="it-IT" sz="1400" dirty="0"/>
              <a:t>, </a:t>
            </a:r>
            <a:r>
              <a:rPr lang="it-IT" sz="1400" dirty="0" smtClean="0"/>
              <a:t>per diffidenza </a:t>
            </a:r>
            <a:r>
              <a:rPr lang="it-IT" sz="1400" dirty="0"/>
              <a:t>verso i Parlamenti di antico regime: </a:t>
            </a:r>
            <a:r>
              <a:rPr lang="it-IT" sz="1400" b="1" dirty="0" smtClean="0"/>
              <a:t>divieto </a:t>
            </a:r>
            <a:r>
              <a:rPr lang="it-IT" sz="1400" b="1" dirty="0"/>
              <a:t>di interpretazione della legge </a:t>
            </a:r>
            <a:r>
              <a:rPr lang="it-IT" sz="1400" dirty="0"/>
              <a:t>(decreti del 16-24 agosto 1790).; </a:t>
            </a:r>
          </a:p>
          <a:p>
            <a:pPr marL="0" indent="0">
              <a:buNone/>
            </a:pPr>
            <a:r>
              <a:rPr lang="it-IT" sz="1400" dirty="0" smtClean="0"/>
              <a:t>–ideologiche</a:t>
            </a:r>
            <a:r>
              <a:rPr lang="it-IT" sz="1400" dirty="0"/>
              <a:t>: separazione dei poteri e primazia del potere </a:t>
            </a:r>
            <a:r>
              <a:rPr lang="it-IT" sz="1400" dirty="0" smtClean="0"/>
              <a:t>legislativo sottratto </a:t>
            </a:r>
            <a:r>
              <a:rPr lang="it-IT" sz="1400" dirty="0"/>
              <a:t>a controlli eteronomi;</a:t>
            </a:r>
          </a:p>
          <a:p>
            <a:pPr marL="0" indent="0">
              <a:buNone/>
            </a:pPr>
            <a:r>
              <a:rPr lang="it-IT" sz="1400" dirty="0" smtClean="0"/>
              <a:t>–pratiche</a:t>
            </a:r>
            <a:r>
              <a:rPr lang="it-IT" sz="1400" dirty="0"/>
              <a:t>: l’assenza del controllo di costituzionalità </a:t>
            </a:r>
            <a:r>
              <a:rPr lang="it-IT" sz="1400" dirty="0" smtClean="0"/>
              <a:t>tutela </a:t>
            </a:r>
            <a:r>
              <a:rPr lang="it-IT" sz="1400" dirty="0"/>
              <a:t>contro le illegalità dell’esecutivo e del </a:t>
            </a:r>
            <a:r>
              <a:rPr lang="it-IT" sz="1400" dirty="0" smtClean="0"/>
              <a:t>giudiziario.</a:t>
            </a:r>
            <a:endParaRPr lang="it-IT" sz="1400" dirty="0"/>
          </a:p>
        </p:txBody>
      </p:sp>
    </p:spTree>
    <p:extLst>
      <p:ext uri="{BB962C8B-B14F-4D97-AF65-F5344CB8AC3E}">
        <p14:creationId xmlns:p14="http://schemas.microsoft.com/office/powerpoint/2010/main" val="3035875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539</TotalTime>
  <Words>6177</Words>
  <Application>Microsoft Office PowerPoint</Application>
  <PresentationFormat>Presentazione su schermo (4:3)</PresentationFormat>
  <Paragraphs>219</Paragraphs>
  <Slides>40</Slides>
  <Notes>0</Notes>
  <HiddenSlides>0</HiddenSlides>
  <MMClips>0</MMClips>
  <ScaleCrop>false</ScaleCrop>
  <HeadingPairs>
    <vt:vector size="4" baseType="variant">
      <vt:variant>
        <vt:lpstr>Tema</vt:lpstr>
      </vt:variant>
      <vt:variant>
        <vt:i4>1</vt:i4>
      </vt:variant>
      <vt:variant>
        <vt:lpstr>Titoli diapositive</vt:lpstr>
      </vt:variant>
      <vt:variant>
        <vt:i4>40</vt:i4>
      </vt:variant>
    </vt:vector>
  </HeadingPairs>
  <TitlesOfParts>
    <vt:vector size="41" baseType="lpstr">
      <vt:lpstr>Tema di Office</vt:lpstr>
      <vt:lpstr>Giustizia costituzionale </vt:lpstr>
      <vt:lpstr>Protezione della Costituzione</vt:lpstr>
      <vt:lpstr>L’oggetto della tutela</vt:lpstr>
      <vt:lpstr>Modalità di autoconservazione dell’ordinamento e delle istituzioni</vt:lpstr>
      <vt:lpstr>Controllo di costituzionalità (ampio)</vt:lpstr>
      <vt:lpstr>Definizione (ristretta)</vt:lpstr>
      <vt:lpstr>Conclusioni</vt:lpstr>
      <vt:lpstr>Cosa presuppone </vt:lpstr>
      <vt:lpstr>Sistemi di classificazione (1)</vt:lpstr>
      <vt:lpstr>Il Capo dello Stato come controllore?</vt:lpstr>
      <vt:lpstr>Stato socialista</vt:lpstr>
      <vt:lpstr>Segue: Stato socialista</vt:lpstr>
      <vt:lpstr>Iran (1)</vt:lpstr>
      <vt:lpstr>Iran (2)</vt:lpstr>
      <vt:lpstr>Francia</vt:lpstr>
      <vt:lpstr>L’evoluzione storica</vt:lpstr>
      <vt:lpstr>Jury constitutionnaire</vt:lpstr>
      <vt:lpstr>1795-1852</vt:lpstr>
      <vt:lpstr>Costituzione della IV Repubblica</vt:lpstr>
      <vt:lpstr>Costituzione 1958: il Conseil constitutionnel </vt:lpstr>
      <vt:lpstr>Costituzione 1958: il Conseil constitutionnel (2)</vt:lpstr>
      <vt:lpstr>Sistemi di classificazione (3)</vt:lpstr>
      <vt:lpstr>Accesso </vt:lpstr>
      <vt:lpstr>IL CONTROLLO GIURISDIZIONALE:  LE ORIGINI</vt:lpstr>
      <vt:lpstr>    La superiorità della law of the land  e il limite agli atti del potere pubblico    </vt:lpstr>
      <vt:lpstr>Segue </vt:lpstr>
      <vt:lpstr>E contro il potere legislativo,  quali rimedi esperire?</vt:lpstr>
      <vt:lpstr>L’eredità di Coke</vt:lpstr>
      <vt:lpstr>Controllo diffuso negli USA</vt:lpstr>
      <vt:lpstr>segue</vt:lpstr>
      <vt:lpstr>Segue …</vt:lpstr>
      <vt:lpstr>Verfassungsgerichtsbarkeit kelseniana </vt:lpstr>
      <vt:lpstr>Segue …</vt:lpstr>
      <vt:lpstr>L’ibridazione dei modelli classici: il controllo incidentale di costituzionalità </vt:lpstr>
      <vt:lpstr>Sistemi di classificazione (4)</vt:lpstr>
      <vt:lpstr>Soggetti e tipologia del controllo</vt:lpstr>
      <vt:lpstr>Tempo ed effetti</vt:lpstr>
      <vt:lpstr>Funzioni della giustizia costituzionale</vt:lpstr>
      <vt:lpstr>Alcune funzioni “ulteriori”</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Matteo Nicolini</cp:lastModifiedBy>
  <cp:revision>73</cp:revision>
  <cp:lastPrinted>2015-03-04T12:47:16Z</cp:lastPrinted>
  <dcterms:created xsi:type="dcterms:W3CDTF">2013-04-21T19:51:36Z</dcterms:created>
  <dcterms:modified xsi:type="dcterms:W3CDTF">2015-03-04T12:47:35Z</dcterms:modified>
</cp:coreProperties>
</file>