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COMUNICAZIONE ONLINE, RETI E VIRTUALITA’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&lt;body&gt; </a:t>
            </a:r>
          </a:p>
          <a:p>
            <a:pPr>
              <a:buNone/>
            </a:pPr>
            <a:r>
              <a:rPr lang="it-IT" dirty="0" smtClean="0"/>
              <a:t>	&lt;font </a:t>
            </a:r>
            <a:r>
              <a:rPr lang="it-IT" dirty="0" err="1" smtClean="0"/>
              <a:t>size=</a:t>
            </a:r>
            <a:r>
              <a:rPr lang="it-IT" dirty="0" smtClean="0"/>
              <a:t>"3"&gt;Questo testo sarà di dimensione 3&lt;/font&gt;</a:t>
            </a:r>
          </a:p>
          <a:p>
            <a:pPr>
              <a:buNone/>
            </a:pPr>
            <a:r>
              <a:rPr lang="it-IT" dirty="0" smtClean="0"/>
              <a:t>&lt;/body&gt; 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&lt;body&gt; </a:t>
            </a:r>
          </a:p>
          <a:p>
            <a:pPr>
              <a:buNone/>
            </a:pPr>
            <a:r>
              <a:rPr lang="it-IT" dirty="0" smtClean="0"/>
              <a:t>	&lt;</a:t>
            </a:r>
            <a:r>
              <a:rPr lang="it-IT" dirty="0" err="1" smtClean="0"/>
              <a:t>basefont</a:t>
            </a:r>
            <a:r>
              <a:rPr lang="it-IT" dirty="0" smtClean="0"/>
              <a:t> </a:t>
            </a:r>
            <a:r>
              <a:rPr lang="it-IT" dirty="0" err="1" smtClean="0"/>
              <a:t>size=</a:t>
            </a:r>
            <a:r>
              <a:rPr lang="it-IT" dirty="0" smtClean="0"/>
              <a:t>"4"&gt; &lt;font </a:t>
            </a:r>
            <a:r>
              <a:rPr lang="it-IT" dirty="0" err="1" smtClean="0"/>
              <a:t>size=</a:t>
            </a:r>
            <a:r>
              <a:rPr lang="it-IT" dirty="0" smtClean="0"/>
              <a:t>"+2"&gt;Questo testo sarà di dimensione 6&lt;/font&gt; </a:t>
            </a:r>
          </a:p>
          <a:p>
            <a:pPr>
              <a:buNone/>
            </a:pPr>
            <a:r>
              <a:rPr lang="it-IT" dirty="0" smtClean="0"/>
              <a:t>	&lt;font </a:t>
            </a:r>
            <a:r>
              <a:rPr lang="it-IT" dirty="0" err="1" smtClean="0"/>
              <a:t>size=</a:t>
            </a:r>
            <a:r>
              <a:rPr lang="it-IT" dirty="0" smtClean="0"/>
              <a:t>"-2"&gt;Questo testo sarà di dimensione 2&lt;/font&gt; &lt;/</a:t>
            </a:r>
            <a:r>
              <a:rPr lang="it-IT" dirty="0" err="1" smtClean="0"/>
              <a:t>basefont</a:t>
            </a:r>
            <a:r>
              <a:rPr lang="it-IT" dirty="0" smtClean="0"/>
              <a:t>&gt; &lt;/body&gt;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STILI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83568" y="1196752"/>
          <a:ext cx="7704855" cy="3217487"/>
        </p:xfrm>
        <a:graphic>
          <a:graphicData uri="http://schemas.openxmlformats.org/drawingml/2006/table">
            <a:tbl>
              <a:tblPr/>
              <a:tblGrid>
                <a:gridCol w="2568285"/>
                <a:gridCol w="2568285"/>
                <a:gridCol w="2568285"/>
              </a:tblGrid>
              <a:tr h="10868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Stile logico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Gill Sans MT"/>
                        </a:rPr>
                        <a:t>Stile fisico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Gill Sans MT"/>
                        </a:rPr>
                        <a:t>Effetto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5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&lt;strong&gt;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&lt;b&gt; (bold)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&lt;b&gt; rende il testo in grassetto; &lt;strong&gt; è usualmente (ma non sempre) visualizzato in grassetto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68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&lt;em&gt; (emphasis)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&lt;i&gt; (italic)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Rende il testo in corsivo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74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-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&lt;u&gt; (underline)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Rende il testo sottolineato (è sconsigliato usare il sottolineato in una pagina web, quindi non esiste uno stile logico corrispondente)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68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&lt;code&gt;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&lt;tt&gt;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Rende il testo monospaziato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5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&lt;pre&gt;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&lt;tt&gt;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Indica che il testo contenuto in questo tag è una o più linee di codice. Il testo viene monospaziato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&lt;kbd&gt; (keyboard)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&lt;tt&gt; 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Rende il testo monospaziato come &lt;code&gt;</a:t>
                      </a:r>
                    </a:p>
                  </a:txBody>
                  <a:tcPr marL="2441" marR="2441" marT="2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STILI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467544" y="1268760"/>
          <a:ext cx="8136903" cy="3651921"/>
        </p:xfrm>
        <a:graphic>
          <a:graphicData uri="http://schemas.openxmlformats.org/drawingml/2006/table">
            <a:tbl>
              <a:tblPr/>
              <a:tblGrid>
                <a:gridCol w="2712301"/>
                <a:gridCol w="2712301"/>
                <a:gridCol w="2712301"/>
              </a:tblGrid>
              <a:tr h="16027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Stile logico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Gill Sans MT"/>
                        </a:rPr>
                        <a:t>Stile fisico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Gill Sans MT"/>
                        </a:rPr>
                        <a:t>Effetto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82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&lt;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abbr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&gt; (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abbreviation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)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 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Indica che il testo contenuto in questo tag è un'abbreviazione (nessun effetto di rendering)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27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-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&lt;strike&gt;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Visualizza una porzione di testo barrato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27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-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&lt;sup&gt;(superscript)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Visualizza una porzione di testo in apice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27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-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&lt;sub&gt;(subscript)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Visualizza una porzione di testo in pedice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82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&lt;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acronym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&gt;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-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Indica che il testo contenuto in questo tag è un acronimo (nessun effetto di rendering)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82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&lt;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address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&gt;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&lt;i&gt; </a:t>
                      </a: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Indica che il testo contenuto in questo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tag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 è un indirizzo fisico o e-mail. Il testo viene visualizzato in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conrsivo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Gill Sans MT"/>
                      </a:endParaRPr>
                    </a:p>
                  </a:txBody>
                  <a:tcPr marL="3543" marR="3543" marT="3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STILI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39552" y="1268760"/>
          <a:ext cx="8064897" cy="4920977"/>
        </p:xfrm>
        <a:graphic>
          <a:graphicData uri="http://schemas.openxmlformats.org/drawingml/2006/table">
            <a:tbl>
              <a:tblPr/>
              <a:tblGrid>
                <a:gridCol w="2688299"/>
                <a:gridCol w="2688299"/>
                <a:gridCol w="2688299"/>
              </a:tblGrid>
              <a:tr h="25392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Gill Sans MT"/>
                        </a:rPr>
                        <a:t>Stile logico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Gill Sans MT"/>
                        </a:rPr>
                        <a:t>Stile fisico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Gill Sans MT"/>
                        </a:rPr>
                        <a:t>Effetto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7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&lt;blockquote&gt;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-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Indica che il testo contenuto in questo tag è una citazione. Il testo viene rientrato verso destra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7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&lt;cite&gt;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&lt;i&gt;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Indica che il testo contenuto in questo tag è una citazione. Il testo viene visualizzato in corsivo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7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&lt;dfn&gt;(definition)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&lt;i&gt;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Indica che il testo contenuto in questo tag è una definizione. Il testo viene visualizzato in corsivo.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7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&lt;q&gt;(quote)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-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Indica che il testo contenuto in questo tag è una citazione all'interno di un testo (nessun rendering del testo)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7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&lt;samp&gt;(sample)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-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Indica che il testo contenuto in questo tag è un esempio (nessun rendering del testo)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7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&lt;var&gt;(variable)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&lt;i&gt;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Indica che il testo contenuto in questo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tag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 è una variabile. Il testo viene visualizzato in corsivo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PARAGRAFI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paragrafi si introducono con tre operatori</a:t>
            </a:r>
          </a:p>
          <a:p>
            <a:pPr lvl="1"/>
            <a:r>
              <a:rPr lang="it-IT" dirty="0" smtClean="0"/>
              <a:t>&lt;p&gt;</a:t>
            </a:r>
          </a:p>
          <a:p>
            <a:pPr lvl="1"/>
            <a:r>
              <a:rPr lang="it-IT" dirty="0" smtClean="0"/>
              <a:t>&lt;</a:t>
            </a:r>
            <a:r>
              <a:rPr lang="it-IT" dirty="0" err="1" smtClean="0"/>
              <a:t>div</a:t>
            </a:r>
            <a:r>
              <a:rPr lang="it-IT" dirty="0" smtClean="0"/>
              <a:t>&gt;</a:t>
            </a:r>
          </a:p>
          <a:p>
            <a:pPr lvl="1"/>
            <a:r>
              <a:rPr lang="it-IT" dirty="0" smtClean="0"/>
              <a:t>&lt;</a:t>
            </a:r>
            <a:r>
              <a:rPr lang="it-IT" dirty="0" err="1" smtClean="0"/>
              <a:t>span</a:t>
            </a:r>
            <a:r>
              <a:rPr lang="it-IT" dirty="0" smtClean="0"/>
              <a:t>&gt;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PARAGRAFI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"/>
          </p:nvPr>
        </p:nvGraphicFramePr>
        <p:xfrm>
          <a:off x="2051720" y="1916832"/>
          <a:ext cx="5410200" cy="3378200"/>
        </p:xfrm>
        <a:graphic>
          <a:graphicData uri="http://schemas.openxmlformats.org/drawingml/2006/table">
            <a:tbl>
              <a:tblPr/>
              <a:tblGrid>
                <a:gridCol w="2705100"/>
                <a:gridCol w="2705100"/>
              </a:tblGrid>
              <a:tr h="23495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0" i="0" u="none" strike="noStrike" dirty="0" err="1">
                          <a:solidFill>
                            <a:srgbClr val="FF0000"/>
                          </a:solidFill>
                          <a:latin typeface="Gill Sans MT"/>
                        </a:rPr>
                        <a:t>Tag</a:t>
                      </a:r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0" i="0" u="none" strike="noStrike">
                          <a:solidFill>
                            <a:srgbClr val="FF0000"/>
                          </a:solidFill>
                          <a:latin typeface="Gill Sans MT"/>
                        </a:rPr>
                        <a:t>Significato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&lt;p&gt;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Elemento block, di default ha dei margini superiori e inferiori che lo separano dal resto dei contenuti.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&lt;div&gt;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Elemento block. Di default il testo non ha margini.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&lt;span&gt;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Elemento </a:t>
                      </a:r>
                      <a:r>
                        <a:rPr lang="it-IT" sz="20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in-line</a:t>
                      </a:r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, serve a raggruppare il testo concettualmente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HR E BR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 impaginare meglio un testo si potrebbe rendere necessaria una linea che divida ad esempio un articolo dall'altro. Il </a:t>
            </a:r>
            <a:r>
              <a:rPr lang="it-IT" dirty="0" err="1" smtClean="0"/>
              <a:t>tag</a:t>
            </a:r>
            <a:r>
              <a:rPr lang="it-IT" dirty="0" smtClean="0"/>
              <a:t> che svolge questa funzione è &lt;</a:t>
            </a:r>
            <a:r>
              <a:rPr lang="it-IT" dirty="0" err="1" smtClean="0"/>
              <a:t>hr</a:t>
            </a:r>
            <a:r>
              <a:rPr lang="it-IT" dirty="0" smtClean="0"/>
              <a:t>&gt;. I suoi principali attributi sono:</a:t>
            </a:r>
          </a:p>
          <a:p>
            <a:pPr lvl="1"/>
            <a:r>
              <a:rPr lang="it-IT" i="1" dirty="0" err="1" smtClean="0"/>
              <a:t>width</a:t>
            </a:r>
            <a:r>
              <a:rPr lang="it-IT" dirty="0" smtClean="0"/>
              <a:t> che ne indica la larghezza e richiede un valore in pixel o in percentuale,</a:t>
            </a:r>
          </a:p>
          <a:p>
            <a:pPr lvl="1"/>
            <a:r>
              <a:rPr lang="it-IT" i="1" dirty="0" err="1" smtClean="0"/>
              <a:t>size</a:t>
            </a:r>
            <a:r>
              <a:rPr lang="it-IT" dirty="0" smtClean="0"/>
              <a:t> che ne regola le dimensioni ed il cui valore viene espresso in pixel (default 2 pixel),</a:t>
            </a:r>
          </a:p>
          <a:p>
            <a:pPr lvl="1"/>
            <a:r>
              <a:rPr lang="it-IT" i="1" dirty="0" err="1" smtClean="0"/>
              <a:t>align</a:t>
            </a:r>
            <a:r>
              <a:rPr lang="it-IT" dirty="0" smtClean="0"/>
              <a:t> che ne permette l'allineamento rispettivamente a destra, al centro o a sinistra.</a:t>
            </a:r>
          </a:p>
          <a:p>
            <a:r>
              <a:rPr lang="it-IT" dirty="0" smtClean="0"/>
              <a:t>Il </a:t>
            </a:r>
            <a:r>
              <a:rPr lang="it-IT" dirty="0" err="1" smtClean="0"/>
              <a:t>tag</a:t>
            </a:r>
            <a:r>
              <a:rPr lang="it-IT" dirty="0" smtClean="0"/>
              <a:t> che svolge la funzione per andare a capo è &lt;</a:t>
            </a:r>
            <a:r>
              <a:rPr lang="it-IT" dirty="0" err="1" smtClean="0"/>
              <a:t>br</a:t>
            </a:r>
            <a:r>
              <a:rPr lang="it-IT" dirty="0" smtClean="0"/>
              <a:t>&gt;.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&lt;body&gt; </a:t>
            </a:r>
          </a:p>
          <a:p>
            <a:pPr>
              <a:buNone/>
            </a:pPr>
            <a:r>
              <a:rPr lang="it-IT" dirty="0" smtClean="0"/>
              <a:t>	&lt;h1&gt;</a:t>
            </a:r>
            <a:r>
              <a:rPr lang="it-IT" dirty="0" err="1" smtClean="0"/>
              <a:t>Wikibooks</a:t>
            </a:r>
            <a:r>
              <a:rPr lang="it-IT" dirty="0" smtClean="0"/>
              <a:t>&lt;/h1&gt; </a:t>
            </a:r>
          </a:p>
          <a:p>
            <a:pPr>
              <a:buNone/>
            </a:pPr>
            <a:r>
              <a:rPr lang="it-IT" dirty="0" smtClean="0"/>
              <a:t>		&lt;</a:t>
            </a:r>
            <a:r>
              <a:rPr lang="it-IT" dirty="0" err="1" smtClean="0"/>
              <a:t>hr</a:t>
            </a:r>
            <a:r>
              <a:rPr lang="it-IT" dirty="0" smtClean="0"/>
              <a:t> </a:t>
            </a:r>
            <a:r>
              <a:rPr lang="it-IT" dirty="0" err="1" smtClean="0"/>
              <a:t>width=</a:t>
            </a:r>
            <a:r>
              <a:rPr lang="it-IT" dirty="0" smtClean="0"/>
              <a:t>"100%" </a:t>
            </a:r>
            <a:r>
              <a:rPr lang="it-IT" dirty="0" err="1" smtClean="0"/>
              <a:t>size=</a:t>
            </a:r>
            <a:r>
              <a:rPr lang="it-IT" dirty="0" smtClean="0"/>
              <a:t>"3"&gt;ciao&lt;/</a:t>
            </a:r>
            <a:r>
              <a:rPr lang="it-IT" dirty="0" err="1" smtClean="0"/>
              <a:t>hr</a:t>
            </a:r>
            <a:r>
              <a:rPr lang="it-IT" dirty="0" smtClean="0"/>
              <a:t>&gt; </a:t>
            </a:r>
          </a:p>
          <a:p>
            <a:pPr>
              <a:buNone/>
            </a:pPr>
            <a:r>
              <a:rPr lang="it-IT" dirty="0" smtClean="0"/>
              <a:t>		&lt;</a:t>
            </a:r>
            <a:r>
              <a:rPr lang="it-IT" dirty="0" err="1" smtClean="0"/>
              <a:t>div</a:t>
            </a:r>
            <a:r>
              <a:rPr lang="it-IT" dirty="0" smtClean="0"/>
              <a:t>&gt;Questo è una guida a contenuto aperto&lt;/</a:t>
            </a:r>
            <a:r>
              <a:rPr lang="it-IT" dirty="0" err="1" smtClean="0"/>
              <a:t>div</a:t>
            </a:r>
            <a:r>
              <a:rPr lang="it-IT" dirty="0" smtClean="0"/>
              <a:t>&gt;</a:t>
            </a:r>
          </a:p>
          <a:p>
            <a:pPr>
              <a:buNone/>
            </a:pPr>
            <a:r>
              <a:rPr lang="it-IT" dirty="0" smtClean="0"/>
              <a:t>&lt;/body&gt;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ELENCHI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Esistono tre tipi di elenchi</a:t>
            </a:r>
          </a:p>
          <a:p>
            <a:pPr lvl="1"/>
            <a:r>
              <a:rPr lang="it-IT" dirty="0" smtClean="0"/>
              <a:t>Elenchi ordinati</a:t>
            </a:r>
          </a:p>
          <a:p>
            <a:pPr lvl="1"/>
            <a:r>
              <a:rPr lang="it-IT" dirty="0" smtClean="0"/>
              <a:t>Elenchi non ordinati</a:t>
            </a:r>
          </a:p>
          <a:p>
            <a:pPr lvl="1"/>
            <a:r>
              <a:rPr lang="it-IT" dirty="0" smtClean="0"/>
              <a:t>Elenchi di definizione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ELENCHI ORDINATI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/>
              <a:t>Elenchi ordinati</a:t>
            </a:r>
          </a:p>
          <a:p>
            <a:pPr lvl="1"/>
            <a:r>
              <a:rPr lang="it-IT" dirty="0" smtClean="0"/>
              <a:t>Gli elenchi ordinati vengono definiti attraverso il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ol</a:t>
            </a:r>
            <a:r>
              <a:rPr lang="it-IT" dirty="0" smtClean="0"/>
              <a:t>&gt; che sta per </a:t>
            </a:r>
            <a:r>
              <a:rPr lang="it-IT" i="1" dirty="0" err="1" smtClean="0"/>
              <a:t>Ordered</a:t>
            </a:r>
            <a:r>
              <a:rPr lang="it-IT" i="1" dirty="0" smtClean="0"/>
              <a:t> </a:t>
            </a:r>
            <a:r>
              <a:rPr lang="it-IT" i="1" dirty="0" err="1" smtClean="0"/>
              <a:t>List</a:t>
            </a:r>
            <a:r>
              <a:rPr lang="it-IT" dirty="0" smtClean="0"/>
              <a:t>. Gli elementi dell'elenco, devono essere inclusi all'interno dei </a:t>
            </a:r>
            <a:r>
              <a:rPr lang="it-IT" dirty="0" err="1" smtClean="0"/>
              <a:t>tag</a:t>
            </a:r>
            <a:r>
              <a:rPr lang="it-IT" dirty="0" smtClean="0"/>
              <a:t> &lt;li&gt;&lt;/</a:t>
            </a:r>
            <a:r>
              <a:rPr lang="it-IT" dirty="0" err="1" smtClean="0"/>
              <a:t>li</a:t>
            </a:r>
            <a:r>
              <a:rPr lang="it-IT" dirty="0" smtClean="0"/>
              <a:t>&gt; ossia </a:t>
            </a:r>
            <a:r>
              <a:rPr lang="it-IT" i="1" dirty="0" err="1" smtClean="0"/>
              <a:t>List</a:t>
            </a:r>
            <a:r>
              <a:rPr lang="it-IT" i="1" dirty="0" smtClean="0"/>
              <a:t> Item</a:t>
            </a:r>
            <a:r>
              <a:rPr lang="it-IT" dirty="0" smtClean="0"/>
              <a:t>. Ogni elemento verrà automaticamente preceduto da un numero.</a:t>
            </a:r>
            <a:br>
              <a:rPr lang="it-IT" dirty="0" smtClean="0"/>
            </a:br>
            <a:r>
              <a:rPr lang="it-IT" dirty="0" smtClean="0"/>
              <a:t>È utile l'uso dell'attributo </a:t>
            </a:r>
            <a:r>
              <a:rPr lang="it-IT" i="1" dirty="0" smtClean="0"/>
              <a:t>start</a:t>
            </a:r>
            <a:r>
              <a:rPr lang="it-IT" dirty="0" smtClean="0"/>
              <a:t>, il quale specifica il numero da cui partirà la numerazione dell'elenco.</a:t>
            </a:r>
          </a:p>
          <a:p>
            <a:r>
              <a:rPr lang="it-IT" dirty="0" smtClean="0"/>
              <a:t>Esempio di elenco ordinato:</a:t>
            </a:r>
          </a:p>
          <a:p>
            <a:r>
              <a:rPr lang="it-IT" dirty="0" smtClean="0"/>
              <a:t>&lt;body&gt; &lt;</a:t>
            </a:r>
            <a:r>
              <a:rPr lang="it-IT" dirty="0" err="1" smtClean="0"/>
              <a:t>ol</a:t>
            </a:r>
            <a:r>
              <a:rPr lang="it-IT" dirty="0" smtClean="0"/>
              <a:t>&gt; &lt;li&gt;1° Elemento in ordine numerico&lt;/li&gt; &lt;</a:t>
            </a:r>
            <a:r>
              <a:rPr lang="it-IT" dirty="0" err="1" smtClean="0"/>
              <a:t>li</a:t>
            </a:r>
            <a:r>
              <a:rPr lang="it-IT" dirty="0" smtClean="0"/>
              <a:t>&gt;2° Elemento in ordine numerico&lt;/li&gt; &lt;</a:t>
            </a:r>
            <a:r>
              <a:rPr lang="it-IT" dirty="0" err="1" smtClean="0"/>
              <a:t>li</a:t>
            </a:r>
            <a:r>
              <a:rPr lang="it-IT" dirty="0" smtClean="0"/>
              <a:t>&gt;3° Elemento in ordine numerico&lt;/li&gt; &lt;/ol&gt; &lt;/body&gt;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</a:p>
                    <a:p>
                      <a:r>
                        <a:rPr lang="it-IT" sz="1200" b="0" i="1" dirty="0" smtClean="0"/>
                        <a:t>LA</a:t>
                      </a:r>
                      <a:r>
                        <a:rPr lang="it-IT" sz="1200" b="0" i="1" baseline="0" dirty="0" smtClean="0"/>
                        <a:t> RETE INTERNET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IL WEB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POSTA ELETTRONICA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RETI 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APPLICAZIONI WEB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PORTALI E MOTORI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SOCIAL NETWORKS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LINGUAGGIO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ELENCHI NON ORDINATI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/>
              <a:t>Elenchi non ordinati</a:t>
            </a:r>
          </a:p>
          <a:p>
            <a:pPr lvl="1"/>
            <a:r>
              <a:rPr lang="it-IT" dirty="0" smtClean="0"/>
              <a:t>Gli elenchi non ordinati, le cui voci sono precedute da un pallino, vengono definiti attraverso il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ul</a:t>
            </a:r>
            <a:r>
              <a:rPr lang="it-IT" dirty="0" smtClean="0"/>
              <a:t>&gt; che sta per </a:t>
            </a:r>
            <a:r>
              <a:rPr lang="it-IT" i="1" dirty="0" err="1" smtClean="0"/>
              <a:t>Unordered</a:t>
            </a:r>
            <a:r>
              <a:rPr lang="it-IT" i="1" dirty="0" smtClean="0"/>
              <a:t> </a:t>
            </a:r>
            <a:r>
              <a:rPr lang="it-IT" i="1" dirty="0" err="1" smtClean="0"/>
              <a:t>List</a:t>
            </a:r>
            <a:r>
              <a:rPr lang="it-IT" dirty="0" smtClean="0"/>
              <a:t>. Gli elementi dell'elenco, devono sempre essere inclusi all'interno dei </a:t>
            </a:r>
            <a:r>
              <a:rPr lang="it-IT" dirty="0" err="1" smtClean="0"/>
              <a:t>tag</a:t>
            </a:r>
            <a:r>
              <a:rPr lang="it-IT" dirty="0" smtClean="0"/>
              <a:t> &lt;li&gt;&lt;/</a:t>
            </a:r>
            <a:r>
              <a:rPr lang="it-IT" dirty="0" err="1" smtClean="0"/>
              <a:t>li</a:t>
            </a:r>
            <a:r>
              <a:rPr lang="it-IT" dirty="0" smtClean="0"/>
              <a:t>&gt;.</a:t>
            </a:r>
          </a:p>
          <a:p>
            <a:r>
              <a:rPr lang="it-IT" dirty="0" smtClean="0"/>
              <a:t>È </a:t>
            </a:r>
            <a:r>
              <a:rPr lang="it-IT" dirty="0" smtClean="0"/>
              <a:t>possibile anche cambiare l'immagine del pallino attraverso l'attributo </a:t>
            </a:r>
            <a:r>
              <a:rPr lang="it-IT" b="1" dirty="0" err="1" smtClean="0"/>
              <a:t>type</a:t>
            </a:r>
            <a:r>
              <a:rPr lang="it-IT" dirty="0" smtClean="0"/>
              <a:t> i cui possibili valori sono:</a:t>
            </a:r>
          </a:p>
          <a:p>
            <a:pPr lvl="1"/>
            <a:r>
              <a:rPr lang="it-IT" i="1" dirty="0" err="1" smtClean="0"/>
              <a:t>circle</a:t>
            </a:r>
            <a:r>
              <a:rPr lang="it-IT" dirty="0" smtClean="0"/>
              <a:t>: </a:t>
            </a:r>
            <a:r>
              <a:rPr lang="it-IT" dirty="0" err="1" smtClean="0"/>
              <a:t>visualizzarà</a:t>
            </a:r>
            <a:r>
              <a:rPr lang="it-IT" dirty="0" smtClean="0"/>
              <a:t> un pallino vuoto dentro (bianco al suo interno).</a:t>
            </a:r>
          </a:p>
          <a:p>
            <a:pPr lvl="1"/>
            <a:r>
              <a:rPr lang="it-IT" i="1" dirty="0" smtClean="0"/>
              <a:t>disc</a:t>
            </a:r>
            <a:r>
              <a:rPr lang="it-IT" dirty="0" smtClean="0"/>
              <a:t>: visualizzerà un pallino pieno (nero al suo interno) è il valore di default.</a:t>
            </a:r>
          </a:p>
          <a:p>
            <a:pPr lvl="1"/>
            <a:r>
              <a:rPr lang="it-IT" i="1" dirty="0" err="1" smtClean="0"/>
              <a:t>square</a:t>
            </a:r>
            <a:r>
              <a:rPr lang="it-IT" dirty="0" smtClean="0"/>
              <a:t>: visualizzerà un quadratino pieno (nero al suo interno</a:t>
            </a:r>
            <a:r>
              <a:rPr lang="it-IT" dirty="0" smtClean="0"/>
              <a:t>).</a:t>
            </a:r>
            <a:endParaRPr lang="it-IT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&lt;</a:t>
            </a:r>
            <a:r>
              <a:rPr lang="it-IT" dirty="0" smtClean="0"/>
              <a:t>body&gt;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err="1" smtClean="0"/>
              <a:t>ul</a:t>
            </a:r>
            <a:r>
              <a:rPr lang="it-IT" dirty="0" smtClean="0"/>
              <a:t>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&lt;</a:t>
            </a:r>
            <a:r>
              <a:rPr lang="it-IT" dirty="0" smtClean="0"/>
              <a:t>li&gt;Elemento uno&lt;/li&gt;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&lt;</a:t>
            </a:r>
            <a:r>
              <a:rPr lang="it-IT" dirty="0" smtClean="0"/>
              <a:t>li&gt;Elemento due&lt;/li&gt;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&lt;</a:t>
            </a:r>
            <a:r>
              <a:rPr lang="it-IT" dirty="0" smtClean="0"/>
              <a:t>li&gt;Elemento tre&lt;/li&gt;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&lt;/</a:t>
            </a:r>
            <a:r>
              <a:rPr lang="it-IT" dirty="0" smtClean="0"/>
              <a:t>ul&gt;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&lt;/</a:t>
            </a:r>
            <a:r>
              <a:rPr lang="it-IT" dirty="0" smtClean="0"/>
              <a:t>body&gt;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sz="1800" dirty="0" smtClean="0"/>
              <a:t>&lt;body&gt;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</a:t>
            </a:r>
            <a:r>
              <a:rPr lang="it-IT" sz="1800" dirty="0" smtClean="0"/>
              <a:t>&lt;</a:t>
            </a:r>
            <a:r>
              <a:rPr lang="it-IT" sz="1800" dirty="0" err="1" smtClean="0"/>
              <a:t>ul</a:t>
            </a:r>
            <a:r>
              <a:rPr lang="it-IT" sz="1800" dirty="0" smtClean="0"/>
              <a:t> </a:t>
            </a:r>
            <a:r>
              <a:rPr lang="it-IT" sz="1800" dirty="0" err="1" smtClean="0"/>
              <a:t>type=</a:t>
            </a:r>
            <a:r>
              <a:rPr lang="it-IT" sz="1800" dirty="0" smtClean="0"/>
              <a:t>"disc"&gt;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</a:t>
            </a:r>
            <a:r>
              <a:rPr lang="it-IT" sz="1800" dirty="0" smtClean="0"/>
              <a:t>	&lt;</a:t>
            </a:r>
            <a:r>
              <a:rPr lang="it-IT" sz="1800" dirty="0" smtClean="0"/>
              <a:t>li&gt;Elemento con pallino&lt;/li&gt;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</a:t>
            </a:r>
            <a:r>
              <a:rPr lang="it-IT" sz="1800" dirty="0" smtClean="0"/>
              <a:t>	&lt;</a:t>
            </a:r>
            <a:r>
              <a:rPr lang="it-IT" sz="1800" dirty="0" smtClean="0"/>
              <a:t>li&gt;Elemento con pallino 2&lt;/li&gt;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</a:t>
            </a:r>
            <a:r>
              <a:rPr lang="it-IT" sz="1800" dirty="0" smtClean="0"/>
              <a:t>&lt;/</a:t>
            </a:r>
            <a:r>
              <a:rPr lang="it-IT" sz="1800" dirty="0" smtClean="0"/>
              <a:t>ul&gt;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&lt;</a:t>
            </a:r>
            <a:r>
              <a:rPr lang="it-IT" sz="1800" dirty="0" err="1" smtClean="0"/>
              <a:t>ul</a:t>
            </a:r>
            <a:r>
              <a:rPr lang="it-IT" sz="1800" dirty="0" smtClean="0"/>
              <a:t> </a:t>
            </a:r>
            <a:r>
              <a:rPr lang="it-IT" sz="1800" dirty="0" err="1" smtClean="0"/>
              <a:t>type=</a:t>
            </a:r>
            <a:r>
              <a:rPr lang="it-IT" sz="1800" dirty="0" smtClean="0"/>
              <a:t>"</a:t>
            </a:r>
            <a:r>
              <a:rPr lang="it-IT" sz="1800" dirty="0" err="1" smtClean="0"/>
              <a:t>circle</a:t>
            </a:r>
            <a:r>
              <a:rPr lang="it-IT" sz="1800" dirty="0" smtClean="0"/>
              <a:t>"&gt;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	&lt;</a:t>
            </a:r>
            <a:r>
              <a:rPr lang="it-IT" sz="1800" dirty="0" smtClean="0"/>
              <a:t>li&gt;Elemento con pallino vuoto&lt;/li&gt;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	&lt;</a:t>
            </a:r>
            <a:r>
              <a:rPr lang="it-IT" sz="1800" dirty="0" smtClean="0"/>
              <a:t>li&gt;Elemento con pallino vuoto due&lt;/li&gt;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&lt;/</a:t>
            </a:r>
            <a:r>
              <a:rPr lang="it-IT" sz="1800" dirty="0" smtClean="0"/>
              <a:t>ul&gt;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&lt;</a:t>
            </a:r>
            <a:r>
              <a:rPr lang="it-IT" sz="1800" dirty="0" err="1" smtClean="0"/>
              <a:t>ul</a:t>
            </a:r>
            <a:r>
              <a:rPr lang="it-IT" sz="1800" dirty="0" smtClean="0"/>
              <a:t> </a:t>
            </a:r>
            <a:r>
              <a:rPr lang="it-IT" sz="1800" dirty="0" err="1" smtClean="0"/>
              <a:t>type=</a:t>
            </a:r>
            <a:r>
              <a:rPr lang="it-IT" sz="1800" dirty="0" smtClean="0"/>
              <a:t>"</a:t>
            </a:r>
            <a:r>
              <a:rPr lang="it-IT" sz="1800" dirty="0" err="1" smtClean="0"/>
              <a:t>square</a:t>
            </a:r>
            <a:r>
              <a:rPr lang="it-IT" sz="1800" dirty="0" smtClean="0"/>
              <a:t>"&gt;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</a:t>
            </a:r>
            <a:r>
              <a:rPr lang="it-IT" sz="1800" dirty="0" smtClean="0"/>
              <a:t>	&lt;</a:t>
            </a:r>
            <a:r>
              <a:rPr lang="it-IT" sz="1800" dirty="0" smtClean="0"/>
              <a:t>li&gt;Elemento con quadratino pieno&lt;/li&gt;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</a:t>
            </a:r>
            <a:r>
              <a:rPr lang="it-IT" sz="1800" dirty="0" smtClean="0"/>
              <a:t>	&lt;</a:t>
            </a:r>
            <a:r>
              <a:rPr lang="it-IT" sz="1800" dirty="0" smtClean="0"/>
              <a:t>li&gt;Elemento con quadratino pieno 2&lt;/li&gt;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&lt;/</a:t>
            </a:r>
            <a:r>
              <a:rPr lang="it-IT" sz="1800" dirty="0" smtClean="0"/>
              <a:t>ul&gt; 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&lt;/</a:t>
            </a:r>
            <a:r>
              <a:rPr lang="it-IT" sz="1800" dirty="0" smtClean="0"/>
              <a:t>body&gt;</a:t>
            </a:r>
            <a:endParaRPr lang="it-IT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ELENCHI </a:t>
            </a:r>
            <a:r>
              <a:rPr lang="it-IT" dirty="0" err="1" smtClean="0"/>
              <a:t>DI</a:t>
            </a:r>
            <a:r>
              <a:rPr lang="it-IT" dirty="0" smtClean="0"/>
              <a:t> DEFINIZIONI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Gli </a:t>
            </a:r>
            <a:r>
              <a:rPr lang="it-IT" dirty="0" smtClean="0"/>
              <a:t>elenchi di definizioni sono degli elenchi un po' particolari che prevedono due parti:</a:t>
            </a:r>
          </a:p>
          <a:p>
            <a:pPr lvl="1"/>
            <a:r>
              <a:rPr lang="it-IT" dirty="0" smtClean="0"/>
              <a:t>Un elemento di testo</a:t>
            </a:r>
          </a:p>
          <a:p>
            <a:pPr lvl="1"/>
            <a:r>
              <a:rPr lang="it-IT" dirty="0" smtClean="0"/>
              <a:t>Una spiegazione dell'elemento</a:t>
            </a:r>
          </a:p>
          <a:p>
            <a:r>
              <a:rPr lang="it-IT" dirty="0" smtClean="0"/>
              <a:t>Questa caratteristica renderà questo tipo di elenchi utili per piccoli glossari, o anche per la gestione delle FAQ sul proprio sito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ELENCHI </a:t>
            </a:r>
            <a:r>
              <a:rPr lang="it-IT" dirty="0" err="1" smtClean="0"/>
              <a:t>DI</a:t>
            </a:r>
            <a:r>
              <a:rPr lang="it-IT" dirty="0" smtClean="0"/>
              <a:t> DEFINIZIONI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 poterle usare sono necessari tre </a:t>
            </a:r>
            <a:r>
              <a:rPr lang="it-IT" dirty="0" err="1" smtClean="0"/>
              <a:t>tag</a:t>
            </a:r>
            <a:r>
              <a:rPr lang="it-IT" dirty="0" smtClean="0"/>
              <a:t>: </a:t>
            </a:r>
            <a:endParaRPr lang="it-IT" dirty="0" smtClean="0"/>
          </a:p>
          <a:p>
            <a:pPr lvl="1"/>
            <a:r>
              <a:rPr lang="it-IT" dirty="0" smtClean="0"/>
              <a:t>&lt;</a:t>
            </a:r>
            <a:r>
              <a:rPr lang="it-IT" dirty="0" smtClean="0"/>
              <a:t>dl&gt;, </a:t>
            </a:r>
            <a:r>
              <a:rPr lang="it-IT" i="1" dirty="0" err="1" smtClean="0"/>
              <a:t>Definition</a:t>
            </a:r>
            <a:r>
              <a:rPr lang="it-IT" i="1" dirty="0" smtClean="0"/>
              <a:t> </a:t>
            </a:r>
            <a:r>
              <a:rPr lang="it-IT" i="1" dirty="0" err="1" smtClean="0"/>
              <a:t>List</a:t>
            </a:r>
            <a:r>
              <a:rPr lang="it-IT" dirty="0" smtClean="0"/>
              <a:t>; </a:t>
            </a:r>
            <a:endParaRPr lang="it-IT" dirty="0" smtClean="0"/>
          </a:p>
          <a:p>
            <a:pPr lvl="1"/>
            <a:r>
              <a:rPr lang="it-IT" dirty="0" smtClean="0"/>
              <a:t>&lt;</a:t>
            </a:r>
            <a:r>
              <a:rPr lang="it-IT" dirty="0" err="1" smtClean="0"/>
              <a:t>dt</a:t>
            </a:r>
            <a:r>
              <a:rPr lang="it-IT" dirty="0" smtClean="0"/>
              <a:t>&gt;, </a:t>
            </a:r>
            <a:r>
              <a:rPr lang="it-IT" i="1" dirty="0" err="1" smtClean="0"/>
              <a:t>Definition</a:t>
            </a:r>
            <a:r>
              <a:rPr lang="it-IT" i="1" dirty="0" smtClean="0"/>
              <a:t> </a:t>
            </a:r>
            <a:r>
              <a:rPr lang="it-IT" i="1" dirty="0" err="1" smtClean="0"/>
              <a:t>Term</a:t>
            </a:r>
            <a:r>
              <a:rPr lang="it-IT" dirty="0" smtClean="0"/>
              <a:t>; e </a:t>
            </a:r>
            <a:endParaRPr lang="it-IT" dirty="0" smtClean="0"/>
          </a:p>
          <a:p>
            <a:pPr lvl="1"/>
            <a:r>
              <a:rPr lang="it-IT" dirty="0" smtClean="0"/>
              <a:t>&lt;</a:t>
            </a:r>
            <a:r>
              <a:rPr lang="it-IT" dirty="0" err="1" smtClean="0"/>
              <a:t>dd</a:t>
            </a:r>
            <a:r>
              <a:rPr lang="it-IT" dirty="0" smtClean="0"/>
              <a:t>&gt;, </a:t>
            </a:r>
            <a:r>
              <a:rPr lang="it-IT" i="1" dirty="0" err="1" smtClean="0"/>
              <a:t>Definition</a:t>
            </a:r>
            <a:r>
              <a:rPr lang="it-IT" i="1" dirty="0" smtClean="0"/>
              <a:t> </a:t>
            </a:r>
            <a:r>
              <a:rPr lang="it-IT" i="1" dirty="0" err="1" smtClean="0"/>
              <a:t>Defined</a:t>
            </a:r>
            <a:r>
              <a:rPr lang="it-IT" dirty="0" smtClean="0"/>
              <a:t>.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 smtClean="0"/>
              <a:t>primo </a:t>
            </a:r>
            <a:r>
              <a:rPr lang="it-IT" dirty="0" err="1" smtClean="0"/>
              <a:t>tag</a:t>
            </a:r>
            <a:r>
              <a:rPr lang="it-IT" dirty="0" smtClean="0"/>
              <a:t> serve per contenere l'elenco ed indicare di che tipo è, in questo caso di definizione. Il secondo </a:t>
            </a:r>
            <a:r>
              <a:rPr lang="it-IT" dirty="0" err="1" smtClean="0"/>
              <a:t>tag</a:t>
            </a:r>
            <a:r>
              <a:rPr lang="it-IT" dirty="0" smtClean="0"/>
              <a:t> serve per specificare la parola che verrà spiegata o meglio definita. Il terzo </a:t>
            </a:r>
            <a:r>
              <a:rPr lang="it-IT" dirty="0" err="1" smtClean="0"/>
              <a:t>tag</a:t>
            </a:r>
            <a:r>
              <a:rPr lang="it-IT" dirty="0" smtClean="0"/>
              <a:t> serve per contenere la spiegazione che verrà rientrata rispetto alla parola da definire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&lt;</a:t>
            </a:r>
            <a:r>
              <a:rPr lang="it-IT" dirty="0" smtClean="0"/>
              <a:t>body&gt;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smtClean="0"/>
              <a:t>dl&gt;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&lt;</a:t>
            </a:r>
            <a:r>
              <a:rPr lang="it-IT" dirty="0" err="1" smtClean="0"/>
              <a:t>dt</a:t>
            </a:r>
            <a:r>
              <a:rPr lang="it-IT" dirty="0" smtClean="0"/>
              <a:t>&gt;</a:t>
            </a:r>
            <a:r>
              <a:rPr lang="it-IT" dirty="0" err="1" smtClean="0"/>
              <a:t>Wikibooks</a:t>
            </a:r>
            <a:r>
              <a:rPr lang="it-IT" dirty="0" smtClean="0"/>
              <a:t>&lt;/</a:t>
            </a:r>
            <a:r>
              <a:rPr lang="it-IT" dirty="0" err="1" smtClean="0"/>
              <a:t>dt</a:t>
            </a:r>
            <a:r>
              <a:rPr lang="it-IT" dirty="0" smtClean="0"/>
              <a:t>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&lt;</a:t>
            </a:r>
            <a:r>
              <a:rPr lang="it-IT" dirty="0" err="1" smtClean="0"/>
              <a:t>dd</a:t>
            </a:r>
            <a:r>
              <a:rPr lang="it-IT" dirty="0" smtClean="0"/>
              <a:t>&gt;Stiamo sviluppando e distribuendo libri di testo,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        a </a:t>
            </a:r>
            <a:r>
              <a:rPr lang="it-IT" dirty="0" smtClean="0"/>
              <a:t>contenuto aperto.&lt;/</a:t>
            </a:r>
            <a:r>
              <a:rPr lang="it-IT" dirty="0" err="1" smtClean="0"/>
              <a:t>dd</a:t>
            </a:r>
            <a:r>
              <a:rPr lang="it-IT" dirty="0" smtClean="0"/>
              <a:t>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&lt;</a:t>
            </a:r>
            <a:r>
              <a:rPr lang="it-IT" dirty="0" err="1" smtClean="0"/>
              <a:t>dt</a:t>
            </a:r>
            <a:r>
              <a:rPr lang="it-IT" dirty="0" smtClean="0"/>
              <a:t>&gt;</a:t>
            </a:r>
            <a:r>
              <a:rPr lang="it-IT" dirty="0" err="1" smtClean="0"/>
              <a:t>Wikipedia</a:t>
            </a:r>
            <a:r>
              <a:rPr lang="it-IT" dirty="0" smtClean="0"/>
              <a:t>&lt;/</a:t>
            </a:r>
            <a:r>
              <a:rPr lang="it-IT" dirty="0" err="1" smtClean="0"/>
              <a:t>dt</a:t>
            </a:r>
            <a:r>
              <a:rPr lang="it-IT" dirty="0" smtClean="0"/>
              <a:t>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&lt;</a:t>
            </a:r>
            <a:r>
              <a:rPr lang="it-IT" dirty="0" err="1" smtClean="0"/>
              <a:t>dd</a:t>
            </a:r>
            <a:r>
              <a:rPr lang="it-IT" dirty="0" smtClean="0"/>
              <a:t>&gt;</a:t>
            </a:r>
            <a:r>
              <a:rPr lang="it-IT" dirty="0" err="1" smtClean="0"/>
              <a:t>Wikipedia</a:t>
            </a:r>
            <a:r>
              <a:rPr lang="it-IT" dirty="0" smtClean="0"/>
              <a:t> è un'enciclopedia libera&lt;/</a:t>
            </a:r>
            <a:r>
              <a:rPr lang="it-IT" dirty="0" err="1" smtClean="0"/>
              <a:t>dd</a:t>
            </a:r>
            <a:r>
              <a:rPr lang="it-IT" dirty="0" smtClean="0"/>
              <a:t>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&lt;/</a:t>
            </a:r>
            <a:r>
              <a:rPr lang="it-IT" dirty="0" smtClean="0"/>
              <a:t>dl&gt;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&lt;/</a:t>
            </a:r>
            <a:r>
              <a:rPr lang="it-IT" dirty="0" smtClean="0"/>
              <a:t>body&gt;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ANCORAGGI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tag</a:t>
            </a:r>
            <a:r>
              <a:rPr lang="it-IT" dirty="0" smtClean="0"/>
              <a:t> da usare per i link è &lt;a&gt; ... &lt;/a&gt; ma da solo non serve a nulla; è fondamentale l'attributo </a:t>
            </a:r>
            <a:r>
              <a:rPr lang="it-IT" b="1" dirty="0" smtClean="0"/>
              <a:t>HREF</a:t>
            </a:r>
            <a:r>
              <a:rPr lang="it-IT" dirty="0" smtClean="0"/>
              <a:t> (acronimo che sta per </a:t>
            </a:r>
            <a:r>
              <a:rPr lang="it-IT" dirty="0" err="1" smtClean="0"/>
              <a:t>Hypertext</a:t>
            </a:r>
            <a:r>
              <a:rPr lang="it-IT" dirty="0" smtClean="0"/>
              <a:t> </a:t>
            </a:r>
            <a:r>
              <a:rPr lang="it-IT" dirty="0" err="1" smtClean="0"/>
              <a:t>REFerence</a:t>
            </a:r>
            <a:r>
              <a:rPr lang="it-IT" dirty="0" smtClean="0"/>
              <a:t>) La sintassi per creare un collegamento ipertestuale è molto semplice ed è la seguente: &lt;a </a:t>
            </a:r>
            <a:r>
              <a:rPr lang="it-IT" dirty="0" err="1" smtClean="0"/>
              <a:t>href=</a:t>
            </a:r>
            <a:r>
              <a:rPr lang="it-IT" dirty="0" smtClean="0"/>
              <a:t>"qui va inserito l'url"&gt;e qui la parola che risulterà cliccabile&lt;/a&gt;.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&lt;body&gt;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smtClean="0"/>
              <a:t>a </a:t>
            </a:r>
            <a:r>
              <a:rPr lang="it-IT" dirty="0" err="1" smtClean="0"/>
              <a:t>href=</a:t>
            </a:r>
            <a:r>
              <a:rPr lang="it-IT" dirty="0" smtClean="0"/>
              <a:t>"http://it.wikibooks.org</a:t>
            </a:r>
            <a:r>
              <a:rPr lang="it-IT" dirty="0" smtClean="0"/>
              <a:t>"&gt;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Homepage </a:t>
            </a:r>
            <a:r>
              <a:rPr lang="it-IT" dirty="0" smtClean="0"/>
              <a:t>di </a:t>
            </a:r>
            <a:r>
              <a:rPr lang="it-IT" dirty="0" err="1" smtClean="0"/>
              <a:t>Wikibooks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&lt;/</a:t>
            </a:r>
            <a:r>
              <a:rPr lang="it-IT" dirty="0" smtClean="0"/>
              <a:t>a&gt;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&lt;/</a:t>
            </a:r>
            <a:r>
              <a:rPr lang="it-IT" dirty="0" smtClean="0"/>
              <a:t>body&gt;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ETICHETTE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segnalibri </a:t>
            </a:r>
            <a:r>
              <a:rPr lang="it-IT" dirty="0" smtClean="0"/>
              <a:t>o etichette sono collegamenti che non rimandano a una pagina esterna come abbiamo visto in precedenza, bensì a un contenuto disponibile nella stessa pagina. La loro sintassi è leggermente più complicata dei collegamenti esterni. Per prima cosa, si deve creare un collegamento simile a quello appena visto, ma solamente con l'attributo </a:t>
            </a:r>
            <a:r>
              <a:rPr lang="it-IT" b="1" dirty="0" err="1" smtClean="0"/>
              <a:t>name</a:t>
            </a:r>
            <a:r>
              <a:rPr lang="it-IT" dirty="0" smtClean="0"/>
              <a:t>, il quale farà sì che il collegamento non venga visto come un reale link ma, al contrario, come un'</a:t>
            </a:r>
            <a:r>
              <a:rPr lang="it-IT" dirty="0" err="1" smtClean="0"/>
              <a:t>àncora</a:t>
            </a:r>
            <a:r>
              <a:rPr lang="it-IT" dirty="0" smtClean="0"/>
              <a:t> che useremo per definire un collegamento a quel determinato testo della pagina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&lt;</a:t>
            </a:r>
            <a:r>
              <a:rPr lang="it-IT" dirty="0" smtClean="0"/>
              <a:t>body&gt;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smtClean="0"/>
              <a:t>a </a:t>
            </a:r>
            <a:r>
              <a:rPr lang="it-IT" dirty="0" err="1" smtClean="0"/>
              <a:t>href=</a:t>
            </a:r>
            <a:r>
              <a:rPr lang="it-IT" dirty="0" smtClean="0"/>
              <a:t>"</a:t>
            </a:r>
            <a:r>
              <a:rPr lang="it-IT" dirty="0" err="1" smtClean="0"/>
              <a:t>#wiki</a:t>
            </a:r>
            <a:r>
              <a:rPr lang="it-IT" dirty="0" smtClean="0"/>
              <a:t>"&gt;Vai al paragrafo su </a:t>
            </a:r>
            <a:r>
              <a:rPr lang="it-IT" dirty="0" err="1" smtClean="0"/>
              <a:t>Wikibooks</a:t>
            </a:r>
            <a:r>
              <a:rPr lang="it-IT" dirty="0" smtClean="0"/>
              <a:t>&lt;/a&gt;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smtClean="0"/>
              <a:t>a </a:t>
            </a:r>
            <a:r>
              <a:rPr lang="it-IT" dirty="0" err="1" smtClean="0"/>
              <a:t>name=</a:t>
            </a:r>
            <a:r>
              <a:rPr lang="it-IT" dirty="0" smtClean="0"/>
              <a:t>"</a:t>
            </a:r>
            <a:r>
              <a:rPr lang="it-IT" dirty="0" err="1" smtClean="0"/>
              <a:t>wiki</a:t>
            </a:r>
            <a:r>
              <a:rPr lang="it-IT" dirty="0" smtClean="0"/>
              <a:t>"&gt;Questo non è un link ma il testo a cui siamo stati rimandati&lt;/a&gt;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&lt;/</a:t>
            </a:r>
            <a:r>
              <a:rPr lang="it-IT" dirty="0" smtClean="0"/>
              <a:t>body&gt;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FORMATTAZIONE DEL TESTO</a:t>
            </a:r>
          </a:p>
          <a:p>
            <a:r>
              <a:rPr lang="it-IT" dirty="0" smtClean="0"/>
              <a:t>LINK</a:t>
            </a:r>
          </a:p>
          <a:p>
            <a:r>
              <a:rPr lang="it-IT" dirty="0" smtClean="0"/>
              <a:t>ORGANIZZAZIONE DEL TESTO</a:t>
            </a:r>
          </a:p>
          <a:p>
            <a:r>
              <a:rPr lang="it-IT" dirty="0" smtClean="0"/>
              <a:t>ESERCITAZIONE SUI PRIMI CONCETTI</a:t>
            </a:r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POSTA ELETTRONICA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Attraverso un link è possibile anche far aprire il client di posta dell'utente affinché questo possa inviare una e-mail con il campo </a:t>
            </a:r>
            <a:r>
              <a:rPr lang="it-IT" i="1" dirty="0" smtClean="0"/>
              <a:t>A:</a:t>
            </a:r>
            <a:r>
              <a:rPr lang="it-IT" dirty="0" smtClean="0"/>
              <a:t> precompilato. Ovviamente l'indirizzo di posta elettronica che comparirà in tale campo sarà quello che andremo a specificare nel codice HTML. Ecco la sintassi: &lt;a </a:t>
            </a:r>
            <a:r>
              <a:rPr lang="it-IT" dirty="0" err="1" smtClean="0"/>
              <a:t>href=</a:t>
            </a:r>
            <a:r>
              <a:rPr lang="it-IT" dirty="0" smtClean="0"/>
              <a:t>"mailto:indirizzo mail"&gt;Parola da visualizzare&lt;/a</a:t>
            </a:r>
            <a:r>
              <a:rPr lang="it-IT" dirty="0" smtClean="0"/>
              <a:t>&gt;</a:t>
            </a:r>
            <a:endParaRPr lang="it-IT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&lt;body&gt;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smtClean="0"/>
              <a:t>a </a:t>
            </a:r>
            <a:r>
              <a:rPr lang="it-IT" dirty="0" err="1" smtClean="0"/>
              <a:t>href=</a:t>
            </a:r>
            <a:r>
              <a:rPr lang="it-IT" dirty="0" smtClean="0"/>
              <a:t>"mailto:prova@prova.it"&gt;Inviami una e-mail!&lt;/a</a:t>
            </a:r>
            <a:r>
              <a:rPr lang="it-IT" dirty="0" smtClean="0"/>
              <a:t>&gt;</a:t>
            </a:r>
          </a:p>
          <a:p>
            <a:pPr>
              <a:buNone/>
            </a:pPr>
            <a:r>
              <a:rPr lang="it-IT" dirty="0" smtClean="0"/>
              <a:t>&lt;/</a:t>
            </a:r>
            <a:r>
              <a:rPr lang="it-IT" dirty="0" smtClean="0"/>
              <a:t>body&gt;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POSTA ELETTRONICA CON ATTRIBUTI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Volendo è possibile stabilire anche l'oggetto e il testo del messaggio di posta. 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&lt;body&gt;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&lt;a 	</a:t>
            </a:r>
            <a:r>
              <a:rPr lang="it-IT" dirty="0" err="1" smtClean="0"/>
              <a:t>href</a:t>
            </a:r>
            <a:r>
              <a:rPr lang="it-IT" dirty="0" err="1" smtClean="0"/>
              <a:t>=</a:t>
            </a:r>
            <a:r>
              <a:rPr lang="it-IT" dirty="0" smtClean="0"/>
              <a:t>"</a:t>
            </a:r>
            <a:r>
              <a:rPr lang="it-IT" dirty="0" smtClean="0"/>
              <a:t>mailto:prova@prova.it?subject=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Oggetto&amp;body</a:t>
            </a:r>
            <a:r>
              <a:rPr lang="it-IT" dirty="0" smtClean="0"/>
              <a:t>=</a:t>
            </a:r>
            <a:r>
              <a:rPr lang="it-IT" dirty="0" smtClean="0"/>
              <a:t>Corpo </a:t>
            </a:r>
            <a:r>
              <a:rPr lang="it-IT" dirty="0" smtClean="0"/>
              <a:t>del Messaggio</a:t>
            </a:r>
            <a:r>
              <a:rPr lang="it-IT" dirty="0" smtClean="0"/>
              <a:t>"&gt;</a:t>
            </a:r>
            <a:br>
              <a:rPr lang="it-IT" dirty="0" smtClean="0"/>
            </a:br>
            <a:r>
              <a:rPr lang="it-IT" dirty="0" smtClean="0"/>
              <a:t>Prova </a:t>
            </a:r>
            <a:r>
              <a:rPr lang="it-IT" dirty="0" smtClean="0"/>
              <a:t>ad inviarmi una e-mail da </a:t>
            </a:r>
            <a:r>
              <a:rPr lang="it-IT" dirty="0" smtClean="0"/>
              <a:t>qui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&lt;/</a:t>
            </a:r>
            <a:r>
              <a:rPr lang="it-IT" dirty="0" smtClean="0"/>
              <a:t>a</a:t>
            </a:r>
            <a:r>
              <a:rPr lang="it-IT" smtClean="0"/>
              <a:t>&gt; </a:t>
            </a:r>
            <a:endParaRPr lang="it-IT" smtClean="0"/>
          </a:p>
          <a:p>
            <a:pPr>
              <a:buNone/>
            </a:pPr>
            <a:r>
              <a:rPr lang="it-IT" smtClean="0"/>
              <a:t>&lt;/</a:t>
            </a:r>
            <a:r>
              <a:rPr lang="it-IT" dirty="0" smtClean="0"/>
              <a:t>body&gt;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FORMATTAZIONE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formattazione del testo si effettua impiegando alcuni </a:t>
            </a:r>
            <a:r>
              <a:rPr lang="it-IT" dirty="0" err="1" smtClean="0"/>
              <a:t>tag</a:t>
            </a:r>
            <a:r>
              <a:rPr lang="it-IT" dirty="0" smtClean="0"/>
              <a:t> di base</a:t>
            </a:r>
          </a:p>
          <a:p>
            <a:pPr lvl="1"/>
            <a:r>
              <a:rPr lang="it-IT" dirty="0" smtClean="0"/>
              <a:t>FONT</a:t>
            </a:r>
          </a:p>
          <a:p>
            <a:pPr lvl="1"/>
            <a:r>
              <a:rPr lang="it-IT" dirty="0" smtClean="0"/>
              <a:t>COLORE</a:t>
            </a:r>
          </a:p>
          <a:p>
            <a:pPr lvl="1"/>
            <a:r>
              <a:rPr lang="it-IT" dirty="0" smtClean="0"/>
              <a:t>STILE</a:t>
            </a:r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SPECIFICA DEL FONT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principale </a:t>
            </a:r>
            <a:r>
              <a:rPr lang="it-IT" dirty="0" err="1" smtClean="0"/>
              <a:t>tag</a:t>
            </a:r>
            <a:r>
              <a:rPr lang="it-IT" dirty="0" smtClean="0"/>
              <a:t> HTML per la formattazione del testo è il </a:t>
            </a:r>
            <a:r>
              <a:rPr lang="it-IT" dirty="0" err="1" smtClean="0"/>
              <a:t>tag</a:t>
            </a:r>
            <a:r>
              <a:rPr lang="it-IT" dirty="0" smtClean="0"/>
              <a:t> &lt;font&gt; che permette di definire diversi aspetti della visualizzazione del testo, quali il carattere da utilizzare, la dimensione e il colore.</a:t>
            </a:r>
          </a:p>
          <a:p>
            <a:pPr lvl="1"/>
            <a:r>
              <a:rPr lang="it-IT" dirty="0" smtClean="0"/>
              <a:t>È possibile scegliere l'aspetto che assumerà il testo (quale </a:t>
            </a:r>
            <a:r>
              <a:rPr lang="it-IT" i="1" dirty="0" smtClean="0"/>
              <a:t>font</a:t>
            </a:r>
            <a:r>
              <a:rPr lang="it-IT" dirty="0" smtClean="0"/>
              <a:t> utilizzerà) attraverso l'attributo </a:t>
            </a:r>
            <a:r>
              <a:rPr lang="it-IT" i="1" dirty="0" smtClean="0"/>
              <a:t>face</a:t>
            </a:r>
            <a:r>
              <a:rPr lang="it-IT" dirty="0" smtClean="0"/>
              <a:t> del </a:t>
            </a:r>
            <a:r>
              <a:rPr lang="it-IT" dirty="0" err="1" smtClean="0"/>
              <a:t>tag</a:t>
            </a:r>
            <a:r>
              <a:rPr lang="it-IT" dirty="0" smtClean="0"/>
              <a:t> &lt;font&gt;, i cui valori sono tutti i nomi di font esistenti.</a:t>
            </a:r>
          </a:p>
          <a:p>
            <a:pPr lvl="2"/>
            <a:r>
              <a:rPr lang="it-IT" dirty="0" smtClean="0"/>
              <a:t>Nome di un carattere (come potrebbe essere </a:t>
            </a:r>
            <a:r>
              <a:rPr lang="it-IT" i="1" dirty="0" err="1" smtClean="0"/>
              <a:t>Arial</a:t>
            </a:r>
            <a:r>
              <a:rPr lang="it-IT" dirty="0" smtClean="0"/>
              <a:t>, </a:t>
            </a:r>
            <a:r>
              <a:rPr lang="it-IT" i="1" dirty="0" err="1" smtClean="0"/>
              <a:t>Verdana</a:t>
            </a:r>
            <a:r>
              <a:rPr lang="it-IT" dirty="0" smtClean="0"/>
              <a:t>, </a:t>
            </a:r>
            <a:r>
              <a:rPr lang="it-IT" i="1" dirty="0" err="1" smtClean="0"/>
              <a:t>Helvetica</a:t>
            </a:r>
            <a:r>
              <a:rPr lang="it-IT" dirty="0" smtClean="0"/>
              <a:t> o </a:t>
            </a:r>
            <a:r>
              <a:rPr lang="it-IT" i="1" dirty="0" err="1" smtClean="0"/>
              <a:t>Times</a:t>
            </a:r>
            <a:r>
              <a:rPr lang="it-IT" dirty="0" smtClean="0"/>
              <a:t>); </a:t>
            </a:r>
          </a:p>
          <a:p>
            <a:pPr lvl="2"/>
            <a:r>
              <a:rPr lang="it-IT" dirty="0" smtClean="0"/>
              <a:t>Più font, separandoli con una virgola: se il primo font non è installato sul </a:t>
            </a:r>
            <a:r>
              <a:rPr lang="it-IT" dirty="0" err="1" smtClean="0"/>
              <a:t>pc</a:t>
            </a:r>
            <a:r>
              <a:rPr lang="it-IT" dirty="0" smtClean="0"/>
              <a:t> dell'utente, verrà usato il secondo, e così via; per questo, alla fine della lista di font è sempre preferibile scegliere anche una famiglia generica di font (ogni font appartiene a una famiglia) in maniera tale da garantire la massima compatibilità con tutta l'utenza: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FAMIGLIE </a:t>
            </a:r>
            <a:r>
              <a:rPr lang="it-IT" dirty="0" err="1" smtClean="0"/>
              <a:t>DI</a:t>
            </a:r>
            <a:r>
              <a:rPr lang="it-IT" dirty="0" smtClean="0"/>
              <a:t> FONT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259632" y="1844824"/>
          <a:ext cx="6624735" cy="2940113"/>
        </p:xfrm>
        <a:graphic>
          <a:graphicData uri="http://schemas.openxmlformats.org/drawingml/2006/table">
            <a:tbl>
              <a:tblPr/>
              <a:tblGrid>
                <a:gridCol w="2208245"/>
                <a:gridCol w="2208245"/>
                <a:gridCol w="2208245"/>
              </a:tblGrid>
              <a:tr h="42655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Famiglia di font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FF0000"/>
                          </a:solidFill>
                          <a:latin typeface="Gill Sans MT"/>
                        </a:rPr>
                        <a:t>Caratteristiche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FF0000"/>
                          </a:solidFill>
                          <a:latin typeface="Gill Sans MT"/>
                        </a:rPr>
                        <a:t>Esempi di font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55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serif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Sono proporzionati e hanno le grazie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Times, Georgia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55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sans-serif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Sono proporzionati e non hanno le grazie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Helvetica, Geneva, Verdana, Arial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56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monospace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Non sono proporzionati, con o senza grazie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Courier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,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Courier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 New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55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cursive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Hanno le grazie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Vivaldi,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Comic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Sans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Gill Sans MT"/>
                      </a:endParaRP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55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fantasy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Non sono classificabili </a:t>
                      </a: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latin typeface="Gill Sans MT"/>
                        </a:rPr>
                        <a:t>Woodblock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Gill Sans MT"/>
                      </a:endParaRPr>
                    </a:p>
                  </a:txBody>
                  <a:tcPr marL="4770" marR="4770" marT="4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COLORE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colore si può impostare attraverso l'attributo </a:t>
            </a:r>
            <a:r>
              <a:rPr lang="it-IT" b="1" dirty="0" smtClean="0"/>
              <a:t>color</a:t>
            </a:r>
            <a:r>
              <a:rPr lang="it-IT" dirty="0" smtClean="0"/>
              <a:t> i cui valori possono essere tutti i colori disponibili sia in forma nominale che in forma esadecimale.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Esempio: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&lt;body&gt; </a:t>
            </a:r>
          </a:p>
          <a:p>
            <a:pPr>
              <a:buNone/>
            </a:pPr>
            <a:r>
              <a:rPr lang="it-IT" dirty="0" smtClean="0"/>
              <a:t>		&lt;</a:t>
            </a:r>
            <a:r>
              <a:rPr lang="it-IT" dirty="0" err="1" smtClean="0"/>
              <a:t>span</a:t>
            </a:r>
            <a:r>
              <a:rPr lang="it-IT" dirty="0" smtClean="0"/>
              <a:t> </a:t>
            </a:r>
            <a:r>
              <a:rPr lang="it-IT" dirty="0" err="1" smtClean="0"/>
              <a:t>style=</a:t>
            </a:r>
            <a:r>
              <a:rPr lang="it-IT" dirty="0" smtClean="0"/>
              <a:t>"color:</a:t>
            </a:r>
            <a:r>
              <a:rPr lang="it-IT" dirty="0" err="1" smtClean="0"/>
              <a:t>red</a:t>
            </a:r>
            <a:r>
              <a:rPr lang="it-IT" dirty="0" smtClean="0"/>
              <a:t>"&gt;Questo testo sarà di colore </a:t>
            </a:r>
            <a:br>
              <a:rPr lang="it-IT" dirty="0" smtClean="0"/>
            </a:br>
            <a:r>
              <a:rPr lang="it-IT" dirty="0" smtClean="0"/>
              <a:t>	rosso&lt;/</a:t>
            </a:r>
            <a:r>
              <a:rPr lang="it-IT" dirty="0" err="1" smtClean="0"/>
              <a:t>span</a:t>
            </a:r>
            <a:r>
              <a:rPr lang="it-IT" dirty="0" smtClean="0"/>
              <a:t>&gt; </a:t>
            </a:r>
          </a:p>
          <a:p>
            <a:pPr>
              <a:buNone/>
            </a:pPr>
            <a:r>
              <a:rPr lang="it-IT" dirty="0" smtClean="0"/>
              <a:t>		&lt;</a:t>
            </a:r>
            <a:r>
              <a:rPr lang="it-IT" dirty="0" err="1" smtClean="0"/>
              <a:t>span</a:t>
            </a:r>
            <a:r>
              <a:rPr lang="it-IT" dirty="0" smtClean="0"/>
              <a:t> </a:t>
            </a:r>
            <a:r>
              <a:rPr lang="it-IT" dirty="0" err="1" smtClean="0"/>
              <a:t>style=</a:t>
            </a:r>
            <a:r>
              <a:rPr lang="it-IT" dirty="0" smtClean="0"/>
              <a:t>"color:#FF0000"&gt;Questo testo sarà di </a:t>
            </a:r>
            <a:br>
              <a:rPr lang="it-IT" dirty="0" smtClean="0"/>
            </a:br>
            <a:r>
              <a:rPr lang="it-IT" dirty="0" smtClean="0"/>
              <a:t>	colore rosso&lt;/</a:t>
            </a:r>
            <a:r>
              <a:rPr lang="it-IT" dirty="0" err="1" smtClean="0"/>
              <a:t>span</a:t>
            </a:r>
            <a:r>
              <a:rPr lang="it-IT" dirty="0" smtClean="0"/>
              <a:t>&gt; </a:t>
            </a:r>
          </a:p>
          <a:p>
            <a:r>
              <a:rPr lang="it-IT" dirty="0" smtClean="0"/>
              <a:t>&lt;/body&gt;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DIMENSIONI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dimensioni sono determinate, su una scala arbitraria, dal valore dell'attributo </a:t>
            </a:r>
            <a:r>
              <a:rPr lang="it-IT" b="1" dirty="0" err="1" smtClean="0"/>
              <a:t>size</a:t>
            </a:r>
            <a:r>
              <a:rPr lang="it-IT" dirty="0" smtClean="0"/>
              <a:t>, che può essere compreso tra </a:t>
            </a:r>
            <a:r>
              <a:rPr lang="it-IT" i="1" dirty="0" smtClean="0"/>
              <a:t>1</a:t>
            </a:r>
            <a:r>
              <a:rPr lang="it-IT" dirty="0" smtClean="0"/>
              <a:t> e </a:t>
            </a:r>
            <a:r>
              <a:rPr lang="it-IT" i="1" dirty="0" smtClean="0"/>
              <a:t>7</a:t>
            </a:r>
            <a:r>
              <a:rPr lang="it-IT" dirty="0" smtClean="0"/>
              <a:t>. Il valore predefinito è </a:t>
            </a:r>
            <a:r>
              <a:rPr lang="it-IT" i="1" dirty="0" smtClean="0"/>
              <a:t>3</a:t>
            </a:r>
            <a:r>
              <a:rPr lang="it-IT" dirty="0" smtClean="0"/>
              <a:t>. Qualora si inserisse un valore minore di uno o maggiore di sette, verranno interpretati dal browser come dimensione 1 o 7.</a:t>
            </a:r>
          </a:p>
          <a:p>
            <a:r>
              <a:rPr lang="it-IT" dirty="0" smtClean="0"/>
              <a:t>È possibile anche determinare una dimensione base del font attraverso il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basefont</a:t>
            </a:r>
            <a:r>
              <a:rPr lang="it-IT" dirty="0" smtClean="0"/>
              <a:t>&gt; e il suo attributo </a:t>
            </a:r>
            <a:r>
              <a:rPr lang="it-IT" b="1" dirty="0" err="1" smtClean="0"/>
              <a:t>size</a:t>
            </a:r>
            <a:r>
              <a:rPr lang="it-IT" dirty="0" smtClean="0"/>
              <a:t> e lo si può ingrandire come si desidera semplicemente inserendo gli operatori </a:t>
            </a:r>
            <a:r>
              <a:rPr lang="it-IT" i="1" dirty="0" smtClean="0"/>
              <a:t>+</a:t>
            </a:r>
            <a:r>
              <a:rPr lang="it-IT" dirty="0" smtClean="0"/>
              <a:t> e </a:t>
            </a:r>
            <a:r>
              <a:rPr lang="it-IT" i="1" dirty="0" smtClean="0"/>
              <a:t>-</a:t>
            </a:r>
            <a:r>
              <a:rPr lang="it-IT" dirty="0" smtClean="0"/>
              <a:t> seguiti dal valore per cui si desidera incrementare o decrementare la dimensione base. Se non viene determinato il valore base di </a:t>
            </a:r>
            <a:r>
              <a:rPr lang="it-IT" dirty="0" err="1" smtClean="0"/>
              <a:t>basefont</a:t>
            </a:r>
            <a:r>
              <a:rPr lang="it-IT" dirty="0" smtClean="0"/>
              <a:t> </a:t>
            </a:r>
            <a:r>
              <a:rPr lang="it-IT" b="1" dirty="0" err="1" smtClean="0"/>
              <a:t>size</a:t>
            </a:r>
            <a:r>
              <a:rPr lang="it-IT" dirty="0" err="1" smtClean="0"/>
              <a:t>=</a:t>
            </a:r>
            <a:r>
              <a:rPr lang="it-IT" dirty="0" smtClean="0"/>
              <a:t>"valore" è di </a:t>
            </a:r>
            <a:r>
              <a:rPr lang="it-IT" i="1" dirty="0" smtClean="0"/>
              <a:t>3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1684</Words>
  <Application>Microsoft Office PowerPoint</Application>
  <PresentationFormat>Presentazione su schermo (4:3)</PresentationFormat>
  <Paragraphs>281</Paragraphs>
  <Slides>32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Presentazione del lavoro del team</vt:lpstr>
      <vt:lpstr>COMUNICAZIONE ONLINE, RETI E VIRTUALITA’</vt:lpstr>
      <vt:lpstr>INDICE</vt:lpstr>
      <vt:lpstr>AGENDA</vt:lpstr>
      <vt:lpstr>FORMATTAZIONE</vt:lpstr>
      <vt:lpstr>SPECIFICA DEL FONT</vt:lpstr>
      <vt:lpstr>FAMIGLIE DI FONT</vt:lpstr>
      <vt:lpstr>COLORE</vt:lpstr>
      <vt:lpstr>ESEMPIO</vt:lpstr>
      <vt:lpstr>DIMENSIONI</vt:lpstr>
      <vt:lpstr>ESEMPI</vt:lpstr>
      <vt:lpstr>STILI</vt:lpstr>
      <vt:lpstr>STILI</vt:lpstr>
      <vt:lpstr>STILI</vt:lpstr>
      <vt:lpstr>PARAGRAFI</vt:lpstr>
      <vt:lpstr>PARAGRAFI</vt:lpstr>
      <vt:lpstr>HR E BR</vt:lpstr>
      <vt:lpstr>ESEMPIO</vt:lpstr>
      <vt:lpstr>ELENCHI</vt:lpstr>
      <vt:lpstr>ELENCHI ORDINATI</vt:lpstr>
      <vt:lpstr>ELENCHI NON ORDINATI</vt:lpstr>
      <vt:lpstr>ESEMPIO</vt:lpstr>
      <vt:lpstr>ESEMPIO</vt:lpstr>
      <vt:lpstr>ELENCHI DI DEFINIZIONI</vt:lpstr>
      <vt:lpstr>ELENCHI DI DEFINIZIONI</vt:lpstr>
      <vt:lpstr>ESEMPIO</vt:lpstr>
      <vt:lpstr>ANCORAGGI</vt:lpstr>
      <vt:lpstr>ESEMPIO</vt:lpstr>
      <vt:lpstr>ETICHETTE</vt:lpstr>
      <vt:lpstr>ESEMPIO</vt:lpstr>
      <vt:lpstr>POSTA ELETTRONICA</vt:lpstr>
      <vt:lpstr>ESEMPIO</vt:lpstr>
      <vt:lpstr>POSTA ELETTRONICA CON ATTRIBUTI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2011-08-19T09:23:08Z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