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</p:sldMasterIdLst>
  <p:notesMasterIdLst>
    <p:notesMasterId r:id="rId39"/>
  </p:notesMasterIdLst>
  <p:sldIdLst>
    <p:sldId id="289" r:id="rId5"/>
    <p:sldId id="256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1" r:id="rId14"/>
    <p:sldId id="269" r:id="rId15"/>
    <p:sldId id="275" r:id="rId16"/>
    <p:sldId id="282" r:id="rId17"/>
    <p:sldId id="270" r:id="rId18"/>
    <p:sldId id="259" r:id="rId19"/>
    <p:sldId id="268" r:id="rId20"/>
    <p:sldId id="257" r:id="rId21"/>
    <p:sldId id="276" r:id="rId22"/>
    <p:sldId id="277" r:id="rId23"/>
    <p:sldId id="278" r:id="rId24"/>
    <p:sldId id="271" r:id="rId25"/>
    <p:sldId id="283" r:id="rId26"/>
    <p:sldId id="280" r:id="rId27"/>
    <p:sldId id="279" r:id="rId28"/>
    <p:sldId id="286" r:id="rId29"/>
    <p:sldId id="287" r:id="rId30"/>
    <p:sldId id="281" r:id="rId31"/>
    <p:sldId id="284" r:id="rId32"/>
    <p:sldId id="285" r:id="rId33"/>
    <p:sldId id="272" r:id="rId34"/>
    <p:sldId id="290" r:id="rId35"/>
    <p:sldId id="273" r:id="rId36"/>
    <p:sldId id="274" r:id="rId37"/>
    <p:sldId id="291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721B0-80F5-4534-9A26-E9264FD96655}" type="datetimeFigureOut">
              <a:rPr lang="it-IT" smtClean="0"/>
              <a:t>23/05/2016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080AC-4C49-4EB1-A97C-7246E4DAB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55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6A0CD-E889-4BF7-888B-BF4239E50531}" type="slidenum">
              <a:rPr lang="it-IT" altLang="it-IT">
                <a:solidFill>
                  <a:prstClr val="black"/>
                </a:solidFill>
              </a:rPr>
              <a:pPr/>
              <a:t>3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99760-1E59-4902-8882-3EF703B1269D}" type="slidenum">
              <a:rPr lang="it-IT" altLang="it-IT">
                <a:solidFill>
                  <a:prstClr val="black"/>
                </a:solidFill>
              </a:rPr>
              <a:pPr/>
              <a:t>4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7E25C-7BFB-4158-BEF2-81667C4B2F63}" type="slidenum">
              <a:rPr lang="it-IT" altLang="it-IT">
                <a:solidFill>
                  <a:prstClr val="black"/>
                </a:solidFill>
              </a:rPr>
              <a:pPr/>
              <a:t>5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6DB50-EB91-4969-B715-C3D7FBF4292F}" type="slidenum">
              <a:rPr lang="it-IT" altLang="it-IT">
                <a:solidFill>
                  <a:prstClr val="black"/>
                </a:solidFill>
              </a:rPr>
              <a:pPr/>
              <a:t>6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7C89C-B2D5-4D9E-8A91-EBC3D1D205F4}" type="slidenum">
              <a:rPr lang="it-IT" altLang="it-IT">
                <a:solidFill>
                  <a:prstClr val="black"/>
                </a:solidFill>
              </a:rPr>
              <a:pPr/>
              <a:t>7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3BDEB-3950-48D8-BA4B-32CFC10F4977}" type="slidenum">
              <a:rPr lang="it-IT" altLang="it-IT">
                <a:solidFill>
                  <a:prstClr val="black"/>
                </a:solidFill>
              </a:rPr>
              <a:pPr/>
              <a:t>8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it-IT" altLang="en-US" noProof="0" smtClean="0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it-IT" altLang="en-US" noProof="0" smtClean="0"/>
              <a:t>Fare clic per modificare lo stile del sottotitolo dello schema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569619-95BB-4545-91BB-FEADA0A36D41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4185-7F5B-46DF-9C18-076D275F009E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1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CAA0-F7C8-4E1B-BFA8-3D39B9B050A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9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71C6A6-13C0-4A72-8D63-B2C989B6A9D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6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36BF16-9129-4404-A3EF-A57909220373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84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EC356B0-9FC6-40BA-A8DB-F5056550B55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2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5095A49-BEF0-4D93-83B4-A31295FA9CE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89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it-IT" altLang="en-US" noProof="0" smtClean="0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it-IT" altLang="en-US" noProof="0" smtClean="0"/>
              <a:t>Fare clic per modificare lo stile del sottotitolo dello schema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569619-95BB-4545-91BB-FEADA0A36D41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9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9F0F4-FF2D-4A7E-86DD-D5DE2B70F6FC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40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B4C71-BBD6-445B-9095-AA5823838DB9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47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46050-5105-4427-AD4D-DF3EBBE2B134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1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9F0F4-FF2D-4A7E-86DD-D5DE2B70F6FC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86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4AF3F-0A5B-4B13-86C2-F113AD8DA715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95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EE39C-41F8-4495-8AF0-374B7D33B17D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08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83D2B-5C27-48B6-9C16-B56EF79B4D29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69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FCFD7-98E4-43D6-ABE3-776D02EEB821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5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BB422-2942-479C-A195-B916B0D0BD73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67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4185-7F5B-46DF-9C18-076D275F009E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7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CAA0-F7C8-4E1B-BFA8-3D39B9B050A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37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71C6A6-13C0-4A72-8D63-B2C989B6A9D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5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36BF16-9129-4404-A3EF-A57909220373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39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EC356B0-9FC6-40BA-A8DB-F5056550B55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7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B4C71-BBD6-445B-9095-AA5823838DB9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43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5095A49-BEF0-4D93-83B4-A31295FA9CE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it-IT" altLang="en-US" noProof="0" smtClean="0"/>
              <a:t>Fare clic per modificare lo stile del titolo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it-IT" altLang="en-US" noProof="0" smtClean="0"/>
              <a:t>Fare clic per modificare lo stile del sottotitolo dello schema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E9D3-CC1C-4F43-9CF1-A3CD2D916161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65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98328-F220-4198-8AF5-0BD734CB27A8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55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4590-DD4D-4F9D-A21D-5AA782E54403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67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12C52-BA09-48DC-91C1-62036107CF50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45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EFCD-76E2-498B-819E-BEA09923EFFF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39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1D532-173D-4BEE-A995-691575CAE946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20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E1D6-9747-424A-944C-7529596C69BD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1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E4BB-34CE-4246-BC91-C4190A9ADFE4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1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2F646-E286-4F40-ABA3-C039A424F00B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7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46050-5105-4427-AD4D-DF3EBBE2B134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62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133B9-9870-4FF5-B4A2-501A90576413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71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08B1-B1EF-4B24-9E5B-0BD4C7BC2515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3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50D2-7C11-4455-A02D-D4E4A71F9ABA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68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2EBB7-A99A-47DC-AE93-9B3E08BBFEC8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69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A3EB-F94C-40C2-981E-7D16B0869081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44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A36C-FB16-4903-B025-D5FAD4C93606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49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it-IT" altLang="en-US" noProof="0" smtClean="0"/>
              <a:t>Fare clic per modificare lo stile del titolo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it-IT" altLang="en-US" noProof="0" smtClean="0"/>
              <a:t>Fare clic per modificare lo stile del sottotitolo dello schema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E9D3-CC1C-4F43-9CF1-A3CD2D916161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84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98328-F220-4198-8AF5-0BD734CB27A8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16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4590-DD4D-4F9D-A21D-5AA782E54403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9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12C52-BA09-48DC-91C1-62036107CF50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1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4AF3F-0A5B-4B13-86C2-F113AD8DA715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82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EFCD-76E2-498B-819E-BEA09923EFFF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821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1D532-173D-4BEE-A995-691575CAE946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29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E1D6-9747-424A-944C-7529596C69BD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24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E4BB-34CE-4246-BC91-C4190A9ADFE4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78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2F646-E286-4F40-ABA3-C039A424F00B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93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133B9-9870-4FF5-B4A2-501A90576413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2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08B1-B1EF-4B24-9E5B-0BD4C7BC2515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5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50D2-7C11-4455-A02D-D4E4A71F9ABA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8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2EBB7-A99A-47DC-AE93-9B3E08BBFEC8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422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A3EB-F94C-40C2-981E-7D16B0869081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7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EE39C-41F8-4495-8AF0-374B7D33B17D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396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A36C-FB16-4903-B025-D5FAD4C93606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2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83D2B-5C27-48B6-9C16-B56EF79B4D29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7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FCFD7-98E4-43D6-ABE3-776D02EEB821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1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BB422-2942-479C-A195-B916B0D0BD73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6DD99F-D6E7-4F57-B4C8-7682F6BBC9C1}" type="slidenum">
              <a:rPr lang="it-IT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8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6DD99F-D6E7-4F57-B4C8-7682F6BBC9C1}" type="slidenum">
              <a:rPr lang="it-IT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6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3C5D51-1194-45E3-999D-8A9F32C1803D}" type="slidenum">
              <a:rPr lang="it-IT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6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3C5D51-1194-45E3-999D-8A9F32C1803D}" type="slidenum">
              <a:rPr lang="it-IT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0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4114800" cy="774923"/>
          </a:xfrm>
        </p:spPr>
        <p:txBody>
          <a:bodyPr/>
          <a:lstStyle/>
          <a:p>
            <a:r>
              <a:rPr lang="it-IT" dirty="0" smtClean="0"/>
              <a:t>Lynn </a:t>
            </a:r>
            <a:r>
              <a:rPr lang="it-IT" dirty="0" err="1" smtClean="0"/>
              <a:t>Hunt</a:t>
            </a:r>
            <a:r>
              <a:rPr lang="it-IT" dirty="0" smtClean="0"/>
              <a:t> (1945)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17" y="404664"/>
            <a:ext cx="3740563" cy="56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9512" y="1124744"/>
            <a:ext cx="471601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È </a:t>
            </a:r>
            <a:r>
              <a:rPr lang="it-IT" sz="1600" dirty="0"/>
              <a:t>titolare della cattedra </a:t>
            </a:r>
            <a:r>
              <a:rPr lang="it-IT" sz="1600" dirty="0" err="1"/>
              <a:t>Eugen</a:t>
            </a:r>
            <a:r>
              <a:rPr lang="it-IT" sz="1600" dirty="0"/>
              <a:t> Weber di Storia Moderna Europea all'Università di California a Los Angeles (UCLA</a:t>
            </a:r>
            <a:r>
              <a:rPr lang="it-IT" sz="1600" dirty="0" smtClean="0"/>
              <a:t>).</a:t>
            </a:r>
          </a:p>
          <a:p>
            <a:pPr algn="just"/>
            <a:r>
              <a:rPr lang="it-IT" sz="1600" dirty="0"/>
              <a:t>Nel 2002 è stata Presidente della </a:t>
            </a:r>
            <a:r>
              <a:rPr lang="it-IT" sz="1600" i="1" dirty="0"/>
              <a:t>American </a:t>
            </a:r>
            <a:r>
              <a:rPr lang="it-IT" sz="1600" i="1" dirty="0" err="1"/>
              <a:t>Historical</a:t>
            </a:r>
            <a:r>
              <a:rPr lang="it-IT" sz="1600" i="1" dirty="0"/>
              <a:t> </a:t>
            </a:r>
            <a:r>
              <a:rPr lang="it-IT" sz="1600" i="1" dirty="0" err="1" smtClean="0"/>
              <a:t>Association</a:t>
            </a:r>
            <a:r>
              <a:rPr lang="it-IT" sz="1600" i="1" dirty="0" smtClean="0"/>
              <a:t>.</a:t>
            </a:r>
          </a:p>
          <a:p>
            <a:pPr algn="just"/>
            <a:r>
              <a:rPr lang="it-IT" sz="1600" dirty="0" smtClean="0"/>
              <a:t>Già militante femminista, è considerata una delle massime specialiste di storia della rivoluzione francese, pioniera della «cultural </a:t>
            </a:r>
            <a:r>
              <a:rPr lang="it-IT" sz="1600" dirty="0" err="1" smtClean="0"/>
              <a:t>history</a:t>
            </a:r>
            <a:r>
              <a:rPr lang="it-IT" sz="1600" dirty="0" smtClean="0"/>
              <a:t>» e della «gender </a:t>
            </a:r>
            <a:r>
              <a:rPr lang="it-IT" sz="1600" dirty="0" err="1" smtClean="0"/>
              <a:t>history</a:t>
            </a:r>
            <a:r>
              <a:rPr lang="it-IT" sz="1600" dirty="0" smtClean="0"/>
              <a:t>», </a:t>
            </a:r>
            <a:r>
              <a:rPr lang="it-IT" sz="1600" dirty="0"/>
              <a:t>ha anche pubblicato testi sulla storia </a:t>
            </a:r>
            <a:r>
              <a:rPr lang="it-IT" sz="1600" dirty="0" smtClean="0"/>
              <a:t>dell‘omosessualità, dell’erotismo </a:t>
            </a:r>
            <a:r>
              <a:rPr lang="it-IT" sz="1600" dirty="0"/>
              <a:t>e della </a:t>
            </a:r>
            <a:r>
              <a:rPr lang="it-IT" sz="1600" dirty="0" smtClean="0"/>
              <a:t>pornografia nel XVIII secolo.</a:t>
            </a:r>
          </a:p>
          <a:p>
            <a:endParaRPr lang="it-IT" sz="1600" dirty="0" smtClean="0"/>
          </a:p>
          <a:p>
            <a:r>
              <a:rPr lang="it-IT" sz="1400" b="1" dirty="0" smtClean="0"/>
              <a:t>OPERE: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Revolution and Urban Politics in Provincial France (1978</a:t>
            </a:r>
            <a:r>
              <a:rPr lang="en-US" sz="1200" dirty="0" smtClean="0"/>
              <a:t>).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Politics, Culture, and Class in the French Revolution (1984)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Family Romance of the French Revolution (</a:t>
            </a:r>
            <a:r>
              <a:rPr lang="en-US" sz="1200" dirty="0" smtClean="0"/>
              <a:t>1992)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New Cultural History (1989)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Telling the Truth about History (1994)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Histories: French Constructions of the Past (1995)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Beyond the Cultural Turn (1999</a:t>
            </a:r>
            <a:r>
              <a:rPr lang="en-US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Inventing Human Rights. A History (2007)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La </a:t>
            </a:r>
            <a:r>
              <a:rPr lang="en-US" sz="1200" dirty="0" err="1"/>
              <a:t>storia</a:t>
            </a:r>
            <a:r>
              <a:rPr lang="en-US" sz="1200" dirty="0"/>
              <a:t> </a:t>
            </a:r>
            <a:r>
              <a:rPr lang="en-US" sz="1200" dirty="0" err="1"/>
              <a:t>culturale</a:t>
            </a:r>
            <a:r>
              <a:rPr lang="en-US" sz="1200" dirty="0"/>
              <a:t> </a:t>
            </a:r>
            <a:r>
              <a:rPr lang="en-US" sz="1200" dirty="0" err="1"/>
              <a:t>nell'età</a:t>
            </a:r>
            <a:r>
              <a:rPr lang="en-US" sz="1200" dirty="0"/>
              <a:t> </a:t>
            </a:r>
            <a:r>
              <a:rPr lang="en-US" sz="1200" dirty="0" err="1" smtClean="0"/>
              <a:t>globale</a:t>
            </a:r>
            <a:r>
              <a:rPr lang="en-US" sz="1200" dirty="0" smtClean="0"/>
              <a:t> (2010)</a:t>
            </a:r>
            <a:endParaRPr lang="en-US" sz="1200" dirty="0"/>
          </a:p>
          <a:p>
            <a:endParaRPr lang="it-IT" dirty="0" smtClean="0"/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14738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diritti umani richiedono tre qualità interdipendenti: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820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Essere </a:t>
            </a:r>
            <a:r>
              <a:rPr lang="it-IT" b="1" dirty="0" smtClean="0"/>
              <a:t>naturali</a:t>
            </a:r>
            <a:r>
              <a:rPr lang="it-IT" dirty="0" smtClean="0"/>
              <a:t> (inerenti gli esseri umani)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Essere </a:t>
            </a:r>
            <a:r>
              <a:rPr lang="it-IT" b="1" dirty="0" smtClean="0"/>
              <a:t>uguali </a:t>
            </a:r>
            <a:r>
              <a:rPr lang="it-IT" dirty="0" smtClean="0"/>
              <a:t>(gli stessi per tutti)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Essere</a:t>
            </a:r>
            <a:r>
              <a:rPr lang="it-IT" b="1" dirty="0" smtClean="0"/>
              <a:t> universali </a:t>
            </a:r>
            <a:r>
              <a:rPr lang="it-IT" dirty="0" smtClean="0"/>
              <a:t>(applicabili ovunque)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532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Empatia = Autonomia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L’empatia implica l’autonomia</a:t>
            </a:r>
          </a:p>
          <a:p>
            <a:r>
              <a:rPr lang="it-IT" dirty="0"/>
              <a:t>L’autonomia implica la separatezza e il rispetto dei confini fra un corpo e </a:t>
            </a:r>
            <a:r>
              <a:rPr lang="it-IT" dirty="0" smtClean="0"/>
              <a:t>l’altro</a:t>
            </a:r>
            <a:endParaRPr lang="it-IT" dirty="0"/>
          </a:p>
          <a:p>
            <a:r>
              <a:rPr lang="it-IT" dirty="0" smtClean="0"/>
              <a:t>L’autonomia implica la inviolabilità del corpo umano che appartiene a ciascun individuo</a:t>
            </a:r>
          </a:p>
          <a:p>
            <a:r>
              <a:rPr lang="it-IT" dirty="0" smtClean="0"/>
              <a:t>L’empatia si basa sul riconoscimento che gli altri sentono e pensano come noi e che la nostra sensibilità interiore è simile a quella di tutti gli altri esseri umani, nessuno escluso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027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Empatia</a:t>
            </a:r>
            <a:r>
              <a:rPr lang="it-IT" dirty="0" smtClean="0"/>
              <a:t> come uscita dall’</a:t>
            </a:r>
            <a:r>
              <a:rPr lang="it-IT" i="1" dirty="0" smtClean="0"/>
              <a:t>autismo</a:t>
            </a:r>
            <a:r>
              <a:rPr lang="it-IT" dirty="0" smtClean="0"/>
              <a:t> sociale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L’empatia si sviluppa con l’interazione sociale, la capacità di identificarsi al di là delle divisioni sociali e di ceto.</a:t>
            </a:r>
          </a:p>
          <a:p>
            <a:r>
              <a:rPr lang="it-IT" sz="2000" dirty="0" smtClean="0"/>
              <a:t>M.me de </a:t>
            </a:r>
            <a:r>
              <a:rPr lang="it-IT" sz="2000" dirty="0" err="1" smtClean="0"/>
              <a:t>Châtelet</a:t>
            </a:r>
            <a:r>
              <a:rPr lang="it-IT" sz="2000" dirty="0" smtClean="0"/>
              <a:t> esitava a spogliarsi di fronte al suo amante Voltaire, ma non aveva alcun pudore di fronte ai suoi domestici (anche maschi), ritenuti evidentemente meno </a:t>
            </a:r>
            <a:r>
              <a:rPr lang="it-IT" sz="2000" i="1" dirty="0" smtClean="0"/>
              <a:t>umani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8614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800" b="1" i="1" smtClean="0"/>
              <a:t>La marchesa Emilie de Chatelet: amante e musa ispiratrice di Voltaire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600200"/>
            <a:ext cx="447516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600" smtClean="0"/>
              <a:t>Allieva di Newton e di Maupertuis e studiosa di fisica e di matematica, la marchesa Emilie de Chatelet è una delle rare figure femminili di intellettuale nella Francia del Settecento.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600" smtClean="0"/>
              <a:t>Legata per molti anni a Voltaire, lo ospita a lungo nel suo castello.</a:t>
            </a:r>
          </a:p>
        </p:txBody>
      </p:sp>
      <p:pic>
        <p:nvPicPr>
          <p:cNvPr id="6148" name="Picture 7" descr="chatelet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1555750"/>
            <a:ext cx="3827463" cy="51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2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si prepara la conquista dell’empatia?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Scoperta dell’individualità</a:t>
            </a:r>
          </a:p>
          <a:p>
            <a:r>
              <a:rPr lang="it-IT" dirty="0" smtClean="0"/>
              <a:t>Crisi dell’autorità paterna</a:t>
            </a:r>
          </a:p>
          <a:p>
            <a:r>
              <a:rPr lang="it-IT" dirty="0" smtClean="0"/>
              <a:t>Fruizione di musica e teatro in silenzio</a:t>
            </a:r>
          </a:p>
          <a:p>
            <a:r>
              <a:rPr lang="it-IT" dirty="0" smtClean="0"/>
              <a:t>Affermazione della ritrattistica</a:t>
            </a:r>
          </a:p>
          <a:p>
            <a:r>
              <a:rPr lang="it-IT" dirty="0" smtClean="0"/>
              <a:t>Affermazione di romanzi e periodici che rendono accessibili al largo pubblico storie di vita quotidiana</a:t>
            </a:r>
          </a:p>
          <a:p>
            <a:r>
              <a:rPr lang="it-IT" dirty="0" smtClean="0"/>
              <a:t>Delegittimazione della tortura giudiziaria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621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Nel Settecento è in atto un epocale mutamento di sensibilità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Empatia = immedesimarsi</a:t>
            </a:r>
          </a:p>
          <a:p>
            <a:r>
              <a:rPr lang="it-IT" dirty="0" smtClean="0"/>
              <a:t>Solo nel XVII è possibile pensare ad «immedesimarsi» in qualcuno</a:t>
            </a:r>
          </a:p>
          <a:p>
            <a:r>
              <a:rPr lang="it-IT" dirty="0" smtClean="0"/>
              <a:t>Perché?</a:t>
            </a:r>
          </a:p>
          <a:p>
            <a:r>
              <a:rPr lang="it-IT" dirty="0" smtClean="0"/>
              <a:t>Processo di individualizzazione</a:t>
            </a:r>
          </a:p>
          <a:p>
            <a:r>
              <a:rPr lang="it-IT" dirty="0" smtClean="0"/>
              <a:t>Più spiccata identità degli individui (ritratti)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843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tesi di Lynn </a:t>
            </a:r>
            <a:r>
              <a:rPr lang="it-IT" dirty="0" err="1" smtClean="0"/>
              <a:t>Hunt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«La mia argomentazione si basa sull’idea che la lettura delle descrizioni di torture o dei romanzi epistolari </a:t>
            </a:r>
            <a:r>
              <a:rPr lang="it-IT" dirty="0"/>
              <a:t>a</a:t>
            </a:r>
            <a:r>
              <a:rPr lang="it-IT" dirty="0" smtClean="0"/>
              <a:t>bbia prodotto effetti fisici che si sono tradotti in modificazioni cerebrali per poi ripresentarsi come nuove idee in merito all’organizzazione della vita sociale e politica. Nuove forme di lettura (e di osservazione, di ascolto) crearono nuove esperienze individuali (empatia), che a loro volta favorirono la nascita di nuovi concetti sociali e politici (diritti umani).»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44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I. «Torrenti di emozioni». Leggere romanzi e immaginare l’uguaglianza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b="1" dirty="0" smtClean="0"/>
              <a:t>J.J. Rousseau</a:t>
            </a:r>
            <a:r>
              <a:rPr lang="it-IT" sz="2400" dirty="0" smtClean="0"/>
              <a:t>, </a:t>
            </a:r>
            <a:r>
              <a:rPr lang="it-IT" sz="2400" i="1" dirty="0" smtClean="0"/>
              <a:t>Julie, </a:t>
            </a:r>
            <a:r>
              <a:rPr lang="it-IT" sz="2400" i="1" dirty="0" err="1" smtClean="0"/>
              <a:t>ou</a:t>
            </a:r>
            <a:r>
              <a:rPr lang="it-IT" sz="2400" i="1" dirty="0" smtClean="0"/>
              <a:t> La nouvelle </a:t>
            </a:r>
            <a:r>
              <a:rPr lang="it-IT" sz="2400" i="1" dirty="0" err="1" smtClean="0"/>
              <a:t>Héloise</a:t>
            </a:r>
            <a:r>
              <a:rPr lang="it-IT" sz="2400" i="1" dirty="0" smtClean="0"/>
              <a:t> </a:t>
            </a:r>
            <a:r>
              <a:rPr lang="it-IT" sz="2400" dirty="0" smtClean="0"/>
              <a:t>(1761), romanzo epistolare di straordinario successo che suscita nei lettori (e nelle lettrici) </a:t>
            </a:r>
            <a:r>
              <a:rPr lang="it-IT" sz="2400" b="1" dirty="0" smtClean="0"/>
              <a:t>emozioni </a:t>
            </a:r>
            <a:r>
              <a:rPr lang="it-IT" sz="2400" dirty="0" smtClean="0"/>
              <a:t>senza precedenti [cfr. R. </a:t>
            </a:r>
            <a:r>
              <a:rPr lang="it-IT" sz="2400" dirty="0" err="1" smtClean="0"/>
              <a:t>Darnton</a:t>
            </a:r>
            <a:r>
              <a:rPr lang="it-IT" sz="2400" dirty="0" smtClean="0"/>
              <a:t> sulle lettere dei lettori all’editore].</a:t>
            </a:r>
          </a:p>
          <a:p>
            <a:r>
              <a:rPr lang="it-IT" sz="2400" dirty="0" smtClean="0"/>
              <a:t>Tra il 1761 e il 1800: si pubblicano 115 edizioni del romanzo.</a:t>
            </a:r>
          </a:p>
          <a:p>
            <a:r>
              <a:rPr lang="it-IT" sz="2400" dirty="0" smtClean="0"/>
              <a:t>Il pubblico si identifica nei protagonisti, come accadrà di lì a poco anche col </a:t>
            </a:r>
            <a:r>
              <a:rPr lang="it-IT" sz="2400" i="1" dirty="0" smtClean="0"/>
              <a:t>Werther </a:t>
            </a:r>
            <a:r>
              <a:rPr lang="it-IT" sz="2400" dirty="0" smtClean="0"/>
              <a:t>di Goethe (1774) e come era già accaduto con la </a:t>
            </a:r>
            <a:r>
              <a:rPr lang="it-IT" sz="2400" i="1" dirty="0" smtClean="0"/>
              <a:t>Pamela</a:t>
            </a:r>
            <a:r>
              <a:rPr lang="it-IT" sz="2400" dirty="0" smtClean="0"/>
              <a:t> di Richardson (1740).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3885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lettura dei romanzi mina la moralità?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lettura emoziona quindi indebolisce, rende più fragili le menti e i corpi, più propensi ad essere posseduti dalle passioni</a:t>
            </a:r>
          </a:p>
          <a:p>
            <a:r>
              <a:rPr lang="it-IT" dirty="0" smtClean="0"/>
              <a:t>Le donne sono più propense alle passioni e sono voraci lettrici di romanzi</a:t>
            </a:r>
          </a:p>
          <a:p>
            <a:r>
              <a:rPr lang="it-IT" dirty="0" smtClean="0"/>
              <a:t>Leggendo le donne vengono meno ai propri doveri (di figlie, di mogli, di madri)</a:t>
            </a:r>
          </a:p>
          <a:p>
            <a:r>
              <a:rPr lang="it-IT" dirty="0" smtClean="0"/>
              <a:t>Particolarmente condannabile la lettura a letto (che favorisce mollezze e licenziosità)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077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Eroine femminili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eroine femminili dei romanzi (create tutte da autori maschi) sfidano le regole e affermano la propria </a:t>
            </a:r>
            <a:r>
              <a:rPr lang="it-IT" dirty="0" smtClean="0">
                <a:solidFill>
                  <a:srgbClr val="FF0000"/>
                </a:solidFill>
              </a:rPr>
              <a:t>autonomia individuale </a:t>
            </a:r>
            <a:r>
              <a:rPr lang="it-IT" dirty="0" smtClean="0"/>
              <a:t>(per lo più in ambito famigliare e matrimoniale).</a:t>
            </a:r>
          </a:p>
          <a:p>
            <a:r>
              <a:rPr lang="it-IT" dirty="0" smtClean="0"/>
              <a:t>Si finisce per affermare il </a:t>
            </a:r>
            <a:r>
              <a:rPr lang="it-IT" dirty="0" smtClean="0">
                <a:solidFill>
                  <a:srgbClr val="FF0000"/>
                </a:solidFill>
              </a:rPr>
              <a:t>divorzio</a:t>
            </a:r>
            <a:r>
              <a:rPr lang="it-IT" dirty="0" smtClean="0"/>
              <a:t> come diritto naturale (Jefferson) … divorzio anche dalla «madre-patria» (1776)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215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LYNN HUNT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La forza dell’empatia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i="1" dirty="0" smtClean="0"/>
              <a:t>Una storia dei diritti dell’uomo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3630657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Compassione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romanzi stimolano la </a:t>
            </a:r>
            <a:r>
              <a:rPr lang="it-IT" dirty="0" smtClean="0">
                <a:solidFill>
                  <a:srgbClr val="FF0000"/>
                </a:solidFill>
              </a:rPr>
              <a:t>compassione</a:t>
            </a:r>
            <a:r>
              <a:rPr lang="it-IT" dirty="0" smtClean="0"/>
              <a:t> verso creature oppresse (donne, bambini, schiavi)</a:t>
            </a:r>
          </a:p>
          <a:p>
            <a:r>
              <a:rPr lang="it-IT" dirty="0" smtClean="0"/>
              <a:t>La compassione induce a rivendicare </a:t>
            </a:r>
            <a:r>
              <a:rPr lang="it-IT" dirty="0" smtClean="0">
                <a:solidFill>
                  <a:srgbClr val="FF0000"/>
                </a:solidFill>
              </a:rPr>
              <a:t>diritti umani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81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II. «Ossa delle loro ossa». L’abolizione della tortura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caso </a:t>
            </a:r>
            <a:r>
              <a:rPr lang="it-IT" dirty="0" err="1" smtClean="0"/>
              <a:t>Calas</a:t>
            </a:r>
            <a:r>
              <a:rPr lang="it-IT" dirty="0" smtClean="0"/>
              <a:t> è la prima campagna di stampa contro la tortura e per la «giustizia giusta»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66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0943"/>
            <a:ext cx="8229600" cy="1139825"/>
          </a:xfrm>
        </p:spPr>
        <p:txBody>
          <a:bodyPr/>
          <a:lstStyle/>
          <a:p>
            <a:pPr eaLnBrk="1" hangingPunct="1"/>
            <a:r>
              <a:rPr lang="it-IT" altLang="it-IT" sz="2800" b="1" i="1" dirty="0" smtClean="0"/>
              <a:t>Le grandi battaglie di Voltaire: </a:t>
            </a:r>
            <a:r>
              <a:rPr lang="it-IT" altLang="it-IT" sz="2800" b="1" i="1" dirty="0" smtClean="0"/>
              <a:t>il </a:t>
            </a:r>
            <a:r>
              <a:rPr lang="it-IT" altLang="it-IT" sz="2800" b="1" i="1" dirty="0" smtClean="0"/>
              <a:t>caso </a:t>
            </a:r>
            <a:r>
              <a:rPr lang="it-IT" altLang="it-IT" sz="2800" b="1" i="1" dirty="0" err="1" smtClean="0"/>
              <a:t>Calas</a:t>
            </a:r>
            <a:r>
              <a:rPr lang="it-IT" altLang="it-IT" sz="2800" b="1" i="1" dirty="0" smtClean="0"/>
              <a:t> (1761-62</a:t>
            </a:r>
            <a:r>
              <a:rPr lang="it-IT" altLang="it-IT" sz="2800" b="1" i="1" dirty="0" smtClean="0"/>
              <a:t>). Una delle prime campagne di stampa dell’età moderna</a:t>
            </a:r>
            <a:endParaRPr lang="it-IT" altLang="it-IT" sz="2800" b="1" i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5678"/>
            <a:ext cx="8229600" cy="4565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100" dirty="0" smtClean="0"/>
              <a:t>1761: </a:t>
            </a:r>
            <a:r>
              <a:rPr lang="it-IT" altLang="it-IT" sz="2100" b="1" dirty="0" smtClean="0"/>
              <a:t>Jean </a:t>
            </a:r>
            <a:r>
              <a:rPr lang="it-IT" altLang="it-IT" sz="2100" b="1" dirty="0" err="1" smtClean="0"/>
              <a:t>Calas</a:t>
            </a:r>
            <a:r>
              <a:rPr lang="it-IT" altLang="it-IT" sz="2100" dirty="0" smtClean="0"/>
              <a:t>, mercante di stoffe a Tolosa, ugonotto, è accusato di aver ucciso il figlio </a:t>
            </a:r>
            <a:r>
              <a:rPr lang="it-IT" altLang="it-IT" sz="2100" dirty="0" smtClean="0"/>
              <a:t>Marc-Antoine perché </a:t>
            </a:r>
            <a:r>
              <a:rPr lang="it-IT" altLang="it-IT" sz="2100" dirty="0" smtClean="0"/>
              <a:t>si convertisse al cattolicesimo.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100" dirty="0" smtClean="0"/>
              <a:t>In realtà la famiglia ha semplicemente occultato il suicidio del figlio, malato di mente, per evitare il disonore, lo scempio del cadavere e il sequestro dei beni.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100" dirty="0" smtClean="0"/>
              <a:t>1762: Jean </a:t>
            </a:r>
            <a:r>
              <a:rPr lang="it-IT" altLang="it-IT" sz="2100" dirty="0" err="1"/>
              <a:t>C</a:t>
            </a:r>
            <a:r>
              <a:rPr lang="it-IT" altLang="it-IT" sz="2100" dirty="0" err="1" smtClean="0"/>
              <a:t>alas</a:t>
            </a:r>
            <a:r>
              <a:rPr lang="it-IT" altLang="it-IT" sz="2100" dirty="0" smtClean="0"/>
              <a:t> </a:t>
            </a:r>
            <a:r>
              <a:rPr lang="it-IT" altLang="it-IT" sz="2100" dirty="0" smtClean="0"/>
              <a:t>è condannato a morte per smembramento sulla ruota, dopo settimane di tortura. La sua famiglia è deportata e dispersa.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100" dirty="0" smtClean="0"/>
              <a:t>1762: Voltaire prende le difese di </a:t>
            </a:r>
            <a:r>
              <a:rPr lang="it-IT" altLang="it-IT" sz="2100" dirty="0" err="1" smtClean="0"/>
              <a:t>Calas</a:t>
            </a:r>
            <a:r>
              <a:rPr lang="it-IT" altLang="it-IT" sz="2100" dirty="0" smtClean="0"/>
              <a:t> e </a:t>
            </a:r>
            <a:r>
              <a:rPr lang="it-IT" altLang="it-IT" sz="2100" dirty="0" smtClean="0"/>
              <a:t>– in seguito ad una vigorosa campagna di stampa culminata nel </a:t>
            </a:r>
            <a:r>
              <a:rPr lang="it-IT" altLang="it-IT" sz="2100" dirty="0" smtClean="0"/>
              <a:t>1763 </a:t>
            </a:r>
            <a:r>
              <a:rPr lang="it-IT" altLang="it-IT" sz="2100" dirty="0" smtClean="0"/>
              <a:t>con la pubblicazione del</a:t>
            </a:r>
            <a:r>
              <a:rPr lang="it-IT" altLang="it-IT" sz="2100" dirty="0" smtClean="0"/>
              <a:t> </a:t>
            </a:r>
            <a:r>
              <a:rPr lang="it-IT" altLang="it-IT" sz="2100" b="1" i="1" dirty="0" err="1" smtClean="0"/>
              <a:t>Traité</a:t>
            </a:r>
            <a:r>
              <a:rPr lang="it-IT" altLang="it-IT" sz="2100" b="1" i="1" dirty="0" smtClean="0"/>
              <a:t> </a:t>
            </a:r>
            <a:r>
              <a:rPr lang="it-IT" altLang="it-IT" sz="2100" b="1" i="1" dirty="0" err="1" smtClean="0"/>
              <a:t>sur</a:t>
            </a:r>
            <a:r>
              <a:rPr lang="it-IT" altLang="it-IT" sz="2100" b="1" i="1" dirty="0" smtClean="0"/>
              <a:t> la </a:t>
            </a:r>
            <a:r>
              <a:rPr lang="it-IT" altLang="it-IT" sz="2100" b="1" i="1" dirty="0" err="1" smtClean="0"/>
              <a:t>tolérance</a:t>
            </a:r>
            <a:r>
              <a:rPr lang="it-IT" altLang="it-IT" sz="2100" dirty="0" smtClean="0"/>
              <a:t> - ne </a:t>
            </a:r>
            <a:r>
              <a:rPr lang="it-IT" altLang="it-IT" sz="2100" dirty="0" smtClean="0"/>
              <a:t>ottiene la riabilitazione postuma nel 1765 da parte dei </a:t>
            </a:r>
            <a:r>
              <a:rPr lang="it-IT" altLang="it-IT" sz="2100" i="1" dirty="0" smtClean="0"/>
              <a:t>Ma</a:t>
            </a:r>
            <a:r>
              <a:rPr lang="en-US" altLang="it-IT" sz="2100" i="1" dirty="0" smtClean="0">
                <a:cs typeface="Arial" charset="0"/>
              </a:rPr>
              <a:t>î</a:t>
            </a:r>
            <a:r>
              <a:rPr lang="it-IT" altLang="it-IT" sz="2100" i="1" dirty="0" err="1" smtClean="0"/>
              <a:t>tres</a:t>
            </a:r>
            <a:r>
              <a:rPr lang="it-IT" altLang="it-IT" sz="2100" i="1" dirty="0" smtClean="0"/>
              <a:t> </a:t>
            </a:r>
            <a:r>
              <a:rPr lang="it-IT" altLang="it-IT" sz="2100" i="1" dirty="0" err="1" smtClean="0"/>
              <a:t>des</a:t>
            </a:r>
            <a:r>
              <a:rPr lang="it-IT" altLang="it-IT" sz="2100" i="1" dirty="0" smtClean="0"/>
              <a:t> </a:t>
            </a:r>
            <a:r>
              <a:rPr lang="it-IT" altLang="it-IT" sz="2100" i="1" dirty="0" err="1" smtClean="0"/>
              <a:t>Requ</a:t>
            </a:r>
            <a:r>
              <a:rPr lang="en-US" altLang="it-IT" sz="2100" i="1" dirty="0" smtClean="0">
                <a:cs typeface="Arial" charset="0"/>
              </a:rPr>
              <a:t>ê</a:t>
            </a:r>
            <a:r>
              <a:rPr lang="it-IT" altLang="it-IT" sz="2100" i="1" dirty="0" err="1" smtClean="0"/>
              <a:t>tes</a:t>
            </a:r>
            <a:r>
              <a:rPr lang="it-IT" altLang="it-IT" sz="2100" i="1" dirty="0" smtClean="0"/>
              <a:t> </a:t>
            </a:r>
            <a:r>
              <a:rPr lang="it-IT" altLang="it-IT" sz="2100" dirty="0" smtClean="0"/>
              <a:t>(suprema corte di revisione parigina</a:t>
            </a:r>
            <a:r>
              <a:rPr lang="it-IT" altLang="it-IT" sz="21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2524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- Cesare Beccaria, </a:t>
            </a:r>
            <a:r>
              <a:rPr lang="it-IT" sz="3600" i="1" dirty="0" smtClean="0"/>
              <a:t>Dei delitti e delle pene </a:t>
            </a:r>
            <a:r>
              <a:rPr lang="it-IT" sz="3600" dirty="0" smtClean="0"/>
              <a:t>(</a:t>
            </a:r>
            <a:r>
              <a:rPr lang="it-IT" sz="3600" dirty="0" smtClean="0"/>
              <a:t>1764) </a:t>
            </a:r>
            <a:br>
              <a:rPr lang="it-IT" sz="3600" dirty="0" smtClean="0"/>
            </a:br>
            <a:r>
              <a:rPr lang="it-IT" sz="3600" dirty="0" smtClean="0"/>
              <a:t>- </a:t>
            </a:r>
            <a:r>
              <a:rPr lang="it-IT" sz="3600" dirty="0" smtClean="0"/>
              <a:t>Pietro Verri, </a:t>
            </a:r>
            <a:r>
              <a:rPr lang="it-IT" sz="3600" i="1" dirty="0" smtClean="0"/>
              <a:t>Osservazioni sopra la tortura </a:t>
            </a:r>
            <a:r>
              <a:rPr lang="it-IT" sz="3600" dirty="0" smtClean="0"/>
              <a:t>(1760, 1777)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30725"/>
          </a:xfrm>
        </p:spPr>
        <p:txBody>
          <a:bodyPr/>
          <a:lstStyle/>
          <a:p>
            <a:r>
              <a:rPr lang="it-IT" sz="2400" dirty="0" smtClean="0"/>
              <a:t>Il libro è in realtà frutto di una discussione a due fra C. Beccaria e di P. Verri il quale, con le </a:t>
            </a:r>
            <a:r>
              <a:rPr lang="it-IT" sz="2400" i="1" dirty="0" smtClean="0"/>
              <a:t>Osservazioni </a:t>
            </a:r>
            <a:r>
              <a:rPr lang="it-IT" sz="2400" dirty="0" smtClean="0"/>
              <a:t>inedite aveva già l’abolizione della tortura giudiziaria scontrandosi con l’opposizione della magistratura milanese a capo della quale siede suo padre Gabriele Verri, presidente del Senato di Milano.</a:t>
            </a:r>
          </a:p>
          <a:p>
            <a:r>
              <a:rPr lang="it-IT" sz="2400" dirty="0" smtClean="0"/>
              <a:t>Beccaria scrive il suo trattato a partire dagli appunti di Verri che giungeranno ad una versione definitiva e aggiornata, pubblicata solo nel 1777.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07251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forme del punire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Umiliazione pubblica (gogna)</a:t>
            </a:r>
          </a:p>
          <a:p>
            <a:r>
              <a:rPr lang="it-IT" dirty="0" smtClean="0"/>
              <a:t>Pene corporali (fustigazione, marchiatura a fuoco)</a:t>
            </a:r>
          </a:p>
          <a:p>
            <a:r>
              <a:rPr lang="it-IT" dirty="0" smtClean="0"/>
              <a:t>Supplizio (impiccagione, rogo, annegamento, ruota, squartamento)</a:t>
            </a:r>
          </a:p>
          <a:p>
            <a:r>
              <a:rPr lang="it-IT" dirty="0" smtClean="0"/>
              <a:t>Tortura giudiziaria (non pena, ma strumento processuale per estorcere la confessione)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894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 spettacolo pubblico del dolore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esecuzioni pubbliche diventano uno spettacolo in cui il popolo parteggia (pericolosamente) sempre più spesso per il condannato (compassione)</a:t>
            </a:r>
          </a:p>
          <a:p>
            <a:r>
              <a:rPr lang="it-IT" dirty="0" smtClean="0"/>
              <a:t>L’esecuzione non è più un rito sacrificare in cui il corpo del condannato è altro da sé, ma diviene un rito empatico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3853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mutato atteggiamento nei riguardi della sofferenza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94619"/>
            <a:ext cx="8229600" cy="4530725"/>
          </a:xfrm>
        </p:spPr>
        <p:txBody>
          <a:bodyPr/>
          <a:lstStyle/>
          <a:p>
            <a:r>
              <a:rPr lang="it-IT" sz="2400" dirty="0" smtClean="0"/>
              <a:t>«Poiché il dolore e il corpo stesso ora appartenevano soltanto all’individuo, anziché alla comunità, l’individuo non poteva più essere sacrificato per il bene comune o per un fine religioso superiore».</a:t>
            </a:r>
          </a:p>
          <a:p>
            <a:r>
              <a:rPr lang="it-IT" sz="2400" dirty="0" smtClean="0"/>
              <a:t>«Se nel vecchio regime il dolore era servito come simbolo di riparazione, ora appariva come un ostacolo a qualsiasi forma significativa di riscatto».</a:t>
            </a:r>
          </a:p>
          <a:p>
            <a:r>
              <a:rPr lang="it-IT" sz="2400" dirty="0" smtClean="0"/>
              <a:t>Di conseguenza, nella nuova mentalità, la pena crudele inflitta in pubblico costituiva un attacco alla società, più che una sua riaffermazione».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69623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Riservatezza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0725"/>
          </a:xfrm>
        </p:spPr>
        <p:txBody>
          <a:bodyPr/>
          <a:lstStyle/>
          <a:p>
            <a:r>
              <a:rPr lang="it-IT" dirty="0" smtClean="0"/>
              <a:t>Si afferma solo nel Settecento l’idea di riservatezza (pudore) che impone di non fare i propri bisogni in pubblico, non apparire nudi, non fare il bagno insieme, non dormire con estranei, non mangiare nella stessa scodella, non fare sesso in pubblico o di fronte ai figli.</a:t>
            </a:r>
          </a:p>
          <a:p>
            <a:r>
              <a:rPr lang="it-IT" dirty="0" smtClean="0"/>
              <a:t>Solo dopo il 1750 si ascolta la musica o si assiste ad una rappresentazione teatrale in silenzio e non passeggiando, mangiando, chiacchierando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7473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Spazi abitativi riservati e separati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separa la camera da letto dalla sala da pranzo</a:t>
            </a:r>
          </a:p>
          <a:p>
            <a:r>
              <a:rPr lang="it-IT" dirty="0" smtClean="0"/>
              <a:t>Si introducono i corridoi a separare e isolare le singole stanze (fine della suite francese)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1171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ritratto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XVIII secolo si afferma l’arte del ritratto (individuale) come genere borghese e non solo aristocratico e celebrativo</a:t>
            </a:r>
          </a:p>
          <a:p>
            <a:r>
              <a:rPr lang="it-IT" dirty="0" smtClean="0"/>
              <a:t>Ritratto come indagine psicologica, come rivelazione dell’intimo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121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507413" cy="1139825"/>
          </a:xfrm>
        </p:spPr>
        <p:txBody>
          <a:bodyPr/>
          <a:lstStyle/>
          <a:p>
            <a:r>
              <a:rPr lang="it-IT" altLang="it-IT" sz="3800" b="1" i="1">
                <a:solidFill>
                  <a:srgbClr val="FF0000"/>
                </a:solidFill>
              </a:rPr>
              <a:t>4 luglio 1776: la dichiarazione d’indipendenza degli Stati Uniti d’America</a:t>
            </a:r>
          </a:p>
        </p:txBody>
      </p:sp>
      <p:pic>
        <p:nvPicPr>
          <p:cNvPr id="75782" name="Picture 6" descr="historic%20signing%20of%20the%20declaration%20of%20independence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33575"/>
            <a:ext cx="7561262" cy="4808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III: «Hanno dato un grande esempio». La dichiarazione dei diritti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Perché i diritti devono essere enunciati in una </a:t>
            </a:r>
            <a:r>
              <a:rPr lang="it-IT" i="1" dirty="0" smtClean="0"/>
              <a:t>dichiarazione</a:t>
            </a:r>
            <a:r>
              <a:rPr lang="it-IT" dirty="0" smtClean="0"/>
              <a:t>? </a:t>
            </a:r>
          </a:p>
          <a:p>
            <a:r>
              <a:rPr lang="it-IT" dirty="0" smtClean="0"/>
              <a:t>Una dichiarazione pubblica e solenne sancisce i cambiamenti che si sono verificati negli atteggiamenti di fondo.</a:t>
            </a:r>
          </a:p>
          <a:p>
            <a:r>
              <a:rPr lang="it-IT" dirty="0" smtClean="0"/>
              <a:t>Prende atto e al tempo stesso contribuisce a determinare un mutamento di atteggiamento.</a:t>
            </a:r>
          </a:p>
          <a:p>
            <a:r>
              <a:rPr lang="it-IT" dirty="0" smtClean="0"/>
              <a:t>Crea una nuova base per il governo (1776, 1789).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7917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Oltre il giusnaturalismo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Diritti </a:t>
            </a:r>
            <a:r>
              <a:rPr lang="it-IT" i="1" dirty="0" smtClean="0"/>
              <a:t>naturali</a:t>
            </a:r>
            <a:r>
              <a:rPr lang="it-IT" dirty="0" smtClean="0"/>
              <a:t> e diritti </a:t>
            </a:r>
            <a:r>
              <a:rPr lang="it-IT" i="1" dirty="0" smtClean="0"/>
              <a:t>storici</a:t>
            </a:r>
            <a:r>
              <a:rPr lang="it-IT" dirty="0" smtClean="0"/>
              <a:t> (frutti di conquista)</a:t>
            </a:r>
          </a:p>
          <a:p>
            <a:r>
              <a:rPr lang="it-IT" dirty="0" smtClean="0"/>
              <a:t>Diritti </a:t>
            </a:r>
            <a:r>
              <a:rPr lang="it-IT" i="1" dirty="0" smtClean="0"/>
              <a:t>dell’uomo </a:t>
            </a:r>
            <a:r>
              <a:rPr lang="it-IT" dirty="0" smtClean="0"/>
              <a:t>come diritti </a:t>
            </a:r>
            <a:r>
              <a:rPr lang="it-IT" i="1" dirty="0" smtClean="0"/>
              <a:t>universali </a:t>
            </a:r>
          </a:p>
          <a:p>
            <a:r>
              <a:rPr lang="it-IT" dirty="0" smtClean="0"/>
              <a:t>Le espressioni usate sono</a:t>
            </a:r>
            <a:r>
              <a:rPr lang="it-IT" i="1" dirty="0" smtClean="0"/>
              <a:t>: uomo, </a:t>
            </a:r>
            <a:r>
              <a:rPr lang="it-IT" i="1" dirty="0" smtClean="0"/>
              <a:t>ogni uomo, </a:t>
            </a:r>
            <a:r>
              <a:rPr lang="it-IT" i="1" dirty="0" smtClean="0"/>
              <a:t>uomini, </a:t>
            </a:r>
            <a:r>
              <a:rPr lang="it-IT" i="1" dirty="0" smtClean="0"/>
              <a:t>ogni cittadino, </a:t>
            </a:r>
            <a:r>
              <a:rPr lang="it-IT" i="1" dirty="0" smtClean="0"/>
              <a:t>tutti i cittadini, società, ogni società, l’umanità</a:t>
            </a:r>
          </a:p>
          <a:p>
            <a:r>
              <a:rPr lang="it-IT" i="1" dirty="0" smtClean="0"/>
              <a:t>Tutti </a:t>
            </a:r>
            <a:r>
              <a:rPr lang="it-IT" dirty="0" smtClean="0"/>
              <a:t>senza esclusioni?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…e le donne, e gli schiavi …?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51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IV. «Non avrà mai fine». Le conseguenze delle dichiarazioni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minoranze religiose (anche se minoranze) devono godere di eguali diritti</a:t>
            </a:r>
          </a:p>
          <a:p>
            <a:r>
              <a:rPr lang="it-IT" b="1" dirty="0" smtClean="0"/>
              <a:t>La battaglia per i diritti non avrà mai fine:</a:t>
            </a:r>
          </a:p>
          <a:p>
            <a:r>
              <a:rPr lang="it-IT" dirty="0" smtClean="0"/>
              <a:t>DIRITTI </a:t>
            </a:r>
            <a:r>
              <a:rPr lang="it-IT" dirty="0" smtClean="0"/>
              <a:t>dei bambini, dei disabili, degli omosessuali, degli animali, ecc.</a:t>
            </a:r>
          </a:p>
          <a:p>
            <a:r>
              <a:rPr lang="it-IT" dirty="0" smtClean="0"/>
              <a:t>DIRITTO alla vita e alla buona morte (eutanasia), alla salute, alla casa, all’istruzione, all’assistenza, al lavoro, ecc.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592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V. «Il debole potere del senso di umanità». Perché i diritti umani hanno impiegato molto tempo a imporsi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8069"/>
          </a:xfrm>
        </p:spPr>
        <p:txBody>
          <a:bodyPr/>
          <a:lstStyle/>
          <a:p>
            <a:r>
              <a:rPr lang="it-IT" dirty="0" smtClean="0"/>
              <a:t>L’universalismo non rispetta le tradizioni (e la storia)</a:t>
            </a:r>
          </a:p>
          <a:p>
            <a:r>
              <a:rPr lang="it-IT" dirty="0" smtClean="0"/>
              <a:t>L’universalismo mette in crisi la gerarchia sociale</a:t>
            </a:r>
            <a:endParaRPr lang="it-IT" dirty="0" smtClean="0"/>
          </a:p>
          <a:p>
            <a:r>
              <a:rPr lang="it-IT" dirty="0" smtClean="0"/>
              <a:t>Nazionalismi dell’Ottocento</a:t>
            </a:r>
          </a:p>
          <a:p>
            <a:r>
              <a:rPr lang="it-IT" dirty="0" smtClean="0"/>
              <a:t>Dottrine biologiche della razza</a:t>
            </a:r>
          </a:p>
          <a:p>
            <a:r>
              <a:rPr lang="it-IT" dirty="0" smtClean="0"/>
              <a:t>Il comunismo sovietico afferma i diritti ma li nega di fatto</a:t>
            </a:r>
          </a:p>
        </p:txBody>
      </p:sp>
    </p:spTree>
    <p:extLst>
      <p:ext uri="{BB962C8B-B14F-4D97-AF65-F5344CB8AC3E}">
        <p14:creationId xmlns:p14="http://schemas.microsoft.com/office/powerpoint/2010/main" val="2487442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moltitudine di indignati che chiede una risposta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«La storia dei diritti umani dimostra che alla fine il miglior modo di difendere i diritti è affidarsi ai sentimenti, alle convinzioni e alle azioni di un gran numero di individui che chiedono risposte che si accordino con il loro senso dell’indignazione».</a:t>
            </a:r>
          </a:p>
          <a:p>
            <a:pPr marL="0" indent="0" algn="r">
              <a:buNone/>
            </a:pPr>
            <a:endParaRPr lang="it-IT" dirty="0" smtClean="0"/>
          </a:p>
          <a:p>
            <a:pPr marL="0" indent="0" algn="r">
              <a:buNone/>
            </a:pPr>
            <a:r>
              <a:rPr lang="it-IT" dirty="0" smtClean="0"/>
              <a:t>(Lynn </a:t>
            </a:r>
            <a:r>
              <a:rPr lang="it-IT" dirty="0" err="1" smtClean="0"/>
              <a:t>Hunt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435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800" b="1" i="1">
                <a:solidFill>
                  <a:srgbClr val="FF0000"/>
                </a:solidFill>
              </a:rPr>
              <a:t>“Quando nel corso degli umani eventi…”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“… si rende necessario per un popolo sciogliere i legami politici che lo hanno stretto ad un altro popolo ed assumere tra le potenze della terra lo stato di potenza </a:t>
            </a:r>
            <a:r>
              <a:rPr lang="it-IT" altLang="it-IT">
                <a:solidFill>
                  <a:srgbClr val="FF0000"/>
                </a:solidFill>
              </a:rPr>
              <a:t>separata ed uguale</a:t>
            </a:r>
            <a:r>
              <a:rPr lang="it-IT" altLang="it-IT"/>
              <a:t> a cui la Legge di Natura e del Dio della Natura gli danno pieno diritto, un giusto riguardo alle opinioni dell’umanità richiede che quel popolo dichiari le ragioni per cui è costretto alla secessione”.</a:t>
            </a:r>
          </a:p>
        </p:txBody>
      </p:sp>
    </p:spTree>
    <p:extLst>
      <p:ext uri="{BB962C8B-B14F-4D97-AF65-F5344CB8AC3E}">
        <p14:creationId xmlns:p14="http://schemas.microsoft.com/office/powerpoint/2010/main" val="21926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i="1">
                <a:solidFill>
                  <a:srgbClr val="FF0000"/>
                </a:solidFill>
              </a:rPr>
              <a:t>“… la Vita, la Libertà e la ricerca della Felicità”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686800" cy="55451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000" dirty="0"/>
              <a:t>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000" dirty="0"/>
              <a:t>    </a:t>
            </a:r>
            <a:r>
              <a:rPr lang="it-IT" altLang="it-IT" sz="2400" dirty="0"/>
              <a:t>“</a:t>
            </a:r>
            <a:r>
              <a:rPr lang="it-IT" altLang="it-IT" sz="2400" dirty="0">
                <a:solidFill>
                  <a:srgbClr val="FF0000"/>
                </a:solidFill>
              </a:rPr>
              <a:t>Noi riteniamo che sono per se stesse evidenti queste verità</a:t>
            </a:r>
            <a:r>
              <a:rPr lang="it-IT" altLang="it-IT" sz="2400" dirty="0"/>
              <a:t>: </a:t>
            </a:r>
          </a:p>
          <a:p>
            <a:pPr>
              <a:lnSpc>
                <a:spcPct val="90000"/>
              </a:lnSpc>
            </a:pPr>
            <a:r>
              <a:rPr lang="it-IT" altLang="it-IT" sz="2400" dirty="0"/>
              <a:t>che tutti gli uomini sono creati eguali; </a:t>
            </a:r>
          </a:p>
          <a:p>
            <a:pPr>
              <a:lnSpc>
                <a:spcPct val="90000"/>
              </a:lnSpc>
            </a:pPr>
            <a:r>
              <a:rPr lang="it-IT" altLang="it-IT" sz="2400" dirty="0"/>
              <a:t>che essi sono dal Creatore dotati di certi </a:t>
            </a:r>
            <a:r>
              <a:rPr lang="it-IT" altLang="it-IT" sz="2400" dirty="0">
                <a:solidFill>
                  <a:srgbClr val="FF0000"/>
                </a:solidFill>
              </a:rPr>
              <a:t>inalienabili Diritti</a:t>
            </a:r>
            <a:r>
              <a:rPr lang="it-IT" altLang="it-IT" sz="2400" dirty="0"/>
              <a:t>, che tra questi diritti sono la </a:t>
            </a:r>
            <a:r>
              <a:rPr lang="it-IT" altLang="it-IT" sz="2400" dirty="0">
                <a:solidFill>
                  <a:srgbClr val="FF0000"/>
                </a:solidFill>
              </a:rPr>
              <a:t>Vita</a:t>
            </a:r>
            <a:r>
              <a:rPr lang="it-IT" altLang="it-IT" sz="2400" dirty="0"/>
              <a:t>, la </a:t>
            </a:r>
            <a:r>
              <a:rPr lang="it-IT" altLang="it-IT" sz="2400" dirty="0">
                <a:solidFill>
                  <a:srgbClr val="FF0000"/>
                </a:solidFill>
              </a:rPr>
              <a:t>Libertà </a:t>
            </a:r>
            <a:r>
              <a:rPr lang="it-IT" altLang="it-IT" sz="2400" dirty="0"/>
              <a:t>e la ricerca della </a:t>
            </a:r>
            <a:r>
              <a:rPr lang="it-IT" altLang="it-IT" sz="2400" dirty="0">
                <a:solidFill>
                  <a:srgbClr val="FF0000"/>
                </a:solidFill>
              </a:rPr>
              <a:t>Felicità</a:t>
            </a:r>
            <a:r>
              <a:rPr lang="it-IT" altLang="it-IT" sz="2400" dirty="0"/>
              <a:t>; </a:t>
            </a:r>
          </a:p>
          <a:p>
            <a:pPr>
              <a:lnSpc>
                <a:spcPct val="90000"/>
              </a:lnSpc>
            </a:pPr>
            <a:r>
              <a:rPr lang="it-IT" altLang="it-IT" sz="2400" dirty="0"/>
              <a:t>che per garantire questi diritti sono istituiti tra gli uomini governi che derivano i loro giusti poteri dal </a:t>
            </a:r>
            <a:r>
              <a:rPr lang="it-IT" altLang="it-IT" sz="2400" dirty="0">
                <a:solidFill>
                  <a:srgbClr val="FF0000"/>
                </a:solidFill>
              </a:rPr>
              <a:t>consenso dei governati</a:t>
            </a:r>
            <a:r>
              <a:rPr lang="it-IT" altLang="it-IT" sz="2400" dirty="0"/>
              <a:t>; </a:t>
            </a:r>
          </a:p>
          <a:p>
            <a:pPr>
              <a:lnSpc>
                <a:spcPct val="90000"/>
              </a:lnSpc>
            </a:pPr>
            <a:r>
              <a:rPr lang="it-IT" altLang="it-IT" sz="2400" dirty="0"/>
              <a:t>che ogni qualvolta una qualsiasi forma di governo tende a negare questi fini, il popolo ha </a:t>
            </a:r>
            <a:r>
              <a:rPr lang="it-IT" altLang="it-IT" sz="2400" dirty="0">
                <a:solidFill>
                  <a:srgbClr val="FF0000"/>
                </a:solidFill>
              </a:rPr>
              <a:t>diritto di mutarla o abolirla</a:t>
            </a:r>
            <a:r>
              <a:rPr lang="it-IT" altLang="it-IT" sz="2400" dirty="0"/>
              <a:t> e di istituire un nuovo governo fondato su tali principi e di organizzarne i poteri nella forma che sembri al popolo più adatta a procurare la sua Sicurezza e la sua Felicità”.</a:t>
            </a:r>
          </a:p>
        </p:txBody>
      </p:sp>
    </p:spTree>
    <p:extLst>
      <p:ext uri="{BB962C8B-B14F-4D97-AF65-F5344CB8AC3E}">
        <p14:creationId xmlns:p14="http://schemas.microsoft.com/office/powerpoint/2010/main" val="1982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>
                <a:solidFill>
                  <a:srgbClr val="FF0000"/>
                </a:solidFill>
              </a:rPr>
              <a:t>Thomas Jefferson (1743-1826)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467995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200"/>
              <a:t>Membro della Convenzione della Virginia nel 1774 </a:t>
            </a:r>
          </a:p>
          <a:p>
            <a:pPr>
              <a:lnSpc>
                <a:spcPct val="80000"/>
              </a:lnSpc>
            </a:pPr>
            <a:r>
              <a:rPr lang="it-IT" altLang="it-IT" sz="2200"/>
              <a:t>Membro del Congresso Continentale nel 1775 </a:t>
            </a:r>
          </a:p>
          <a:p>
            <a:pPr>
              <a:lnSpc>
                <a:spcPct val="80000"/>
              </a:lnSpc>
            </a:pPr>
            <a:r>
              <a:rPr lang="it-IT" altLang="it-IT" sz="2200"/>
              <a:t>Nel 1776 è il principale autore della </a:t>
            </a:r>
            <a:r>
              <a:rPr lang="it-IT" altLang="it-IT" sz="2200" b="1" i="1">
                <a:solidFill>
                  <a:srgbClr val="FF0000"/>
                </a:solidFill>
              </a:rPr>
              <a:t>Dichiarazione d’indipendenza</a:t>
            </a:r>
            <a:r>
              <a:rPr lang="it-IT" altLang="it-IT" sz="2200"/>
              <a:t> degli Stati Uniti.</a:t>
            </a:r>
          </a:p>
          <a:p>
            <a:pPr>
              <a:lnSpc>
                <a:spcPct val="80000"/>
              </a:lnSpc>
            </a:pPr>
            <a:r>
              <a:rPr lang="it-IT" altLang="it-IT" sz="2200"/>
              <a:t>Governatore della Virginia (1779-80) è fra i fondatori del </a:t>
            </a:r>
            <a:r>
              <a:rPr lang="it-IT" altLang="it-IT" sz="2200" i="1"/>
              <a:t>Partito Repubblicano.</a:t>
            </a:r>
            <a:endParaRPr lang="it-IT" altLang="it-IT" sz="2200"/>
          </a:p>
          <a:p>
            <a:pPr>
              <a:lnSpc>
                <a:spcPct val="80000"/>
              </a:lnSpc>
            </a:pPr>
            <a:r>
              <a:rPr lang="it-IT" altLang="it-IT" sz="2200" b="1"/>
              <a:t>Ambasciatore a Parigi</a:t>
            </a:r>
            <a:r>
              <a:rPr lang="it-IT" altLang="it-IT" sz="2200"/>
              <a:t> (1785-89) assiste alla prima fase della Rivoluzione francese.</a:t>
            </a:r>
          </a:p>
          <a:p>
            <a:pPr>
              <a:lnSpc>
                <a:spcPct val="80000"/>
              </a:lnSpc>
            </a:pPr>
            <a:r>
              <a:rPr lang="it-IT" altLang="it-IT" sz="2200" b="1">
                <a:solidFill>
                  <a:srgbClr val="FF0000"/>
                </a:solidFill>
              </a:rPr>
              <a:t>Presidente degli Stati Uniti dal 1801 al 1809</a:t>
            </a:r>
            <a:r>
              <a:rPr lang="it-IT" altLang="it-IT" sz="2200"/>
              <a:t>.</a:t>
            </a:r>
          </a:p>
        </p:txBody>
      </p:sp>
      <p:pic>
        <p:nvPicPr>
          <p:cNvPr id="5126" name="Picture 6" descr="thomasjeff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135063"/>
            <a:ext cx="4311650" cy="5173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>
                <a:solidFill>
                  <a:srgbClr val="FF0000"/>
                </a:solidFill>
              </a:rPr>
              <a:t>Benjamin Franklin (1706-1790)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5005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000"/>
              <a:t>Esponente tipico della nuova società americana: intellettuale eclettico, giornalista, tipografo, scienziato (è l’inventore del parafulmini) e uomo politico.</a:t>
            </a:r>
          </a:p>
          <a:p>
            <a:pPr>
              <a:lnSpc>
                <a:spcPct val="90000"/>
              </a:lnSpc>
            </a:pPr>
            <a:r>
              <a:rPr lang="it-IT" altLang="it-IT" sz="2000">
                <a:solidFill>
                  <a:srgbClr val="FF0000"/>
                </a:solidFill>
              </a:rPr>
              <a:t>Deputato al Parlamento inglese nel 1751</a:t>
            </a:r>
            <a:r>
              <a:rPr lang="it-IT" altLang="it-IT" sz="2000"/>
              <a:t>, sostiene le rivendicazioni delle colonie.</a:t>
            </a:r>
          </a:p>
          <a:p>
            <a:pPr>
              <a:lnSpc>
                <a:spcPct val="90000"/>
              </a:lnSpc>
            </a:pPr>
            <a:r>
              <a:rPr lang="it-IT" altLang="it-IT" sz="2000">
                <a:solidFill>
                  <a:srgbClr val="FF0000"/>
                </a:solidFill>
              </a:rPr>
              <a:t>Rappresentante delle Tredici colonie a Parigi nel 1778</a:t>
            </a:r>
            <a:r>
              <a:rPr lang="it-IT" altLang="it-IT" sz="2000"/>
              <a:t> sigla il trattato di alleanza con la Francia.</a:t>
            </a:r>
          </a:p>
          <a:p>
            <a:pPr>
              <a:lnSpc>
                <a:spcPct val="90000"/>
              </a:lnSpc>
            </a:pPr>
            <a:r>
              <a:rPr lang="it-IT" altLang="it-IT" sz="2000"/>
              <a:t>È considerato uno dei padri della Costituzione americana (1783)</a:t>
            </a:r>
          </a:p>
          <a:p>
            <a:pPr>
              <a:lnSpc>
                <a:spcPct val="90000"/>
              </a:lnSpc>
            </a:pPr>
            <a:r>
              <a:rPr lang="it-IT" altLang="it-IT" sz="2000">
                <a:solidFill>
                  <a:srgbClr val="FF0000"/>
                </a:solidFill>
              </a:rPr>
              <a:t>Presidente dello Stato della Pennsylvania (1787-90).</a:t>
            </a:r>
          </a:p>
        </p:txBody>
      </p:sp>
      <p:pic>
        <p:nvPicPr>
          <p:cNvPr id="16390" name="Picture 6" descr="frankli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942975"/>
            <a:ext cx="4406900" cy="5222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0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>
                <a:solidFill>
                  <a:srgbClr val="FF0000"/>
                </a:solidFill>
              </a:rPr>
              <a:t>George Washington (1732-1799)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200"/>
              <a:t>Nominato comandante in capo delle truppe delle colonie, il generale </a:t>
            </a:r>
            <a:r>
              <a:rPr lang="it-IT" altLang="it-IT" sz="2200" b="1"/>
              <a:t>George Washinghton</a:t>
            </a:r>
            <a:r>
              <a:rPr lang="it-IT" altLang="it-IT" sz="2200"/>
              <a:t> guida la rivolta militare contro gli inglesi conseguendo dopo sette anni di guerra (1775-1781) una netta vittoria alla fine del 1781.</a:t>
            </a:r>
          </a:p>
          <a:p>
            <a:pPr>
              <a:lnSpc>
                <a:spcPct val="90000"/>
              </a:lnSpc>
            </a:pPr>
            <a:r>
              <a:rPr lang="it-IT" altLang="it-IT" sz="2200"/>
              <a:t>Gran Maestro della Massoneria americana, nel 1789 sarà eletto primo </a:t>
            </a:r>
            <a:r>
              <a:rPr lang="it-IT" altLang="it-IT" sz="2200" b="1">
                <a:solidFill>
                  <a:srgbClr val="FF0000"/>
                </a:solidFill>
              </a:rPr>
              <a:t>presidente degli Stati Uniti d’America</a:t>
            </a:r>
            <a:r>
              <a:rPr lang="it-IT" altLang="it-IT" sz="2200"/>
              <a:t>.</a:t>
            </a:r>
          </a:p>
          <a:p>
            <a:pPr>
              <a:lnSpc>
                <a:spcPct val="90000"/>
              </a:lnSpc>
            </a:pPr>
            <a:endParaRPr lang="it-IT" altLang="it-IT" sz="2200" b="1"/>
          </a:p>
        </p:txBody>
      </p:sp>
      <p:pic>
        <p:nvPicPr>
          <p:cNvPr id="4102" name="Picture 6" descr="Washingto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1200" y="1020763"/>
            <a:ext cx="4443413" cy="5072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6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Diritti umani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«Noi riteniamo queste verità di per sé evidenti»</a:t>
            </a:r>
          </a:p>
          <a:p>
            <a:r>
              <a:rPr lang="it-IT" dirty="0" smtClean="0"/>
              <a:t>Perché?</a:t>
            </a:r>
          </a:p>
          <a:p>
            <a:r>
              <a:rPr lang="it-IT" dirty="0" smtClean="0"/>
              <a:t>Se Jefferson avesse fornito spiegazioni l’ovvietà dell’affermazione sarebbe svanita e con essa la sua forza argomentativa. Infatti un’affermazione che richiede una spiegazione non è «di per sé evidente».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3624130"/>
      </p:ext>
    </p:extLst>
  </p:cSld>
  <p:clrMapOvr>
    <a:masterClrMapping/>
  </p:clrMapOvr>
</p:sld>
</file>

<file path=ppt/theme/theme1.xml><?xml version="1.0" encoding="utf-8"?>
<a:theme xmlns:a="http://schemas.openxmlformats.org/drawingml/2006/main" name="Bordi">
  <a:themeElements>
    <a:clrScheme name="Bord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rdi">
  <a:themeElements>
    <a:clrScheme name="Bord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ordi">
  <a:themeElements>
    <a:clrScheme name="Bord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ordi">
  <a:themeElements>
    <a:clrScheme name="Bord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2198</Words>
  <Application>Microsoft Office PowerPoint</Application>
  <PresentationFormat>Presentazione su schermo (4:3)</PresentationFormat>
  <Paragraphs>156</Paragraphs>
  <Slides>34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34</vt:i4>
      </vt:variant>
    </vt:vector>
  </HeadingPairs>
  <TitlesOfParts>
    <vt:vector size="38" baseType="lpstr">
      <vt:lpstr>Bordi</vt:lpstr>
      <vt:lpstr>1_Bordi</vt:lpstr>
      <vt:lpstr>2_Bordi</vt:lpstr>
      <vt:lpstr>3_Bordi</vt:lpstr>
      <vt:lpstr>Lynn Hunt (1945)</vt:lpstr>
      <vt:lpstr>LYNN HUNT  La forza dell’empatia.</vt:lpstr>
      <vt:lpstr>4 luglio 1776: la dichiarazione d’indipendenza degli Stati Uniti d’America</vt:lpstr>
      <vt:lpstr>“Quando nel corso degli umani eventi…”</vt:lpstr>
      <vt:lpstr>“… la Vita, la Libertà e la ricerca della Felicità”</vt:lpstr>
      <vt:lpstr>Thomas Jefferson (1743-1826)</vt:lpstr>
      <vt:lpstr>Benjamin Franklin (1706-1790)</vt:lpstr>
      <vt:lpstr>George Washington (1732-1799)</vt:lpstr>
      <vt:lpstr>Diritti umani</vt:lpstr>
      <vt:lpstr>I diritti umani richiedono tre qualità interdipendenti: </vt:lpstr>
      <vt:lpstr>Empatia = Autonomia</vt:lpstr>
      <vt:lpstr>Empatia come uscita dall’autismo sociale</vt:lpstr>
      <vt:lpstr>La marchesa Emilie de Chatelet: amante e musa ispiratrice di Voltaire</vt:lpstr>
      <vt:lpstr>Come si prepara la conquista dell’empatia?</vt:lpstr>
      <vt:lpstr>Nel Settecento è in atto un epocale mutamento di sensibilità</vt:lpstr>
      <vt:lpstr>La tesi di Lynn Hunt</vt:lpstr>
      <vt:lpstr>I. «Torrenti di emozioni». Leggere romanzi e immaginare l’uguaglianza</vt:lpstr>
      <vt:lpstr>La lettura dei romanzi mina la moralità?</vt:lpstr>
      <vt:lpstr>Eroine femminili</vt:lpstr>
      <vt:lpstr>Compassione</vt:lpstr>
      <vt:lpstr>II. «Ossa delle loro ossa». L’abolizione della tortura</vt:lpstr>
      <vt:lpstr>Le grandi battaglie di Voltaire: il caso Calas (1761-62). Una delle prime campagne di stampa dell’età moderna</vt:lpstr>
      <vt:lpstr>- Cesare Beccaria, Dei delitti e delle pene (1764)  - Pietro Verri, Osservazioni sopra la tortura (1760, 1777)</vt:lpstr>
      <vt:lpstr>Le forme del punire</vt:lpstr>
      <vt:lpstr>Lo spettacolo pubblico del dolore</vt:lpstr>
      <vt:lpstr>Un mutato atteggiamento nei riguardi della sofferenza</vt:lpstr>
      <vt:lpstr>Riservatezza</vt:lpstr>
      <vt:lpstr>Spazi abitativi riservati e separati</vt:lpstr>
      <vt:lpstr>Il ritratto</vt:lpstr>
      <vt:lpstr>III: «Hanno dato un grande esempio». La dichiarazione dei diritti</vt:lpstr>
      <vt:lpstr>Oltre il giusnaturalismo</vt:lpstr>
      <vt:lpstr>IV. «Non avrà mai fine». Le conseguenze delle dichiarazioni</vt:lpstr>
      <vt:lpstr>V. «Il debole potere del senso di umanità». Perché i diritti umani hanno impiegato molto tempo a imporsi</vt:lpstr>
      <vt:lpstr>Una moltitudine di indignati che chiede una risposta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 Paolo Romagnani</dc:creator>
  <cp:lastModifiedBy>a</cp:lastModifiedBy>
  <cp:revision>20</cp:revision>
  <dcterms:created xsi:type="dcterms:W3CDTF">2016-05-23T16:17:53Z</dcterms:created>
  <dcterms:modified xsi:type="dcterms:W3CDTF">2016-05-24T11:00:46Z</dcterms:modified>
</cp:coreProperties>
</file>