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1" r:id="rId10"/>
    <p:sldId id="266" r:id="rId11"/>
    <p:sldId id="279" r:id="rId12"/>
    <p:sldId id="280" r:id="rId13"/>
    <p:sldId id="281" r:id="rId14"/>
    <p:sldId id="267" r:id="rId15"/>
    <p:sldId id="268" r:id="rId16"/>
    <p:sldId id="269" r:id="rId17"/>
    <p:sldId id="272" r:id="rId18"/>
    <p:sldId id="273" r:id="rId19"/>
    <p:sldId id="282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23/11/2012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23/11/2012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23/11/2012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23/11/2012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23/11/2012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23/11/2012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23/11/2012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23/11/2012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23/11/2012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23/11/2012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23/11/2012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143B0-958E-4DB0-AA55-3314603D5FBE}" type="datetimeFigureOut">
              <a:rPr lang="it-IT" smtClean="0"/>
              <a:pPr/>
              <a:t>23/11/2012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</a:t>
            </a:r>
            <a:r>
              <a:rPr lang="it-IT" sz="3200" b="1" dirty="0" smtClean="0"/>
              <a:t>FORMA DI GOVERNO-LE FORME DI GOVERNO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it-IT" sz="9800" b="1" dirty="0" smtClean="0">
                <a:latin typeface="+mj-lt"/>
              </a:rPr>
              <a:t>Forma di Stato = valori sottesi ad un ordinamento;</a:t>
            </a:r>
          </a:p>
          <a:p>
            <a:r>
              <a:rPr lang="it-IT" sz="9800" b="1" dirty="0" smtClean="0">
                <a:latin typeface="+mj-lt"/>
              </a:rPr>
              <a:t>Rapporto fra gli elementi che costituiscono lo Stato (popolo, territorio, governo sovrano)</a:t>
            </a:r>
          </a:p>
          <a:p>
            <a:endParaRPr lang="it-IT" sz="9800" b="1" dirty="0">
              <a:latin typeface="+mj-lt"/>
            </a:endParaRPr>
          </a:p>
          <a:p>
            <a:r>
              <a:rPr lang="it-IT" sz="9800" b="1" dirty="0" err="1" smtClean="0">
                <a:latin typeface="+mj-lt"/>
              </a:rPr>
              <a:t>Popolo-potere</a:t>
            </a:r>
            <a:r>
              <a:rPr lang="it-IT" sz="9800" b="1" dirty="0" smtClean="0">
                <a:latin typeface="+mj-lt"/>
              </a:rPr>
              <a:t> sovrano (Stato assoluto, liberale, sociale, autoritario, totalitario, </a:t>
            </a:r>
            <a:r>
              <a:rPr lang="it-IT" sz="9800" b="1" dirty="0" err="1" smtClean="0">
                <a:latin typeface="+mj-lt"/>
              </a:rPr>
              <a:t>democratico-sociale</a:t>
            </a:r>
            <a:r>
              <a:rPr lang="it-IT" sz="9800" b="1" dirty="0" smtClean="0">
                <a:latin typeface="+mj-lt"/>
              </a:rPr>
              <a:t> ecc.);</a:t>
            </a:r>
          </a:p>
          <a:p>
            <a:endParaRPr lang="it-IT" sz="9800" b="1" dirty="0">
              <a:latin typeface="+mj-lt"/>
            </a:endParaRPr>
          </a:p>
          <a:p>
            <a:r>
              <a:rPr lang="it-IT" sz="9800" b="1" dirty="0" err="1" smtClean="0">
                <a:latin typeface="+mj-lt"/>
              </a:rPr>
              <a:t>Territorio-governo</a:t>
            </a:r>
            <a:r>
              <a:rPr lang="it-IT" sz="9800" b="1" dirty="0" smtClean="0">
                <a:latin typeface="+mj-lt"/>
              </a:rPr>
              <a:t> sovrano = Stati unitari, regionali e federali</a:t>
            </a:r>
            <a:endParaRPr lang="it-IT" sz="9800" b="1" dirty="0">
              <a:latin typeface="+mj-lt"/>
            </a:endParaRPr>
          </a:p>
          <a:p>
            <a:pPr>
              <a:buNone/>
            </a:pPr>
            <a:endParaRPr lang="it-IT" sz="9800" b="1" dirty="0">
              <a:latin typeface="+mj-lt"/>
            </a:endParaRPr>
          </a:p>
          <a:p>
            <a:pPr>
              <a:buNone/>
            </a:pPr>
            <a:endParaRPr lang="it-IT" sz="2800" b="1" dirty="0"/>
          </a:p>
          <a:p>
            <a:r>
              <a:rPr lang="it-IT" sz="2800" b="1" dirty="0" smtClean="0"/>
              <a:t> 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……………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Centralità del Premier – ridimensionamento dei poteri della Corona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Ruolo dell’opposizione (Governo ombra)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Principio dell’alternanza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RAPPORTO TRA DISCIPLINA COSTITUZIONALE E CARATTERISTICHE DEL SISTEMA POLITICO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 smtClean="0"/>
              <a:t>Inghilterra: parlamentarismo maggioritario o a prevalenza del Governo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Sistema politico bipolare 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Gli elettori votano per i candidati del Parlamento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Maggioranza politica = Premier = forte legittimazione elettorale e popolare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Governo di legislatura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b="1" dirty="0" smtClean="0"/>
              <a:t>Margaret Thatcher Premier dal 1979 al 1990 = leadership del partito conservatore (</a:t>
            </a:r>
            <a:r>
              <a:rPr lang="it-IT" sz="2400" b="1" dirty="0" err="1" smtClean="0"/>
              <a:t>tories</a:t>
            </a:r>
            <a:r>
              <a:rPr lang="it-IT" sz="2400" b="1" dirty="0" smtClean="0"/>
              <a:t>) e Premier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1990 il partito conservatore sostituisce il leader (John Major)</a:t>
            </a:r>
          </a:p>
          <a:p>
            <a:r>
              <a:rPr lang="it-IT" sz="2400" b="1" dirty="0" smtClean="0"/>
              <a:t>Nuovo leader del partito di maggioranza = nuovo premier</a:t>
            </a:r>
          </a:p>
          <a:p>
            <a:r>
              <a:rPr lang="it-IT" sz="2400" b="1" dirty="0" smtClean="0"/>
              <a:t>Dimissioni di Margaret Thatcher e sostituzione con Major sia come leader del partito di maggioranza e premier </a:t>
            </a:r>
          </a:p>
          <a:p>
            <a:endParaRPr lang="it-IT" sz="2400" b="1" dirty="0" smtClean="0"/>
          </a:p>
          <a:p>
            <a:r>
              <a:rPr lang="it-IT" sz="2400" b="1" u="sng" dirty="0" smtClean="0"/>
              <a:t>Coincidenza tra leadership di partito e premiership</a:t>
            </a:r>
          </a:p>
          <a:p>
            <a:endParaRPr lang="it-IT" sz="2800" b="1" dirty="0" smtClean="0"/>
          </a:p>
          <a:p>
            <a:r>
              <a:rPr lang="it-IT" sz="2400" b="1" dirty="0" smtClean="0"/>
              <a:t>Caso Blair = Gordon </a:t>
            </a:r>
            <a:r>
              <a:rPr lang="it-IT" sz="2400" b="1" dirty="0" err="1" smtClean="0"/>
              <a:t>Brown</a:t>
            </a:r>
            <a:r>
              <a:rPr lang="it-IT" sz="2400" b="1" dirty="0" smtClean="0"/>
              <a:t> (partito laburista)</a:t>
            </a:r>
          </a:p>
          <a:p>
            <a:r>
              <a:rPr lang="it-IT" sz="2800" b="1" dirty="0" smtClean="0"/>
              <a:t> 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Cambia il Governo senza consultazioni elettorali.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Perché?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Forma di governo britannica = forma di governo parlamentare basata sulla forza e sul ruolo dei partiti politici e della leadership politica nei partiti politici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DIFFUSIONE DELLA 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PARLAMENTARE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Germania (1949); Spagna (1978) = fiducia esplicita e a maggioranza assoluta;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Anche la sfiducia costruttiva (Germania, Spagna, Belgio, Ungheria, Slovenia, Israele e Sudafrica);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Italia = fiducia al Governo nella sua collegialità a maggioranza relativa e non sfiducia costruttiva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……………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b="1" dirty="0" smtClean="0"/>
          </a:p>
          <a:p>
            <a:endParaRPr lang="it-IT" sz="2800" b="1" dirty="0" smtClean="0"/>
          </a:p>
          <a:p>
            <a:pPr algn="just"/>
            <a:r>
              <a:rPr lang="it-IT" b="1" dirty="0" smtClean="0"/>
              <a:t>Questione di fiducia = subordinare la prosecuzione dell’attività di Governo all’approvazione da parte del Parlamento di un disegno di legge ecc. del Governo stesso (Italia, Spagna a magg. relativa; Germania, Bulgaria a magg. assoluta).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Forma di governo parlamentare = possibilità di elezioni anticipate.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Chi scioglie le Camere anticipatamente?</a:t>
            </a:r>
          </a:p>
          <a:p>
            <a:r>
              <a:rPr lang="it-IT" sz="2400" b="1" dirty="0" smtClean="0"/>
              <a:t>Inghilterra = Premier (scioglimento che funziona in senso </a:t>
            </a:r>
            <a:r>
              <a:rPr lang="it-IT" sz="2400" b="1" dirty="0" err="1" smtClean="0"/>
              <a:t>promaggioritario</a:t>
            </a:r>
            <a:r>
              <a:rPr lang="it-IT" sz="2400" b="1" dirty="0" smtClean="0"/>
              <a:t>);</a:t>
            </a:r>
          </a:p>
          <a:p>
            <a:r>
              <a:rPr lang="it-IT" sz="2400" b="1" dirty="0" smtClean="0"/>
              <a:t>Italia = Presidente della Repubblica su iniziativa o in accordo con il Governo.</a:t>
            </a:r>
          </a:p>
          <a:p>
            <a:r>
              <a:rPr lang="it-IT" sz="2400" b="1" dirty="0" smtClean="0"/>
              <a:t>Presidente della Repubblica = potere neutro = moderatore dei conflitti.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PRESIDENZIALE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</a:t>
            </a:r>
            <a:r>
              <a:rPr lang="it-IT" sz="2800" b="1" dirty="0" err="1" smtClean="0"/>
              <a:t>U.S.A.</a:t>
            </a:r>
            <a:r>
              <a:rPr lang="it-IT" sz="2800" b="1" dirty="0" smtClean="0"/>
              <a:t> (1787) = separazione dei poteri</a:t>
            </a:r>
          </a:p>
          <a:p>
            <a:r>
              <a:rPr lang="it-IT" sz="2800" b="1" dirty="0" smtClean="0"/>
              <a:t>- No raccordo di fiducia Governo-Parlamento</a:t>
            </a:r>
          </a:p>
          <a:p>
            <a:r>
              <a:rPr lang="it-IT" sz="2800" b="1" dirty="0" smtClean="0"/>
              <a:t>- No scioglimento anticipato del Parlamento da parte del Presidente</a:t>
            </a:r>
          </a:p>
          <a:p>
            <a:r>
              <a:rPr lang="it-IT" sz="2800" b="1" dirty="0" smtClean="0"/>
              <a:t>- Potere legislativo = Congresso</a:t>
            </a:r>
          </a:p>
          <a:p>
            <a:r>
              <a:rPr lang="it-IT" sz="2800" b="1" dirty="0" smtClean="0"/>
              <a:t>- Potere esecutivo = Presidente (Capo dello Stato e vertice del potere esecutivo).</a:t>
            </a:r>
          </a:p>
          <a:p>
            <a:r>
              <a:rPr lang="it-IT" sz="2800" b="1" dirty="0" smtClean="0"/>
              <a:t>- Congresso e Presidente = eletti dal popolo</a:t>
            </a:r>
          </a:p>
          <a:p>
            <a:r>
              <a:rPr lang="it-IT" sz="2800" b="1" dirty="0" smtClean="0"/>
              <a:t>- Potere esecutivo monocratico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……………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b="1" dirty="0" smtClean="0"/>
              <a:t>Congresso = potere legislativo e poteri di controllo verso il Presidente (approvazione bilancio annuale di iniziativa del Presidente; inchieste; udienze conoscitive; </a:t>
            </a:r>
            <a:r>
              <a:rPr lang="it-IT" sz="2800" b="1" dirty="0" err="1" smtClean="0"/>
              <a:t>assent</a:t>
            </a:r>
            <a:r>
              <a:rPr lang="it-IT" sz="2800" b="1" dirty="0" smtClean="0"/>
              <a:t> nomina dei Giudici della Corte suprema; impeachment);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Presidente = potere di veto verso leggi del Congresso. Per riapprovarle serve la maggioranza dei 2/3;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Dualismo paritario fra i due organi ma accentramento del potere del Presidente in politica estera.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it-IT" b="1" u="sng" dirty="0" smtClean="0"/>
          </a:p>
          <a:p>
            <a:pPr algn="just"/>
            <a:endParaRPr lang="it-IT" b="1" u="sng" dirty="0" smtClean="0"/>
          </a:p>
          <a:p>
            <a:pPr algn="just"/>
            <a:r>
              <a:rPr lang="it-IT" b="1" u="sng" dirty="0" smtClean="0"/>
              <a:t>Limitazione del potere del Presidente: elezione ogni due anni della Camera dei rappresentanti (435 membri) e di un terzo dei senatori </a:t>
            </a:r>
            <a:endParaRPr lang="it-IT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Definizione tecnica = distribuzione del potere politico fra gli organi costituzionali di vertice titolari di indirizzo politico (rapporti): potere legislativo e potere esecutivo (Parlamento e Governo) </a:t>
            </a:r>
          </a:p>
          <a:p>
            <a:endParaRPr lang="it-IT" sz="2800" b="1" dirty="0"/>
          </a:p>
          <a:p>
            <a:r>
              <a:rPr lang="it-IT" sz="2800" b="1" dirty="0" smtClean="0"/>
              <a:t>Concetto di forma di governo = profili storici che attengono ai sistemi politici reali </a:t>
            </a:r>
          </a:p>
          <a:p>
            <a:endParaRPr lang="it-IT" sz="2800" b="1" dirty="0"/>
          </a:p>
          <a:p>
            <a:r>
              <a:rPr lang="it-IT" sz="2800" b="1" dirty="0" smtClean="0"/>
              <a:t>Forma di governo = non è una formula astratta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DIFFUSIONE DELLA 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PRESIDENZIALE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America latina, Africa, Asia, Federazione russa.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America latina = degenerazione del modello = sbilanciamento del potere a favore del Presidente (potere di scioglimento delle Camere).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Modello non esportato nell’Europa continentale.</a:t>
            </a:r>
          </a:p>
          <a:p>
            <a:endParaRPr lang="it-IT" sz="2800" b="1" dirty="0" smtClean="0"/>
          </a:p>
          <a:p>
            <a:pPr>
              <a:buNone/>
            </a:pPr>
            <a:r>
              <a:rPr lang="it-IT" sz="28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SEMIPRESIDENZIALE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b="1" dirty="0" smtClean="0"/>
              <a:t>Due elementi:</a:t>
            </a:r>
          </a:p>
          <a:p>
            <a:r>
              <a:rPr lang="it-IT" sz="2400" b="1" dirty="0" smtClean="0"/>
              <a:t>Presidenziale = elezione diretta popolare del Capo dello Stato;</a:t>
            </a:r>
          </a:p>
          <a:p>
            <a:r>
              <a:rPr lang="it-IT" sz="2400" b="1" dirty="0" smtClean="0"/>
              <a:t>Parlamentare = rapporto di fiducia tra Assemblea rappresentativa e Governo.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Razionalizzazione della forma di Governo parlamentare: Repubblica di Weimar (1919) = Parlamento e Presidente direttamente eletto dal popolo con potere di scioglimento delle Camere.</a:t>
            </a:r>
          </a:p>
          <a:p>
            <a:r>
              <a:rPr lang="it-IT" sz="2400" b="1" dirty="0" smtClean="0"/>
              <a:t>Francia della V Repubblica 1958 (De </a:t>
            </a:r>
            <a:r>
              <a:rPr lang="it-IT" sz="2400" b="1" dirty="0" err="1" smtClean="0"/>
              <a:t>Gaulle-crisi</a:t>
            </a:r>
            <a:r>
              <a:rPr lang="it-IT" sz="2400" b="1" smtClean="0"/>
              <a:t> algerina) </a:t>
            </a:r>
            <a:r>
              <a:rPr lang="it-IT" sz="2400" b="1" dirty="0" smtClean="0"/>
              <a:t>= razionalizzazione della precedente forma di governo parlamentare.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 smtClean="0"/>
              <a:t>Elezione diretta del Capo dello Stato = mandato a durata fissa;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Capo dello Stato nomina il Primo Ministro e su proposta di quest’ultimo i Ministri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Fiducia del Governo da parte dell’Assemblea nazionale;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Assemblea nazionale può sfiduciare il Governo (dimissioni Governo) e il Presidente può sciogliere l’Assemblea nazionale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………………</a:t>
            </a:r>
            <a:r>
              <a:rPr lang="it-IT" sz="3200" b="1" dirty="0" smtClean="0"/>
              <a:t>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Presidente:</a:t>
            </a:r>
          </a:p>
          <a:p>
            <a:r>
              <a:rPr lang="it-IT" sz="2800" b="1" dirty="0" smtClean="0"/>
              <a:t>1) invia messaggi alle Camere;</a:t>
            </a:r>
          </a:p>
          <a:p>
            <a:r>
              <a:rPr lang="it-IT" sz="2800" b="1" dirty="0" smtClean="0"/>
              <a:t>2) sottoporre a preventivo controllo di costituzionalità leggi;</a:t>
            </a:r>
          </a:p>
          <a:p>
            <a:r>
              <a:rPr lang="it-IT" sz="2800" b="1" dirty="0" smtClean="0"/>
              <a:t>3) sottoporre a referendum progetti di legge sui pubblici poteri;</a:t>
            </a:r>
          </a:p>
          <a:p>
            <a:endParaRPr lang="it-IT" sz="2800" b="1" dirty="0" smtClean="0"/>
          </a:p>
          <a:p>
            <a:r>
              <a:rPr lang="it-IT" sz="2800" b="1" dirty="0" err="1" smtClean="0"/>
              <a:t>Cohabitation</a:t>
            </a:r>
            <a:r>
              <a:rPr lang="it-IT" sz="2800" b="1" dirty="0" smtClean="0"/>
              <a:t> = (</a:t>
            </a:r>
            <a:r>
              <a:rPr lang="it-IT" sz="2800" b="1" dirty="0" err="1" smtClean="0"/>
              <a:t>Mitterand</a:t>
            </a:r>
            <a:r>
              <a:rPr lang="it-IT" sz="2800" b="1" dirty="0" smtClean="0"/>
              <a:t> – Chirac; </a:t>
            </a:r>
            <a:r>
              <a:rPr lang="it-IT" sz="2800" b="1" dirty="0" err="1" smtClean="0"/>
              <a:t>Chirac-Jospin</a:t>
            </a:r>
            <a:r>
              <a:rPr lang="it-IT" sz="2800" b="1" dirty="0" smtClean="0"/>
              <a:t>)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DIRETTORIALE (SVIZZERA)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b="1" dirty="0" smtClean="0"/>
              <a:t>- Parlamento svizzero = Assemblea federale titolare della funzione legislativa elegge il Consiglio federale (7 membri con funzione di potere esecutivo e di Capo dello Stato).</a:t>
            </a:r>
          </a:p>
          <a:p>
            <a:r>
              <a:rPr lang="it-IT" sz="2800" b="1" dirty="0" smtClean="0"/>
              <a:t>- Fiducia solo in entrata.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L’esecutivo non risponde nei confronti dell’Assemblea federale (non revoca della fiducia).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L’Assemblea federale non può essere anticipatamente sciolta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CLASSIFICAZIONE DELLE FORME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Forme di governo miste = operare coordinato di una pluralità di organi</a:t>
            </a:r>
          </a:p>
          <a:p>
            <a:endParaRPr lang="it-IT" sz="2800" b="1" dirty="0"/>
          </a:p>
          <a:p>
            <a:r>
              <a:rPr lang="it-IT" sz="2800" b="1" dirty="0" smtClean="0"/>
              <a:t>Criterio della divisione dei poteri sotto il profilo funzionale = distinzione fra forma di governo basate sulla separazione rigida da quelle basate sulla separazione flessibile.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Forma di governo presidenziale = divisione rigida dei poteri = non c’è raccordo fiduciario </a:t>
            </a:r>
          </a:p>
          <a:p>
            <a:endParaRPr lang="it-IT" sz="2400" b="1" dirty="0" smtClean="0"/>
          </a:p>
          <a:p>
            <a:r>
              <a:rPr lang="it-IT" sz="2800" b="1" dirty="0" smtClean="0"/>
              <a:t>Forma di governo parlamentare = divisione flessibile dei poteri = raccordo fiduciario tra potere legislativo (Parlamento) e potere esecutivo (Governo) = Capo dello Stato (Presidente della Repubblica) può sciogliere anticipatamente le Camere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 smtClean="0"/>
              <a:t>- esistenza o meno del rapporto di fiducia combinato con elezione/legittimazione del Presidente della Repubblica:</a:t>
            </a:r>
          </a:p>
          <a:p>
            <a:r>
              <a:rPr lang="it-IT" sz="2800" b="1" dirty="0" smtClean="0"/>
              <a:t>- </a:t>
            </a:r>
            <a:r>
              <a:rPr lang="it-IT" sz="2800" b="1" u="sng" dirty="0" smtClean="0"/>
              <a:t>forme parlamentari </a:t>
            </a:r>
            <a:r>
              <a:rPr lang="it-IT" sz="2800" b="1" dirty="0" smtClean="0"/>
              <a:t>in cui il Capo dello Stato eletto dal Parlamento non esercita indirizzo politico;</a:t>
            </a:r>
          </a:p>
          <a:p>
            <a:r>
              <a:rPr lang="it-IT" sz="2800" b="1" dirty="0" smtClean="0"/>
              <a:t>- </a:t>
            </a:r>
            <a:r>
              <a:rPr lang="it-IT" sz="2800" b="1" u="sng" dirty="0" smtClean="0"/>
              <a:t>forme presidenziali </a:t>
            </a:r>
            <a:r>
              <a:rPr lang="it-IT" sz="2800" b="1" dirty="0" smtClean="0"/>
              <a:t>il cui il Capo dello Stato eletto dal popolo è titolare di indirizzo politico;</a:t>
            </a:r>
          </a:p>
          <a:p>
            <a:r>
              <a:rPr lang="it-IT" sz="2800" b="1" dirty="0" smtClean="0"/>
              <a:t>- </a:t>
            </a:r>
            <a:r>
              <a:rPr lang="it-IT" sz="2800" b="1" u="sng" dirty="0" smtClean="0"/>
              <a:t>forme direttoriali </a:t>
            </a:r>
            <a:r>
              <a:rPr lang="it-IT" sz="2800" b="1" dirty="0" smtClean="0"/>
              <a:t>in cui il Capo dello Stato coincidente con il Governo è eletto dal Parlamento ma non risponde nei confronti del Parlamento</a:t>
            </a:r>
          </a:p>
          <a:p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</a:t>
            </a:r>
            <a:r>
              <a:rPr lang="it-IT" sz="2800" b="1" u="sng" dirty="0" smtClean="0"/>
              <a:t>forme semipresidenziali </a:t>
            </a:r>
            <a:r>
              <a:rPr lang="it-IT" sz="2800" b="1" dirty="0" smtClean="0"/>
              <a:t>= elezione popolare del Capo dello Stato si combina con il rapporto di fiducia che stringe il Governo verso il Parlamento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PARLAMENTARE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</a:t>
            </a:r>
            <a:r>
              <a:rPr lang="it-IT" sz="2800" b="1" dirty="0" err="1" smtClean="0"/>
              <a:t>Inghilterra</a:t>
            </a:r>
            <a:r>
              <a:rPr lang="it-IT" sz="2800" b="1" dirty="0" smtClean="0"/>
              <a:t> </a:t>
            </a:r>
          </a:p>
          <a:p>
            <a:r>
              <a:rPr lang="it-IT" sz="2800" b="1" dirty="0" smtClean="0"/>
              <a:t>- Passaggio dallo Stato assoluto allo Stato liberale (Monarchia assoluta verso Monarchia costituzionale) = ridimensionamento dei poteri del sovrano a favore del Parlamento</a:t>
            </a:r>
          </a:p>
          <a:p>
            <a:r>
              <a:rPr lang="it-IT" sz="2800" b="1" dirty="0" smtClean="0"/>
              <a:t>- Rapporto tra Parlamento e Gabinetto governativo</a:t>
            </a:r>
          </a:p>
          <a:p>
            <a:r>
              <a:rPr lang="it-IT" sz="2800" b="1" dirty="0" smtClean="0"/>
              <a:t>- Gloriosa rivoluzione (1689 Bill </a:t>
            </a:r>
            <a:r>
              <a:rPr lang="it-IT" sz="2800" b="1" dirty="0" err="1" smtClean="0"/>
              <a:t>of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Rights</a:t>
            </a:r>
            <a:r>
              <a:rPr lang="it-IT" sz="2800" b="1" dirty="0" smtClean="0"/>
              <a:t>)</a:t>
            </a:r>
          </a:p>
          <a:p>
            <a:r>
              <a:rPr lang="it-IT" sz="2800" b="1" dirty="0" smtClean="0"/>
              <a:t>- Supremazia del Parlamento</a:t>
            </a:r>
          </a:p>
          <a:p>
            <a:r>
              <a:rPr lang="it-IT" sz="2800" b="1" dirty="0" smtClean="0"/>
              <a:t>- Re in Parlamento 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MODELLO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WESTMINSTER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- Ministri = gradimento della maggioranza assembleare</a:t>
            </a:r>
          </a:p>
          <a:p>
            <a:r>
              <a:rPr lang="it-IT" sz="2400" b="1" dirty="0" smtClean="0"/>
              <a:t>- Membri del Consiglio privato = (</a:t>
            </a:r>
            <a:r>
              <a:rPr lang="it-IT" sz="2400" b="1" dirty="0" err="1" smtClean="0"/>
              <a:t>Tories</a:t>
            </a:r>
            <a:r>
              <a:rPr lang="it-IT" sz="2400" b="1" dirty="0" smtClean="0"/>
              <a:t> e </a:t>
            </a:r>
            <a:r>
              <a:rPr lang="it-IT" sz="2400" b="1" dirty="0" err="1" smtClean="0"/>
              <a:t>Whigs</a:t>
            </a:r>
            <a:r>
              <a:rPr lang="it-IT" sz="2400" b="1" dirty="0" smtClean="0"/>
              <a:t>)</a:t>
            </a:r>
            <a:endParaRPr lang="it-IT" sz="2400" b="1" dirty="0"/>
          </a:p>
          <a:p>
            <a:r>
              <a:rPr lang="it-IT" sz="2400" b="1" dirty="0" smtClean="0"/>
              <a:t>- Premier = leader della maggioranza (supremazia nei confronti dei ministri)</a:t>
            </a:r>
            <a:endParaRPr lang="it-IT" sz="2400" b="1" dirty="0"/>
          </a:p>
          <a:p>
            <a:r>
              <a:rPr lang="it-IT" sz="2400" b="1" dirty="0" smtClean="0"/>
              <a:t>- 1782 = dimissioni del Premier che gode della fiducia di Giorgio III per una mozione di critica da parte della Camera bassa</a:t>
            </a:r>
          </a:p>
          <a:p>
            <a:r>
              <a:rPr lang="it-IT" sz="2400" b="1" dirty="0" smtClean="0"/>
              <a:t>- Parlamento = titolare della funzione legislativa e centro dell’indirizzo politico = raccordo fiduciario Governo-Parlamento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PARLAMENTARE = SISTEMA POLITICO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b="1" dirty="0" smtClean="0"/>
              <a:t>Sistema elettorale maggioritario;</a:t>
            </a:r>
          </a:p>
          <a:p>
            <a:r>
              <a:rPr lang="it-IT" sz="2800" b="1" dirty="0" err="1" smtClean="0"/>
              <a:t>Whips</a:t>
            </a:r>
            <a:r>
              <a:rPr lang="it-IT" sz="2800" b="1" dirty="0" smtClean="0"/>
              <a:t>;</a:t>
            </a:r>
          </a:p>
          <a:p>
            <a:r>
              <a:rPr lang="it-IT" sz="2800" b="1" dirty="0" smtClean="0"/>
              <a:t>Fedeltà dei parlamentari al proprio partito;</a:t>
            </a:r>
          </a:p>
          <a:p>
            <a:r>
              <a:rPr lang="it-IT" sz="2800" b="1" dirty="0" smtClean="0"/>
              <a:t>Forma di governo parlamentare di Gabinetto o del Primo Ministro;</a:t>
            </a:r>
          </a:p>
          <a:p>
            <a:r>
              <a:rPr lang="it-IT" sz="2800" b="1" dirty="0" smtClean="0"/>
              <a:t>Corona sceglie il Premier fra i parlamentari (leader del partito di maggioranza parlamentare);</a:t>
            </a:r>
          </a:p>
          <a:p>
            <a:r>
              <a:rPr lang="it-IT" sz="2800" b="1" dirty="0" smtClean="0"/>
              <a:t>Premier nomina e revoca i ministri;</a:t>
            </a:r>
          </a:p>
          <a:p>
            <a:r>
              <a:rPr lang="it-IT" sz="2800" b="1" dirty="0" smtClean="0"/>
              <a:t>Primo Ministro = potere di scioglimento anticipato della Camera dei comuni (momento di maggiore consenso e garanzia di una stabile maggioranza)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1277</Words>
  <Application>Microsoft Office PowerPoint</Application>
  <PresentationFormat>Presentazione su schermo (4:3)</PresentationFormat>
  <Paragraphs>168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LA FORMA DI GOVERNO-LE FORME DI GOVERNO</vt:lpstr>
      <vt:lpstr>FORMA DI GOVERNO</vt:lpstr>
      <vt:lpstr>CLASSIFICAZIONE DELLE FORME DI GOVERNO</vt:lpstr>
      <vt:lpstr>CONTINUA </vt:lpstr>
      <vt:lpstr>CONTINUA …..</vt:lpstr>
      <vt:lpstr>CONTINUA</vt:lpstr>
      <vt:lpstr>LA FORMA DI GOVERNO PARLAMENTARE</vt:lpstr>
      <vt:lpstr>MODELLO DI WESTMINSTER</vt:lpstr>
      <vt:lpstr>FORMA DI GOVERNO PARLAMENTARE = SISTEMA POLITICO</vt:lpstr>
      <vt:lpstr>CONTINUA …………….</vt:lpstr>
      <vt:lpstr>RAPPORTO TRA DISCIPLINA COSTITUZIONALE E CARATTERISTICHE DEL SISTEMA POLITICO</vt:lpstr>
      <vt:lpstr>CONTINUA …..</vt:lpstr>
      <vt:lpstr>CONTINUA </vt:lpstr>
      <vt:lpstr>DIFFUSIONE DELLA FORMA DI GOVERNO PARLAMENTARE</vt:lpstr>
      <vt:lpstr>CONTINUA ……………</vt:lpstr>
      <vt:lpstr>CONTINUA ……….</vt:lpstr>
      <vt:lpstr>FORMA DI GOVERNO PRESIDENZIALE</vt:lpstr>
      <vt:lpstr>CONTINUA …………….</vt:lpstr>
      <vt:lpstr>CONTINUA ………</vt:lpstr>
      <vt:lpstr>DIFFUSIONE DELLA FORMA DI GOVERNO PRESIDENZIALE</vt:lpstr>
      <vt:lpstr>LA FORMA DI GOVERNO SEMIPRESIDENZIALE</vt:lpstr>
      <vt:lpstr>CONTINUA …………</vt:lpstr>
      <vt:lpstr>CONTINUA ………………..</vt:lpstr>
      <vt:lpstr>FORMA DI GOVERNO DIRETTORIALE (SVIZZERA)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DEL 5 NOVEMBRE 2012 LA FORMA DI GOVERNO-LE FORME DI GOVERNO</dc:title>
  <dc:creator>Daniele</dc:creator>
  <cp:lastModifiedBy>Daniele Butturini</cp:lastModifiedBy>
  <cp:revision>32</cp:revision>
  <dcterms:created xsi:type="dcterms:W3CDTF">2012-11-01T09:32:26Z</dcterms:created>
  <dcterms:modified xsi:type="dcterms:W3CDTF">2012-11-23T18:26:51Z</dcterms:modified>
</cp:coreProperties>
</file>