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8" r:id="rId2"/>
  </p:sldMasterIdLst>
  <p:notesMasterIdLst>
    <p:notesMasterId r:id="rId125"/>
  </p:notesMasterIdLst>
  <p:handoutMasterIdLst>
    <p:handoutMasterId r:id="rId126"/>
  </p:handoutMasterIdLst>
  <p:sldIdLst>
    <p:sldId id="274" r:id="rId3"/>
    <p:sldId id="275" r:id="rId4"/>
    <p:sldId id="276" r:id="rId5"/>
    <p:sldId id="834" r:id="rId6"/>
    <p:sldId id="835" r:id="rId7"/>
    <p:sldId id="278" r:id="rId8"/>
    <p:sldId id="279" r:id="rId9"/>
    <p:sldId id="802" r:id="rId10"/>
    <p:sldId id="803" r:id="rId11"/>
    <p:sldId id="837" r:id="rId12"/>
    <p:sldId id="838" r:id="rId13"/>
    <p:sldId id="839" r:id="rId14"/>
    <p:sldId id="840" r:id="rId15"/>
    <p:sldId id="841" r:id="rId16"/>
    <p:sldId id="280" r:id="rId17"/>
    <p:sldId id="526" r:id="rId18"/>
    <p:sldId id="281" r:id="rId19"/>
    <p:sldId id="823" r:id="rId20"/>
    <p:sldId id="282" r:id="rId21"/>
    <p:sldId id="283" r:id="rId22"/>
    <p:sldId id="284" r:id="rId23"/>
    <p:sldId id="336" r:id="rId24"/>
    <p:sldId id="337" r:id="rId25"/>
    <p:sldId id="338" r:id="rId26"/>
    <p:sldId id="339" r:id="rId27"/>
    <p:sldId id="340" r:id="rId28"/>
    <p:sldId id="341" r:id="rId29"/>
    <p:sldId id="342" r:id="rId30"/>
    <p:sldId id="343" r:id="rId31"/>
    <p:sldId id="529" r:id="rId32"/>
    <p:sldId id="795" r:id="rId33"/>
    <p:sldId id="796" r:id="rId34"/>
    <p:sldId id="797" r:id="rId35"/>
    <p:sldId id="798" r:id="rId36"/>
    <p:sldId id="799" r:id="rId37"/>
    <p:sldId id="833" r:id="rId38"/>
    <p:sldId id="285" r:id="rId39"/>
    <p:sldId id="286" r:id="rId40"/>
    <p:sldId id="287" r:id="rId41"/>
    <p:sldId id="842" r:id="rId42"/>
    <p:sldId id="843" r:id="rId43"/>
    <p:sldId id="844" r:id="rId44"/>
    <p:sldId id="846" r:id="rId45"/>
    <p:sldId id="537" r:id="rId46"/>
    <p:sldId id="675"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674" r:id="rId62"/>
    <p:sldId id="302" r:id="rId63"/>
    <p:sldId id="303" r:id="rId64"/>
    <p:sldId id="304" r:id="rId65"/>
    <p:sldId id="305" r:id="rId66"/>
    <p:sldId id="306" r:id="rId67"/>
    <p:sldId id="307" r:id="rId68"/>
    <p:sldId id="309" r:id="rId69"/>
    <p:sldId id="310" r:id="rId70"/>
    <p:sldId id="311" r:id="rId71"/>
    <p:sldId id="677" r:id="rId72"/>
    <p:sldId id="312" r:id="rId73"/>
    <p:sldId id="313" r:id="rId74"/>
    <p:sldId id="676" r:id="rId75"/>
    <p:sldId id="314" r:id="rId76"/>
    <p:sldId id="315" r:id="rId77"/>
    <p:sldId id="316" r:id="rId78"/>
    <p:sldId id="317" r:id="rId79"/>
    <p:sldId id="318" r:id="rId80"/>
    <p:sldId id="319" r:id="rId81"/>
    <p:sldId id="320" r:id="rId82"/>
    <p:sldId id="321" r:id="rId83"/>
    <p:sldId id="793" r:id="rId84"/>
    <p:sldId id="322" r:id="rId85"/>
    <p:sldId id="848" r:id="rId86"/>
    <p:sldId id="324" r:id="rId87"/>
    <p:sldId id="323" r:id="rId88"/>
    <p:sldId id="853" r:id="rId89"/>
    <p:sldId id="849" r:id="rId90"/>
    <p:sldId id="860" r:id="rId91"/>
    <p:sldId id="850" r:id="rId92"/>
    <p:sldId id="852" r:id="rId93"/>
    <p:sldId id="855" r:id="rId94"/>
    <p:sldId id="856" r:id="rId95"/>
    <p:sldId id="861" r:id="rId96"/>
    <p:sldId id="857" r:id="rId97"/>
    <p:sldId id="862" r:id="rId98"/>
    <p:sldId id="858" r:id="rId99"/>
    <p:sldId id="863" r:id="rId100"/>
    <p:sldId id="859" r:id="rId101"/>
    <p:sldId id="800" r:id="rId102"/>
    <p:sldId id="801" r:id="rId103"/>
    <p:sldId id="325" r:id="rId104"/>
    <p:sldId id="919" r:id="rId105"/>
    <p:sldId id="326" r:id="rId106"/>
    <p:sldId id="327" r:id="rId107"/>
    <p:sldId id="328" r:id="rId108"/>
    <p:sldId id="329" r:id="rId109"/>
    <p:sldId id="330" r:id="rId110"/>
    <p:sldId id="824" r:id="rId111"/>
    <p:sldId id="825" r:id="rId112"/>
    <p:sldId id="826" r:id="rId113"/>
    <p:sldId id="827" r:id="rId114"/>
    <p:sldId id="828" r:id="rId115"/>
    <p:sldId id="829" r:id="rId116"/>
    <p:sldId id="918" r:id="rId117"/>
    <p:sldId id="830" r:id="rId118"/>
    <p:sldId id="331" r:id="rId119"/>
    <p:sldId id="332" r:id="rId120"/>
    <p:sldId id="831" r:id="rId121"/>
    <p:sldId id="832" r:id="rId122"/>
    <p:sldId id="334" r:id="rId123"/>
    <p:sldId id="335" r:id="rId12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05" autoAdjust="0"/>
    <p:restoredTop sz="94660"/>
  </p:normalViewPr>
  <p:slideViewPr>
    <p:cSldViewPr snapToGrid="0" snapToObjects="1">
      <p:cViewPr>
        <p:scale>
          <a:sx n="81" d="100"/>
          <a:sy n="81" d="100"/>
        </p:scale>
        <p:origin x="-1320" y="-144"/>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5464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notesMaster" Target="notesMasters/notesMaster1.xml"/><Relationship Id="rId126" Type="http://schemas.openxmlformats.org/officeDocument/2006/relationships/handoutMaster" Target="handoutMasters/handoutMaster1.xml"/><Relationship Id="rId127" Type="http://schemas.openxmlformats.org/officeDocument/2006/relationships/printerSettings" Target="printerSettings/printerSettings1.bin"/><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356561-BF21-2C44-B17A-35C18B9D6E89}" type="datetimeFigureOut">
              <a:rPr lang="it-IT" smtClean="0"/>
              <a:t>05/06/13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E1F350-7FB4-184B-8C4E-79F19F8DD2F5}" type="slidenum">
              <a:rPr lang="it-IT" smtClean="0"/>
              <a:t>‹n.›</a:t>
            </a:fld>
            <a:endParaRPr lang="it-IT"/>
          </a:p>
        </p:txBody>
      </p:sp>
    </p:spTree>
    <p:extLst>
      <p:ext uri="{BB962C8B-B14F-4D97-AF65-F5344CB8AC3E}">
        <p14:creationId xmlns:p14="http://schemas.microsoft.com/office/powerpoint/2010/main" val="792017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071F5-F669-E848-9A19-703EDEB09551}" type="datetimeFigureOut">
              <a:rPr lang="it-IT" smtClean="0"/>
              <a:t>05/06/13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8D929-0E5B-4E4B-8B09-CF12622339ED}" type="slidenum">
              <a:rPr lang="it-IT" smtClean="0"/>
              <a:t>‹n.›</a:t>
            </a:fld>
            <a:endParaRPr lang="it-IT"/>
          </a:p>
        </p:txBody>
      </p:sp>
    </p:spTree>
    <p:extLst>
      <p:ext uri="{BB962C8B-B14F-4D97-AF65-F5344CB8AC3E}">
        <p14:creationId xmlns:p14="http://schemas.microsoft.com/office/powerpoint/2010/main" val="32101768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t-IT">
              <a:latin typeface="Calibri" charset="0"/>
            </a:endParaRPr>
          </a:p>
        </p:txBody>
      </p:sp>
      <p:sp>
        <p:nvSpPr>
          <p:cNvPr id="6451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it-IT" sz="1200">
                <a:latin typeface="Calibri" charset="0"/>
              </a:rPr>
              <a:t>4</a:t>
            </a:r>
          </a:p>
        </p:txBody>
      </p:sp>
      <p:sp>
        <p:nvSpPr>
          <p:cNvPr id="645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t-IT">
              <a:latin typeface="Calibri" charset="0"/>
            </a:endParaRPr>
          </a:p>
        </p:txBody>
      </p:sp>
      <p:sp>
        <p:nvSpPr>
          <p:cNvPr id="64517"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t-IT">
              <a:latin typeface="Calibri" charset="0"/>
            </a:endParaRPr>
          </a:p>
        </p:txBody>
      </p:sp>
      <p:sp>
        <p:nvSpPr>
          <p:cNvPr id="64518" name="Rectangle 6"/>
          <p:cNvSpPr>
            <a:spLocks noGrp="1" noRot="1" noChangeAspect="1" noChangeArrowheads="1" noTextEdit="1"/>
          </p:cNvSpPr>
          <p:nvPr>
            <p:ph type="sldImg"/>
          </p:nvPr>
        </p:nvSpPr>
        <p:spPr bwMode="auto">
          <a:xfrm>
            <a:off x="1298575" y="801688"/>
            <a:ext cx="4260850" cy="319563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81928" name="Segnaposto data 7"/>
          <p:cNvSpPr>
            <a:spLocks noGrp="1"/>
          </p:cNvSpPr>
          <p:nvPr>
            <p:ph type="dt" sz="quarter" idx="1"/>
          </p:nvPr>
        </p:nvSpPr>
        <p:spPr bwMode="auto">
          <a:ln>
            <a:miter lim="800000"/>
            <a:headEnd/>
            <a:tailEnd/>
          </a:ln>
        </p:spPr>
        <p:txBody>
          <a:bodyPr rtlCol="0"/>
          <a:lstStyle/>
          <a:p>
            <a:pPr>
              <a:defRPr/>
            </a:pPr>
            <a:endParaRPr lang="it-I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B3899FF-0D0B-B64D-92D8-2B3936FD0C79}" type="slidenum">
              <a:rPr lang="en-US"/>
              <a:pPr/>
              <a:t>32</a:t>
            </a:fld>
            <a:endParaRPr lang="en-US"/>
          </a:p>
        </p:txBody>
      </p:sp>
      <p:sp>
        <p:nvSpPr>
          <p:cNvPr id="552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52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7</a:t>
            </a:r>
          </a:p>
        </p:txBody>
      </p:sp>
      <p:sp>
        <p:nvSpPr>
          <p:cNvPr id="553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53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5302"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5303"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3B236DDB-E7ED-7F45-9D3A-9634F0496266}" type="slidenum">
              <a:rPr lang="en-US"/>
              <a:pPr/>
              <a:t>33</a:t>
            </a:fld>
            <a:endParaRPr lang="en-US"/>
          </a:p>
        </p:txBody>
      </p:sp>
      <p:sp>
        <p:nvSpPr>
          <p:cNvPr id="5734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734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8</a:t>
            </a:r>
          </a:p>
        </p:txBody>
      </p:sp>
      <p:sp>
        <p:nvSpPr>
          <p:cNvPr id="5734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734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7350"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7351"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130E379-4695-4146-98A0-C4CD2502DB69}" type="slidenum">
              <a:rPr lang="en-US"/>
              <a:pPr/>
              <a:t>34</a:t>
            </a:fld>
            <a:endParaRPr lang="en-US"/>
          </a:p>
        </p:txBody>
      </p:sp>
      <p:sp>
        <p:nvSpPr>
          <p:cNvPr id="593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93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9</a:t>
            </a:r>
          </a:p>
        </p:txBody>
      </p:sp>
      <p:sp>
        <p:nvSpPr>
          <p:cNvPr id="593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93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9398"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939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C72C8FD-5F1D-7547-A60F-EB42425BCC4E}" type="slidenum">
              <a:rPr lang="en-US"/>
              <a:pPr/>
              <a:t>35</a:t>
            </a:fld>
            <a:endParaRPr lang="en-US"/>
          </a:p>
        </p:txBody>
      </p:sp>
      <p:sp>
        <p:nvSpPr>
          <p:cNvPr id="634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4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11</a:t>
            </a:r>
          </a:p>
        </p:txBody>
      </p:sp>
      <p:sp>
        <p:nvSpPr>
          <p:cNvPr id="634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4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494"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63495"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C72C8FD-5F1D-7547-A60F-EB42425BCC4E}" type="slidenum">
              <a:rPr lang="en-US"/>
              <a:pPr/>
              <a:t>36</a:t>
            </a:fld>
            <a:endParaRPr lang="en-US"/>
          </a:p>
        </p:txBody>
      </p:sp>
      <p:sp>
        <p:nvSpPr>
          <p:cNvPr id="634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4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11</a:t>
            </a:r>
          </a:p>
        </p:txBody>
      </p:sp>
      <p:sp>
        <p:nvSpPr>
          <p:cNvPr id="634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4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494"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63495"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CEE81A5-E04F-284A-9015-3FB14E4C0575}" type="slidenum">
              <a:rPr lang="en-US"/>
              <a:pPr/>
              <a:t>82</a:t>
            </a:fld>
            <a:endParaRPr lang="en-US"/>
          </a:p>
        </p:txBody>
      </p:sp>
      <p:sp>
        <p:nvSpPr>
          <p:cNvPr id="4710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710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3</a:t>
            </a:r>
          </a:p>
        </p:txBody>
      </p:sp>
      <p:sp>
        <p:nvSpPr>
          <p:cNvPr id="4710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710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7110"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47111"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F970C66-2179-A34C-81F7-ABFA1A71BA25}" type="slidenum">
              <a:rPr lang="en-US"/>
              <a:pPr/>
              <a:t>100</a:t>
            </a:fld>
            <a:endParaRPr lang="en-US"/>
          </a:p>
        </p:txBody>
      </p:sp>
      <p:sp>
        <p:nvSpPr>
          <p:cNvPr id="716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16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15</a:t>
            </a:r>
          </a:p>
        </p:txBody>
      </p:sp>
      <p:sp>
        <p:nvSpPr>
          <p:cNvPr id="716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16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1686"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71687"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07D291D-EC20-7347-8155-4FB57F4DFDA0}" type="slidenum">
              <a:rPr lang="en-US"/>
              <a:pPr/>
              <a:t>101</a:t>
            </a:fld>
            <a:endParaRPr lang="en-US"/>
          </a:p>
        </p:txBody>
      </p:sp>
      <p:sp>
        <p:nvSpPr>
          <p:cNvPr id="10137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137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15</a:t>
            </a:r>
          </a:p>
        </p:txBody>
      </p:sp>
      <p:sp>
        <p:nvSpPr>
          <p:cNvPr id="1013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138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1382"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01383"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F6BAA136-90F6-2C42-9AF3-9ABECE95876D}" type="slidenum">
              <a:rPr lang="en-GB">
                <a:solidFill>
                  <a:prstClr val="white"/>
                </a:solidFill>
              </a:rPr>
              <a:pPr/>
              <a:t>109</a:t>
            </a:fld>
            <a:endParaRPr lang="en-GB">
              <a:solidFill>
                <a:prstClr val="white"/>
              </a:solidFill>
            </a:endParaRPr>
          </a:p>
        </p:txBody>
      </p:sp>
      <p:sp>
        <p:nvSpPr>
          <p:cNvPr id="78849"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30903E29-B6FA-AF46-9B5B-E9EFC3B59833}" type="slidenum">
              <a:rPr lang="en-GB">
                <a:solidFill>
                  <a:prstClr val="white"/>
                </a:solidFill>
              </a:rPr>
              <a:pPr/>
              <a:t>110</a:t>
            </a:fld>
            <a:endParaRPr lang="en-GB">
              <a:solidFill>
                <a:prstClr val="white"/>
              </a:solidFill>
            </a:endParaRPr>
          </a:p>
        </p:txBody>
      </p:sp>
      <p:sp>
        <p:nvSpPr>
          <p:cNvPr id="79873"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4E283DB-2927-5B43-8D4B-A8E027ED9D84}" type="slidenum">
              <a:rPr lang="en-US"/>
              <a:pPr/>
              <a:t>8</a:t>
            </a:fld>
            <a:endParaRPr lang="en-US"/>
          </a:p>
        </p:txBody>
      </p:sp>
      <p:sp>
        <p:nvSpPr>
          <p:cNvPr id="655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55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12</a:t>
            </a:r>
          </a:p>
        </p:txBody>
      </p:sp>
      <p:sp>
        <p:nvSpPr>
          <p:cNvPr id="655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55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5542"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65543"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50984358-6F73-9845-9415-83E7EF6BE211}" type="slidenum">
              <a:rPr lang="en-GB">
                <a:solidFill>
                  <a:prstClr val="white"/>
                </a:solidFill>
              </a:rPr>
              <a:pPr/>
              <a:t>111</a:t>
            </a:fld>
            <a:endParaRPr lang="en-GB">
              <a:solidFill>
                <a:prstClr val="white"/>
              </a:solidFill>
            </a:endParaRPr>
          </a:p>
        </p:txBody>
      </p:sp>
      <p:sp>
        <p:nvSpPr>
          <p:cNvPr id="80897"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D541AFAF-73EE-834F-BF7B-8EB9DC974993}" type="slidenum">
              <a:rPr lang="en-GB">
                <a:solidFill>
                  <a:prstClr val="white"/>
                </a:solidFill>
              </a:rPr>
              <a:pPr/>
              <a:t>112</a:t>
            </a:fld>
            <a:endParaRPr lang="en-GB">
              <a:solidFill>
                <a:prstClr val="white"/>
              </a:solidFill>
            </a:endParaRPr>
          </a:p>
        </p:txBody>
      </p:sp>
      <p:sp>
        <p:nvSpPr>
          <p:cNvPr id="81921"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ED27A81F-3761-1543-B45C-9CF3C285413E}" type="slidenum">
              <a:rPr lang="en-GB">
                <a:solidFill>
                  <a:prstClr val="white"/>
                </a:solidFill>
              </a:rPr>
              <a:pPr/>
              <a:t>113</a:t>
            </a:fld>
            <a:endParaRPr lang="en-GB">
              <a:solidFill>
                <a:prstClr val="white"/>
              </a:solidFill>
            </a:endParaRPr>
          </a:p>
        </p:txBody>
      </p:sp>
      <p:sp>
        <p:nvSpPr>
          <p:cNvPr id="82945"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3F08158-75BA-7547-8AE0-97502FF8202E}" type="slidenum">
              <a:rPr lang="en-GB">
                <a:solidFill>
                  <a:prstClr val="white"/>
                </a:solidFill>
              </a:rPr>
              <a:pPr/>
              <a:t>114</a:t>
            </a:fld>
            <a:endParaRPr lang="en-GB">
              <a:solidFill>
                <a:prstClr val="white"/>
              </a:solidFill>
            </a:endParaRPr>
          </a:p>
        </p:txBody>
      </p:sp>
      <p:sp>
        <p:nvSpPr>
          <p:cNvPr id="83969"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4DF2B07-F3BD-DF4E-B408-C18B2784A5DF}" type="slidenum">
              <a:rPr lang="en-GB">
                <a:solidFill>
                  <a:prstClr val="white"/>
                </a:solidFill>
              </a:rPr>
              <a:pPr/>
              <a:t>116</a:t>
            </a:fld>
            <a:endParaRPr lang="en-GB">
              <a:solidFill>
                <a:prstClr val="white"/>
              </a:solidFill>
            </a:endParaRPr>
          </a:p>
        </p:txBody>
      </p:sp>
      <p:sp>
        <p:nvSpPr>
          <p:cNvPr id="84993"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4"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D24C79C2-30F5-7B44-BAD4-6C0559693F13}" type="slidenum">
              <a:rPr lang="en-GB">
                <a:solidFill>
                  <a:prstClr val="white"/>
                </a:solidFill>
              </a:rPr>
              <a:pPr/>
              <a:t>119</a:t>
            </a:fld>
            <a:endParaRPr lang="en-GB">
              <a:solidFill>
                <a:prstClr val="white"/>
              </a:solidFill>
            </a:endParaRPr>
          </a:p>
        </p:txBody>
      </p:sp>
      <p:sp>
        <p:nvSpPr>
          <p:cNvPr id="86017"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DE76FE31-3A66-0C4A-BC09-1A3291EE7716}" type="slidenum">
              <a:rPr lang="en-GB">
                <a:solidFill>
                  <a:prstClr val="white"/>
                </a:solidFill>
              </a:rPr>
              <a:pPr/>
              <a:t>120</a:t>
            </a:fld>
            <a:endParaRPr lang="en-GB">
              <a:solidFill>
                <a:prstClr val="white"/>
              </a:solidFill>
            </a:endParaRPr>
          </a:p>
        </p:txBody>
      </p:sp>
      <p:sp>
        <p:nvSpPr>
          <p:cNvPr id="87041" name="Text Box 1"/>
          <p:cNvSpPr txBox="1">
            <a:spLocks noGrp="1" noRot="1" noChangeAspect="1" noChangeArrowheads="1"/>
          </p:cNvSpPr>
          <p:nvPr>
            <p:ph type="sldImg"/>
          </p:nvPr>
        </p:nvSpPr>
        <p:spPr bwMode="auto">
          <a:xfrm>
            <a:off x="1144588" y="685800"/>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bwMode="auto">
          <a:xfrm>
            <a:off x="685494" y="4342940"/>
            <a:ext cx="5477812" cy="4106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68DDA4F-8E5B-3841-89C6-805048A590C9}" type="slidenum">
              <a:rPr lang="en-US"/>
              <a:pPr/>
              <a:t>9</a:t>
            </a:fld>
            <a:endParaRPr lang="en-US"/>
          </a:p>
        </p:txBody>
      </p:sp>
      <p:sp>
        <p:nvSpPr>
          <p:cNvPr id="696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96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14</a:t>
            </a:r>
          </a:p>
        </p:txBody>
      </p:sp>
      <p:sp>
        <p:nvSpPr>
          <p:cNvPr id="696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96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9638"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6963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 name="Segnaposto numero diapositiva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E1D5240-6494-D043-88FD-5CE2AE750CF9}" type="slidenum">
              <a:rPr lang="it-IT">
                <a:latin typeface="Calibri" charset="0"/>
              </a:rPr>
              <a:pPr eaLnBrk="1" hangingPunct="1"/>
              <a:t>10</a:t>
            </a:fld>
            <a:endParaRPr lang="it-IT">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 name="Segnaposto numero diapositiva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10C7762-B0A0-694F-8DBB-2108DFB0E1D0}" type="slidenum">
              <a:rPr lang="it-IT">
                <a:latin typeface="Calibri" charset="0"/>
              </a:rPr>
              <a:pPr eaLnBrk="1" hangingPunct="1"/>
              <a:t>11</a:t>
            </a:fld>
            <a:endParaRPr lang="it-IT">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 name="Segnaposto numero diapositiva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A4E1DCB-3FEF-6540-9106-1B35CC3BFB73}" type="slidenum">
              <a:rPr lang="it-IT">
                <a:latin typeface="Calibri" charset="0"/>
              </a:rPr>
              <a:pPr eaLnBrk="1" hangingPunct="1"/>
              <a:t>12</a:t>
            </a:fld>
            <a:endParaRPr lang="it-IT">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 name="Segnaposto numero diapositiva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12E9848-BB0F-0849-A7D8-60332E06F163}" type="slidenum">
              <a:rPr lang="it-IT">
                <a:latin typeface="Calibri" charset="0"/>
              </a:rPr>
              <a:pPr eaLnBrk="1" hangingPunct="1"/>
              <a:t>13</a:t>
            </a:fld>
            <a:endParaRPr lang="it-IT">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 name="Segnaposto numero diapositiva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0B16F9F-F459-D242-998A-AA234C4B7BAC}" type="slidenum">
              <a:rPr lang="it-IT">
                <a:latin typeface="Calibri" charset="0"/>
              </a:rPr>
              <a:pPr eaLnBrk="1" hangingPunct="1"/>
              <a:t>14</a:t>
            </a:fld>
            <a:endParaRPr lang="it-IT">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E3F5810-7636-D04C-970D-56E530261CD0}" type="slidenum">
              <a:rPr lang="en-US"/>
              <a:pPr/>
              <a:t>31</a:t>
            </a:fld>
            <a:endParaRPr lang="en-US"/>
          </a:p>
        </p:txBody>
      </p:sp>
      <p:sp>
        <p:nvSpPr>
          <p:cNvPr id="5325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325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latin typeface="Times New Roman" charset="0"/>
              </a:rPr>
              <a:t>6</a:t>
            </a:r>
          </a:p>
        </p:txBody>
      </p:sp>
      <p:sp>
        <p:nvSpPr>
          <p:cNvPr id="5325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325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3254"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3255"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A70AD1-AD49-EE44-96D4-51AC3F67E49D}" type="datetime1">
              <a:rPr lang="it-IT" smtClean="0"/>
              <a:t>05/06/13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20641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BAABBF-4EB9-7348-B734-04C5769FE707}" type="datetime1">
              <a:rPr lang="it-IT" smtClean="0"/>
              <a:t>05/06/13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418049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D4AF70-FEED-FE49-9330-1C8E10379912}" type="datetime1">
              <a:rPr lang="it-IT" smtClean="0"/>
              <a:t>05/06/13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72136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1600" y="609600"/>
            <a:ext cx="7378700" cy="1143000"/>
          </a:xfrm>
        </p:spPr>
        <p:txBody>
          <a:bodyPr/>
          <a:lstStyle/>
          <a:p>
            <a:r>
              <a:rPr lang="it-IT" smtClean="0"/>
              <a:t>Fare clic per modificare stile</a:t>
            </a:r>
            <a:endParaRPr lang="it-IT"/>
          </a:p>
        </p:txBody>
      </p:sp>
      <p:sp>
        <p:nvSpPr>
          <p:cNvPr id="3" name="Segnaposto tabella 2"/>
          <p:cNvSpPr>
            <a:spLocks noGrp="1"/>
          </p:cNvSpPr>
          <p:nvPr>
            <p:ph type="tbl" idx="1"/>
          </p:nvPr>
        </p:nvSpPr>
        <p:spPr>
          <a:xfrm>
            <a:off x="809625" y="2138363"/>
            <a:ext cx="7958138" cy="3881437"/>
          </a:xfrm>
        </p:spPr>
        <p:txBody>
          <a:bodyPr/>
          <a:lstStyle/>
          <a:p>
            <a:endParaRPr lang="it-IT"/>
          </a:p>
        </p:txBody>
      </p:sp>
      <p:sp>
        <p:nvSpPr>
          <p:cNvPr id="4" name="Segnaposto data 3"/>
          <p:cNvSpPr>
            <a:spLocks noGrp="1"/>
          </p:cNvSpPr>
          <p:nvPr>
            <p:ph type="dt" sz="half" idx="10"/>
          </p:nvPr>
        </p:nvSpPr>
        <p:spPr>
          <a:xfrm>
            <a:off x="809625" y="6373813"/>
            <a:ext cx="1905000" cy="457200"/>
          </a:xfrm>
        </p:spPr>
        <p:txBody>
          <a:bodyPr/>
          <a:lstStyle>
            <a:lvl1pPr>
              <a:defRPr/>
            </a:lvl1pPr>
          </a:lstStyle>
          <a:p>
            <a:endParaRPr lang="en-US"/>
          </a:p>
        </p:txBody>
      </p:sp>
      <p:sp>
        <p:nvSpPr>
          <p:cNvPr id="5" name="Segnaposto piè di pagina 4"/>
          <p:cNvSpPr>
            <a:spLocks noGrp="1"/>
          </p:cNvSpPr>
          <p:nvPr>
            <p:ph type="ftr" sz="quarter" idx="11"/>
          </p:nvPr>
        </p:nvSpPr>
        <p:spPr>
          <a:xfrm>
            <a:off x="3132138" y="6376988"/>
            <a:ext cx="3086100" cy="457200"/>
          </a:xfrm>
        </p:spPr>
        <p:txBody>
          <a:bodyPr/>
          <a:lstStyle>
            <a:lvl1pPr>
              <a:defRPr/>
            </a:lvl1pPr>
          </a:lstStyle>
          <a:p>
            <a:endParaRPr lang="en-US"/>
          </a:p>
        </p:txBody>
      </p:sp>
      <p:sp>
        <p:nvSpPr>
          <p:cNvPr id="6" name="Segnaposto numero diapositiva 5"/>
          <p:cNvSpPr>
            <a:spLocks noGrp="1"/>
          </p:cNvSpPr>
          <p:nvPr>
            <p:ph type="sldNum" sz="quarter" idx="12"/>
          </p:nvPr>
        </p:nvSpPr>
        <p:spPr>
          <a:xfrm>
            <a:off x="6589713" y="6376988"/>
            <a:ext cx="2193925" cy="457200"/>
          </a:xfrm>
        </p:spPr>
        <p:txBody>
          <a:bodyPr/>
          <a:lstStyle>
            <a:lvl1pPr>
              <a:defRPr/>
            </a:lvl1pPr>
          </a:lstStyle>
          <a:p>
            <a:fld id="{F9BF0985-6CFB-814F-A7A8-DBA1E7154346}" type="slidenum">
              <a:rPr lang="en-US"/>
              <a:pPr/>
              <a:t>‹n.›</a:t>
            </a:fld>
            <a:endParaRPr lang="en-US"/>
          </a:p>
        </p:txBody>
      </p:sp>
    </p:spTree>
    <p:extLst>
      <p:ext uri="{BB962C8B-B14F-4D97-AF65-F5344CB8AC3E}">
        <p14:creationId xmlns:p14="http://schemas.microsoft.com/office/powerpoint/2010/main" val="243289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1371600" y="609600"/>
            <a:ext cx="7378700" cy="1143000"/>
          </a:xfrm>
        </p:spPr>
        <p:txBody>
          <a:bodyPr/>
          <a:lstStyle/>
          <a:p>
            <a:r>
              <a:rPr lang="it-IT" smtClean="0"/>
              <a:t>Fare clic per modificare stile</a:t>
            </a:r>
            <a:endParaRPr lang="it-IT"/>
          </a:p>
        </p:txBody>
      </p:sp>
      <p:sp>
        <p:nvSpPr>
          <p:cNvPr id="3" name="Segnaposto ClipArt 2"/>
          <p:cNvSpPr>
            <a:spLocks noGrp="1"/>
          </p:cNvSpPr>
          <p:nvPr>
            <p:ph type="clipArt" sz="half" idx="1"/>
          </p:nvPr>
        </p:nvSpPr>
        <p:spPr>
          <a:xfrm>
            <a:off x="809625" y="2138363"/>
            <a:ext cx="3902075" cy="3881437"/>
          </a:xfrm>
        </p:spPr>
        <p:txBody>
          <a:bodyPr/>
          <a:lstStyle/>
          <a:p>
            <a:endParaRPr lang="it-IT"/>
          </a:p>
        </p:txBody>
      </p:sp>
      <p:sp>
        <p:nvSpPr>
          <p:cNvPr id="4" name="Segnaposto testo 3"/>
          <p:cNvSpPr>
            <a:spLocks noGrp="1"/>
          </p:cNvSpPr>
          <p:nvPr>
            <p:ph type="body" sz="half" idx="2"/>
          </p:nvPr>
        </p:nvSpPr>
        <p:spPr>
          <a:xfrm>
            <a:off x="4864100" y="2138363"/>
            <a:ext cx="3903663" cy="388143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809625" y="6373813"/>
            <a:ext cx="1905000" cy="457200"/>
          </a:xfrm>
        </p:spPr>
        <p:txBody>
          <a:bodyPr/>
          <a:lstStyle>
            <a:lvl1pPr>
              <a:defRPr/>
            </a:lvl1pPr>
          </a:lstStyle>
          <a:p>
            <a:endParaRPr lang="en-US"/>
          </a:p>
        </p:txBody>
      </p:sp>
      <p:sp>
        <p:nvSpPr>
          <p:cNvPr id="6" name="Segnaposto piè di pagina 5"/>
          <p:cNvSpPr>
            <a:spLocks noGrp="1"/>
          </p:cNvSpPr>
          <p:nvPr>
            <p:ph type="ftr" sz="quarter" idx="11"/>
          </p:nvPr>
        </p:nvSpPr>
        <p:spPr>
          <a:xfrm>
            <a:off x="3132138" y="6376988"/>
            <a:ext cx="3086100" cy="457200"/>
          </a:xfrm>
        </p:spPr>
        <p:txBody>
          <a:bodyPr/>
          <a:lstStyle>
            <a:lvl1pPr>
              <a:defRPr/>
            </a:lvl1pPr>
          </a:lstStyle>
          <a:p>
            <a:endParaRPr lang="en-US"/>
          </a:p>
        </p:txBody>
      </p:sp>
      <p:sp>
        <p:nvSpPr>
          <p:cNvPr id="7" name="Segnaposto numero diapositiva 6"/>
          <p:cNvSpPr>
            <a:spLocks noGrp="1"/>
          </p:cNvSpPr>
          <p:nvPr>
            <p:ph type="sldNum" sz="quarter" idx="12"/>
          </p:nvPr>
        </p:nvSpPr>
        <p:spPr>
          <a:xfrm>
            <a:off x="6589713" y="6376988"/>
            <a:ext cx="2193925" cy="457200"/>
          </a:xfrm>
        </p:spPr>
        <p:txBody>
          <a:bodyPr/>
          <a:lstStyle>
            <a:lvl1pPr>
              <a:defRPr/>
            </a:lvl1pPr>
          </a:lstStyle>
          <a:p>
            <a:fld id="{02D8430C-1F43-4F4F-83E9-215B96B6873E}" type="slidenum">
              <a:rPr lang="en-US"/>
              <a:pPr/>
              <a:t>‹n.›</a:t>
            </a:fld>
            <a:endParaRPr lang="en-US"/>
          </a:p>
        </p:txBody>
      </p:sp>
    </p:spTree>
    <p:extLst>
      <p:ext uri="{BB962C8B-B14F-4D97-AF65-F5344CB8AC3E}">
        <p14:creationId xmlns:p14="http://schemas.microsoft.com/office/powerpoint/2010/main" val="13754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B93D5E62-E903-9A44-B782-5FAFD958D6AD}" type="slidenum">
              <a:rPr lang="it-IT"/>
              <a:pPr/>
              <a:t>‹n.›</a:t>
            </a:fld>
            <a:endParaRPr lang="it-IT"/>
          </a:p>
        </p:txBody>
      </p:sp>
    </p:spTree>
    <p:extLst>
      <p:ext uri="{BB962C8B-B14F-4D97-AF65-F5344CB8AC3E}">
        <p14:creationId xmlns:p14="http://schemas.microsoft.com/office/powerpoint/2010/main" val="339024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71202926-73D8-5647-906F-1ABA0CF7BBC9}" type="slidenum">
              <a:rPr lang="it-IT"/>
              <a:pPr/>
              <a:t>‹n.›</a:t>
            </a:fld>
            <a:endParaRPr lang="it-IT"/>
          </a:p>
        </p:txBody>
      </p:sp>
    </p:spTree>
    <p:extLst>
      <p:ext uri="{BB962C8B-B14F-4D97-AF65-F5344CB8AC3E}">
        <p14:creationId xmlns:p14="http://schemas.microsoft.com/office/powerpoint/2010/main" val="324542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ACC6185C-6D6D-3D42-97A0-730DA6BAA5BD}" type="slidenum">
              <a:rPr lang="it-IT"/>
              <a:pPr/>
              <a:t>‹n.›</a:t>
            </a:fld>
            <a:endParaRPr lang="it-IT"/>
          </a:p>
        </p:txBody>
      </p:sp>
    </p:spTree>
    <p:extLst>
      <p:ext uri="{BB962C8B-B14F-4D97-AF65-F5344CB8AC3E}">
        <p14:creationId xmlns:p14="http://schemas.microsoft.com/office/powerpoint/2010/main" val="63226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2250" cy="397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1850" y="1600200"/>
            <a:ext cx="4033838" cy="397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46E88FDC-E4A0-D24D-A6F6-228FD19C0CBA}" type="slidenum">
              <a:rPr lang="it-IT"/>
              <a:pPr/>
              <a:t>‹n.›</a:t>
            </a:fld>
            <a:endParaRPr lang="it-IT"/>
          </a:p>
        </p:txBody>
      </p:sp>
    </p:spTree>
    <p:extLst>
      <p:ext uri="{BB962C8B-B14F-4D97-AF65-F5344CB8AC3E}">
        <p14:creationId xmlns:p14="http://schemas.microsoft.com/office/powerpoint/2010/main" val="489350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it-IT"/>
          </a:p>
        </p:txBody>
      </p:sp>
      <p:sp>
        <p:nvSpPr>
          <p:cNvPr id="8" name="Segnaposto piè di pagina 7"/>
          <p:cNvSpPr>
            <a:spLocks noGrp="1"/>
          </p:cNvSpPr>
          <p:nvPr>
            <p:ph type="ftr" idx="11"/>
          </p:nvPr>
        </p:nvSpPr>
        <p:spPr/>
        <p:txBody>
          <a:bodyPr/>
          <a:lstStyle>
            <a:lvl1pPr>
              <a:defRPr/>
            </a:lvl1pPr>
          </a:lstStyle>
          <a:p>
            <a:endParaRPr lang="it-IT"/>
          </a:p>
        </p:txBody>
      </p:sp>
      <p:sp>
        <p:nvSpPr>
          <p:cNvPr id="9" name="Segnaposto numero diapositiva 8"/>
          <p:cNvSpPr>
            <a:spLocks noGrp="1"/>
          </p:cNvSpPr>
          <p:nvPr>
            <p:ph type="sldNum" idx="12"/>
          </p:nvPr>
        </p:nvSpPr>
        <p:spPr/>
        <p:txBody>
          <a:bodyPr/>
          <a:lstStyle>
            <a:lvl1pPr>
              <a:defRPr/>
            </a:lvl1pPr>
          </a:lstStyle>
          <a:p>
            <a:fld id="{79BA9D9C-060A-AB49-9E1B-56AAD1F4CBE0}" type="slidenum">
              <a:rPr lang="it-IT"/>
              <a:pPr/>
              <a:t>‹n.›</a:t>
            </a:fld>
            <a:endParaRPr lang="it-IT"/>
          </a:p>
        </p:txBody>
      </p:sp>
    </p:spTree>
    <p:extLst>
      <p:ext uri="{BB962C8B-B14F-4D97-AF65-F5344CB8AC3E}">
        <p14:creationId xmlns:p14="http://schemas.microsoft.com/office/powerpoint/2010/main" val="893022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idx="10"/>
          </p:nvPr>
        </p:nvSpPr>
        <p:spPr/>
        <p:txBody>
          <a:bodyPr/>
          <a:lstStyle>
            <a:lvl1pPr>
              <a:defRPr/>
            </a:lvl1pPr>
          </a:lstStyle>
          <a:p>
            <a:endParaRPr lang="it-IT"/>
          </a:p>
        </p:txBody>
      </p:sp>
      <p:sp>
        <p:nvSpPr>
          <p:cNvPr id="4" name="Segnaposto piè di pagina 3"/>
          <p:cNvSpPr>
            <a:spLocks noGrp="1"/>
          </p:cNvSpPr>
          <p:nvPr>
            <p:ph type="ftr" idx="11"/>
          </p:nvPr>
        </p:nvSpPr>
        <p:spPr/>
        <p:txBody>
          <a:bodyPr/>
          <a:lstStyle>
            <a:lvl1pPr>
              <a:defRPr/>
            </a:lvl1pPr>
          </a:lstStyle>
          <a:p>
            <a:endParaRPr lang="it-IT"/>
          </a:p>
        </p:txBody>
      </p:sp>
      <p:sp>
        <p:nvSpPr>
          <p:cNvPr id="5" name="Segnaposto numero diapositiva 4"/>
          <p:cNvSpPr>
            <a:spLocks noGrp="1"/>
          </p:cNvSpPr>
          <p:nvPr>
            <p:ph type="sldNum" idx="12"/>
          </p:nvPr>
        </p:nvSpPr>
        <p:spPr/>
        <p:txBody>
          <a:bodyPr/>
          <a:lstStyle>
            <a:lvl1pPr>
              <a:defRPr/>
            </a:lvl1pPr>
          </a:lstStyle>
          <a:p>
            <a:fld id="{62C040C1-6494-4540-AB8B-EF256434ECC0}" type="slidenum">
              <a:rPr lang="it-IT"/>
              <a:pPr/>
              <a:t>‹n.›</a:t>
            </a:fld>
            <a:endParaRPr lang="it-IT"/>
          </a:p>
        </p:txBody>
      </p:sp>
    </p:spTree>
    <p:extLst>
      <p:ext uri="{BB962C8B-B14F-4D97-AF65-F5344CB8AC3E}">
        <p14:creationId xmlns:p14="http://schemas.microsoft.com/office/powerpoint/2010/main" val="84765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027D075-7D12-4943-AFE9-406E0FB4A18C}" type="datetime1">
              <a:rPr lang="it-IT" smtClean="0"/>
              <a:t>05/06/13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732205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p>
        </p:txBody>
      </p:sp>
      <p:sp>
        <p:nvSpPr>
          <p:cNvPr id="3" name="Segnaposto piè di pagina 2"/>
          <p:cNvSpPr>
            <a:spLocks noGrp="1"/>
          </p:cNvSpPr>
          <p:nvPr>
            <p:ph type="ftr" idx="11"/>
          </p:nvPr>
        </p:nvSpPr>
        <p:spPr/>
        <p:txBody>
          <a:bodyPr/>
          <a:lstStyle>
            <a:lvl1pPr>
              <a:defRPr/>
            </a:lvl1pPr>
          </a:lstStyle>
          <a:p>
            <a:endParaRPr lang="it-IT"/>
          </a:p>
        </p:txBody>
      </p:sp>
      <p:sp>
        <p:nvSpPr>
          <p:cNvPr id="4" name="Segnaposto numero diapositiva 3"/>
          <p:cNvSpPr>
            <a:spLocks noGrp="1"/>
          </p:cNvSpPr>
          <p:nvPr>
            <p:ph type="sldNum" idx="12"/>
          </p:nvPr>
        </p:nvSpPr>
        <p:spPr/>
        <p:txBody>
          <a:bodyPr/>
          <a:lstStyle>
            <a:lvl1pPr>
              <a:defRPr/>
            </a:lvl1pPr>
          </a:lstStyle>
          <a:p>
            <a:fld id="{AF8F773C-B4C8-2A4E-AFD5-9841364F12B8}" type="slidenum">
              <a:rPr lang="it-IT"/>
              <a:pPr/>
              <a:t>‹n.›</a:t>
            </a:fld>
            <a:endParaRPr lang="it-IT"/>
          </a:p>
        </p:txBody>
      </p:sp>
    </p:spTree>
    <p:extLst>
      <p:ext uri="{BB962C8B-B14F-4D97-AF65-F5344CB8AC3E}">
        <p14:creationId xmlns:p14="http://schemas.microsoft.com/office/powerpoint/2010/main" val="10162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8F1BD31D-5D43-A84F-984B-D276354EF302}" type="slidenum">
              <a:rPr lang="it-IT"/>
              <a:pPr/>
              <a:t>‹n.›</a:t>
            </a:fld>
            <a:endParaRPr lang="it-IT"/>
          </a:p>
        </p:txBody>
      </p:sp>
    </p:spTree>
    <p:extLst>
      <p:ext uri="{BB962C8B-B14F-4D97-AF65-F5344CB8AC3E}">
        <p14:creationId xmlns:p14="http://schemas.microsoft.com/office/powerpoint/2010/main" val="3619327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B4110FD0-CCBB-9148-87F6-A150CE60E7ED}" type="slidenum">
              <a:rPr lang="it-IT"/>
              <a:pPr/>
              <a:t>‹n.›</a:t>
            </a:fld>
            <a:endParaRPr lang="it-IT"/>
          </a:p>
        </p:txBody>
      </p:sp>
    </p:spTree>
    <p:extLst>
      <p:ext uri="{BB962C8B-B14F-4D97-AF65-F5344CB8AC3E}">
        <p14:creationId xmlns:p14="http://schemas.microsoft.com/office/powerpoint/2010/main" val="1000012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C1E6F552-1243-4946-AF03-FC575C1F5917}" type="slidenum">
              <a:rPr lang="it-IT"/>
              <a:pPr/>
              <a:t>‹n.›</a:t>
            </a:fld>
            <a:endParaRPr lang="it-IT"/>
          </a:p>
        </p:txBody>
      </p:sp>
    </p:spTree>
    <p:extLst>
      <p:ext uri="{BB962C8B-B14F-4D97-AF65-F5344CB8AC3E}">
        <p14:creationId xmlns:p14="http://schemas.microsoft.com/office/powerpoint/2010/main" val="283550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1463" y="128588"/>
            <a:ext cx="2054225" cy="54483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28588"/>
            <a:ext cx="6011863" cy="5448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60DAE6DC-CC4E-6340-BCEF-AE1D64F60D41}" type="slidenum">
              <a:rPr lang="it-IT"/>
              <a:pPr/>
              <a:t>‹n.›</a:t>
            </a:fld>
            <a:endParaRPr lang="it-IT"/>
          </a:p>
        </p:txBody>
      </p:sp>
    </p:spTree>
    <p:extLst>
      <p:ext uri="{BB962C8B-B14F-4D97-AF65-F5344CB8AC3E}">
        <p14:creationId xmlns:p14="http://schemas.microsoft.com/office/powerpoint/2010/main" val="79437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128588"/>
            <a:ext cx="8218488" cy="1433512"/>
          </a:xfrm>
        </p:spPr>
        <p:txBody>
          <a:bodyPr/>
          <a:lstStyle/>
          <a:p>
            <a:r>
              <a:rPr lang="it-IT" smtClean="0"/>
              <a:t>Fare clic per modificare stile</a:t>
            </a:r>
            <a:endParaRPr lang="it-IT"/>
          </a:p>
        </p:txBody>
      </p:sp>
      <p:sp>
        <p:nvSpPr>
          <p:cNvPr id="3" name="Segnaposto tabella 2"/>
          <p:cNvSpPr>
            <a:spLocks noGrp="1"/>
          </p:cNvSpPr>
          <p:nvPr>
            <p:ph type="tbl" idx="1"/>
          </p:nvPr>
        </p:nvSpPr>
        <p:spPr>
          <a:xfrm>
            <a:off x="457200" y="1600200"/>
            <a:ext cx="8218488" cy="3976688"/>
          </a:xfrm>
        </p:spPr>
        <p:txBody>
          <a:bodyPr/>
          <a:lstStyle/>
          <a:p>
            <a:endParaRPr lang="it-IT"/>
          </a:p>
        </p:txBody>
      </p:sp>
      <p:sp>
        <p:nvSpPr>
          <p:cNvPr id="4" name="Segnaposto data 3"/>
          <p:cNvSpPr>
            <a:spLocks noGrp="1"/>
          </p:cNvSpPr>
          <p:nvPr>
            <p:ph type="dt" idx="10"/>
          </p:nvPr>
        </p:nvSpPr>
        <p:spPr>
          <a:xfrm>
            <a:off x="457200" y="6245225"/>
            <a:ext cx="2122488" cy="465138"/>
          </a:xfrm>
        </p:spPr>
        <p:txBody>
          <a:bodyPr/>
          <a:lstStyle>
            <a:lvl1pPr>
              <a:defRPr/>
            </a:lvl1pPr>
          </a:lstStyle>
          <a:p>
            <a:endParaRPr lang="it-IT"/>
          </a:p>
        </p:txBody>
      </p:sp>
      <p:sp>
        <p:nvSpPr>
          <p:cNvPr id="5" name="Segnaposto piè di pagina 4"/>
          <p:cNvSpPr>
            <a:spLocks noGrp="1"/>
          </p:cNvSpPr>
          <p:nvPr>
            <p:ph type="ftr" idx="11"/>
          </p:nvPr>
        </p:nvSpPr>
        <p:spPr>
          <a:xfrm>
            <a:off x="3124200" y="6245225"/>
            <a:ext cx="2884488" cy="465138"/>
          </a:xfrm>
        </p:spPr>
        <p:txBody>
          <a:bodyPr/>
          <a:lstStyle>
            <a:lvl1pPr>
              <a:defRPr/>
            </a:lvl1pPr>
          </a:lstStyle>
          <a:p>
            <a:endParaRPr lang="it-IT"/>
          </a:p>
        </p:txBody>
      </p:sp>
      <p:sp>
        <p:nvSpPr>
          <p:cNvPr id="6" name="Segnaposto numero diapositiva 5"/>
          <p:cNvSpPr>
            <a:spLocks noGrp="1"/>
          </p:cNvSpPr>
          <p:nvPr>
            <p:ph type="sldNum" idx="12"/>
          </p:nvPr>
        </p:nvSpPr>
        <p:spPr>
          <a:xfrm>
            <a:off x="6553200" y="6245225"/>
            <a:ext cx="2122488" cy="465138"/>
          </a:xfrm>
        </p:spPr>
        <p:txBody>
          <a:bodyPr/>
          <a:lstStyle>
            <a:lvl1pPr>
              <a:defRPr/>
            </a:lvl1pPr>
          </a:lstStyle>
          <a:p>
            <a:fld id="{A063A8FA-136B-0443-9484-8B4CD9A23383}" type="slidenum">
              <a:rPr lang="it-IT"/>
              <a:pPr/>
              <a:t>‹n.›</a:t>
            </a:fld>
            <a:endParaRPr lang="it-IT"/>
          </a:p>
        </p:txBody>
      </p:sp>
    </p:spTree>
    <p:extLst>
      <p:ext uri="{BB962C8B-B14F-4D97-AF65-F5344CB8AC3E}">
        <p14:creationId xmlns:p14="http://schemas.microsoft.com/office/powerpoint/2010/main" val="209327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69CA8FF-110E-7644-865F-448668217EBB}" type="datetime1">
              <a:rPr lang="it-IT" smtClean="0"/>
              <a:t>05/06/13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181122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41A89A8-620F-DC4A-9898-2B31C8CF3811}" type="datetime1">
              <a:rPr lang="it-IT" smtClean="0"/>
              <a:t>05/06/13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8529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3791FB9-1F8B-6C4D-8257-C4BE4A1C05DE}" type="datetime1">
              <a:rPr lang="it-IT" smtClean="0"/>
              <a:t>05/06/13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163654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E7D1025C-4316-0C4D-8039-A70AF9AB2D65}" type="datetime1">
              <a:rPr lang="it-IT" smtClean="0"/>
              <a:t>05/06/13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422960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244392-9643-3F4F-890A-78FA9E685124}" type="datetime1">
              <a:rPr lang="it-IT" smtClean="0"/>
              <a:t>05/06/13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168753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7E32C0B-54D4-B544-B97D-B55FF16DDF5D}" type="datetime1">
              <a:rPr lang="it-IT" smtClean="0"/>
              <a:t>05/06/13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407995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698CD43-9DDD-C543-939A-518638D2186F}" type="datetime1">
              <a:rPr lang="it-IT" smtClean="0"/>
              <a:t>05/06/13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34C2DD-E8AA-F844-BB93-0A7CC8CEE9EB}" type="slidenum">
              <a:rPr lang="it-IT" smtClean="0"/>
              <a:t>‹n.›</a:t>
            </a:fld>
            <a:endParaRPr lang="it-IT"/>
          </a:p>
        </p:txBody>
      </p:sp>
    </p:spTree>
    <p:extLst>
      <p:ext uri="{BB962C8B-B14F-4D97-AF65-F5344CB8AC3E}">
        <p14:creationId xmlns:p14="http://schemas.microsoft.com/office/powerpoint/2010/main" val="36913002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14ED30CE-7C7E-624A-B611-F743B46DDDE9}" type="datetime1">
              <a:rPr lang="it-IT" smtClean="0"/>
              <a:t>05/06/13</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734C2DD-E8AA-F844-BB93-0A7CC8CEE9EB}" type="slidenum">
              <a:rPr lang="it-IT" smtClean="0"/>
              <a:pPr/>
              <a:t>‹n.›</a:t>
            </a:fld>
            <a:endParaRPr lang="it-IT" dirty="0"/>
          </a:p>
        </p:txBody>
      </p:sp>
    </p:spTree>
    <p:extLst>
      <p:ext uri="{BB962C8B-B14F-4D97-AF65-F5344CB8AC3E}">
        <p14:creationId xmlns:p14="http://schemas.microsoft.com/office/powerpoint/2010/main" val="232237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 id="2147483717" r:id="rId13"/>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18488"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1026" name="Rectangle 2"/>
          <p:cNvSpPr>
            <a:spLocks noGrp="1" noChangeArrowheads="1"/>
          </p:cNvSpPr>
          <p:nvPr>
            <p:ph type="body" idx="1"/>
          </p:nvPr>
        </p:nvSpPr>
        <p:spPr bwMode="auto">
          <a:xfrm>
            <a:off x="457200" y="1600200"/>
            <a:ext cx="8218488" cy="397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p:txBody>
      </p:sp>
      <p:sp>
        <p:nvSpPr>
          <p:cNvPr id="1027" name="Rectangle 3"/>
          <p:cNvSpPr>
            <a:spLocks noGrp="1" noChangeArrowheads="1"/>
          </p:cNvSpPr>
          <p:nvPr>
            <p:ph type="dt"/>
          </p:nvPr>
        </p:nvSpPr>
        <p:spPr bwMode="auto">
          <a:xfrm>
            <a:off x="457200" y="6245225"/>
            <a:ext cx="2122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it-IT" smtClean="0">
              <a:latin typeface="Verdana" charset="0"/>
              <a:ea typeface="ＭＳ Ｐゴシック" charset="0"/>
              <a:cs typeface="Arial Unicode MS" charset="0"/>
            </a:endParaRPr>
          </a:p>
        </p:txBody>
      </p:sp>
      <p:sp>
        <p:nvSpPr>
          <p:cNvPr id="1028" name="Rectangle 4"/>
          <p:cNvSpPr>
            <a:spLocks noGrp="1" noChangeArrowheads="1"/>
          </p:cNvSpPr>
          <p:nvPr>
            <p:ph type="ftr"/>
          </p:nvPr>
        </p:nvSpPr>
        <p:spPr bwMode="auto">
          <a:xfrm>
            <a:off x="3124200" y="6245225"/>
            <a:ext cx="2884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it-IT" smtClean="0">
              <a:latin typeface="Verdana" charset="0"/>
              <a:ea typeface="ＭＳ Ｐゴシック" charset="0"/>
              <a:cs typeface="Arial Unicode MS" charset="0"/>
            </a:endParaRPr>
          </a:p>
        </p:txBody>
      </p:sp>
      <p:sp>
        <p:nvSpPr>
          <p:cNvPr id="1029" name="Rectangle 5"/>
          <p:cNvSpPr>
            <a:spLocks noGrp="1" noChangeArrowheads="1"/>
          </p:cNvSpPr>
          <p:nvPr>
            <p:ph type="sldNum"/>
          </p:nvPr>
        </p:nvSpPr>
        <p:spPr bwMode="auto">
          <a:xfrm>
            <a:off x="6553200" y="6245225"/>
            <a:ext cx="2122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fld id="{B1F0E342-FB6B-B34D-8F92-D4EA2DA9A424}" type="slidenum">
              <a:rPr lang="it-IT" smtClean="0">
                <a:latin typeface="Verdana" charset="0"/>
                <a:ea typeface="ＭＳ Ｐゴシック" charset="0"/>
                <a:cs typeface="Arial Unicode MS" charset="0"/>
              </a:rPr>
              <a:pPr defTabSz="449263" fontAlgn="base">
                <a:spcBef>
                  <a:spcPct val="0"/>
                </a:spcBef>
                <a:spcAft>
                  <a:spcPct val="0"/>
                </a:spcAft>
                <a:buSzPct val="100000"/>
              </a:pPr>
              <a:t>‹n.›</a:t>
            </a:fld>
            <a:endParaRPr lang="it-IT" smtClean="0">
              <a:latin typeface="Verdana" charset="0"/>
              <a:ea typeface="ＭＳ Ｐゴシック" charset="0"/>
              <a:cs typeface="Arial Unicode MS" charset="0"/>
            </a:endParaRPr>
          </a:p>
        </p:txBody>
      </p:sp>
    </p:spTree>
    <p:extLst>
      <p:ext uri="{BB962C8B-B14F-4D97-AF65-F5344CB8AC3E}">
        <p14:creationId xmlns:p14="http://schemas.microsoft.com/office/powerpoint/2010/main" val="265418311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449263" rtl="0" fontAlgn="base">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2pPr>
      <a:lvl3pPr marL="1143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3pPr>
      <a:lvl4pPr marL="1600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4pPr>
      <a:lvl5pPr marL="2057400" indent="-22860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Verdana" charset="0"/>
          <a:ea typeface="ＭＳ Ｐゴシック" charset="0"/>
          <a:cs typeface="Arial Unicode MS" charset="0"/>
        </a:defRPr>
      </a:lvl9pPr>
    </p:titleStyle>
    <p:bodyStyle>
      <a:lvl1pPr marL="342900" indent="-342900" algn="l" defTabSz="449263" rtl="0" fontAlgn="base">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file://localhost/Users/alessandragalmonte/Movies/Mac%20Video%20Library/Schacter's%20Affiliation%20Study.mp4"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2.bin"/><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DIFFERENZE FRA GRUPPO E TEAM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845309"/>
            <a:ext cx="9144000" cy="4525963"/>
          </a:xfrm>
        </p:spPr>
        <p:txBody>
          <a:bodyPr>
            <a:noAutofit/>
          </a:bodyPr>
          <a:lstStyle/>
          <a:p>
            <a:pPr marL="0" indent="0" algn="just">
              <a:buNone/>
            </a:pPr>
            <a:r>
              <a:rPr lang="it-IT" sz="2800" dirty="0"/>
              <a:t>I membri di un gruppo </a:t>
            </a:r>
            <a:r>
              <a:rPr lang="it-IT" sz="2800" dirty="0" smtClean="0"/>
              <a:t>devono </a:t>
            </a:r>
            <a:r>
              <a:rPr lang="it-IT" sz="2800" b="1" dirty="0"/>
              <a:t>interagire</a:t>
            </a:r>
            <a:r>
              <a:rPr lang="it-IT" sz="2800" dirty="0"/>
              <a:t>, </a:t>
            </a:r>
            <a:r>
              <a:rPr lang="it-IT" sz="2800" b="1" dirty="0"/>
              <a:t>lavorare insieme </a:t>
            </a:r>
            <a:r>
              <a:rPr lang="it-IT" sz="2800" dirty="0"/>
              <a:t>per raggiungere obiettivi, </a:t>
            </a:r>
            <a:r>
              <a:rPr lang="it-IT" sz="2800" b="1" dirty="0"/>
              <a:t>adattarsi al contesto </a:t>
            </a:r>
            <a:r>
              <a:rPr lang="it-IT" sz="2800" dirty="0"/>
              <a:t>ed </a:t>
            </a:r>
            <a:r>
              <a:rPr lang="it-IT" sz="2800" b="1" dirty="0"/>
              <a:t>equilibrare </a:t>
            </a:r>
            <a:r>
              <a:rPr lang="it-IT" sz="2800" b="1" dirty="0" smtClean="0"/>
              <a:t>i bisogni </a:t>
            </a:r>
            <a:r>
              <a:rPr lang="it-IT" sz="2800" b="1" dirty="0"/>
              <a:t>personali con quelli del team </a:t>
            </a:r>
            <a:r>
              <a:rPr lang="it-IT" sz="2800" dirty="0"/>
              <a:t>(Hardy and Crace, 1997)</a:t>
            </a:r>
            <a:r>
              <a:rPr lang="it-IT" sz="2800" dirty="0" smtClean="0"/>
              <a:t>.</a:t>
            </a:r>
          </a:p>
          <a:p>
            <a:pPr marL="0" indent="0" algn="just">
              <a:buNone/>
            </a:pPr>
            <a:r>
              <a:rPr lang="it-IT" sz="2800" dirty="0" smtClean="0"/>
              <a:t> </a:t>
            </a:r>
            <a:endParaRPr lang="it-IT" sz="2800" dirty="0" smtClean="0">
              <a:effectLst/>
            </a:endParaRPr>
          </a:p>
          <a:p>
            <a:pPr marL="0" indent="0" algn="just">
              <a:buNone/>
            </a:pPr>
            <a:r>
              <a:rPr lang="it-IT" sz="2800" b="1" dirty="0"/>
              <a:t>“Gli atleti di talento vincono </a:t>
            </a:r>
            <a:r>
              <a:rPr lang="it-IT" sz="2800" b="1" dirty="0" smtClean="0"/>
              <a:t>le </a:t>
            </a:r>
            <a:r>
              <a:rPr lang="it-IT" sz="2800" b="1" dirty="0"/>
              <a:t>gare, ma il gioco di gruppo </a:t>
            </a:r>
            <a:r>
              <a:rPr lang="it-IT" sz="2800" b="1" dirty="0" smtClean="0"/>
              <a:t>(</a:t>
            </a:r>
            <a:r>
              <a:rPr lang="it-IT" sz="2800" b="1" i="1" dirty="0" err="1"/>
              <a:t>teamwork</a:t>
            </a:r>
            <a:r>
              <a:rPr lang="it-IT" sz="2800" b="1" dirty="0"/>
              <a:t>) fa vincere i </a:t>
            </a:r>
            <a:r>
              <a:rPr lang="it-IT" sz="2800" b="1" dirty="0" smtClean="0"/>
              <a:t>campionati</a:t>
            </a:r>
            <a:r>
              <a:rPr lang="it-IT" sz="2800" b="1" dirty="0"/>
              <a:t>.” </a:t>
            </a:r>
            <a:endParaRPr lang="it-IT" sz="2800" dirty="0" smtClean="0">
              <a:effectLst/>
            </a:endParaRPr>
          </a:p>
          <a:p>
            <a:pPr marL="0" indent="0" algn="just">
              <a:buNone/>
            </a:pPr>
            <a:r>
              <a:rPr lang="it-IT" sz="2800" dirty="0" smtClean="0"/>
              <a:t>(Michael Jordan</a:t>
            </a:r>
            <a:r>
              <a:rPr lang="it-IT" sz="2800" dirty="0"/>
              <a:t>, </a:t>
            </a:r>
            <a:r>
              <a:rPr lang="it-IT" sz="2800" dirty="0" smtClean="0"/>
              <a:t>1994) </a:t>
            </a:r>
            <a:endParaRPr lang="it-IT" sz="2800" dirty="0" smtClean="0">
              <a:effectLst/>
            </a:endParaRPr>
          </a:p>
          <a:p>
            <a:pPr marL="0" indent="0" algn="just">
              <a:buNone/>
            </a:pPr>
            <a:r>
              <a:rPr lang="it-IT" sz="2800" b="1" dirty="0"/>
              <a:t>“</a:t>
            </a:r>
            <a:r>
              <a:rPr lang="it-IT" sz="2800" b="1" i="1" dirty="0" err="1"/>
              <a:t>Teamwork</a:t>
            </a:r>
            <a:r>
              <a:rPr lang="it-IT" sz="2800" b="1" i="1" dirty="0"/>
              <a:t> </a:t>
            </a:r>
            <a:r>
              <a:rPr lang="it-IT" sz="2800" b="1" dirty="0" err="1"/>
              <a:t>is</a:t>
            </a:r>
            <a:r>
              <a:rPr lang="it-IT" sz="2800" b="1" dirty="0"/>
              <a:t> the </a:t>
            </a:r>
            <a:r>
              <a:rPr lang="it-IT" sz="2800" b="1" dirty="0" err="1"/>
              <a:t>essence</a:t>
            </a:r>
            <a:r>
              <a:rPr lang="it-IT" sz="2800" b="1" dirty="0"/>
              <a:t> of </a:t>
            </a:r>
            <a:r>
              <a:rPr lang="it-IT" sz="2800" b="1" dirty="0" smtClean="0"/>
              <a:t>life</a:t>
            </a:r>
            <a:r>
              <a:rPr lang="it-IT" sz="2800" b="1" dirty="0"/>
              <a:t>. </a:t>
            </a:r>
            <a:r>
              <a:rPr lang="it-IT" sz="2800" b="1" dirty="0" err="1"/>
              <a:t>If</a:t>
            </a:r>
            <a:r>
              <a:rPr lang="it-IT" sz="2800" b="1" dirty="0"/>
              <a:t> </a:t>
            </a:r>
            <a:r>
              <a:rPr lang="it-IT" sz="2800" b="1" dirty="0" err="1"/>
              <a:t>there</a:t>
            </a:r>
            <a:r>
              <a:rPr lang="it-IT" sz="2800" b="1" dirty="0"/>
              <a:t> </a:t>
            </a:r>
            <a:r>
              <a:rPr lang="it-IT" sz="2800" b="1" dirty="0" err="1"/>
              <a:t>is</a:t>
            </a:r>
            <a:r>
              <a:rPr lang="it-IT" sz="2800" b="1" dirty="0"/>
              <a:t> </a:t>
            </a:r>
            <a:r>
              <a:rPr lang="it-IT" sz="2800" b="1" dirty="0" err="1"/>
              <a:t>one</a:t>
            </a:r>
            <a:r>
              <a:rPr lang="it-IT" sz="2800" b="1" dirty="0"/>
              <a:t> </a:t>
            </a:r>
            <a:r>
              <a:rPr lang="it-IT" sz="2800" b="1" dirty="0" err="1"/>
              <a:t>thing</a:t>
            </a:r>
            <a:r>
              <a:rPr lang="it-IT" sz="2800" b="1" dirty="0"/>
              <a:t> on </a:t>
            </a:r>
            <a:r>
              <a:rPr lang="it-IT" sz="2800" b="1" dirty="0" err="1" smtClean="0"/>
              <a:t>which</a:t>
            </a:r>
            <a:r>
              <a:rPr lang="it-IT" sz="2800" b="1" dirty="0" smtClean="0"/>
              <a:t> </a:t>
            </a:r>
            <a:r>
              <a:rPr lang="it-IT" sz="2800" b="1" dirty="0"/>
              <a:t>I </a:t>
            </a:r>
            <a:r>
              <a:rPr lang="it-IT" sz="2800" b="1" dirty="0" err="1"/>
              <a:t>am</a:t>
            </a:r>
            <a:r>
              <a:rPr lang="it-IT" sz="2800" b="1" dirty="0"/>
              <a:t> an authority, </a:t>
            </a:r>
            <a:r>
              <a:rPr lang="it-IT" sz="2800" b="1" dirty="0" err="1"/>
              <a:t>it’s</a:t>
            </a:r>
            <a:r>
              <a:rPr lang="it-IT" sz="2800" b="1" dirty="0"/>
              <a:t> </a:t>
            </a:r>
            <a:r>
              <a:rPr lang="it-IT" sz="2800" b="1" dirty="0" err="1" smtClean="0"/>
              <a:t>how</a:t>
            </a:r>
            <a:r>
              <a:rPr lang="it-IT" sz="2800" b="1" dirty="0" smtClean="0"/>
              <a:t> </a:t>
            </a:r>
            <a:r>
              <a:rPr lang="it-IT" sz="2800" b="1" dirty="0"/>
              <a:t>to </a:t>
            </a:r>
            <a:r>
              <a:rPr lang="it-IT" sz="2800" b="1" dirty="0" err="1"/>
              <a:t>blend</a:t>
            </a:r>
            <a:r>
              <a:rPr lang="it-IT" sz="2800" b="1" dirty="0"/>
              <a:t> the </a:t>
            </a:r>
            <a:r>
              <a:rPr lang="it-IT" sz="2800" b="1" dirty="0" err="1"/>
              <a:t>talents</a:t>
            </a:r>
            <a:r>
              <a:rPr lang="it-IT" sz="2800" b="1" dirty="0"/>
              <a:t> and </a:t>
            </a:r>
            <a:r>
              <a:rPr lang="it-IT" sz="2800" b="1" dirty="0" err="1" smtClean="0"/>
              <a:t>strengths</a:t>
            </a:r>
            <a:r>
              <a:rPr lang="it-IT" sz="2800" b="1" dirty="0" smtClean="0"/>
              <a:t> </a:t>
            </a:r>
            <a:r>
              <a:rPr lang="it-IT" sz="2800" b="1" dirty="0"/>
              <a:t>of </a:t>
            </a:r>
            <a:r>
              <a:rPr lang="it-IT" sz="2800" b="1" dirty="0" err="1"/>
              <a:t>individuals</a:t>
            </a:r>
            <a:r>
              <a:rPr lang="it-IT" sz="2800" b="1" dirty="0"/>
              <a:t> </a:t>
            </a:r>
            <a:r>
              <a:rPr lang="it-IT" sz="2800" b="1" dirty="0" err="1"/>
              <a:t>into</a:t>
            </a:r>
            <a:r>
              <a:rPr lang="it-IT" sz="2800" b="1" dirty="0"/>
              <a:t> a </a:t>
            </a:r>
            <a:r>
              <a:rPr lang="it-IT" sz="2800" b="1" dirty="0" smtClean="0"/>
              <a:t>force </a:t>
            </a:r>
            <a:r>
              <a:rPr lang="it-IT" sz="2800" b="1" dirty="0" err="1"/>
              <a:t>that</a:t>
            </a:r>
            <a:r>
              <a:rPr lang="it-IT" sz="2800" b="1" dirty="0"/>
              <a:t> </a:t>
            </a:r>
            <a:r>
              <a:rPr lang="it-IT" sz="2800" b="1" dirty="0" err="1"/>
              <a:t>becomes</a:t>
            </a:r>
            <a:r>
              <a:rPr lang="it-IT" sz="2800" b="1" dirty="0"/>
              <a:t> </a:t>
            </a:r>
            <a:r>
              <a:rPr lang="it-IT" sz="2800" b="1" dirty="0" err="1"/>
              <a:t>greater</a:t>
            </a:r>
            <a:r>
              <a:rPr lang="it-IT" sz="2800" b="1" dirty="0"/>
              <a:t> </a:t>
            </a:r>
            <a:r>
              <a:rPr lang="it-IT" sz="2800" b="1" dirty="0" err="1" smtClean="0"/>
              <a:t>than</a:t>
            </a:r>
            <a:r>
              <a:rPr lang="it-IT" sz="2800" b="1" dirty="0" smtClean="0"/>
              <a:t> </a:t>
            </a:r>
            <a:r>
              <a:rPr lang="it-IT" sz="2800" b="1" dirty="0"/>
              <a:t>the sum of </a:t>
            </a:r>
            <a:r>
              <a:rPr lang="it-IT" sz="2800" b="1" dirty="0" err="1"/>
              <a:t>its</a:t>
            </a:r>
            <a:r>
              <a:rPr lang="it-IT" sz="2800" b="1" dirty="0"/>
              <a:t> </a:t>
            </a:r>
            <a:r>
              <a:rPr lang="it-IT" sz="2800" b="1" dirty="0" err="1"/>
              <a:t>parts</a:t>
            </a:r>
            <a:r>
              <a:rPr lang="it-IT" sz="2800" b="1" dirty="0"/>
              <a:t>.” </a:t>
            </a:r>
            <a:endParaRPr lang="it-IT" sz="2800" dirty="0" smtClean="0">
              <a:effectLst/>
            </a:endParaRPr>
          </a:p>
          <a:p>
            <a:pPr marL="0" indent="0" algn="just">
              <a:buNone/>
            </a:pPr>
            <a:r>
              <a:rPr lang="it-IT" sz="2800" dirty="0" smtClean="0"/>
              <a:t>(</a:t>
            </a:r>
            <a:r>
              <a:rPr lang="it-IT" sz="2800" dirty="0" err="1" smtClean="0"/>
              <a:t>Pat</a:t>
            </a:r>
            <a:r>
              <a:rPr lang="it-IT" sz="2800" dirty="0" smtClean="0"/>
              <a:t> </a:t>
            </a:r>
            <a:r>
              <a:rPr lang="it-IT" sz="2800" dirty="0" err="1" smtClean="0"/>
              <a:t>Riley</a:t>
            </a:r>
            <a:r>
              <a:rPr lang="it-IT" sz="2800" dirty="0"/>
              <a:t>, </a:t>
            </a:r>
            <a:r>
              <a:rPr lang="it-IT" sz="2800" dirty="0" smtClean="0"/>
              <a:t>1993)</a:t>
            </a:r>
            <a:r>
              <a:rPr lang="it-IT" sz="2800" dirty="0"/>
              <a:t/>
            </a:r>
            <a:br>
              <a:rPr lang="it-IT" sz="2800" dirty="0"/>
            </a:b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a:t>
            </a:fld>
            <a:endParaRPr lang="it-IT"/>
          </a:p>
        </p:txBody>
      </p:sp>
    </p:spTree>
    <p:extLst>
      <p:ext uri="{BB962C8B-B14F-4D97-AF65-F5344CB8AC3E}">
        <p14:creationId xmlns:p14="http://schemas.microsoft.com/office/powerpoint/2010/main" val="1757453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6613" y="274638"/>
            <a:ext cx="8533794" cy="1143000"/>
          </a:xfrm>
        </p:spPr>
        <p:txBody>
          <a:bodyPr>
            <a:normAutofit fontScale="90000"/>
          </a:bodyPr>
          <a:lstStyle/>
          <a:p>
            <a:pPr algn="ctr" eaLnBrk="1" hangingPunct="1"/>
            <a:r>
              <a:rPr lang="it-IT" sz="4000" b="1" dirty="0" smtClean="0">
                <a:solidFill>
                  <a:srgbClr val="008000"/>
                </a:solidFill>
                <a:cs typeface="Arial"/>
              </a:rPr>
              <a:t>PROCESSO DEL LAVORARE IN TEAM</a:t>
            </a:r>
            <a:endParaRPr lang="it-IT" sz="4000" b="1" dirty="0">
              <a:solidFill>
                <a:srgbClr val="008000"/>
              </a:solidFill>
              <a:cs typeface="Arial"/>
            </a:endParaRPr>
          </a:p>
        </p:txBody>
      </p:sp>
      <p:sp>
        <p:nvSpPr>
          <p:cNvPr id="22531" name="Rectangle 3"/>
          <p:cNvSpPr>
            <a:spLocks noGrp="1" noChangeArrowheads="1"/>
          </p:cNvSpPr>
          <p:nvPr>
            <p:ph idx="1"/>
          </p:nvPr>
        </p:nvSpPr>
        <p:spPr/>
        <p:txBody>
          <a:bodyPr/>
          <a:lstStyle/>
          <a:p>
            <a:pPr marL="609600" indent="-609600" eaLnBrk="1" hangingPunct="1">
              <a:buFontTx/>
              <a:buNone/>
            </a:pPr>
            <a:endParaRPr lang="it-IT" dirty="0">
              <a:cs typeface="Arial"/>
            </a:endParaRPr>
          </a:p>
          <a:p>
            <a:pPr marL="609600" indent="-609600" eaLnBrk="1" hangingPunct="1">
              <a:buFont typeface="+mj-lt"/>
              <a:buAutoNum type="arabicPeriod"/>
            </a:pPr>
            <a:r>
              <a:rPr lang="it-IT" dirty="0">
                <a:cs typeface="Arial"/>
              </a:rPr>
              <a:t>Progettare il risultato</a:t>
            </a:r>
          </a:p>
          <a:p>
            <a:pPr marL="609600" indent="-609600" eaLnBrk="1" hangingPunct="1">
              <a:buFont typeface="+mj-lt"/>
              <a:buAutoNum type="arabicPeriod"/>
            </a:pPr>
            <a:r>
              <a:rPr lang="it-IT" dirty="0">
                <a:cs typeface="Arial"/>
              </a:rPr>
              <a:t>Fare squadra</a:t>
            </a:r>
          </a:p>
          <a:p>
            <a:pPr marL="609600" indent="-609600" eaLnBrk="1" hangingPunct="1">
              <a:buFont typeface="+mj-lt"/>
              <a:buAutoNum type="arabicPeriod"/>
            </a:pPr>
            <a:r>
              <a:rPr lang="it-IT" dirty="0">
                <a:cs typeface="Arial"/>
              </a:rPr>
              <a:t>Sviluppare relazioni collaborative</a:t>
            </a:r>
          </a:p>
          <a:p>
            <a:pPr marL="609600" indent="-609600" eaLnBrk="1" hangingPunct="1">
              <a:buFont typeface="+mj-lt"/>
              <a:buAutoNum type="arabicPeriod"/>
            </a:pPr>
            <a:r>
              <a:rPr lang="it-IT" dirty="0">
                <a:cs typeface="Arial"/>
              </a:rPr>
              <a:t>Realizzare il risultato</a:t>
            </a:r>
          </a:p>
        </p:txBody>
      </p:sp>
      <p:sp>
        <p:nvSpPr>
          <p:cNvPr id="5123"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19D3836-A2C6-9349-BD64-EEC8A5A912BD}" type="slidenum">
              <a:rPr lang="it-IT">
                <a:solidFill>
                  <a:srgbClr val="045C75"/>
                </a:solidFill>
              </a:rPr>
              <a:pPr eaLnBrk="1" hangingPunct="1"/>
              <a:t>10</a:t>
            </a:fld>
            <a:endParaRPr lang="it-IT">
              <a:solidFill>
                <a:srgbClr val="045C75"/>
              </a:solidFill>
            </a:endParaRPr>
          </a:p>
        </p:txBody>
      </p:sp>
    </p:spTree>
    <p:extLst>
      <p:ext uri="{BB962C8B-B14F-4D97-AF65-F5344CB8AC3E}">
        <p14:creationId xmlns:p14="http://schemas.microsoft.com/office/powerpoint/2010/main" val="21724769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706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70660"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sz="4000" b="1" dirty="0" err="1" smtClean="0">
                <a:solidFill>
                  <a:srgbClr val="008000"/>
                </a:solidFill>
              </a:rPr>
              <a:t>Funzioni</a:t>
            </a:r>
            <a:r>
              <a:rPr lang="en-US" sz="4000" b="1" dirty="0" smtClean="0">
                <a:solidFill>
                  <a:srgbClr val="008000"/>
                </a:solidFill>
              </a:rPr>
              <a:t> del Team </a:t>
            </a:r>
            <a:endParaRPr lang="en-US" sz="4000" b="1" dirty="0">
              <a:solidFill>
                <a:srgbClr val="008000"/>
              </a:solidFill>
            </a:endParaRPr>
          </a:p>
        </p:txBody>
      </p:sp>
      <p:sp>
        <p:nvSpPr>
          <p:cNvPr id="70661" name="Rectangle 5"/>
          <p:cNvSpPr>
            <a:spLocks noChangeArrowheads="1"/>
          </p:cNvSpPr>
          <p:nvPr/>
        </p:nvSpPr>
        <p:spPr bwMode="auto">
          <a:xfrm>
            <a:off x="0" y="1193907"/>
            <a:ext cx="9144000" cy="1382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just" eaLnBrk="0" hangingPunct="0"/>
            <a:r>
              <a:rPr lang="en-US" sz="2800" b="1" dirty="0" err="1" smtClean="0">
                <a:latin typeface="Arial"/>
                <a:cs typeface="Arial"/>
              </a:rPr>
              <a:t>Funzioni</a:t>
            </a:r>
            <a:r>
              <a:rPr lang="en-US" sz="2800" b="1" dirty="0" smtClean="0">
                <a:latin typeface="Arial"/>
                <a:cs typeface="Arial"/>
              </a:rPr>
              <a:t> del </a:t>
            </a:r>
            <a:r>
              <a:rPr lang="en-US" sz="2800" b="1" dirty="0" err="1" smtClean="0">
                <a:latin typeface="Arial"/>
                <a:cs typeface="Arial"/>
              </a:rPr>
              <a:t>compito</a:t>
            </a:r>
            <a:r>
              <a:rPr lang="en-US" sz="2800" b="1" dirty="0" smtClean="0">
                <a:latin typeface="Arial"/>
                <a:cs typeface="Arial"/>
              </a:rPr>
              <a:t> –</a:t>
            </a:r>
            <a:r>
              <a:rPr lang="en-US" sz="2800" dirty="0" smtClean="0">
                <a:latin typeface="Arial"/>
                <a:cs typeface="Arial"/>
              </a:rPr>
              <a:t> </a:t>
            </a:r>
            <a:r>
              <a:rPr lang="en-US" sz="2800" dirty="0" err="1" smtClean="0">
                <a:latin typeface="Arial"/>
                <a:cs typeface="Arial"/>
              </a:rPr>
              <a:t>quelle</a:t>
            </a:r>
            <a:r>
              <a:rPr lang="en-US" sz="2800" dirty="0" smtClean="0">
                <a:latin typeface="Arial"/>
                <a:cs typeface="Arial"/>
              </a:rPr>
              <a:t> </a:t>
            </a:r>
            <a:r>
              <a:rPr lang="en-US" sz="2800" dirty="0" err="1" smtClean="0">
                <a:latin typeface="Arial"/>
                <a:cs typeface="Arial"/>
              </a:rPr>
              <a:t>attività</a:t>
            </a:r>
            <a:r>
              <a:rPr lang="en-US" sz="2800" dirty="0" smtClean="0">
                <a:latin typeface="Arial"/>
                <a:cs typeface="Arial"/>
              </a:rPr>
              <a:t> relate </a:t>
            </a:r>
            <a:r>
              <a:rPr lang="en-US" sz="2800" dirty="0" err="1" smtClean="0">
                <a:latin typeface="Arial"/>
                <a:cs typeface="Arial"/>
              </a:rPr>
              <a:t>direttamente</a:t>
            </a:r>
            <a:r>
              <a:rPr lang="en-US" sz="2800" dirty="0" smtClean="0">
                <a:latin typeface="Arial"/>
                <a:cs typeface="Arial"/>
              </a:rPr>
              <a:t> al </a:t>
            </a:r>
            <a:r>
              <a:rPr lang="en-US" sz="2800" dirty="0" err="1" smtClean="0">
                <a:latin typeface="Arial"/>
                <a:cs typeface="Arial"/>
              </a:rPr>
              <a:t>completamento</a:t>
            </a:r>
            <a:r>
              <a:rPr lang="en-US" sz="2800" dirty="0" smtClean="0">
                <a:latin typeface="Arial"/>
                <a:cs typeface="Arial"/>
              </a:rPr>
              <a:t> </a:t>
            </a:r>
            <a:r>
              <a:rPr lang="en-US" sz="2800" dirty="0" err="1" smtClean="0">
                <a:latin typeface="Arial"/>
                <a:cs typeface="Arial"/>
              </a:rPr>
              <a:t>effettivo</a:t>
            </a:r>
            <a:r>
              <a:rPr lang="en-US" sz="2800" dirty="0" smtClean="0">
                <a:latin typeface="Arial"/>
                <a:cs typeface="Arial"/>
              </a:rPr>
              <a:t> del </a:t>
            </a:r>
            <a:r>
              <a:rPr lang="en-US" sz="2800" dirty="0" err="1" smtClean="0">
                <a:latin typeface="Arial"/>
                <a:cs typeface="Arial"/>
              </a:rPr>
              <a:t>lavoro</a:t>
            </a:r>
            <a:r>
              <a:rPr lang="en-US" sz="2800" dirty="0" smtClean="0">
                <a:latin typeface="Arial"/>
                <a:cs typeface="Arial"/>
              </a:rPr>
              <a:t> del team</a:t>
            </a:r>
            <a:endParaRPr lang="en-US" sz="2800" dirty="0">
              <a:latin typeface="Arial"/>
              <a:cs typeface="Arial"/>
            </a:endParaRPr>
          </a:p>
        </p:txBody>
      </p:sp>
      <p:sp>
        <p:nvSpPr>
          <p:cNvPr id="70663" name="Rectangle 7"/>
          <p:cNvSpPr>
            <a:spLocks noChangeArrowheads="1"/>
          </p:cNvSpPr>
          <p:nvPr/>
        </p:nvSpPr>
        <p:spPr bwMode="auto">
          <a:xfrm>
            <a:off x="33531" y="3579815"/>
            <a:ext cx="2474916"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Iniziare</a:t>
            </a:r>
            <a:r>
              <a:rPr lang="en-US" sz="2400" dirty="0" smtClean="0">
                <a:latin typeface="Arial"/>
                <a:cs typeface="Arial"/>
              </a:rPr>
              <a:t> le </a:t>
            </a:r>
            <a:r>
              <a:rPr lang="en-US" sz="2400" dirty="0" err="1" smtClean="0">
                <a:latin typeface="Arial"/>
                <a:cs typeface="Arial"/>
              </a:rPr>
              <a:t>attività</a:t>
            </a:r>
            <a:endParaRPr lang="en-US" sz="2400" dirty="0">
              <a:latin typeface="Arial"/>
              <a:cs typeface="Arial"/>
            </a:endParaRPr>
          </a:p>
        </p:txBody>
      </p:sp>
      <p:sp>
        <p:nvSpPr>
          <p:cNvPr id="70668" name="Rectangle 12"/>
          <p:cNvSpPr>
            <a:spLocks noChangeArrowheads="1"/>
          </p:cNvSpPr>
          <p:nvPr/>
        </p:nvSpPr>
        <p:spPr bwMode="auto">
          <a:xfrm>
            <a:off x="22019" y="5993645"/>
            <a:ext cx="265271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Valutare</a:t>
            </a:r>
            <a:r>
              <a:rPr lang="en-US" sz="2400" dirty="0" smtClean="0">
                <a:latin typeface="Arial"/>
                <a:cs typeface="Arial"/>
              </a:rPr>
              <a:t> </a:t>
            </a:r>
            <a:r>
              <a:rPr lang="en-US" sz="2400" dirty="0" err="1" smtClean="0">
                <a:latin typeface="Arial"/>
                <a:cs typeface="Arial"/>
              </a:rPr>
              <a:t>l’efficacia</a:t>
            </a:r>
            <a:endParaRPr lang="en-US" sz="2400" dirty="0">
              <a:latin typeface="Arial"/>
              <a:cs typeface="Arial"/>
            </a:endParaRPr>
          </a:p>
        </p:txBody>
      </p:sp>
      <p:sp>
        <p:nvSpPr>
          <p:cNvPr id="70666" name="Rectangle 10"/>
          <p:cNvSpPr>
            <a:spLocks noChangeArrowheads="1"/>
          </p:cNvSpPr>
          <p:nvPr/>
        </p:nvSpPr>
        <p:spPr bwMode="auto">
          <a:xfrm>
            <a:off x="28378" y="5528064"/>
            <a:ext cx="266382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Elaborare</a:t>
            </a:r>
            <a:r>
              <a:rPr lang="en-US" sz="2400" dirty="0" smtClean="0">
                <a:latin typeface="Arial"/>
                <a:cs typeface="Arial"/>
              </a:rPr>
              <a:t> </a:t>
            </a:r>
            <a:r>
              <a:rPr lang="en-US" sz="2400" dirty="0" err="1" smtClean="0">
                <a:latin typeface="Arial"/>
                <a:cs typeface="Arial"/>
              </a:rPr>
              <a:t>concetti</a:t>
            </a:r>
            <a:endParaRPr lang="en-US" sz="2400" dirty="0">
              <a:latin typeface="Arial"/>
              <a:cs typeface="Arial"/>
            </a:endParaRPr>
          </a:p>
        </p:txBody>
      </p:sp>
      <p:sp>
        <p:nvSpPr>
          <p:cNvPr id="70667" name="Rectangle 11"/>
          <p:cNvSpPr>
            <a:spLocks noChangeArrowheads="1"/>
          </p:cNvSpPr>
          <p:nvPr/>
        </p:nvSpPr>
        <p:spPr bwMode="auto">
          <a:xfrm>
            <a:off x="22019" y="4569619"/>
            <a:ext cx="28178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Riassumere</a:t>
            </a:r>
            <a:r>
              <a:rPr lang="en-US" sz="2400" dirty="0" smtClean="0">
                <a:latin typeface="Arial"/>
                <a:cs typeface="Arial"/>
              </a:rPr>
              <a:t> le </a:t>
            </a:r>
            <a:r>
              <a:rPr lang="en-US" sz="2400" dirty="0" err="1" smtClean="0">
                <a:latin typeface="Arial"/>
                <a:cs typeface="Arial"/>
              </a:rPr>
              <a:t>idee</a:t>
            </a:r>
            <a:endParaRPr lang="en-US" sz="2400" dirty="0">
              <a:latin typeface="Arial"/>
              <a:cs typeface="Arial"/>
            </a:endParaRPr>
          </a:p>
        </p:txBody>
      </p:sp>
      <p:sp>
        <p:nvSpPr>
          <p:cNvPr id="70664" name="Rectangle 8"/>
          <p:cNvSpPr>
            <a:spLocks noChangeArrowheads="1"/>
          </p:cNvSpPr>
          <p:nvPr/>
        </p:nvSpPr>
        <p:spPr bwMode="auto">
          <a:xfrm>
            <a:off x="15678" y="6402776"/>
            <a:ext cx="333057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Diagnosticare</a:t>
            </a:r>
            <a:r>
              <a:rPr lang="en-US" sz="2400" dirty="0" smtClean="0">
                <a:latin typeface="Arial"/>
                <a:cs typeface="Arial"/>
              </a:rPr>
              <a:t> </a:t>
            </a:r>
            <a:r>
              <a:rPr lang="en-US" sz="2400" dirty="0" err="1" smtClean="0">
                <a:latin typeface="Arial"/>
                <a:cs typeface="Arial"/>
              </a:rPr>
              <a:t>problemi</a:t>
            </a:r>
            <a:endParaRPr lang="en-US" sz="2400" dirty="0">
              <a:latin typeface="Arial"/>
              <a:cs typeface="Arial"/>
            </a:endParaRPr>
          </a:p>
        </p:txBody>
      </p:sp>
      <p:sp>
        <p:nvSpPr>
          <p:cNvPr id="70671" name="Rectangle 15"/>
          <p:cNvSpPr>
            <a:spLocks noChangeArrowheads="1"/>
          </p:cNvSpPr>
          <p:nvPr/>
        </p:nvSpPr>
        <p:spPr bwMode="auto">
          <a:xfrm>
            <a:off x="33531" y="4066257"/>
            <a:ext cx="312420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Cercare</a:t>
            </a:r>
            <a:r>
              <a:rPr lang="en-US" sz="2400" dirty="0" smtClean="0">
                <a:latin typeface="Arial"/>
                <a:cs typeface="Arial"/>
              </a:rPr>
              <a:t> </a:t>
            </a:r>
            <a:r>
              <a:rPr lang="en-US" sz="2400" dirty="0" err="1" smtClean="0">
                <a:latin typeface="Arial"/>
                <a:cs typeface="Arial"/>
              </a:rPr>
              <a:t>informazione</a:t>
            </a:r>
            <a:endParaRPr lang="en-US" sz="2400" dirty="0">
              <a:latin typeface="Arial"/>
              <a:cs typeface="Arial"/>
            </a:endParaRPr>
          </a:p>
        </p:txBody>
      </p:sp>
      <p:sp>
        <p:nvSpPr>
          <p:cNvPr id="70669" name="Rectangle 13"/>
          <p:cNvSpPr>
            <a:spLocks noChangeArrowheads="1"/>
          </p:cNvSpPr>
          <p:nvPr/>
        </p:nvSpPr>
        <p:spPr bwMode="auto">
          <a:xfrm>
            <a:off x="33531" y="2606130"/>
            <a:ext cx="3005139"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Fornire</a:t>
            </a:r>
            <a:r>
              <a:rPr lang="en-US" sz="2400" dirty="0" smtClean="0">
                <a:latin typeface="Arial"/>
                <a:cs typeface="Arial"/>
              </a:rPr>
              <a:t> </a:t>
            </a:r>
            <a:r>
              <a:rPr lang="en-US" sz="2400" dirty="0" err="1" smtClean="0">
                <a:latin typeface="Arial"/>
                <a:cs typeface="Arial"/>
              </a:rPr>
              <a:t>informazione</a:t>
            </a:r>
            <a:endParaRPr lang="en-US" sz="2400" dirty="0">
              <a:latin typeface="Arial"/>
              <a:cs typeface="Arial"/>
            </a:endParaRPr>
          </a:p>
        </p:txBody>
      </p:sp>
      <p:sp>
        <p:nvSpPr>
          <p:cNvPr id="70670" name="Rectangle 14"/>
          <p:cNvSpPr>
            <a:spLocks noChangeArrowheads="1"/>
          </p:cNvSpPr>
          <p:nvPr/>
        </p:nvSpPr>
        <p:spPr bwMode="auto">
          <a:xfrm>
            <a:off x="33531" y="3064918"/>
            <a:ext cx="185896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Testare</a:t>
            </a:r>
            <a:r>
              <a:rPr lang="en-US" sz="2400" dirty="0" smtClean="0">
                <a:latin typeface="Arial"/>
                <a:cs typeface="Arial"/>
              </a:rPr>
              <a:t> </a:t>
            </a:r>
            <a:r>
              <a:rPr lang="en-US" sz="2400" dirty="0" err="1" smtClean="0">
                <a:latin typeface="Arial"/>
                <a:cs typeface="Arial"/>
              </a:rPr>
              <a:t>idee</a:t>
            </a:r>
            <a:endParaRPr lang="en-US" sz="2400" dirty="0">
              <a:latin typeface="Arial"/>
              <a:cs typeface="Arial"/>
            </a:endParaRPr>
          </a:p>
        </p:txBody>
      </p:sp>
      <p:sp>
        <p:nvSpPr>
          <p:cNvPr id="70665" name="Rectangle 9"/>
          <p:cNvSpPr>
            <a:spLocks noChangeArrowheads="1"/>
          </p:cNvSpPr>
          <p:nvPr/>
        </p:nvSpPr>
        <p:spPr bwMode="auto">
          <a:xfrm>
            <a:off x="33531" y="5069276"/>
            <a:ext cx="300514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latin typeface="Arial"/>
                <a:cs typeface="Arial"/>
              </a:rPr>
              <a:t>Coordinare</a:t>
            </a:r>
            <a:r>
              <a:rPr lang="en-US" sz="2400" dirty="0" smtClean="0">
                <a:latin typeface="Arial"/>
                <a:cs typeface="Arial"/>
              </a:rPr>
              <a:t> le </a:t>
            </a:r>
            <a:r>
              <a:rPr lang="en-US" sz="2400" dirty="0" err="1" smtClean="0">
                <a:latin typeface="Arial"/>
                <a:cs typeface="Arial"/>
              </a:rPr>
              <a:t>attività</a:t>
            </a:r>
            <a:endParaRPr lang="en-US" sz="2400" dirty="0">
              <a:latin typeface="Arial"/>
              <a:cs typeface="Arial"/>
            </a:endParaRPr>
          </a:p>
        </p:txBody>
      </p:sp>
    </p:spTree>
    <p:extLst>
      <p:ext uri="{BB962C8B-B14F-4D97-AF65-F5344CB8AC3E}">
        <p14:creationId xmlns:p14="http://schemas.microsoft.com/office/powerpoint/2010/main" val="11076424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sz="2400">
              <a:solidFill>
                <a:srgbClr val="000000"/>
              </a:solidFill>
              <a:latin typeface="Arial"/>
              <a:cs typeface="Arial"/>
            </a:endParaRPr>
          </a:p>
        </p:txBody>
      </p:sp>
      <p:sp>
        <p:nvSpPr>
          <p:cNvPr id="1003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sz="2400">
              <a:solidFill>
                <a:srgbClr val="000000"/>
              </a:solidFill>
              <a:latin typeface="Arial"/>
              <a:cs typeface="Arial"/>
            </a:endParaRPr>
          </a:p>
        </p:txBody>
      </p:sp>
      <p:sp>
        <p:nvSpPr>
          <p:cNvPr id="100357" name="Rectangle 5"/>
          <p:cNvSpPr>
            <a:spLocks noChangeArrowheads="1"/>
          </p:cNvSpPr>
          <p:nvPr/>
        </p:nvSpPr>
        <p:spPr bwMode="auto">
          <a:xfrm>
            <a:off x="0" y="1302985"/>
            <a:ext cx="9144000" cy="1382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just" eaLnBrk="0" hangingPunct="0"/>
            <a:r>
              <a:rPr lang="en-US" sz="2800" b="1" dirty="0" err="1" smtClean="0">
                <a:solidFill>
                  <a:srgbClr val="000000"/>
                </a:solidFill>
                <a:latin typeface="Arial"/>
                <a:cs typeface="Arial"/>
              </a:rPr>
              <a:t>Funzioni</a:t>
            </a:r>
            <a:r>
              <a:rPr lang="en-US" sz="2800" b="1" dirty="0" smtClean="0">
                <a:solidFill>
                  <a:srgbClr val="000000"/>
                </a:solidFill>
                <a:latin typeface="Arial"/>
                <a:cs typeface="Arial"/>
              </a:rPr>
              <a:t> di </a:t>
            </a:r>
            <a:r>
              <a:rPr lang="en-US" sz="2800" b="1" dirty="0" err="1" smtClean="0">
                <a:solidFill>
                  <a:srgbClr val="000000"/>
                </a:solidFill>
                <a:latin typeface="Arial"/>
                <a:cs typeface="Arial"/>
              </a:rPr>
              <a:t>mantenimento</a:t>
            </a:r>
            <a:r>
              <a:rPr lang="en-US" sz="2800" b="1" dirty="0" smtClean="0">
                <a:solidFill>
                  <a:srgbClr val="000000"/>
                </a:solidFill>
                <a:latin typeface="Arial"/>
                <a:cs typeface="Arial"/>
              </a:rPr>
              <a:t> –</a:t>
            </a:r>
            <a:r>
              <a:rPr lang="en-US" sz="2800" dirty="0" smtClean="0">
                <a:solidFill>
                  <a:srgbClr val="000000"/>
                </a:solidFill>
                <a:latin typeface="Arial"/>
                <a:cs typeface="Arial"/>
              </a:rPr>
              <a:t> </a:t>
            </a:r>
            <a:r>
              <a:rPr lang="en-US" sz="2800" dirty="0" err="1" smtClean="0">
                <a:solidFill>
                  <a:srgbClr val="000000"/>
                </a:solidFill>
                <a:latin typeface="Arial"/>
                <a:cs typeface="Arial"/>
              </a:rPr>
              <a:t>quelle</a:t>
            </a:r>
            <a:r>
              <a:rPr lang="en-US" sz="2800" dirty="0" smtClean="0">
                <a:solidFill>
                  <a:srgbClr val="000000"/>
                </a:solidFill>
                <a:latin typeface="Arial"/>
                <a:cs typeface="Arial"/>
              </a:rPr>
              <a:t> </a:t>
            </a:r>
            <a:r>
              <a:rPr lang="en-US" sz="2800" dirty="0" err="1" smtClean="0">
                <a:solidFill>
                  <a:srgbClr val="000000"/>
                </a:solidFill>
                <a:latin typeface="Arial"/>
                <a:cs typeface="Arial"/>
              </a:rPr>
              <a:t>attività</a:t>
            </a:r>
            <a:r>
              <a:rPr lang="en-US" sz="2800" dirty="0" smtClean="0">
                <a:solidFill>
                  <a:srgbClr val="000000"/>
                </a:solidFill>
                <a:latin typeface="Arial"/>
                <a:cs typeface="Arial"/>
              </a:rPr>
              <a:t> </a:t>
            </a:r>
            <a:r>
              <a:rPr lang="en-US" sz="2800" dirty="0" err="1" smtClean="0">
                <a:solidFill>
                  <a:srgbClr val="000000"/>
                </a:solidFill>
                <a:latin typeface="Arial"/>
                <a:cs typeface="Arial"/>
              </a:rPr>
              <a:t>essenziali</a:t>
            </a:r>
            <a:r>
              <a:rPr lang="en-US" sz="2800" dirty="0" smtClean="0">
                <a:solidFill>
                  <a:srgbClr val="000000"/>
                </a:solidFill>
                <a:latin typeface="Arial"/>
                <a:cs typeface="Arial"/>
              </a:rPr>
              <a:t> per </a:t>
            </a:r>
            <a:r>
              <a:rPr lang="en-US" sz="2800" dirty="0" err="1" smtClean="0">
                <a:solidFill>
                  <a:srgbClr val="000000"/>
                </a:solidFill>
                <a:latin typeface="Arial"/>
                <a:cs typeface="Arial"/>
              </a:rPr>
              <a:t>mantenere</a:t>
            </a:r>
            <a:r>
              <a:rPr lang="en-US" sz="2800" dirty="0" smtClean="0">
                <a:solidFill>
                  <a:srgbClr val="000000"/>
                </a:solidFill>
                <a:latin typeface="Arial"/>
                <a:cs typeface="Arial"/>
              </a:rPr>
              <a:t> </a:t>
            </a:r>
            <a:r>
              <a:rPr lang="en-US" sz="2800" dirty="0" err="1" smtClean="0">
                <a:solidFill>
                  <a:srgbClr val="000000"/>
                </a:solidFill>
                <a:latin typeface="Arial"/>
                <a:cs typeface="Arial"/>
              </a:rPr>
              <a:t>relazioni</a:t>
            </a:r>
            <a:r>
              <a:rPr lang="en-US" sz="2800" dirty="0" smtClean="0">
                <a:solidFill>
                  <a:srgbClr val="000000"/>
                </a:solidFill>
                <a:latin typeface="Arial"/>
                <a:cs typeface="Arial"/>
              </a:rPr>
              <a:t> </a:t>
            </a:r>
            <a:r>
              <a:rPr lang="en-US" sz="2800" dirty="0" err="1" smtClean="0">
                <a:solidFill>
                  <a:srgbClr val="000000"/>
                </a:solidFill>
                <a:latin typeface="Arial"/>
                <a:cs typeface="Arial"/>
              </a:rPr>
              <a:t>interpersonali</a:t>
            </a:r>
            <a:r>
              <a:rPr lang="en-US" sz="2800" dirty="0" smtClean="0">
                <a:solidFill>
                  <a:srgbClr val="000000"/>
                </a:solidFill>
                <a:latin typeface="Arial"/>
                <a:cs typeface="Arial"/>
              </a:rPr>
              <a:t> </a:t>
            </a:r>
            <a:r>
              <a:rPr lang="en-US" sz="2800" dirty="0" err="1" smtClean="0">
                <a:solidFill>
                  <a:srgbClr val="000000"/>
                </a:solidFill>
                <a:latin typeface="Arial"/>
                <a:cs typeface="Arial"/>
              </a:rPr>
              <a:t>soddisfacenti</a:t>
            </a:r>
            <a:r>
              <a:rPr lang="en-US" sz="2800" dirty="0" smtClean="0">
                <a:solidFill>
                  <a:srgbClr val="000000"/>
                </a:solidFill>
                <a:latin typeface="Arial"/>
                <a:cs typeface="Arial"/>
              </a:rPr>
              <a:t> e </a:t>
            </a:r>
            <a:r>
              <a:rPr lang="en-US" sz="2800" dirty="0" err="1" smtClean="0">
                <a:solidFill>
                  <a:srgbClr val="000000"/>
                </a:solidFill>
                <a:latin typeface="Arial"/>
                <a:cs typeface="Arial"/>
              </a:rPr>
              <a:t>efficaci</a:t>
            </a:r>
            <a:r>
              <a:rPr lang="en-US" sz="2800" dirty="0" smtClean="0">
                <a:solidFill>
                  <a:srgbClr val="000000"/>
                </a:solidFill>
                <a:latin typeface="Arial"/>
                <a:cs typeface="Arial"/>
              </a:rPr>
              <a:t> </a:t>
            </a:r>
            <a:r>
              <a:rPr lang="en-US" sz="2800" dirty="0" err="1" smtClean="0">
                <a:solidFill>
                  <a:srgbClr val="000000"/>
                </a:solidFill>
                <a:latin typeface="Arial"/>
                <a:cs typeface="Arial"/>
              </a:rPr>
              <a:t>all’interno</a:t>
            </a:r>
            <a:r>
              <a:rPr lang="en-US" sz="2800" dirty="0" smtClean="0">
                <a:solidFill>
                  <a:srgbClr val="000000"/>
                </a:solidFill>
                <a:latin typeface="Arial"/>
                <a:cs typeface="Arial"/>
              </a:rPr>
              <a:t> del team o </a:t>
            </a:r>
            <a:r>
              <a:rPr lang="en-US" sz="2800" dirty="0" err="1" smtClean="0">
                <a:solidFill>
                  <a:srgbClr val="000000"/>
                </a:solidFill>
                <a:latin typeface="Arial"/>
                <a:cs typeface="Arial"/>
              </a:rPr>
              <a:t>gruppo</a:t>
            </a:r>
            <a:endParaRPr lang="en-US" sz="2800" dirty="0">
              <a:solidFill>
                <a:srgbClr val="000000"/>
              </a:solidFill>
              <a:latin typeface="Arial"/>
              <a:cs typeface="Arial"/>
            </a:endParaRPr>
          </a:p>
        </p:txBody>
      </p:sp>
      <p:sp>
        <p:nvSpPr>
          <p:cNvPr id="100359" name="Rectangle 7"/>
          <p:cNvSpPr>
            <a:spLocks noChangeArrowheads="1"/>
          </p:cNvSpPr>
          <p:nvPr/>
        </p:nvSpPr>
        <p:spPr bwMode="auto">
          <a:xfrm>
            <a:off x="0" y="3238701"/>
            <a:ext cx="267970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Supportare</a:t>
            </a:r>
            <a:r>
              <a:rPr lang="en-US" sz="2400" dirty="0" smtClean="0">
                <a:solidFill>
                  <a:srgbClr val="000000"/>
                </a:solidFill>
                <a:latin typeface="Arial"/>
                <a:cs typeface="Arial"/>
              </a:rPr>
              <a:t> </a:t>
            </a:r>
            <a:r>
              <a:rPr lang="en-US" sz="2400" dirty="0" err="1" smtClean="0">
                <a:solidFill>
                  <a:srgbClr val="000000"/>
                </a:solidFill>
                <a:latin typeface="Arial"/>
                <a:cs typeface="Arial"/>
              </a:rPr>
              <a:t>gli</a:t>
            </a:r>
            <a:r>
              <a:rPr lang="en-US" sz="2400" dirty="0" smtClean="0">
                <a:solidFill>
                  <a:srgbClr val="000000"/>
                </a:solidFill>
                <a:latin typeface="Arial"/>
                <a:cs typeface="Arial"/>
              </a:rPr>
              <a:t> </a:t>
            </a:r>
            <a:r>
              <a:rPr lang="en-US" sz="2400" dirty="0" err="1" smtClean="0">
                <a:solidFill>
                  <a:srgbClr val="000000"/>
                </a:solidFill>
                <a:latin typeface="Arial"/>
                <a:cs typeface="Arial"/>
              </a:rPr>
              <a:t>altri</a:t>
            </a:r>
            <a:endParaRPr lang="en-US" sz="2400" dirty="0">
              <a:solidFill>
                <a:srgbClr val="000000"/>
              </a:solidFill>
              <a:latin typeface="Arial"/>
              <a:cs typeface="Arial"/>
            </a:endParaRPr>
          </a:p>
        </p:txBody>
      </p:sp>
      <p:sp>
        <p:nvSpPr>
          <p:cNvPr id="100362" name="Rectangle 10"/>
          <p:cNvSpPr>
            <a:spLocks noChangeArrowheads="1"/>
          </p:cNvSpPr>
          <p:nvPr/>
        </p:nvSpPr>
        <p:spPr bwMode="auto">
          <a:xfrm>
            <a:off x="-8936" y="6060198"/>
            <a:ext cx="396399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Custodire</a:t>
            </a:r>
            <a:r>
              <a:rPr lang="en-US" sz="2400" dirty="0" smtClean="0">
                <a:solidFill>
                  <a:srgbClr val="000000"/>
                </a:solidFill>
                <a:latin typeface="Arial"/>
                <a:cs typeface="Arial"/>
              </a:rPr>
              <a:t> la </a:t>
            </a:r>
            <a:r>
              <a:rPr lang="en-US" sz="2400" dirty="0" err="1" smtClean="0">
                <a:solidFill>
                  <a:srgbClr val="000000"/>
                </a:solidFill>
                <a:latin typeface="Arial"/>
                <a:cs typeface="Arial"/>
              </a:rPr>
              <a:t>comunicazione</a:t>
            </a:r>
            <a:endParaRPr lang="en-US" sz="2400" dirty="0">
              <a:solidFill>
                <a:srgbClr val="000000"/>
              </a:solidFill>
              <a:latin typeface="Arial"/>
              <a:cs typeface="Arial"/>
            </a:endParaRPr>
          </a:p>
        </p:txBody>
      </p:sp>
      <p:sp>
        <p:nvSpPr>
          <p:cNvPr id="100365" name="Rectangle 13"/>
          <p:cNvSpPr>
            <a:spLocks noChangeArrowheads="1"/>
          </p:cNvSpPr>
          <p:nvPr/>
        </p:nvSpPr>
        <p:spPr bwMode="auto">
          <a:xfrm>
            <a:off x="-8936" y="5603798"/>
            <a:ext cx="2817814"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Testare</a:t>
            </a:r>
            <a:r>
              <a:rPr lang="en-US" sz="2400" dirty="0" smtClean="0">
                <a:solidFill>
                  <a:srgbClr val="000000"/>
                </a:solidFill>
                <a:latin typeface="Arial"/>
                <a:cs typeface="Arial"/>
              </a:rPr>
              <a:t> </a:t>
            </a:r>
            <a:r>
              <a:rPr lang="en-US" sz="2400" dirty="0" err="1" smtClean="0">
                <a:solidFill>
                  <a:srgbClr val="000000"/>
                </a:solidFill>
                <a:latin typeface="Arial"/>
                <a:cs typeface="Arial"/>
              </a:rPr>
              <a:t>il</a:t>
            </a:r>
            <a:r>
              <a:rPr lang="en-US" sz="2400" dirty="0" smtClean="0">
                <a:solidFill>
                  <a:srgbClr val="000000"/>
                </a:solidFill>
                <a:latin typeface="Arial"/>
                <a:cs typeface="Arial"/>
              </a:rPr>
              <a:t> </a:t>
            </a:r>
            <a:r>
              <a:rPr lang="en-US" sz="2400" dirty="0" err="1" smtClean="0">
                <a:solidFill>
                  <a:srgbClr val="000000"/>
                </a:solidFill>
                <a:latin typeface="Arial"/>
                <a:cs typeface="Arial"/>
              </a:rPr>
              <a:t>consenso</a:t>
            </a:r>
            <a:endParaRPr lang="en-US" sz="2400" dirty="0">
              <a:solidFill>
                <a:srgbClr val="000000"/>
              </a:solidFill>
              <a:latin typeface="Arial"/>
              <a:cs typeface="Arial"/>
            </a:endParaRPr>
          </a:p>
        </p:txBody>
      </p:sp>
      <p:sp>
        <p:nvSpPr>
          <p:cNvPr id="100368" name="Rectangle 16"/>
          <p:cNvSpPr>
            <a:spLocks noChangeArrowheads="1"/>
          </p:cNvSpPr>
          <p:nvPr/>
        </p:nvSpPr>
        <p:spPr bwMode="auto">
          <a:xfrm>
            <a:off x="0" y="5118029"/>
            <a:ext cx="322739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Esprimere</a:t>
            </a:r>
            <a:r>
              <a:rPr lang="en-US" sz="2400" dirty="0" smtClean="0">
                <a:solidFill>
                  <a:srgbClr val="000000"/>
                </a:solidFill>
                <a:latin typeface="Arial"/>
                <a:cs typeface="Arial"/>
              </a:rPr>
              <a:t> </a:t>
            </a:r>
            <a:r>
              <a:rPr lang="en-US" sz="2400" dirty="0" err="1" smtClean="0">
                <a:solidFill>
                  <a:srgbClr val="000000"/>
                </a:solidFill>
                <a:latin typeface="Arial"/>
                <a:cs typeface="Arial"/>
              </a:rPr>
              <a:t>i</a:t>
            </a:r>
            <a:r>
              <a:rPr lang="en-US" sz="2400" dirty="0" smtClean="0">
                <a:solidFill>
                  <a:srgbClr val="000000"/>
                </a:solidFill>
                <a:latin typeface="Arial"/>
                <a:cs typeface="Arial"/>
              </a:rPr>
              <a:t> </a:t>
            </a:r>
            <a:r>
              <a:rPr lang="en-US" sz="2400" dirty="0" err="1" smtClean="0">
                <a:solidFill>
                  <a:srgbClr val="000000"/>
                </a:solidFill>
                <a:latin typeface="Arial"/>
                <a:cs typeface="Arial"/>
              </a:rPr>
              <a:t>sentimenti</a:t>
            </a:r>
            <a:endParaRPr lang="en-US" sz="2400" dirty="0">
              <a:solidFill>
                <a:srgbClr val="000000"/>
              </a:solidFill>
              <a:latin typeface="Arial"/>
              <a:cs typeface="Arial"/>
            </a:endParaRPr>
          </a:p>
        </p:txBody>
      </p:sp>
      <p:sp>
        <p:nvSpPr>
          <p:cNvPr id="100371" name="Rectangle 19"/>
          <p:cNvSpPr>
            <a:spLocks noChangeArrowheads="1"/>
          </p:cNvSpPr>
          <p:nvPr/>
        </p:nvSpPr>
        <p:spPr bwMode="auto">
          <a:xfrm>
            <a:off x="0" y="6415010"/>
            <a:ext cx="276542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Ridurre</a:t>
            </a:r>
            <a:r>
              <a:rPr lang="en-US" sz="2400" dirty="0" smtClean="0">
                <a:solidFill>
                  <a:srgbClr val="000000"/>
                </a:solidFill>
                <a:latin typeface="Arial"/>
                <a:cs typeface="Arial"/>
              </a:rPr>
              <a:t> la </a:t>
            </a:r>
            <a:r>
              <a:rPr lang="en-US" sz="2400" dirty="0" err="1" smtClean="0">
                <a:solidFill>
                  <a:srgbClr val="000000"/>
                </a:solidFill>
                <a:latin typeface="Arial"/>
                <a:cs typeface="Arial"/>
              </a:rPr>
              <a:t>tensione</a:t>
            </a:r>
            <a:endParaRPr lang="en-US" sz="2400" dirty="0">
              <a:solidFill>
                <a:srgbClr val="000000"/>
              </a:solidFill>
              <a:latin typeface="Arial"/>
              <a:cs typeface="Arial"/>
            </a:endParaRPr>
          </a:p>
        </p:txBody>
      </p:sp>
      <p:sp>
        <p:nvSpPr>
          <p:cNvPr id="100374" name="Rectangle 22"/>
          <p:cNvSpPr>
            <a:spLocks noChangeArrowheads="1"/>
          </p:cNvSpPr>
          <p:nvPr/>
        </p:nvSpPr>
        <p:spPr bwMode="auto">
          <a:xfrm>
            <a:off x="12762" y="4202834"/>
            <a:ext cx="3073404"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Definire</a:t>
            </a:r>
            <a:r>
              <a:rPr lang="en-US" sz="2400" dirty="0" smtClean="0">
                <a:solidFill>
                  <a:srgbClr val="000000"/>
                </a:solidFill>
                <a:latin typeface="Arial"/>
                <a:cs typeface="Arial"/>
              </a:rPr>
              <a:t> </a:t>
            </a:r>
            <a:r>
              <a:rPr lang="en-US" sz="2400" dirty="0" err="1" smtClean="0">
                <a:solidFill>
                  <a:srgbClr val="000000"/>
                </a:solidFill>
                <a:latin typeface="Arial"/>
                <a:cs typeface="Arial"/>
              </a:rPr>
              <a:t>gli</a:t>
            </a:r>
            <a:r>
              <a:rPr lang="en-US" sz="2400" dirty="0" smtClean="0">
                <a:solidFill>
                  <a:srgbClr val="000000"/>
                </a:solidFill>
                <a:latin typeface="Arial"/>
                <a:cs typeface="Arial"/>
              </a:rPr>
              <a:t> standards</a:t>
            </a:r>
            <a:endParaRPr lang="en-US" sz="2400" dirty="0">
              <a:solidFill>
                <a:srgbClr val="000000"/>
              </a:solidFill>
              <a:latin typeface="Arial"/>
              <a:cs typeface="Arial"/>
            </a:endParaRPr>
          </a:p>
        </p:txBody>
      </p:sp>
      <p:sp>
        <p:nvSpPr>
          <p:cNvPr id="100377" name="Rectangle 25"/>
          <p:cNvSpPr>
            <a:spLocks noChangeArrowheads="1"/>
          </p:cNvSpPr>
          <p:nvPr/>
        </p:nvSpPr>
        <p:spPr bwMode="auto">
          <a:xfrm>
            <a:off x="0" y="2779913"/>
            <a:ext cx="3159129"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Seguire</a:t>
            </a:r>
            <a:r>
              <a:rPr lang="en-US" sz="2400" dirty="0" smtClean="0">
                <a:solidFill>
                  <a:srgbClr val="000000"/>
                </a:solidFill>
                <a:latin typeface="Arial"/>
                <a:cs typeface="Arial"/>
              </a:rPr>
              <a:t> la </a:t>
            </a:r>
            <a:r>
              <a:rPr lang="en-US" sz="2400" dirty="0" err="1" smtClean="0">
                <a:solidFill>
                  <a:srgbClr val="000000"/>
                </a:solidFill>
                <a:latin typeface="Arial"/>
                <a:cs typeface="Arial"/>
              </a:rPr>
              <a:t>guida</a:t>
            </a:r>
            <a:r>
              <a:rPr lang="en-US" sz="2400" dirty="0" smtClean="0">
                <a:solidFill>
                  <a:srgbClr val="000000"/>
                </a:solidFill>
                <a:latin typeface="Arial"/>
                <a:cs typeface="Arial"/>
              </a:rPr>
              <a:t> </a:t>
            </a:r>
            <a:r>
              <a:rPr lang="en-US" sz="2400" dirty="0" err="1" smtClean="0">
                <a:solidFill>
                  <a:srgbClr val="000000"/>
                </a:solidFill>
                <a:latin typeface="Arial"/>
                <a:cs typeface="Arial"/>
              </a:rPr>
              <a:t>altrui</a:t>
            </a:r>
            <a:endParaRPr lang="en-US" sz="2400" dirty="0">
              <a:solidFill>
                <a:srgbClr val="000000"/>
              </a:solidFill>
              <a:latin typeface="Arial"/>
              <a:cs typeface="Arial"/>
            </a:endParaRPr>
          </a:p>
        </p:txBody>
      </p:sp>
      <p:sp>
        <p:nvSpPr>
          <p:cNvPr id="100380" name="Rectangle 28"/>
          <p:cNvSpPr>
            <a:spLocks noChangeArrowheads="1"/>
          </p:cNvSpPr>
          <p:nvPr/>
        </p:nvSpPr>
        <p:spPr bwMode="auto">
          <a:xfrm>
            <a:off x="22420" y="3744046"/>
            <a:ext cx="3121031"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Armonizzare</a:t>
            </a:r>
            <a:r>
              <a:rPr lang="en-US" sz="2400" dirty="0" smtClean="0">
                <a:solidFill>
                  <a:srgbClr val="000000"/>
                </a:solidFill>
                <a:latin typeface="Arial"/>
                <a:cs typeface="Arial"/>
              </a:rPr>
              <a:t> </a:t>
            </a:r>
            <a:r>
              <a:rPr lang="en-US" sz="2400" dirty="0" err="1" smtClean="0">
                <a:solidFill>
                  <a:srgbClr val="000000"/>
                </a:solidFill>
                <a:latin typeface="Arial"/>
                <a:cs typeface="Arial"/>
              </a:rPr>
              <a:t>i</a:t>
            </a:r>
            <a:r>
              <a:rPr lang="en-US" sz="2400" dirty="0" smtClean="0">
                <a:solidFill>
                  <a:srgbClr val="000000"/>
                </a:solidFill>
                <a:latin typeface="Arial"/>
                <a:cs typeface="Arial"/>
              </a:rPr>
              <a:t> </a:t>
            </a:r>
            <a:r>
              <a:rPr lang="en-US" sz="2400" dirty="0" err="1" smtClean="0">
                <a:solidFill>
                  <a:srgbClr val="000000"/>
                </a:solidFill>
                <a:latin typeface="Arial"/>
                <a:cs typeface="Arial"/>
              </a:rPr>
              <a:t>conflitti</a:t>
            </a:r>
            <a:endParaRPr lang="en-US" sz="2400" dirty="0">
              <a:solidFill>
                <a:srgbClr val="000000"/>
              </a:solidFill>
              <a:latin typeface="Arial"/>
              <a:cs typeface="Arial"/>
            </a:endParaRPr>
          </a:p>
        </p:txBody>
      </p:sp>
      <p:sp>
        <p:nvSpPr>
          <p:cNvPr id="100383" name="Rectangle 31"/>
          <p:cNvSpPr>
            <a:spLocks noChangeArrowheads="1"/>
          </p:cNvSpPr>
          <p:nvPr/>
        </p:nvSpPr>
        <p:spPr bwMode="auto">
          <a:xfrm>
            <a:off x="19063" y="4661622"/>
            <a:ext cx="280035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400" dirty="0" err="1" smtClean="0">
                <a:solidFill>
                  <a:srgbClr val="000000"/>
                </a:solidFill>
                <a:latin typeface="Arial"/>
                <a:cs typeface="Arial"/>
              </a:rPr>
              <a:t>Testare</a:t>
            </a:r>
            <a:r>
              <a:rPr lang="en-US" sz="2400" dirty="0" smtClean="0">
                <a:solidFill>
                  <a:srgbClr val="000000"/>
                </a:solidFill>
                <a:latin typeface="Arial"/>
                <a:cs typeface="Arial"/>
              </a:rPr>
              <a:t> le </a:t>
            </a:r>
            <a:r>
              <a:rPr lang="en-US" sz="2400" dirty="0" err="1" smtClean="0">
                <a:solidFill>
                  <a:srgbClr val="000000"/>
                </a:solidFill>
                <a:latin typeface="Arial"/>
                <a:cs typeface="Arial"/>
              </a:rPr>
              <a:t>decisioni</a:t>
            </a:r>
            <a:endParaRPr lang="en-US" sz="2400" dirty="0">
              <a:solidFill>
                <a:srgbClr val="000000"/>
              </a:solidFill>
              <a:latin typeface="Arial"/>
              <a:cs typeface="Arial"/>
            </a:endParaRPr>
          </a:p>
        </p:txBody>
      </p:sp>
      <p:sp>
        <p:nvSpPr>
          <p:cNvPr id="34" name="Rectangle 4"/>
          <p:cNvSpPr>
            <a:spLocks noGrp="1" noChangeArrowheads="1"/>
          </p:cNvSpPr>
          <p:nvPr>
            <p:ph type="title"/>
          </p:nvPr>
        </p:nvSpPr>
        <p:spPr>
          <a:xfrm>
            <a:off x="457200" y="274638"/>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sz="4000" b="1" dirty="0" err="1" smtClean="0">
                <a:solidFill>
                  <a:srgbClr val="008000"/>
                </a:solidFill>
              </a:rPr>
              <a:t>Funzioni</a:t>
            </a:r>
            <a:r>
              <a:rPr lang="en-US" sz="4000" b="1" dirty="0" smtClean="0">
                <a:solidFill>
                  <a:srgbClr val="008000"/>
                </a:solidFill>
              </a:rPr>
              <a:t> del Team </a:t>
            </a:r>
            <a:endParaRPr lang="en-US" sz="4000" b="1" dirty="0">
              <a:solidFill>
                <a:srgbClr val="008000"/>
              </a:solidFill>
            </a:endParaRPr>
          </a:p>
        </p:txBody>
      </p:sp>
      <p:sp>
        <p:nvSpPr>
          <p:cNvPr id="2" name="Telaio 1">
            <a:hlinkClick r:id="rId3" action="ppaction://hlinkfile"/>
          </p:cNvPr>
          <p:cNvSpPr/>
          <p:nvPr/>
        </p:nvSpPr>
        <p:spPr>
          <a:xfrm>
            <a:off x="3227392" y="6518986"/>
            <a:ext cx="1726751" cy="186614"/>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162968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b="1" dirty="0">
                <a:solidFill>
                  <a:srgbClr val="008000"/>
                </a:solidFill>
              </a:rPr>
              <a:t>IL MODELLO DI STEINER SULLA “PRODUTTIVITÀ EFFETTIVA”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1263611"/>
            <a:ext cx="9144000" cy="5457864"/>
          </a:xfrm>
        </p:spPr>
        <p:txBody>
          <a:bodyPr>
            <a:noAutofit/>
          </a:bodyPr>
          <a:lstStyle/>
          <a:p>
            <a:pPr marL="0" indent="0" algn="just">
              <a:buNone/>
            </a:pPr>
            <a:r>
              <a:rPr lang="it-IT" sz="2800" dirty="0"/>
              <a:t>Ivan Steiner (1972) ha elaborato un modello teorico che spiega la relazione fra: </a:t>
            </a:r>
            <a:endParaRPr lang="it-IT" sz="2800" dirty="0" smtClean="0">
              <a:effectLst/>
            </a:endParaRPr>
          </a:p>
          <a:p>
            <a:pPr marL="0" indent="0" algn="just">
              <a:buNone/>
            </a:pPr>
            <a:r>
              <a:rPr lang="it-IT" sz="2800" dirty="0" smtClean="0"/>
              <a:t>-Abilità e risorse individuali parte di un team </a:t>
            </a:r>
            <a:endParaRPr lang="it-IT" sz="2800" dirty="0" smtClean="0">
              <a:effectLst/>
            </a:endParaRPr>
          </a:p>
          <a:p>
            <a:pPr marL="0" indent="0" algn="just">
              <a:buNone/>
            </a:pPr>
            <a:r>
              <a:rPr lang="it-IT" sz="2800" dirty="0" smtClean="0"/>
              <a:t>e </a:t>
            </a:r>
            <a:endParaRPr lang="it-IT" sz="2800" dirty="0" smtClean="0">
              <a:effectLst/>
            </a:endParaRPr>
          </a:p>
          <a:p>
            <a:pPr marL="0" indent="0" algn="just">
              <a:buNone/>
            </a:pPr>
            <a:r>
              <a:rPr lang="it-IT" sz="2800" dirty="0" smtClean="0"/>
              <a:t>-Il modo in cui i membri di un team interagiscono</a:t>
            </a:r>
          </a:p>
          <a:p>
            <a:pPr marL="0" indent="0" algn="just">
              <a:buNone/>
            </a:pPr>
            <a:r>
              <a:rPr lang="it-IT" sz="2800" dirty="0" smtClean="0"/>
              <a:t>Il </a:t>
            </a:r>
            <a:r>
              <a:rPr lang="it-IT" sz="2800" dirty="0"/>
              <a:t>modello teorico sulla </a:t>
            </a:r>
            <a:r>
              <a:rPr lang="it-IT" sz="2800" dirty="0" smtClean="0"/>
              <a:t>produttività </a:t>
            </a:r>
            <a:r>
              <a:rPr lang="it-IT" sz="2800" dirty="0"/>
              <a:t>effettiva di un gruppo è espresso da una equazione: </a:t>
            </a:r>
            <a:endParaRPr lang="it-IT" sz="2800" dirty="0" smtClean="0">
              <a:effectLst/>
            </a:endParaRPr>
          </a:p>
          <a:p>
            <a:pPr marL="0" indent="0" algn="just">
              <a:buNone/>
            </a:pPr>
            <a:endParaRPr lang="it-IT" sz="2800" dirty="0"/>
          </a:p>
          <a:p>
            <a:pPr marL="0" indent="0" algn="just">
              <a:buNone/>
            </a:pPr>
            <a:r>
              <a:rPr lang="it-IT" sz="2800" dirty="0" err="1" smtClean="0"/>
              <a:t>Actual</a:t>
            </a:r>
            <a:r>
              <a:rPr lang="it-IT" sz="2800" dirty="0" smtClean="0"/>
              <a:t> </a:t>
            </a:r>
            <a:r>
              <a:rPr lang="it-IT" sz="2800" dirty="0"/>
              <a:t>Productivity (</a:t>
            </a:r>
            <a:r>
              <a:rPr lang="it-IT" sz="2800" dirty="0" smtClean="0"/>
              <a:t>Produttività </a:t>
            </a:r>
            <a:r>
              <a:rPr lang="it-IT" sz="2800" dirty="0"/>
              <a:t>Effettiva) </a:t>
            </a:r>
            <a:r>
              <a:rPr lang="it-IT" sz="2800" dirty="0" smtClean="0"/>
              <a:t>= </a:t>
            </a:r>
          </a:p>
          <a:p>
            <a:pPr marL="0" indent="0" algn="just">
              <a:buNone/>
            </a:pPr>
            <a:r>
              <a:rPr lang="it-IT" sz="2800" dirty="0" err="1" smtClean="0"/>
              <a:t>Potential</a:t>
            </a:r>
            <a:r>
              <a:rPr lang="it-IT" sz="2800" dirty="0" smtClean="0"/>
              <a:t> </a:t>
            </a:r>
            <a:r>
              <a:rPr lang="it-IT" sz="2800" dirty="0"/>
              <a:t>Productivity (</a:t>
            </a:r>
            <a:r>
              <a:rPr lang="it-IT" sz="2800" dirty="0" smtClean="0"/>
              <a:t>Produttività </a:t>
            </a:r>
            <a:r>
              <a:rPr lang="it-IT" sz="2800" dirty="0"/>
              <a:t>Potenziale</a:t>
            </a:r>
            <a:r>
              <a:rPr lang="it-IT" sz="2800" dirty="0" smtClean="0"/>
              <a:t>) - Perdite </a:t>
            </a:r>
            <a:r>
              <a:rPr lang="it-IT" sz="2800" dirty="0"/>
              <a:t>dovute a processi del gruppo ‘difettosi’ (</a:t>
            </a:r>
            <a:r>
              <a:rPr lang="it-IT" sz="2800" i="1" dirty="0" err="1"/>
              <a:t>faulty</a:t>
            </a:r>
            <a:r>
              <a:rPr lang="it-IT" sz="2800" dirty="0"/>
              <a:t>)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102</a:t>
            </a:fld>
            <a:endParaRPr lang="it-IT"/>
          </a:p>
        </p:txBody>
      </p:sp>
    </p:spTree>
    <p:extLst>
      <p:ext uri="{BB962C8B-B14F-4D97-AF65-F5344CB8AC3E}">
        <p14:creationId xmlns:p14="http://schemas.microsoft.com/office/powerpoint/2010/main" val="84924853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6777" y="2402475"/>
            <a:ext cx="8810849"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lnSpc>
                <a:spcPct val="75000"/>
              </a:lnSpc>
              <a:spcBef>
                <a:spcPct val="50000"/>
              </a:spcBef>
            </a:pPr>
            <a:r>
              <a:rPr kumimoji="0" lang="it-IT" sz="2400" b="1" dirty="0">
                <a:latin typeface="Arial"/>
                <a:cs typeface="Arial"/>
              </a:rPr>
              <a:t>Produttività effettiva </a:t>
            </a:r>
            <a:r>
              <a:rPr kumimoji="0" lang="it-IT" sz="2400" b="1" dirty="0" smtClean="0">
                <a:latin typeface="Arial"/>
                <a:cs typeface="Arial"/>
              </a:rPr>
              <a:t>= </a:t>
            </a:r>
            <a:endParaRPr kumimoji="0" lang="it-IT" sz="2400" b="1" dirty="0">
              <a:latin typeface="Arial"/>
              <a:cs typeface="Arial"/>
            </a:endParaRPr>
          </a:p>
          <a:p>
            <a:pPr algn="ctr">
              <a:lnSpc>
                <a:spcPct val="75000"/>
              </a:lnSpc>
              <a:spcBef>
                <a:spcPct val="50000"/>
              </a:spcBef>
            </a:pPr>
            <a:r>
              <a:rPr kumimoji="0" lang="it-IT" sz="2400" b="1" dirty="0">
                <a:latin typeface="Arial"/>
                <a:cs typeface="Arial"/>
              </a:rPr>
              <a:t>produttività potenziale – perdite per processi imperfetti</a:t>
            </a:r>
            <a:r>
              <a:rPr kumimoji="0" lang="it-IT" sz="2400" dirty="0">
                <a:latin typeface="Arial"/>
                <a:cs typeface="Arial"/>
              </a:rPr>
              <a:t> </a:t>
            </a:r>
          </a:p>
        </p:txBody>
      </p:sp>
      <p:sp>
        <p:nvSpPr>
          <p:cNvPr id="38915" name="AutoShape 3"/>
          <p:cNvSpPr>
            <a:spLocks noChangeArrowheads="1"/>
          </p:cNvSpPr>
          <p:nvPr/>
        </p:nvSpPr>
        <p:spPr bwMode="auto">
          <a:xfrm rot="5400000">
            <a:off x="5418775" y="3337122"/>
            <a:ext cx="463859"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a:effectLst/>
        </p:spPr>
        <p:txBody>
          <a:bodyPr wrap="none" anchor="ctr"/>
          <a:lstStyle/>
          <a:p>
            <a:endParaRPr lang="it-IT">
              <a:latin typeface="Arial"/>
              <a:cs typeface="Arial"/>
            </a:endParaRPr>
          </a:p>
        </p:txBody>
      </p:sp>
      <p:sp>
        <p:nvSpPr>
          <p:cNvPr id="38916" name="Text Box 4"/>
          <p:cNvSpPr txBox="1">
            <a:spLocks noChangeArrowheads="1"/>
          </p:cNvSpPr>
          <p:nvPr/>
        </p:nvSpPr>
        <p:spPr bwMode="auto">
          <a:xfrm>
            <a:off x="539750" y="1189038"/>
            <a:ext cx="446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kumimoji="0" lang="it-IT" sz="1800">
              <a:latin typeface="Arial"/>
              <a:cs typeface="Arial"/>
            </a:endParaRPr>
          </a:p>
        </p:txBody>
      </p:sp>
      <p:sp>
        <p:nvSpPr>
          <p:cNvPr id="38917" name="Text Box 5"/>
          <p:cNvSpPr txBox="1">
            <a:spLocks noChangeArrowheads="1"/>
          </p:cNvSpPr>
          <p:nvPr/>
        </p:nvSpPr>
        <p:spPr bwMode="auto">
          <a:xfrm>
            <a:off x="322263" y="692150"/>
            <a:ext cx="3457575" cy="1569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0" lang="it-IT" sz="2400" dirty="0">
                <a:latin typeface="Arial"/>
                <a:cs typeface="Arial"/>
              </a:rPr>
              <a:t>Richieste del compito</a:t>
            </a:r>
          </a:p>
          <a:p>
            <a:pPr>
              <a:spcBef>
                <a:spcPct val="50000"/>
              </a:spcBef>
            </a:pPr>
            <a:r>
              <a:rPr kumimoji="0" lang="it-IT" sz="2400" dirty="0">
                <a:latin typeface="Arial"/>
                <a:cs typeface="Arial"/>
              </a:rPr>
              <a:t>Risorse del gruppo</a:t>
            </a:r>
          </a:p>
          <a:p>
            <a:pPr>
              <a:spcBef>
                <a:spcPct val="50000"/>
              </a:spcBef>
            </a:pPr>
            <a:r>
              <a:rPr kumimoji="0" lang="it-IT" sz="2400" dirty="0">
                <a:latin typeface="Arial"/>
                <a:cs typeface="Arial"/>
              </a:rPr>
              <a:t>Processi di interazione</a:t>
            </a:r>
          </a:p>
        </p:txBody>
      </p:sp>
      <p:sp>
        <p:nvSpPr>
          <p:cNvPr id="38918" name="Text Box 6"/>
          <p:cNvSpPr txBox="1">
            <a:spLocks noChangeArrowheads="1"/>
          </p:cNvSpPr>
          <p:nvPr/>
        </p:nvSpPr>
        <p:spPr bwMode="auto">
          <a:xfrm>
            <a:off x="5114289" y="773539"/>
            <a:ext cx="3739199"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0" lang="it-IT" sz="2400">
                <a:latin typeface="Arial"/>
                <a:cs typeface="Arial"/>
              </a:rPr>
              <a:t>Prestazione osservata di un gruppo in un compito</a:t>
            </a:r>
          </a:p>
        </p:txBody>
      </p:sp>
      <p:sp>
        <p:nvSpPr>
          <p:cNvPr id="38919" name="AutoShape 7"/>
          <p:cNvSpPr>
            <a:spLocks noChangeArrowheads="1"/>
          </p:cNvSpPr>
          <p:nvPr/>
        </p:nvSpPr>
        <p:spPr bwMode="auto">
          <a:xfrm>
            <a:off x="3995738" y="1052513"/>
            <a:ext cx="935037"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ffectLst/>
        </p:spPr>
        <p:txBody>
          <a:bodyPr wrap="none" anchor="ctr"/>
          <a:lstStyle/>
          <a:p>
            <a:endParaRPr lang="it-IT">
              <a:latin typeface="Arial"/>
              <a:cs typeface="Arial"/>
            </a:endParaRPr>
          </a:p>
        </p:txBody>
      </p:sp>
      <p:sp>
        <p:nvSpPr>
          <p:cNvPr id="38920" name="Text Box 8"/>
          <p:cNvSpPr txBox="1">
            <a:spLocks noChangeArrowheads="1"/>
          </p:cNvSpPr>
          <p:nvPr/>
        </p:nvSpPr>
        <p:spPr bwMode="auto">
          <a:xfrm>
            <a:off x="6875463" y="1771650"/>
            <a:ext cx="19431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pPr>
            <a:r>
              <a:rPr kumimoji="0" lang="it-IT" sz="2000" dirty="0">
                <a:latin typeface="Arial"/>
                <a:cs typeface="Arial"/>
              </a:rPr>
              <a:t>(Steiner 1972)</a:t>
            </a:r>
          </a:p>
          <a:p>
            <a:pPr>
              <a:spcBef>
                <a:spcPct val="50000"/>
              </a:spcBef>
            </a:pPr>
            <a:endParaRPr kumimoji="0" lang="it-IT" sz="2000" dirty="0">
              <a:latin typeface="Arial"/>
              <a:cs typeface="Arial"/>
            </a:endParaRPr>
          </a:p>
        </p:txBody>
      </p:sp>
      <p:sp>
        <p:nvSpPr>
          <p:cNvPr id="38921" name="Text Box 9"/>
          <p:cNvSpPr txBox="1">
            <a:spLocks noChangeArrowheads="1"/>
          </p:cNvSpPr>
          <p:nvPr/>
        </p:nvSpPr>
        <p:spPr bwMode="auto">
          <a:xfrm>
            <a:off x="3735205" y="3650000"/>
            <a:ext cx="540879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85750" indent="-285750">
              <a:spcBef>
                <a:spcPct val="50000"/>
              </a:spcBef>
              <a:buFont typeface="Arial"/>
              <a:buChar char="•"/>
            </a:pPr>
            <a:r>
              <a:rPr kumimoji="0" lang="it-IT" sz="2400" dirty="0">
                <a:latin typeface="Arial"/>
                <a:cs typeface="Arial"/>
              </a:rPr>
              <a:t> Problemi di coordinamento</a:t>
            </a:r>
          </a:p>
          <a:p>
            <a:pPr marL="285750" indent="-285750">
              <a:spcBef>
                <a:spcPct val="50000"/>
              </a:spcBef>
              <a:buFont typeface="Arial"/>
              <a:buChar char="•"/>
            </a:pPr>
            <a:r>
              <a:rPr kumimoji="0" lang="it-IT" sz="2400" dirty="0">
                <a:latin typeface="Arial"/>
                <a:cs typeface="Arial"/>
              </a:rPr>
              <a:t> Dinamiche sociali</a:t>
            </a:r>
          </a:p>
          <a:p>
            <a:pPr marL="285750" indent="-285750">
              <a:spcBef>
                <a:spcPct val="50000"/>
              </a:spcBef>
              <a:buFont typeface="Arial"/>
              <a:buChar char="•"/>
            </a:pPr>
            <a:r>
              <a:rPr kumimoji="0" lang="it-IT" sz="2400" dirty="0">
                <a:latin typeface="Arial"/>
                <a:cs typeface="Arial"/>
              </a:rPr>
              <a:t> Perdite di motivazione</a:t>
            </a:r>
          </a:p>
        </p:txBody>
      </p:sp>
      <p:sp>
        <p:nvSpPr>
          <p:cNvPr id="38922" name="Text Box 10"/>
          <p:cNvSpPr txBox="1">
            <a:spLocks noChangeArrowheads="1"/>
          </p:cNvSpPr>
          <p:nvPr/>
        </p:nvSpPr>
        <p:spPr bwMode="auto">
          <a:xfrm>
            <a:off x="0" y="5262340"/>
            <a:ext cx="9143999" cy="1631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0" lang="it-IT" sz="2000" i="1" dirty="0">
                <a:latin typeface="Arial"/>
                <a:cs typeface="Arial"/>
              </a:rPr>
              <a:t>Inerzia sociale (all’aumentare delle dimensioni di gruppo)</a:t>
            </a:r>
          </a:p>
          <a:p>
            <a:pPr>
              <a:spcBef>
                <a:spcPct val="50000"/>
              </a:spcBef>
            </a:pPr>
            <a:r>
              <a:rPr kumimoji="0" lang="it-IT" sz="2000" i="1" dirty="0">
                <a:latin typeface="Arial"/>
                <a:cs typeface="Arial"/>
              </a:rPr>
              <a:t>Effetto free-rider (non essere indispensabili)</a:t>
            </a:r>
          </a:p>
          <a:p>
            <a:pPr>
              <a:spcBef>
                <a:spcPct val="50000"/>
              </a:spcBef>
            </a:pPr>
            <a:r>
              <a:rPr kumimoji="0" lang="it-IT" sz="2000" i="1" dirty="0">
                <a:latin typeface="Arial"/>
                <a:cs typeface="Arial"/>
              </a:rPr>
              <a:t>Effetto parassita (avere dei compagni che approfittano della propria disponibilità a lavorare per il gruppo)</a:t>
            </a:r>
          </a:p>
        </p:txBody>
      </p:sp>
      <p:sp>
        <p:nvSpPr>
          <p:cNvPr id="38923" name="AutoShape 11"/>
          <p:cNvSpPr>
            <a:spLocks noChangeArrowheads="1"/>
          </p:cNvSpPr>
          <p:nvPr/>
        </p:nvSpPr>
        <p:spPr bwMode="auto">
          <a:xfrm rot="4679291">
            <a:off x="7480189" y="4675575"/>
            <a:ext cx="576262" cy="5048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FF"/>
          </a:solidFill>
          <a:ln w="9525">
            <a:solidFill>
              <a:schemeClr val="tx1"/>
            </a:solidFill>
            <a:miter lim="800000"/>
            <a:headEnd/>
            <a:tailEnd/>
          </a:ln>
          <a:effectLst/>
        </p:spPr>
        <p:txBody>
          <a:bodyPr wrap="none" anchor="ctr"/>
          <a:lstStyle/>
          <a:p>
            <a:endParaRPr lang="it-IT">
              <a:latin typeface="Arial"/>
              <a:cs typeface="Arial"/>
            </a:endParaRPr>
          </a:p>
        </p:txBody>
      </p:sp>
      <p:sp>
        <p:nvSpPr>
          <p:cNvPr id="38924" name="Text Box 12"/>
          <p:cNvSpPr txBox="1">
            <a:spLocks noChangeArrowheads="1"/>
          </p:cNvSpPr>
          <p:nvPr/>
        </p:nvSpPr>
        <p:spPr bwMode="auto">
          <a:xfrm>
            <a:off x="1033835" y="-9525"/>
            <a:ext cx="70413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3600" b="1" dirty="0" smtClean="0">
                <a:solidFill>
                  <a:srgbClr val="008000"/>
                </a:solidFill>
                <a:latin typeface="Arial"/>
                <a:cs typeface="Arial"/>
              </a:rPr>
              <a:t>LA PRODUTTIVITÀ DI GRUPPO</a:t>
            </a:r>
            <a:endParaRPr lang="it-IT" sz="3600" b="1" dirty="0">
              <a:solidFill>
                <a:srgbClr val="008000"/>
              </a:solidFill>
              <a:latin typeface="Arial"/>
              <a:cs typeface="Arial"/>
            </a:endParaRPr>
          </a:p>
        </p:txBody>
      </p:sp>
    </p:spTree>
    <p:extLst>
      <p:ext uri="{BB962C8B-B14F-4D97-AF65-F5344CB8AC3E}">
        <p14:creationId xmlns:p14="http://schemas.microsoft.com/office/powerpoint/2010/main" val="145334283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b="1" dirty="0">
                <a:solidFill>
                  <a:srgbClr val="008000"/>
                </a:solidFill>
              </a:rPr>
              <a:t>PRODUTTIVITÀ POTENZIALE DI UN TEAM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1003519"/>
            <a:ext cx="9144000" cy="5575265"/>
          </a:xfrm>
        </p:spPr>
        <p:txBody>
          <a:bodyPr>
            <a:noAutofit/>
          </a:bodyPr>
          <a:lstStyle/>
          <a:p>
            <a:pPr marL="0" indent="0" algn="just">
              <a:buNone/>
            </a:pPr>
            <a:r>
              <a:rPr lang="it-IT" sz="2400" b="1" dirty="0" smtClean="0"/>
              <a:t>Produttività </a:t>
            </a:r>
            <a:r>
              <a:rPr lang="it-IT" sz="2400" b="1" dirty="0"/>
              <a:t>potenziale</a:t>
            </a:r>
            <a:r>
              <a:rPr lang="it-IT" sz="2400" dirty="0"/>
              <a:t>: si riferisce alla performance migliore che un team possa realizzare, potendo contare sulle abilità, sulle conoscenze e capacità (</a:t>
            </a:r>
            <a:r>
              <a:rPr lang="it-IT" sz="2400" i="1" dirty="0" err="1"/>
              <a:t>skill</a:t>
            </a:r>
            <a:r>
              <a:rPr lang="it-IT" sz="2400" dirty="0"/>
              <a:t>) (fisiche e mentali) </a:t>
            </a:r>
            <a:r>
              <a:rPr lang="it-IT" sz="2400" dirty="0" smtClean="0"/>
              <a:t>dei singoli membri, </a:t>
            </a:r>
            <a:r>
              <a:rPr lang="it-IT" sz="2400" dirty="0"/>
              <a:t>tenendo conto delle difficoltà e delle richieste del compito. </a:t>
            </a:r>
            <a:endParaRPr lang="it-IT" sz="2400" dirty="0" smtClean="0">
              <a:effectLst/>
            </a:endParaRPr>
          </a:p>
          <a:p>
            <a:pPr marL="0" indent="0" algn="just">
              <a:buNone/>
            </a:pPr>
            <a:r>
              <a:rPr lang="it-IT" sz="2400" dirty="0"/>
              <a:t>Nel modello teorico di Steiner (1972), le </a:t>
            </a:r>
            <a:r>
              <a:rPr lang="it-IT" sz="2400" b="1" dirty="0"/>
              <a:t>abilità individuali </a:t>
            </a:r>
            <a:r>
              <a:rPr lang="it-IT" sz="2400" dirty="0"/>
              <a:t>dei singoli </a:t>
            </a:r>
            <a:r>
              <a:rPr lang="it-IT" sz="2400" dirty="0" smtClean="0"/>
              <a:t>rappresentano </a:t>
            </a:r>
            <a:r>
              <a:rPr lang="it-IT" sz="2400" dirty="0"/>
              <a:t>la </a:t>
            </a:r>
            <a:r>
              <a:rPr lang="it-IT" sz="2400" b="1" dirty="0"/>
              <a:t>risorsa </a:t>
            </a:r>
            <a:r>
              <a:rPr lang="it-IT" sz="2400" b="1" dirty="0" smtClean="0"/>
              <a:t>più </a:t>
            </a:r>
            <a:r>
              <a:rPr lang="it-IT" sz="2400" b="1" dirty="0"/>
              <a:t>importante </a:t>
            </a:r>
            <a:r>
              <a:rPr lang="it-IT" sz="2400" dirty="0"/>
              <a:t>dei </a:t>
            </a:r>
            <a:r>
              <a:rPr lang="it-IT" sz="2400" dirty="0" smtClean="0"/>
              <a:t>team. </a:t>
            </a:r>
            <a:endParaRPr lang="it-IT" sz="2400" dirty="0" smtClean="0">
              <a:effectLst/>
            </a:endParaRPr>
          </a:p>
          <a:p>
            <a:pPr marL="0" indent="0" algn="just">
              <a:buNone/>
            </a:pPr>
            <a:r>
              <a:rPr lang="it-IT" sz="2400" dirty="0" smtClean="0"/>
              <a:t>Perciò, </a:t>
            </a:r>
            <a:r>
              <a:rPr lang="it-IT" sz="2400" dirty="0"/>
              <a:t>un team composto da ottimi </a:t>
            </a:r>
            <a:r>
              <a:rPr lang="it-IT" sz="2400" dirty="0" smtClean="0"/>
              <a:t>performer ha </a:t>
            </a:r>
            <a:r>
              <a:rPr lang="it-IT" sz="2400" dirty="0"/>
              <a:t>anche ottime </a:t>
            </a:r>
            <a:r>
              <a:rPr lang="it-IT" sz="2400" dirty="0" smtClean="0"/>
              <a:t>probabilità </a:t>
            </a:r>
            <a:r>
              <a:rPr lang="it-IT" sz="2400" dirty="0"/>
              <a:t>di ottenere </a:t>
            </a:r>
            <a:r>
              <a:rPr lang="it-IT" sz="2400" dirty="0" smtClean="0"/>
              <a:t>successi di gruppo, </a:t>
            </a:r>
            <a:r>
              <a:rPr lang="it-IT" sz="2400" dirty="0"/>
              <a:t>ma la </a:t>
            </a:r>
            <a:r>
              <a:rPr lang="it-IT" sz="2400" b="1" dirty="0" smtClean="0"/>
              <a:t>produttività </a:t>
            </a:r>
            <a:r>
              <a:rPr lang="it-IT" sz="2400" b="1" dirty="0"/>
              <a:t>effettiva </a:t>
            </a:r>
            <a:r>
              <a:rPr lang="it-IT" sz="2400" dirty="0"/>
              <a:t>non coincide sempre con la </a:t>
            </a:r>
            <a:r>
              <a:rPr lang="it-IT" sz="2400" b="1" dirty="0" smtClean="0"/>
              <a:t>produttività </a:t>
            </a:r>
            <a:r>
              <a:rPr lang="it-IT" sz="2400" b="1" dirty="0"/>
              <a:t>potenziale</a:t>
            </a:r>
            <a:r>
              <a:rPr lang="it-IT" sz="2400" dirty="0" smtClean="0"/>
              <a:t>.</a:t>
            </a:r>
          </a:p>
          <a:p>
            <a:pPr marL="0" indent="0" algn="just">
              <a:buNone/>
            </a:pPr>
            <a:r>
              <a:rPr lang="it-IT" sz="2400" dirty="0" smtClean="0"/>
              <a:t> </a:t>
            </a:r>
            <a:endParaRPr lang="it-IT" sz="2400" dirty="0" smtClean="0">
              <a:effectLst/>
            </a:endParaRPr>
          </a:p>
          <a:p>
            <a:pPr marL="0" indent="0" algn="just">
              <a:buNone/>
            </a:pPr>
            <a:r>
              <a:rPr lang="it-IT" sz="2400" dirty="0"/>
              <a:t>Soltanto quando un team utilizza </a:t>
            </a:r>
            <a:r>
              <a:rPr lang="it-IT" sz="2400" b="1" dirty="0"/>
              <a:t>in modo efficace </a:t>
            </a:r>
            <a:r>
              <a:rPr lang="it-IT" sz="2400" dirty="0"/>
              <a:t>le proprie risorse disponibili per soddisfare le richieste del compito, allora la sua </a:t>
            </a:r>
            <a:r>
              <a:rPr lang="it-IT" sz="2400" b="1" dirty="0" smtClean="0"/>
              <a:t>produttività </a:t>
            </a:r>
            <a:r>
              <a:rPr lang="it-IT" sz="2400" b="1" dirty="0"/>
              <a:t>effettiva </a:t>
            </a:r>
            <a:r>
              <a:rPr lang="it-IT" sz="2400" dirty="0"/>
              <a:t>si avvicina a quella </a:t>
            </a:r>
            <a:r>
              <a:rPr lang="it-IT" sz="2400" b="1" dirty="0"/>
              <a:t>potenziale</a:t>
            </a:r>
            <a:r>
              <a:rPr lang="it-IT" sz="2400" dirty="0"/>
              <a:t>. </a:t>
            </a:r>
            <a:endParaRPr lang="it-IT" sz="2400" dirty="0" smtClean="0">
              <a:effectLst/>
            </a:endParaRPr>
          </a:p>
          <a:p>
            <a:pPr marL="0" indent="0" algn="just">
              <a:buNone/>
            </a:pPr>
            <a:endParaRPr lang="it-IT" sz="24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104</a:t>
            </a:fld>
            <a:endParaRPr lang="it-IT"/>
          </a:p>
        </p:txBody>
      </p:sp>
    </p:spTree>
    <p:extLst>
      <p:ext uri="{BB962C8B-B14F-4D97-AF65-F5344CB8AC3E}">
        <p14:creationId xmlns:p14="http://schemas.microsoft.com/office/powerpoint/2010/main" val="428862276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600" b="1" dirty="0">
                <a:solidFill>
                  <a:srgbClr val="008000"/>
                </a:solidFill>
              </a:rPr>
              <a:t>PERDITE DOVUTE A PROCESSI DI GRUPPO ‘DIFETTOSI’ (</a:t>
            </a:r>
            <a:r>
              <a:rPr lang="it-IT" sz="3600" b="1" i="1" dirty="0">
                <a:solidFill>
                  <a:srgbClr val="008000"/>
                </a:solidFill>
              </a:rPr>
              <a:t>FAULTY</a:t>
            </a:r>
            <a:r>
              <a:rPr lang="it-IT" sz="3600" b="1" dirty="0">
                <a:solidFill>
                  <a:srgbClr val="008000"/>
                </a:solidFill>
              </a:rPr>
              <a:t>)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1260838"/>
            <a:ext cx="9144000" cy="4525963"/>
          </a:xfrm>
        </p:spPr>
        <p:txBody>
          <a:bodyPr>
            <a:noAutofit/>
          </a:bodyPr>
          <a:lstStyle/>
          <a:p>
            <a:pPr marL="0" indent="0" algn="just">
              <a:buNone/>
            </a:pPr>
            <a:r>
              <a:rPr lang="it-IT" sz="2800" dirty="0" err="1"/>
              <a:t>Comrey</a:t>
            </a:r>
            <a:r>
              <a:rPr lang="it-IT" sz="2800" dirty="0"/>
              <a:t> e </a:t>
            </a:r>
            <a:r>
              <a:rPr lang="it-IT" sz="2800" dirty="0" err="1"/>
              <a:t>Deskin</a:t>
            </a:r>
            <a:r>
              <a:rPr lang="it-IT" sz="2800" dirty="0"/>
              <a:t> (1954) sono stati fra i primi ricercatori a studiare le perdite di efficacia di un team dovute a processi di gruppo ‘difettosi’ (</a:t>
            </a:r>
            <a:r>
              <a:rPr lang="it-IT" sz="2800" i="1" dirty="0" err="1"/>
              <a:t>faulty</a:t>
            </a:r>
            <a:r>
              <a:rPr lang="it-IT" sz="2800" dirty="0"/>
              <a:t>) e hanno scoperto </a:t>
            </a:r>
            <a:r>
              <a:rPr lang="it-IT" sz="2800" dirty="0" smtClean="0"/>
              <a:t>che: </a:t>
            </a:r>
            <a:endParaRPr lang="it-IT" sz="2800" dirty="0" smtClean="0">
              <a:effectLst/>
            </a:endParaRPr>
          </a:p>
          <a:p>
            <a:pPr marL="0" indent="0" algn="just">
              <a:buNone/>
            </a:pPr>
            <a:r>
              <a:rPr lang="it-IT" sz="2800" dirty="0"/>
              <a:t>Indipendentemente dal livello di abilità </a:t>
            </a:r>
            <a:r>
              <a:rPr lang="it-IT" sz="2800" dirty="0" smtClean="0"/>
              <a:t>individuali </a:t>
            </a:r>
            <a:r>
              <a:rPr lang="it-IT" sz="2800" dirty="0"/>
              <a:t>possedute per rispondere ad un determinato compito (</a:t>
            </a:r>
            <a:r>
              <a:rPr lang="it-IT" sz="2800" i="1" dirty="0"/>
              <a:t>task</a:t>
            </a:r>
            <a:r>
              <a:rPr lang="it-IT" sz="2800" dirty="0"/>
              <a:t>), quando due o </a:t>
            </a:r>
            <a:r>
              <a:rPr lang="it-IT" sz="2800" dirty="0" smtClean="0"/>
              <a:t>più </a:t>
            </a:r>
            <a:r>
              <a:rPr lang="it-IT" sz="2800" dirty="0"/>
              <a:t>membri di un gruppo cercano di interagire secondo una precisa </a:t>
            </a:r>
            <a:r>
              <a:rPr lang="it-IT" sz="2800" dirty="0" smtClean="0"/>
              <a:t>modalità </a:t>
            </a:r>
            <a:r>
              <a:rPr lang="it-IT" sz="2800" dirty="0"/>
              <a:t>(es. seguendo una strategia o uno schema di </a:t>
            </a:r>
            <a:r>
              <a:rPr lang="it-IT" sz="2800" dirty="0" smtClean="0"/>
              <a:t>lavoro) </a:t>
            </a:r>
            <a:r>
              <a:rPr lang="it-IT" sz="2800" dirty="0"/>
              <a:t>la loro abilità di anticipare </a:t>
            </a:r>
            <a:r>
              <a:rPr lang="it-IT" sz="2800" dirty="0" smtClean="0"/>
              <a:t>gli altri e </a:t>
            </a:r>
            <a:r>
              <a:rPr lang="it-IT" sz="2800" dirty="0"/>
              <a:t>di sincronizzare su di essi i tempi delle proprie azioni sono almeno altrettanto importanti quanto la </a:t>
            </a:r>
            <a:r>
              <a:rPr lang="it-IT" sz="2800" dirty="0" smtClean="0"/>
              <a:t>qualità </a:t>
            </a:r>
            <a:r>
              <a:rPr lang="it-IT" sz="2800" dirty="0"/>
              <a:t>delle loro singole performance.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105</a:t>
            </a:fld>
            <a:endParaRPr lang="it-IT"/>
          </a:p>
        </p:txBody>
      </p:sp>
    </p:spTree>
    <p:extLst>
      <p:ext uri="{BB962C8B-B14F-4D97-AF65-F5344CB8AC3E}">
        <p14:creationId xmlns:p14="http://schemas.microsoft.com/office/powerpoint/2010/main" val="274795785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008000"/>
                </a:solidFill>
              </a:rPr>
              <a:t>COSA SONO I PROCESSI DI GRUPPO ‘DIFETTOSI’ (</a:t>
            </a:r>
            <a:r>
              <a:rPr lang="it-IT" sz="3600" b="1" i="1" dirty="0">
                <a:solidFill>
                  <a:srgbClr val="008000"/>
                </a:solidFill>
              </a:rPr>
              <a:t>FAULTY</a:t>
            </a:r>
            <a:r>
              <a:rPr lang="it-IT" sz="3600" b="1" dirty="0">
                <a:solidFill>
                  <a:srgbClr val="008000"/>
                </a:solidFill>
              </a:rPr>
              <a:t>)?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1593953"/>
            <a:ext cx="9144000" cy="4525963"/>
          </a:xfrm>
        </p:spPr>
        <p:txBody>
          <a:bodyPr>
            <a:normAutofit fontScale="92500"/>
          </a:bodyPr>
          <a:lstStyle/>
          <a:p>
            <a:pPr marL="0" indent="0" algn="just">
              <a:buNone/>
            </a:pPr>
            <a:r>
              <a:rPr lang="it-IT" dirty="0"/>
              <a:t>Uno dei primi contributi è stato quello di </a:t>
            </a:r>
            <a:r>
              <a:rPr lang="it-IT" dirty="0" err="1"/>
              <a:t>Ringelmann</a:t>
            </a:r>
            <a:r>
              <a:rPr lang="it-IT" dirty="0"/>
              <a:t>: una ricerca non pubblicata di diversi decenni fa, è stata poi replicata, ampliata e pubblicata da alcuni ricercatori (</a:t>
            </a:r>
            <a:r>
              <a:rPr lang="it-IT" dirty="0" err="1"/>
              <a:t>Ingham</a:t>
            </a:r>
            <a:r>
              <a:rPr lang="it-IT" dirty="0"/>
              <a:t>, </a:t>
            </a:r>
            <a:r>
              <a:rPr lang="it-IT" dirty="0" err="1"/>
              <a:t>Levingher</a:t>
            </a:r>
            <a:r>
              <a:rPr lang="it-IT" dirty="0"/>
              <a:t>, </a:t>
            </a:r>
            <a:r>
              <a:rPr lang="it-IT" dirty="0" err="1"/>
              <a:t>Graves</a:t>
            </a:r>
            <a:r>
              <a:rPr lang="it-IT" dirty="0"/>
              <a:t>, </a:t>
            </a:r>
            <a:r>
              <a:rPr lang="it-IT" dirty="0" smtClean="0"/>
              <a:t>&amp; </a:t>
            </a:r>
            <a:r>
              <a:rPr lang="it-IT" dirty="0" err="1" smtClean="0"/>
              <a:t>Peckham</a:t>
            </a:r>
            <a:r>
              <a:rPr lang="it-IT" dirty="0"/>
              <a:t>, 1974), che hanno contribuito a definire: </a:t>
            </a:r>
            <a:endParaRPr lang="it-IT" dirty="0" smtClean="0">
              <a:effectLst/>
            </a:endParaRPr>
          </a:p>
          <a:p>
            <a:pPr marL="0" indent="0" algn="just">
              <a:buNone/>
            </a:pPr>
            <a:r>
              <a:rPr lang="it-IT" i="1" dirty="0"/>
              <a:t>Il fenomeno per cui la performance individuale decresce all’aumentare del numero dei membri di un gruppo è oggi conosciuto come “</a:t>
            </a:r>
            <a:r>
              <a:rPr lang="it-IT" i="1" dirty="0" err="1"/>
              <a:t>Ringelmann</a:t>
            </a:r>
            <a:r>
              <a:rPr lang="it-IT" i="1" dirty="0"/>
              <a:t> </a:t>
            </a:r>
            <a:r>
              <a:rPr lang="it-IT" i="1" dirty="0" err="1"/>
              <a:t>Effect</a:t>
            </a:r>
            <a:r>
              <a:rPr lang="it-IT" i="1" dirty="0"/>
              <a:t>”. </a:t>
            </a:r>
            <a:endParaRPr lang="it-IT" i="1"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106</a:t>
            </a:fld>
            <a:endParaRPr lang="it-IT"/>
          </a:p>
        </p:txBody>
      </p:sp>
    </p:spTree>
    <p:extLst>
      <p:ext uri="{BB962C8B-B14F-4D97-AF65-F5344CB8AC3E}">
        <p14:creationId xmlns:p14="http://schemas.microsoft.com/office/powerpoint/2010/main" val="1378309828"/>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RINGELMANN EFFECT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278911"/>
            <a:ext cx="9144000" cy="4525963"/>
          </a:xfrm>
        </p:spPr>
        <p:txBody>
          <a:bodyPr>
            <a:noAutofit/>
          </a:bodyPr>
          <a:lstStyle/>
          <a:p>
            <a:pPr marL="0" indent="0" algn="just">
              <a:buNone/>
            </a:pPr>
            <a:r>
              <a:rPr lang="it-IT" sz="2800" dirty="0"/>
              <a:t>Come </a:t>
            </a:r>
            <a:r>
              <a:rPr lang="it-IT" sz="2800" dirty="0" err="1"/>
              <a:t>Ringelmann</a:t>
            </a:r>
            <a:r>
              <a:rPr lang="it-IT" sz="2800" dirty="0"/>
              <a:t>, </a:t>
            </a:r>
            <a:r>
              <a:rPr lang="it-IT" sz="2800" dirty="0" err="1"/>
              <a:t>Ingham</a:t>
            </a:r>
            <a:r>
              <a:rPr lang="it-IT" sz="2800" dirty="0"/>
              <a:t> e colleghi (1974) hanno studiato il </a:t>
            </a:r>
            <a:r>
              <a:rPr lang="it-IT" sz="2800" b="1" dirty="0"/>
              <a:t>tiro alla fune </a:t>
            </a:r>
            <a:r>
              <a:rPr lang="it-IT" sz="2800" dirty="0"/>
              <a:t>e i risultati hanno in parte confermato il primo studio, oltre a mettere in luce una sorta di “</a:t>
            </a:r>
            <a:r>
              <a:rPr lang="it-IT" sz="2800" b="1" dirty="0"/>
              <a:t>livellamento delle prestazioni</a:t>
            </a:r>
            <a:r>
              <a:rPr lang="it-IT" sz="2800" dirty="0"/>
              <a:t>” nei gruppi composti da 4 a 6 membri. </a:t>
            </a:r>
            <a:endParaRPr lang="it-IT" sz="2800" dirty="0" smtClean="0">
              <a:effectLst/>
            </a:endParaRPr>
          </a:p>
          <a:p>
            <a:pPr marL="0" indent="0" algn="just">
              <a:buNone/>
            </a:pPr>
            <a:r>
              <a:rPr lang="it-IT" sz="2800" dirty="0"/>
              <a:t>Se un solo atleta tira 100 libbre, allora due dovrebbero tirare 200, tre 300, etc.: invece per un processo di gruppo ‘difettoso’, nello studio di </a:t>
            </a:r>
            <a:r>
              <a:rPr lang="it-IT" sz="2800" dirty="0" err="1"/>
              <a:t>Ringelmann</a:t>
            </a:r>
            <a:r>
              <a:rPr lang="it-IT" sz="2800" dirty="0"/>
              <a:t> il gruppo composto da 2 atleti tira la fune al 93% del proprio potenziale, quello composto da 3 atleti all’85% del proprio potenziale, fino a un gruppo di 8 atleti che </a:t>
            </a:r>
            <a:r>
              <a:rPr lang="it-IT" sz="2800" dirty="0" err="1"/>
              <a:t>perfoma</a:t>
            </a:r>
            <a:r>
              <a:rPr lang="it-IT" sz="2800" dirty="0"/>
              <a:t> al 49% del proprio potenziale.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107</a:t>
            </a:fld>
            <a:endParaRPr lang="it-IT"/>
          </a:p>
        </p:txBody>
      </p:sp>
    </p:spTree>
    <p:extLst>
      <p:ext uri="{BB962C8B-B14F-4D97-AF65-F5344CB8AC3E}">
        <p14:creationId xmlns:p14="http://schemas.microsoft.com/office/powerpoint/2010/main" val="3588879866"/>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RINGELMANN EFFECT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pic>
        <p:nvPicPr>
          <p:cNvPr id="7" name="Immagine 6"/>
          <p:cNvPicPr>
            <a:picLocks noChangeAspect="1"/>
          </p:cNvPicPr>
          <p:nvPr/>
        </p:nvPicPr>
        <p:blipFill>
          <a:blip r:embed="rId2"/>
          <a:stretch>
            <a:fillRect/>
          </a:stretch>
        </p:blipFill>
        <p:spPr>
          <a:xfrm>
            <a:off x="3733" y="1417638"/>
            <a:ext cx="9140267" cy="3741051"/>
          </a:xfrm>
          <a:prstGeom prst="rect">
            <a:avLst/>
          </a:prstGeom>
        </p:spPr>
      </p:pic>
      <p:sp>
        <p:nvSpPr>
          <p:cNvPr id="8" name="Segnaposto numero diapositiva 7"/>
          <p:cNvSpPr>
            <a:spLocks noGrp="1"/>
          </p:cNvSpPr>
          <p:nvPr>
            <p:ph type="sldNum" sz="quarter" idx="12"/>
          </p:nvPr>
        </p:nvSpPr>
        <p:spPr/>
        <p:txBody>
          <a:bodyPr/>
          <a:lstStyle/>
          <a:p>
            <a:fld id="{1734C2DD-E8AA-F844-BB93-0A7CC8CEE9EB}" type="slidenum">
              <a:rPr lang="it-IT" smtClean="0"/>
              <a:t>108</a:t>
            </a:fld>
            <a:endParaRPr lang="it-IT"/>
          </a:p>
        </p:txBody>
      </p:sp>
    </p:spTree>
    <p:extLst>
      <p:ext uri="{BB962C8B-B14F-4D97-AF65-F5344CB8AC3E}">
        <p14:creationId xmlns:p14="http://schemas.microsoft.com/office/powerpoint/2010/main" val="2019146352"/>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95AEC4C4-1CD4-244C-8830-04D4BC71CC31}" type="slidenum">
              <a:rPr lang="it-IT">
                <a:latin typeface="Arial"/>
                <a:cs typeface="Arial"/>
              </a:rPr>
              <a:pPr/>
              <a:t>109</a:t>
            </a:fld>
            <a:endParaRPr lang="it-IT">
              <a:latin typeface="Arial"/>
              <a:cs typeface="Arial"/>
            </a:endParaRPr>
          </a:p>
        </p:txBody>
      </p:sp>
      <p:sp>
        <p:nvSpPr>
          <p:cNvPr id="31745"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1746" name="Rectangle 2"/>
          <p:cNvSpPr>
            <a:spLocks noChangeArrowheads="1"/>
          </p:cNvSpPr>
          <p:nvPr/>
        </p:nvSpPr>
        <p:spPr bwMode="auto">
          <a:xfrm>
            <a:off x="-36513" y="720472"/>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Il gruppo influenza il singolo, ma oltre un secolo di studi ha dimostrato che la semplice presenza di altri influenza il comportamento.</a:t>
            </a:r>
          </a:p>
          <a:p>
            <a:pP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 Può migliorare la prestazione (</a:t>
            </a:r>
            <a:r>
              <a:rPr lang="it-IT" sz="2600" dirty="0" err="1" smtClean="0">
                <a:solidFill>
                  <a:srgbClr val="000000"/>
                </a:solidFill>
                <a:latin typeface="Arial"/>
                <a:ea typeface="ＭＳ Ｐゴシック" charset="0"/>
                <a:cs typeface="Arial"/>
              </a:rPr>
              <a:t>Triplett</a:t>
            </a:r>
            <a:r>
              <a:rPr lang="it-IT" sz="2600" dirty="0" smtClean="0">
                <a:solidFill>
                  <a:srgbClr val="000000"/>
                </a:solidFill>
                <a:latin typeface="Arial"/>
                <a:ea typeface="ＭＳ Ｐゴシック" charset="0"/>
                <a:cs typeface="Arial"/>
              </a:rPr>
              <a:t>, 1898)</a:t>
            </a:r>
          </a:p>
          <a:p>
            <a:pP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 Può anche peggiorarla</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6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La presenza di altri può voler dire: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-qualcuno svolge un'attività insieme con altre persone che fanno la stessa cosa</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-qualcuno svolge un'attività di fronte a un pubblico che lo osserva.</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6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Gli altri hanno un'influenza più o meno grande a seconda del fatto che il compito sia nuovo o difficile o facile e ben noto.</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600" dirty="0" smtClean="0">
                <a:solidFill>
                  <a:srgbClr val="000000"/>
                </a:solidFill>
                <a:latin typeface="Arial"/>
                <a:ea typeface="ＭＳ Ｐゴシック" charset="0"/>
                <a:cs typeface="Arial"/>
              </a:rPr>
              <a:t>Questo fatto emerge sia in studi su animali che sull'uomo.</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600" dirty="0" smtClean="0">
              <a:solidFill>
                <a:srgbClr val="000000"/>
              </a:solidFill>
              <a:latin typeface="Arial"/>
              <a:ea typeface="ＭＳ Ｐゴシック" charset="0"/>
              <a:cs typeface="Arial"/>
            </a:endParaRPr>
          </a:p>
        </p:txBody>
      </p:sp>
      <p:sp>
        <p:nvSpPr>
          <p:cNvPr id="31747" name="Rectangle 3"/>
          <p:cNvSpPr>
            <a:spLocks noChangeArrowheads="1"/>
          </p:cNvSpPr>
          <p:nvPr/>
        </p:nvSpPr>
        <p:spPr bwMode="auto">
          <a:xfrm>
            <a:off x="-315913" y="-188463"/>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800" b="1" dirty="0" smtClean="0">
                <a:solidFill>
                  <a:srgbClr val="008000"/>
                </a:solidFill>
                <a:latin typeface="Arial"/>
                <a:ea typeface="ＭＳ Ｐゴシック" charset="0"/>
                <a:cs typeface="Arial"/>
              </a:rPr>
              <a:t>L’INFLUENZA DELLA PRESENZA DEGLI ALTRI SUL COMPORTAMENTO</a:t>
            </a:r>
          </a:p>
        </p:txBody>
      </p:sp>
    </p:spTree>
    <p:extLst>
      <p:ext uri="{BB962C8B-B14F-4D97-AF65-F5344CB8AC3E}">
        <p14:creationId xmlns:p14="http://schemas.microsoft.com/office/powerpoint/2010/main" val="33724153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it-IT" sz="4000" b="1" dirty="0" smtClean="0">
                <a:solidFill>
                  <a:srgbClr val="008000"/>
                </a:solidFill>
                <a:cs typeface="Arial"/>
              </a:rPr>
              <a:t>1. PROGETTARE IL RISULTATO</a:t>
            </a:r>
            <a:endParaRPr lang="it-IT" sz="4000" b="1" dirty="0">
              <a:solidFill>
                <a:srgbClr val="008000"/>
              </a:solidFill>
              <a:cs typeface="Arial"/>
            </a:endParaRPr>
          </a:p>
        </p:txBody>
      </p:sp>
      <p:sp>
        <p:nvSpPr>
          <p:cNvPr id="7173" name="Rectangle 3"/>
          <p:cNvSpPr>
            <a:spLocks noGrp="1" noChangeArrowheads="1"/>
          </p:cNvSpPr>
          <p:nvPr>
            <p:ph idx="1"/>
          </p:nvPr>
        </p:nvSpPr>
        <p:spPr>
          <a:xfrm>
            <a:off x="0" y="1487888"/>
            <a:ext cx="9144000" cy="4525963"/>
          </a:xfrm>
        </p:spPr>
        <p:txBody>
          <a:bodyPr>
            <a:normAutofit/>
          </a:bodyPr>
          <a:lstStyle/>
          <a:p>
            <a:pPr algn="just" eaLnBrk="1" hangingPunct="1">
              <a:lnSpc>
                <a:spcPct val="80000"/>
              </a:lnSpc>
            </a:pPr>
            <a:r>
              <a:rPr lang="it-IT" sz="2800" dirty="0">
                <a:solidFill>
                  <a:srgbClr val="000000"/>
                </a:solidFill>
                <a:cs typeface="Arial"/>
              </a:rPr>
              <a:t>Cogliere le dimensioni del gruppo come unità distinta dai singoli membri</a:t>
            </a:r>
          </a:p>
          <a:p>
            <a:pPr algn="just" eaLnBrk="1" hangingPunct="1">
              <a:lnSpc>
                <a:spcPct val="80000"/>
              </a:lnSpc>
            </a:pPr>
            <a:r>
              <a:rPr lang="it-IT" sz="2800" dirty="0">
                <a:solidFill>
                  <a:srgbClr val="000000"/>
                </a:solidFill>
                <a:cs typeface="Arial"/>
              </a:rPr>
              <a:t>Definire i criteri e le modalità per decidere</a:t>
            </a:r>
          </a:p>
          <a:p>
            <a:pPr algn="just" eaLnBrk="1" hangingPunct="1">
              <a:lnSpc>
                <a:spcPct val="80000"/>
              </a:lnSpc>
            </a:pPr>
            <a:r>
              <a:rPr lang="it-IT" sz="2800" dirty="0">
                <a:solidFill>
                  <a:srgbClr val="000000"/>
                </a:solidFill>
                <a:cs typeface="Arial"/>
              </a:rPr>
              <a:t>Analizzare il mandato organizzativo attraverso le competenze individuali</a:t>
            </a:r>
          </a:p>
          <a:p>
            <a:pPr algn="just" eaLnBrk="1" hangingPunct="1">
              <a:lnSpc>
                <a:spcPct val="80000"/>
              </a:lnSpc>
            </a:pPr>
            <a:r>
              <a:rPr lang="it-IT" sz="2800" dirty="0">
                <a:solidFill>
                  <a:srgbClr val="000000"/>
                </a:solidFill>
                <a:cs typeface="Arial"/>
              </a:rPr>
              <a:t>Interpretare il rapporto organizzazione-gruppo in termini di vincoli/opportunità</a:t>
            </a:r>
          </a:p>
          <a:p>
            <a:pPr algn="just" eaLnBrk="1" hangingPunct="1">
              <a:lnSpc>
                <a:spcPct val="80000"/>
              </a:lnSpc>
            </a:pPr>
            <a:r>
              <a:rPr lang="it-IT" sz="2800" dirty="0">
                <a:solidFill>
                  <a:srgbClr val="000000"/>
                </a:solidFill>
                <a:cs typeface="Arial"/>
              </a:rPr>
              <a:t>Selezionare obiettivi verso cui puntare</a:t>
            </a:r>
          </a:p>
          <a:p>
            <a:pPr algn="just" eaLnBrk="1" hangingPunct="1">
              <a:lnSpc>
                <a:spcPct val="80000"/>
              </a:lnSpc>
            </a:pPr>
            <a:r>
              <a:rPr lang="it-IT" sz="2800" dirty="0">
                <a:solidFill>
                  <a:srgbClr val="000000"/>
                </a:solidFill>
                <a:cs typeface="Arial"/>
              </a:rPr>
              <a:t>Individuare fasi, procedure, strumenti per rendere concreto, misurabile e realizzabile il risultato finale </a:t>
            </a:r>
          </a:p>
        </p:txBody>
      </p:sp>
      <p:sp>
        <p:nvSpPr>
          <p:cNvPr id="6147"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7A9610-AA49-944B-B21F-A5D92BAF1140}" type="slidenum">
              <a:rPr lang="it-IT">
                <a:solidFill>
                  <a:srgbClr val="045C75"/>
                </a:solidFill>
              </a:rPr>
              <a:pPr eaLnBrk="1" hangingPunct="1"/>
              <a:t>11</a:t>
            </a:fld>
            <a:endParaRPr lang="it-IT">
              <a:solidFill>
                <a:srgbClr val="045C75"/>
              </a:solidFill>
            </a:endParaRPr>
          </a:p>
        </p:txBody>
      </p:sp>
    </p:spTree>
    <p:extLst>
      <p:ext uri="{BB962C8B-B14F-4D97-AF65-F5344CB8AC3E}">
        <p14:creationId xmlns:p14="http://schemas.microsoft.com/office/powerpoint/2010/main" val="6782126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2D392938-825D-7F46-A652-11490D32E037}" type="slidenum">
              <a:rPr lang="it-IT"/>
              <a:pPr/>
              <a:t>110</a:t>
            </a:fld>
            <a:endParaRPr lang="it-IT"/>
          </a:p>
        </p:txBody>
      </p:sp>
      <p:sp>
        <p:nvSpPr>
          <p:cNvPr id="32769"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2770" name="Rectangle 2"/>
          <p:cNvSpPr>
            <a:spLocks noChangeArrowheads="1"/>
          </p:cNvSpPr>
          <p:nvPr/>
        </p:nvSpPr>
        <p:spPr bwMode="auto">
          <a:xfrm>
            <a:off x="-36513" y="940644"/>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800" dirty="0" smtClean="0">
                <a:solidFill>
                  <a:srgbClr val="000000"/>
                </a:solidFill>
                <a:latin typeface="Arial"/>
                <a:ea typeface="ＭＳ Ｐゴシック" charset="0"/>
                <a:cs typeface="Arial"/>
              </a:rPr>
              <a:t>2 Esempi:</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800" dirty="0" smtClean="0">
                <a:solidFill>
                  <a:srgbClr val="000000"/>
                </a:solidFill>
                <a:latin typeface="Arial"/>
                <a:ea typeface="ＭＳ Ｐゴシック" charset="0"/>
                <a:cs typeface="Arial"/>
              </a:rPr>
              <a:t>1. Nella sua carriera, Michael Jordan amava giocare e giocava splendidamente quando andava in trasferta a Boston, NYC, e Salt Lake City, posti dove notoriamente la tifoseria era particolarmente ostile nei suoi confronti e verso la squadra ospite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800" dirty="0" smtClean="0">
                <a:solidFill>
                  <a:srgbClr val="000000"/>
                </a:solidFill>
                <a:latin typeface="Arial"/>
                <a:ea typeface="ＭＳ Ｐゴシック" charset="0"/>
                <a:cs typeface="Arial"/>
              </a:rPr>
              <a:t>2. Un giocatore che deve fare una partita per la prima volta si allena molto tempo e prova a ripetere molte volte lo schema del gioco che dovrà fare.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800" dirty="0" smtClean="0">
                <a:solidFill>
                  <a:srgbClr val="000000"/>
                </a:solidFill>
                <a:latin typeface="Arial"/>
                <a:ea typeface="ＭＳ Ｐゴシック" charset="0"/>
                <a:cs typeface="Arial"/>
              </a:rPr>
              <a:t>Malgrado ciò, la sua prestazione non è buona come in allenamento.</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00"/>
              </a:solidFill>
              <a:latin typeface="Arial"/>
              <a:ea typeface="ＭＳ Ｐゴシック" charset="0"/>
              <a:cs typeface="Arial"/>
            </a:endParaRPr>
          </a:p>
        </p:txBody>
      </p:sp>
      <p:sp>
        <p:nvSpPr>
          <p:cNvPr id="6" name="Rectangle 3"/>
          <p:cNvSpPr>
            <a:spLocks noChangeArrowheads="1"/>
          </p:cNvSpPr>
          <p:nvPr/>
        </p:nvSpPr>
        <p:spPr bwMode="auto">
          <a:xfrm>
            <a:off x="-315913" y="-188463"/>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800" b="1" dirty="0" smtClean="0">
                <a:solidFill>
                  <a:srgbClr val="008000"/>
                </a:solidFill>
                <a:latin typeface="Arial"/>
                <a:ea typeface="ＭＳ Ｐゴシック" charset="0"/>
                <a:cs typeface="Arial"/>
              </a:rPr>
              <a:t>L’INFLUENZA DELLA PRESENZA DEGLI ALTRI SUL COMPORTAMENTO</a:t>
            </a:r>
          </a:p>
        </p:txBody>
      </p:sp>
    </p:spTree>
    <p:extLst>
      <p:ext uri="{BB962C8B-B14F-4D97-AF65-F5344CB8AC3E}">
        <p14:creationId xmlns:p14="http://schemas.microsoft.com/office/powerpoint/2010/main" val="34257358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2984AE36-C5EA-6946-8C13-57AEEE4BD82F}" type="slidenum">
              <a:rPr lang="it-IT"/>
              <a:pPr/>
              <a:t>111</a:t>
            </a:fld>
            <a:endParaRPr lang="it-IT"/>
          </a:p>
        </p:txBody>
      </p:sp>
      <p:sp>
        <p:nvSpPr>
          <p:cNvPr id="33793"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3794" name="Rectangle 2"/>
          <p:cNvSpPr>
            <a:spLocks noChangeArrowheads="1"/>
          </p:cNvSpPr>
          <p:nvPr/>
        </p:nvSpPr>
        <p:spPr bwMode="auto">
          <a:xfrm>
            <a:off x="-36513" y="292100"/>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È la </a:t>
            </a:r>
            <a:r>
              <a:rPr lang="it-IT" sz="2400" i="1" dirty="0" smtClean="0">
                <a:solidFill>
                  <a:srgbClr val="000000"/>
                </a:solidFill>
                <a:latin typeface="Arial"/>
                <a:ea typeface="ＭＳ Ｐゴシック" charset="0"/>
                <a:cs typeface="Arial"/>
              </a:rPr>
              <a:t>tendenza a svolgere meglio compiti semplici e peggio quelli complicati quando si è alla presenza di altri che possono valutare la prestazione</a:t>
            </a:r>
            <a:r>
              <a:rPr lang="it-IT" sz="2400" dirty="0" smtClean="0">
                <a:solidFill>
                  <a:srgbClr val="000000"/>
                </a:solidFill>
                <a:latin typeface="Arial"/>
                <a:ea typeface="ＭＳ Ｐゴシック" charset="0"/>
                <a:cs typeface="Arial"/>
              </a:rPr>
              <a:t>.</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10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Perché?</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10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1. La presenza di altri aumenta le risorse fisiologiche, e aumenta livello di </a:t>
            </a:r>
            <a:r>
              <a:rPr lang="it-IT" sz="2400" i="1" dirty="0" err="1" smtClean="0">
                <a:solidFill>
                  <a:srgbClr val="000000"/>
                </a:solidFill>
                <a:latin typeface="Arial"/>
                <a:ea typeface="ＭＳ Ｐゴシック" charset="0"/>
                <a:cs typeface="Arial"/>
              </a:rPr>
              <a:t>arousal</a:t>
            </a:r>
            <a:r>
              <a:rPr lang="it-IT" sz="2400" dirty="0" smtClean="0">
                <a:solidFill>
                  <a:srgbClr val="000000"/>
                </a:solidFill>
                <a:latin typeface="Arial"/>
                <a:ea typeface="ＭＳ Ｐゴシック" charset="0"/>
                <a:cs typeface="Arial"/>
              </a:rPr>
              <a:t>. La presenza degli altri ci “eccita” nel senso dell'attivazione.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2. Quando aumenta l'</a:t>
            </a:r>
            <a:r>
              <a:rPr lang="it-IT" sz="2400" dirty="0" err="1" smtClean="0">
                <a:solidFill>
                  <a:srgbClr val="000000"/>
                </a:solidFill>
                <a:latin typeface="Arial"/>
                <a:ea typeface="ＭＳ Ｐゴシック" charset="0"/>
                <a:cs typeface="Arial"/>
              </a:rPr>
              <a:t>arousal</a:t>
            </a:r>
            <a:r>
              <a:rPr lang="it-IT" sz="2400" dirty="0" smtClean="0">
                <a:solidFill>
                  <a:srgbClr val="000000"/>
                </a:solidFill>
                <a:latin typeface="Arial"/>
                <a:ea typeface="ＭＳ Ｐゴシック" charset="0"/>
                <a:cs typeface="Arial"/>
              </a:rPr>
              <a:t>, aumenta anche la tendenza a produrre </a:t>
            </a:r>
            <a:r>
              <a:rPr lang="it-IT" sz="2400" b="1" dirty="0" smtClean="0">
                <a:latin typeface="Arial"/>
                <a:ea typeface="ＭＳ Ｐゴシック" charset="0"/>
                <a:cs typeface="Arial"/>
              </a:rPr>
              <a:t>risposte dominanti</a:t>
            </a:r>
            <a:r>
              <a:rPr lang="it-IT" sz="2400" dirty="0" smtClean="0">
                <a:solidFill>
                  <a:srgbClr val="000000"/>
                </a:solidFill>
                <a:latin typeface="Arial"/>
                <a:ea typeface="ＭＳ Ｐゴシック" charset="0"/>
                <a:cs typeface="Arial"/>
              </a:rPr>
              <a:t>, cioè le reazioni che vengono emesse più velocemente e più facilmente in risposta a uno stimolo a a un dato compito.</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La risposta dominante può essere o meno corretta a seconda della situazione in cui ci si trova.</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Tenderà a essere </a:t>
            </a:r>
            <a:r>
              <a:rPr lang="it-IT" sz="2400" i="1" dirty="0" smtClean="0">
                <a:solidFill>
                  <a:srgbClr val="000000"/>
                </a:solidFill>
                <a:latin typeface="Arial"/>
                <a:ea typeface="ＭＳ Ｐゴシック" charset="0"/>
                <a:cs typeface="Arial"/>
              </a:rPr>
              <a:t>corretta</a:t>
            </a:r>
            <a:r>
              <a:rPr lang="it-IT" sz="2400" dirty="0" smtClean="0">
                <a:solidFill>
                  <a:srgbClr val="000000"/>
                </a:solidFill>
                <a:latin typeface="Arial"/>
                <a:ea typeface="ＭＳ Ｐゴシック" charset="0"/>
                <a:cs typeface="Arial"/>
              </a:rPr>
              <a:t> quando si è ben preparati al compito e in presenza di altri, cosa che invece interferisce con la prestazione di coloro che non sono ben preparati (risposta dominante </a:t>
            </a:r>
            <a:r>
              <a:rPr lang="it-IT" sz="2400" i="1" dirty="0" smtClean="0">
                <a:solidFill>
                  <a:srgbClr val="000000"/>
                </a:solidFill>
                <a:latin typeface="Arial"/>
                <a:ea typeface="ＭＳ Ｐゴシック" charset="0"/>
                <a:cs typeface="Arial"/>
              </a:rPr>
              <a:t>scorretta</a:t>
            </a:r>
            <a:r>
              <a:rPr lang="it-IT" sz="2400" dirty="0" smtClean="0">
                <a:solidFill>
                  <a:srgbClr val="000000"/>
                </a:solidFill>
                <a:latin typeface="Arial"/>
                <a:ea typeface="ＭＳ Ｐゴシック" charset="0"/>
                <a:cs typeface="Arial"/>
              </a:rPr>
              <a:t>).</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400" dirty="0" smtClean="0">
              <a:solidFill>
                <a:srgbClr val="000000"/>
              </a:solidFill>
              <a:latin typeface="Arial"/>
              <a:ea typeface="ＭＳ Ｐゴシック" charset="0"/>
              <a:cs typeface="Arial"/>
            </a:endParaRPr>
          </a:p>
        </p:txBody>
      </p:sp>
      <p:sp>
        <p:nvSpPr>
          <p:cNvPr id="33795"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400" b="1" dirty="0" smtClean="0">
                <a:solidFill>
                  <a:srgbClr val="008000"/>
                </a:solidFill>
                <a:latin typeface="Arial"/>
                <a:ea typeface="ＭＳ Ｐゴシック" charset="0"/>
                <a:cs typeface="Arial"/>
              </a:rPr>
              <a:t>TEORIA DELLA FACILITAZIONE SOCIALE (ZAJONC, 1965)</a:t>
            </a:r>
          </a:p>
        </p:txBody>
      </p:sp>
    </p:spTree>
    <p:extLst>
      <p:ext uri="{BB962C8B-B14F-4D97-AF65-F5344CB8AC3E}">
        <p14:creationId xmlns:p14="http://schemas.microsoft.com/office/powerpoint/2010/main" val="34427269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5"/>
          <p:cNvSpPr>
            <a:spLocks noGrp="1"/>
          </p:cNvSpPr>
          <p:nvPr>
            <p:ph type="sldNum" idx="12"/>
          </p:nvPr>
        </p:nvSpPr>
        <p:spPr/>
        <p:txBody>
          <a:bodyPr/>
          <a:lstStyle/>
          <a:p>
            <a:fld id="{EC3EC5D5-A6ED-824F-9D6F-E7A6EB4E5008}" type="slidenum">
              <a:rPr lang="it-IT">
                <a:latin typeface="Arial"/>
                <a:cs typeface="Arial"/>
              </a:rPr>
              <a:pPr/>
              <a:t>112</a:t>
            </a:fld>
            <a:endParaRPr lang="it-IT">
              <a:latin typeface="Arial"/>
              <a:cs typeface="Arial"/>
            </a:endParaRPr>
          </a:p>
        </p:txBody>
      </p:sp>
      <p:sp>
        <p:nvSpPr>
          <p:cNvPr id="34817"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4818" name="Rectangle 2"/>
          <p:cNvSpPr>
            <a:spLocks noChangeArrowheads="1"/>
          </p:cNvSpPr>
          <p:nvPr/>
        </p:nvSpPr>
        <p:spPr bwMode="auto">
          <a:xfrm>
            <a:off x="-36513" y="292100"/>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Caratteristiche </a:t>
            </a:r>
            <a:r>
              <a:rPr lang="it-IT" sz="2400" u="sng" dirty="0" smtClean="0">
                <a:solidFill>
                  <a:srgbClr val="000000"/>
                </a:solidFill>
                <a:latin typeface="Arial"/>
                <a:ea typeface="ＭＳ Ｐゴシック" charset="0"/>
                <a:cs typeface="Arial"/>
              </a:rPr>
              <a:t>in comune</a:t>
            </a:r>
            <a:r>
              <a:rPr lang="it-IT" sz="2400" dirty="0" smtClean="0">
                <a:solidFill>
                  <a:srgbClr val="000000"/>
                </a:solidFill>
                <a:latin typeface="Arial"/>
                <a:ea typeface="ＭＳ Ｐゴシック" charset="0"/>
                <a:cs typeface="Arial"/>
              </a:rPr>
              <a:t> tra Michael Jordan e il giocatore principiante: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 Altri possono “osservare” la loro prestazione </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 La presenza degli altri tende a evocare un'attivazione di tipo fisiologico (</a:t>
            </a:r>
            <a:r>
              <a:rPr lang="it-IT" sz="2400" dirty="0" err="1" smtClean="0">
                <a:solidFill>
                  <a:srgbClr val="000000"/>
                </a:solidFill>
                <a:latin typeface="Arial"/>
                <a:ea typeface="ＭＳ Ｐゴシック" charset="0"/>
                <a:cs typeface="Arial"/>
              </a:rPr>
              <a:t>arousal</a:t>
            </a:r>
            <a:r>
              <a:rPr lang="it-IT" sz="2400" dirty="0" smtClean="0">
                <a:solidFill>
                  <a:srgbClr val="000000"/>
                </a:solidFill>
                <a:latin typeface="Arial"/>
                <a:ea typeface="ＭＳ Ｐゴシック" charset="0"/>
                <a:cs typeface="Arial"/>
              </a:rPr>
              <a:t>)</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4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In cosa sono </a:t>
            </a:r>
            <a:r>
              <a:rPr lang="it-IT" sz="2400" u="sng" dirty="0" smtClean="0">
                <a:solidFill>
                  <a:srgbClr val="000000"/>
                </a:solidFill>
                <a:latin typeface="Arial"/>
                <a:ea typeface="ＭＳ Ｐゴシック" charset="0"/>
                <a:cs typeface="Arial"/>
              </a:rPr>
              <a:t>diversi</a:t>
            </a:r>
            <a:r>
              <a:rPr lang="it-IT" sz="2400" dirty="0" smtClean="0">
                <a:solidFill>
                  <a:srgbClr val="000000"/>
                </a:solidFill>
                <a:latin typeface="Arial"/>
                <a:ea typeface="ＭＳ Ｐゴシック" charset="0"/>
                <a:cs typeface="Arial"/>
              </a:rPr>
              <a:t> Michael Jordan e il principiante?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 Michael Jordan sa cosa sta per fare → il comportamento è stato appreso (dominante) e la prova per lui è relativamente semplice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 Il principiante → il comportamento non è stato ancora appreso (automatizzato) e la prova per lui è molto difficile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400" dirty="0" smtClean="0">
              <a:solidFill>
                <a:srgbClr val="000000"/>
              </a:solidFill>
              <a:latin typeface="Arial"/>
              <a:ea typeface="ＭＳ Ｐゴシック" charset="0"/>
              <a:cs typeface="Arial"/>
            </a:endParaRPr>
          </a:p>
        </p:txBody>
      </p:sp>
      <p:sp>
        <p:nvSpPr>
          <p:cNvPr id="34820" name="Text Box 4"/>
          <p:cNvSpPr txBox="1">
            <a:spLocks noChangeArrowheads="1"/>
          </p:cNvSpPr>
          <p:nvPr/>
        </p:nvSpPr>
        <p:spPr bwMode="auto">
          <a:xfrm>
            <a:off x="1908175" y="5094288"/>
            <a:ext cx="3832225" cy="455612"/>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z="2400" smtClean="0">
                <a:latin typeface="Arial"/>
                <a:cs typeface="Arial"/>
              </a:rPr>
              <a:t>Complessità della prova</a:t>
            </a:r>
          </a:p>
        </p:txBody>
      </p:sp>
      <p:sp>
        <p:nvSpPr>
          <p:cNvPr id="34821" name="Text Box 5"/>
          <p:cNvSpPr txBox="1">
            <a:spLocks noChangeArrowheads="1"/>
          </p:cNvSpPr>
          <p:nvPr/>
        </p:nvSpPr>
        <p:spPr bwMode="auto">
          <a:xfrm>
            <a:off x="6875463" y="5581650"/>
            <a:ext cx="1949450" cy="455613"/>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z="2400" smtClean="0">
                <a:latin typeface="Arial"/>
                <a:cs typeface="Arial"/>
              </a:rPr>
              <a:t>prestazione</a:t>
            </a:r>
          </a:p>
        </p:txBody>
      </p:sp>
      <p:sp>
        <p:nvSpPr>
          <p:cNvPr id="34822" name="Text Box 6"/>
          <p:cNvSpPr txBox="1">
            <a:spLocks noChangeArrowheads="1"/>
          </p:cNvSpPr>
          <p:nvPr/>
        </p:nvSpPr>
        <p:spPr bwMode="auto">
          <a:xfrm>
            <a:off x="3033713" y="5945188"/>
            <a:ext cx="1849437" cy="455612"/>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z="2400" smtClean="0">
                <a:latin typeface="Arial"/>
                <a:cs typeface="Arial"/>
              </a:rPr>
              <a:t>attivazione</a:t>
            </a:r>
          </a:p>
        </p:txBody>
      </p:sp>
      <p:sp>
        <p:nvSpPr>
          <p:cNvPr id="34823" name="Text Box 7"/>
          <p:cNvSpPr txBox="1">
            <a:spLocks noChangeArrowheads="1"/>
          </p:cNvSpPr>
          <p:nvPr/>
        </p:nvSpPr>
        <p:spPr bwMode="auto">
          <a:xfrm>
            <a:off x="206375" y="5965825"/>
            <a:ext cx="1454150" cy="455613"/>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z="2400" smtClean="0">
                <a:latin typeface="Arial"/>
                <a:cs typeface="Arial"/>
              </a:rPr>
              <a:t>pubblico</a:t>
            </a:r>
          </a:p>
        </p:txBody>
      </p:sp>
      <p:sp>
        <p:nvSpPr>
          <p:cNvPr id="34824" name="Line 8"/>
          <p:cNvSpPr>
            <a:spLocks noChangeShapeType="1"/>
          </p:cNvSpPr>
          <p:nvPr/>
        </p:nvSpPr>
        <p:spPr bwMode="auto">
          <a:xfrm>
            <a:off x="1784350" y="6164263"/>
            <a:ext cx="1096963" cy="1587"/>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4825" name="Line 9"/>
          <p:cNvSpPr>
            <a:spLocks noChangeShapeType="1"/>
          </p:cNvSpPr>
          <p:nvPr/>
        </p:nvSpPr>
        <p:spPr bwMode="auto">
          <a:xfrm flipV="1">
            <a:off x="5064125" y="5861050"/>
            <a:ext cx="1687513" cy="37306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4826" name="Line 10"/>
          <p:cNvSpPr>
            <a:spLocks noChangeShapeType="1"/>
          </p:cNvSpPr>
          <p:nvPr/>
        </p:nvSpPr>
        <p:spPr bwMode="auto">
          <a:xfrm>
            <a:off x="5830888" y="5354638"/>
            <a:ext cx="919162" cy="41116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13"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400" b="1" dirty="0" smtClean="0">
                <a:solidFill>
                  <a:srgbClr val="008000"/>
                </a:solidFill>
                <a:latin typeface="Arial"/>
                <a:ea typeface="ＭＳ Ｐゴシック" charset="0"/>
                <a:cs typeface="Arial"/>
              </a:rPr>
              <a:t>TEORIA DELLA FACILITAZIONE SOCIALE (ZAJONC, 1965)</a:t>
            </a:r>
          </a:p>
        </p:txBody>
      </p:sp>
    </p:spTree>
    <p:extLst>
      <p:ext uri="{BB962C8B-B14F-4D97-AF65-F5344CB8AC3E}">
        <p14:creationId xmlns:p14="http://schemas.microsoft.com/office/powerpoint/2010/main" val="25393097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3E3CB18C-404F-A446-9C2F-592F0B58EE23}" type="slidenum">
              <a:rPr lang="it-IT"/>
              <a:pPr/>
              <a:t>113</a:t>
            </a:fld>
            <a:endParaRPr lang="it-IT"/>
          </a:p>
        </p:txBody>
      </p:sp>
      <p:sp>
        <p:nvSpPr>
          <p:cNvPr id="35841"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5842" name="Rectangle 2"/>
          <p:cNvSpPr>
            <a:spLocks noChangeArrowheads="1"/>
          </p:cNvSpPr>
          <p:nvPr/>
        </p:nvSpPr>
        <p:spPr bwMode="auto">
          <a:xfrm>
            <a:off x="-36513" y="327025"/>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Perché vi è attivazione? 3 possibili spiegazioni:</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400" dirty="0" smtClean="0">
              <a:solidFill>
                <a:srgbClr val="000000"/>
              </a:solidFill>
              <a:latin typeface="Arial"/>
              <a:ea typeface="ＭＳ Ｐゴシック" charset="0"/>
              <a:cs typeface="Arial"/>
            </a:endParaRPr>
          </a:p>
          <a:p>
            <a:pPr marL="457200" indent="-457200" algn="just" defTabSz="449263" fontAlgn="base">
              <a:spcBef>
                <a:spcPct val="0"/>
              </a:spcBef>
              <a:spcAft>
                <a:spcPct val="0"/>
              </a:spcAft>
              <a:buClr>
                <a:srgbClr val="000000"/>
              </a:buClr>
              <a:buSzPct val="100000"/>
              <a:buFont typeface="Times New Roman"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La presenza degli altri genera, automaticamente, consapevolezza e vigilanza nei confronti di questi, provocando quindi attivazione. Spiega i risultati simili su uomini e animali: è utile essere vigili rispetto alla reazione di altri membri della propria specie.</a:t>
            </a:r>
          </a:p>
          <a:p>
            <a:pPr marL="457200" indent="-457200" algn="just" defTabSz="449263" fontAlgn="base">
              <a:spcBef>
                <a:spcPct val="0"/>
              </a:spcBef>
              <a:spcAft>
                <a:spcPct val="0"/>
              </a:spcAft>
              <a:buClr>
                <a:srgbClr val="000000"/>
              </a:buClr>
              <a:buSzPct val="100000"/>
              <a:buFont typeface="Times New Roman"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Almeno per gli esseri umani, l'attivazione aumenta quando ci si rende conto che gli altri ci giudicano. L'attivazione sarebbe la conseguenza dell'apprensione che segue alla consapevolezza di essere giudicati da altri, non la loro mera presenza.</a:t>
            </a:r>
          </a:p>
          <a:p>
            <a:pPr algn="just" defTabSz="449263" fontAlgn="base">
              <a:spcBef>
                <a:spcPct val="0"/>
              </a:spcBef>
              <a:spcAft>
                <a:spcPct val="0"/>
              </a:spcAft>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0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L’effetto avviene solo se l’individuo crede che la sua prestazione possa essere osservata e valutata da altri, se gli altri sono presenti ma mostrano poco interesse, gli effetti di facilitazione sociale non occorrono con la stessa probabilità (</a:t>
            </a:r>
            <a:r>
              <a:rPr lang="it-IT" sz="2400" dirty="0" err="1" smtClean="0">
                <a:solidFill>
                  <a:srgbClr val="000000"/>
                </a:solidFill>
                <a:latin typeface="Arial"/>
                <a:ea typeface="ＭＳ Ｐゴシック" charset="0"/>
                <a:cs typeface="Arial"/>
              </a:rPr>
              <a:t>Cottrell</a:t>
            </a:r>
            <a:r>
              <a:rPr lang="it-IT" sz="2400" dirty="0" smtClean="0">
                <a:solidFill>
                  <a:srgbClr val="000000"/>
                </a:solidFill>
                <a:latin typeface="Arial"/>
                <a:ea typeface="ＭＳ Ｐゴシック" charset="0"/>
                <a:cs typeface="Arial"/>
              </a:rPr>
              <a:t> et al., 1968), e lo stesso vale quando altri non possono osservare, ad es., il pubblico è bendato (</a:t>
            </a:r>
            <a:r>
              <a:rPr lang="it-IT" sz="2400" dirty="0" err="1" smtClean="0">
                <a:solidFill>
                  <a:srgbClr val="000000"/>
                </a:solidFill>
                <a:latin typeface="Arial"/>
                <a:ea typeface="ＭＳ Ｐゴシック" charset="0"/>
                <a:cs typeface="Arial"/>
              </a:rPr>
              <a:t>Zajonc</a:t>
            </a:r>
            <a:r>
              <a:rPr lang="it-IT" sz="2400" dirty="0" smtClean="0">
                <a:solidFill>
                  <a:srgbClr val="000000"/>
                </a:solidFill>
                <a:latin typeface="Arial"/>
                <a:ea typeface="ＭＳ Ｐゴシック" charset="0"/>
                <a:cs typeface="Arial"/>
              </a:rPr>
              <a:t> e Sales, 1966).</a:t>
            </a:r>
          </a:p>
        </p:txBody>
      </p:sp>
      <p:sp>
        <p:nvSpPr>
          <p:cNvPr id="6"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400" b="1" dirty="0" smtClean="0">
                <a:solidFill>
                  <a:srgbClr val="008000"/>
                </a:solidFill>
                <a:latin typeface="Arial"/>
                <a:ea typeface="ＭＳ Ｐゴシック" charset="0"/>
                <a:cs typeface="Arial"/>
              </a:rPr>
              <a:t>TEORIA DELLA FACILITAZIONE SOCIALE (ZAJONC, 1965)</a:t>
            </a:r>
          </a:p>
        </p:txBody>
      </p:sp>
    </p:spTree>
    <p:extLst>
      <p:ext uri="{BB962C8B-B14F-4D97-AF65-F5344CB8AC3E}">
        <p14:creationId xmlns:p14="http://schemas.microsoft.com/office/powerpoint/2010/main" val="14031277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70E5C0F3-81EF-0C47-B81B-83F360FF4C90}" type="slidenum">
              <a:rPr lang="it-IT"/>
              <a:pPr/>
              <a:t>114</a:t>
            </a:fld>
            <a:endParaRPr lang="it-IT"/>
          </a:p>
        </p:txBody>
      </p:sp>
      <p:sp>
        <p:nvSpPr>
          <p:cNvPr id="36865"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6866" name="Rectangle 2"/>
          <p:cNvSpPr>
            <a:spLocks noChangeArrowheads="1"/>
          </p:cNvSpPr>
          <p:nvPr/>
        </p:nvSpPr>
        <p:spPr bwMode="auto">
          <a:xfrm>
            <a:off x="-36513" y="368595"/>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500" dirty="0" smtClean="0">
                <a:solidFill>
                  <a:srgbClr val="000000"/>
                </a:solidFill>
                <a:latin typeface="Arial"/>
                <a:ea typeface="ＭＳ Ｐゴシック" charset="0"/>
                <a:cs typeface="Arial"/>
              </a:rPr>
              <a:t>3. Teoria della </a:t>
            </a:r>
            <a:r>
              <a:rPr lang="it-IT" sz="2500" i="1" dirty="0" smtClean="0">
                <a:solidFill>
                  <a:srgbClr val="000000"/>
                </a:solidFill>
                <a:latin typeface="Arial"/>
                <a:ea typeface="ＭＳ Ｐゴシック" charset="0"/>
                <a:cs typeface="Arial"/>
              </a:rPr>
              <a:t>distrazione-conflitto</a:t>
            </a:r>
            <a:r>
              <a:rPr lang="it-IT" sz="2500" dirty="0" smtClean="0">
                <a:solidFill>
                  <a:srgbClr val="000000"/>
                </a:solidFill>
                <a:latin typeface="Arial"/>
                <a:ea typeface="ＭＳ Ｐゴシック" charset="0"/>
                <a:cs typeface="Arial"/>
              </a:rPr>
              <a:t>: gli altri possono essere una fonte di distrazione, il che può creare un conflitto di attenzione rispetto al compito da svolgere. Il conflitto sorge tra la tendenza a focalizzarsi sul compito e a controllare lo stimolo che distrae; il tentativo di fare attenzione a due cose contemporaneamente produce l'attivazione.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5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500" dirty="0" err="1" smtClean="0">
                <a:solidFill>
                  <a:srgbClr val="000000"/>
                </a:solidFill>
                <a:latin typeface="Arial"/>
                <a:ea typeface="ＭＳ Ｐゴシック" charset="0"/>
                <a:cs typeface="Arial"/>
              </a:rPr>
              <a:t>Baron</a:t>
            </a:r>
            <a:r>
              <a:rPr lang="it-IT" sz="2500" dirty="0" smtClean="0">
                <a:solidFill>
                  <a:srgbClr val="000000"/>
                </a:solidFill>
                <a:latin typeface="Arial"/>
                <a:ea typeface="ＭＳ Ｐゴシック" charset="0"/>
                <a:cs typeface="Arial"/>
              </a:rPr>
              <a:t> (1986) ha infatti trovato che sorgenti non sociali di distrazione (es., un forte rumore, una luce abbagliante, un oggetto in movimento, …) causano gli stessi effetti di facilitazione sociale che si ottengono alla presenza di persone.</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5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500" dirty="0" smtClean="0">
                <a:solidFill>
                  <a:srgbClr val="000000"/>
                </a:solidFill>
                <a:latin typeface="Arial"/>
                <a:ea typeface="ＭＳ Ｐゴシック" charset="0"/>
                <a:cs typeface="Arial"/>
              </a:rPr>
              <a:t>Le 3 spiegazioni non sono in conflitto tra loro riguardo alle conseguenze dell'attivazione: quando siamo in presenza di qualcuno che ci osserva facciamo meglio nei compiti facili e ben conosciuti e peggio per compiti complessi e nuovi.</a:t>
            </a:r>
          </a:p>
        </p:txBody>
      </p:sp>
      <p:sp>
        <p:nvSpPr>
          <p:cNvPr id="6"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400" b="1" dirty="0" smtClean="0">
                <a:solidFill>
                  <a:srgbClr val="008000"/>
                </a:solidFill>
                <a:latin typeface="Arial"/>
                <a:ea typeface="ＭＳ Ｐゴシック" charset="0"/>
                <a:cs typeface="Arial"/>
              </a:rPr>
              <a:t>TEORIA DELLA FACILITAZIONE SOCIALE (ZAJONC, 1965)</a:t>
            </a:r>
          </a:p>
        </p:txBody>
      </p:sp>
    </p:spTree>
    <p:extLst>
      <p:ext uri="{BB962C8B-B14F-4D97-AF65-F5344CB8AC3E}">
        <p14:creationId xmlns:p14="http://schemas.microsoft.com/office/powerpoint/2010/main" val="18686585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1280833"/>
            <a:ext cx="9143999" cy="491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lnSpc>
                <a:spcPct val="75000"/>
              </a:lnSpc>
              <a:spcBef>
                <a:spcPct val="70000"/>
              </a:spcBef>
              <a:spcAft>
                <a:spcPct val="25000"/>
              </a:spcAft>
            </a:pPr>
            <a:r>
              <a:rPr kumimoji="0" lang="it-IT" sz="2800" dirty="0" smtClean="0">
                <a:latin typeface="Arial"/>
                <a:cs typeface="Arial"/>
              </a:rPr>
              <a:t>Si parla anche di </a:t>
            </a:r>
            <a:r>
              <a:rPr kumimoji="0" lang="it-IT" sz="2800" b="1" i="1" dirty="0" smtClean="0">
                <a:latin typeface="Arial"/>
                <a:cs typeface="Arial"/>
              </a:rPr>
              <a:t>social </a:t>
            </a:r>
            <a:r>
              <a:rPr kumimoji="0" lang="it-IT" sz="2800" b="1" i="1" dirty="0" err="1" smtClean="0">
                <a:latin typeface="Arial"/>
                <a:cs typeface="Arial"/>
              </a:rPr>
              <a:t>labouring</a:t>
            </a:r>
            <a:r>
              <a:rPr lang="it-IT" sz="2800" dirty="0" smtClean="0">
                <a:latin typeface="Arial"/>
                <a:cs typeface="Arial"/>
              </a:rPr>
              <a:t>: </a:t>
            </a:r>
            <a:r>
              <a:rPr kumimoji="0" lang="it-IT" sz="2800" dirty="0" smtClean="0">
                <a:latin typeface="Arial"/>
                <a:cs typeface="Arial"/>
              </a:rPr>
              <a:t>laboriosità </a:t>
            </a:r>
            <a:r>
              <a:rPr kumimoji="0" lang="it-IT" sz="2800" dirty="0">
                <a:latin typeface="Arial"/>
                <a:cs typeface="Arial"/>
              </a:rPr>
              <a:t>sociale, aumentato impegno individuale in compiti di </a:t>
            </a:r>
            <a:r>
              <a:rPr kumimoji="0" lang="it-IT" sz="2800" dirty="0" smtClean="0">
                <a:latin typeface="Arial"/>
                <a:cs typeface="Arial"/>
              </a:rPr>
              <a:t>gruppo</a:t>
            </a:r>
          </a:p>
          <a:p>
            <a:pPr algn="just">
              <a:lnSpc>
                <a:spcPct val="75000"/>
              </a:lnSpc>
              <a:spcBef>
                <a:spcPct val="70000"/>
              </a:spcBef>
              <a:spcAft>
                <a:spcPct val="25000"/>
              </a:spcAft>
            </a:pPr>
            <a:endParaRPr lang="it-IT" sz="2800" i="1" dirty="0">
              <a:latin typeface="Arial"/>
              <a:cs typeface="Arial"/>
            </a:endParaRPr>
          </a:p>
          <a:p>
            <a:pPr>
              <a:lnSpc>
                <a:spcPct val="75000"/>
              </a:lnSpc>
              <a:spcBef>
                <a:spcPct val="50000"/>
              </a:spcBef>
            </a:pPr>
            <a:r>
              <a:rPr lang="it-IT" sz="2800" dirty="0">
                <a:latin typeface="Arial"/>
                <a:cs typeface="Arial"/>
              </a:rPr>
              <a:t>Fattori principali:</a:t>
            </a:r>
          </a:p>
          <a:p>
            <a:pPr marL="342900" indent="-342900">
              <a:lnSpc>
                <a:spcPct val="75000"/>
              </a:lnSpc>
              <a:spcBef>
                <a:spcPct val="50000"/>
              </a:spcBef>
              <a:buFont typeface="Arial"/>
              <a:buChar char="•"/>
            </a:pPr>
            <a:r>
              <a:rPr lang="it-IT" sz="2800" dirty="0">
                <a:latin typeface="Arial"/>
                <a:cs typeface="Arial"/>
              </a:rPr>
              <a:t> l’importanza del compito</a:t>
            </a:r>
          </a:p>
          <a:p>
            <a:pPr marL="342900" indent="-342900">
              <a:lnSpc>
                <a:spcPct val="75000"/>
              </a:lnSpc>
              <a:spcBef>
                <a:spcPct val="50000"/>
              </a:spcBef>
              <a:buFont typeface="Arial"/>
              <a:buChar char="•"/>
            </a:pPr>
            <a:r>
              <a:rPr lang="it-IT" sz="2800" dirty="0">
                <a:latin typeface="Arial"/>
                <a:cs typeface="Arial"/>
              </a:rPr>
              <a:t> la salienza del gruppo</a:t>
            </a:r>
          </a:p>
          <a:p>
            <a:pPr marL="342900" indent="-342900">
              <a:lnSpc>
                <a:spcPct val="75000"/>
              </a:lnSpc>
              <a:spcBef>
                <a:spcPct val="50000"/>
              </a:spcBef>
              <a:buFont typeface="Arial"/>
              <a:buChar char="•"/>
            </a:pPr>
            <a:r>
              <a:rPr lang="it-IT" sz="2800" dirty="0">
                <a:latin typeface="Arial"/>
                <a:cs typeface="Arial"/>
              </a:rPr>
              <a:t> la possibilità per il gruppo di essere valutato</a:t>
            </a:r>
          </a:p>
          <a:p>
            <a:pPr marL="342900" indent="-342900">
              <a:lnSpc>
                <a:spcPct val="75000"/>
              </a:lnSpc>
              <a:spcBef>
                <a:spcPct val="50000"/>
              </a:spcBef>
              <a:buFont typeface="Arial"/>
              <a:buChar char="•"/>
            </a:pPr>
            <a:r>
              <a:rPr lang="it-IT" sz="2800" dirty="0">
                <a:latin typeface="Arial"/>
                <a:cs typeface="Arial"/>
              </a:rPr>
              <a:t> la cultura</a:t>
            </a:r>
          </a:p>
          <a:p>
            <a:pPr algn="just">
              <a:lnSpc>
                <a:spcPct val="75000"/>
              </a:lnSpc>
              <a:spcBef>
                <a:spcPct val="70000"/>
              </a:spcBef>
              <a:spcAft>
                <a:spcPct val="25000"/>
              </a:spcAft>
            </a:pPr>
            <a:endParaRPr kumimoji="0" lang="it-IT" sz="2800" i="1" dirty="0">
              <a:latin typeface="Arial"/>
              <a:cs typeface="Arial"/>
            </a:endParaRPr>
          </a:p>
        </p:txBody>
      </p:sp>
      <p:sp>
        <p:nvSpPr>
          <p:cNvPr id="5"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400" b="1" dirty="0" smtClean="0">
                <a:solidFill>
                  <a:srgbClr val="008000"/>
                </a:solidFill>
                <a:latin typeface="Arial"/>
                <a:ea typeface="ＭＳ Ｐゴシック" charset="0"/>
                <a:cs typeface="Arial"/>
              </a:rPr>
              <a:t>TEORIA DELLA FACILITAZIONE SOCIALE (ZAJONC, 1965)</a:t>
            </a:r>
          </a:p>
        </p:txBody>
      </p:sp>
    </p:spTree>
    <p:extLst>
      <p:ext uri="{BB962C8B-B14F-4D97-AF65-F5344CB8AC3E}">
        <p14:creationId xmlns:p14="http://schemas.microsoft.com/office/powerpoint/2010/main" val="671622714"/>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89A97586-E6BA-524D-ADE6-B81AF1758813}" type="slidenum">
              <a:rPr lang="it-IT"/>
              <a:pPr/>
              <a:t>116</a:t>
            </a:fld>
            <a:endParaRPr lang="it-IT"/>
          </a:p>
        </p:txBody>
      </p:sp>
      <p:sp>
        <p:nvSpPr>
          <p:cNvPr id="37889"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7890" name="Rectangle 2"/>
          <p:cNvSpPr>
            <a:spLocks noChangeArrowheads="1"/>
          </p:cNvSpPr>
          <p:nvPr/>
        </p:nvSpPr>
        <p:spPr bwMode="auto">
          <a:xfrm>
            <a:off x="-3175" y="292100"/>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800" dirty="0" smtClean="0">
                <a:solidFill>
                  <a:srgbClr val="000000"/>
                </a:solidFill>
                <a:latin typeface="Arial"/>
                <a:ea typeface="ＭＳ Ｐゴシック" charset="0"/>
                <a:cs typeface="Arial"/>
              </a:rPr>
              <a:t>La facilitazione avviene solo se la responsabilità individuale è facilmente distinguibile e può essere valutata (es., giocatore di basket che fa l'ultimo tiro della partita).</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800" dirty="0" smtClean="0">
                <a:solidFill>
                  <a:srgbClr val="000000"/>
                </a:solidFill>
                <a:latin typeface="Arial"/>
                <a:ea typeface="ＭＳ Ｐゴシック" charset="0"/>
                <a:cs typeface="Arial"/>
              </a:rPr>
              <a:t>Ma che succede nelle situazioni (es., squadra di canottieri, tiro alla fune) in cui la prestazione è il risultato di uno sforzo collettivo e la prestazione individuale non può essere valutata?</a:t>
            </a:r>
          </a:p>
        </p:txBody>
      </p:sp>
      <p:sp>
        <p:nvSpPr>
          <p:cNvPr id="6"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2400" b="1" dirty="0" smtClean="0">
                <a:solidFill>
                  <a:srgbClr val="008000"/>
                </a:solidFill>
                <a:latin typeface="Arial"/>
                <a:ea typeface="ＭＳ Ｐゴシック" charset="0"/>
                <a:cs typeface="Arial"/>
              </a:rPr>
              <a:t>TEORIA DELLA FACILITAZIONE SOCIALE (ZAJONC, 1965)</a:t>
            </a:r>
          </a:p>
        </p:txBody>
      </p:sp>
    </p:spTree>
    <p:extLst>
      <p:ext uri="{BB962C8B-B14F-4D97-AF65-F5344CB8AC3E}">
        <p14:creationId xmlns:p14="http://schemas.microsoft.com/office/powerpoint/2010/main" val="129267681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764702"/>
            <a:ext cx="9144000" cy="4525963"/>
          </a:xfrm>
        </p:spPr>
        <p:txBody>
          <a:bodyPr>
            <a:noAutofit/>
          </a:bodyPr>
          <a:lstStyle/>
          <a:p>
            <a:pPr marL="0" indent="0" algn="just">
              <a:buNone/>
            </a:pPr>
            <a:r>
              <a:rPr lang="it-IT" sz="2800" dirty="0"/>
              <a:t>“</a:t>
            </a:r>
            <a:r>
              <a:rPr lang="it-IT" sz="2800" i="1" dirty="0"/>
              <a:t>Social </a:t>
            </a:r>
            <a:r>
              <a:rPr lang="it-IT" sz="2800" i="1" dirty="0" err="1"/>
              <a:t>loafing</a:t>
            </a:r>
            <a:r>
              <a:rPr lang="it-IT" sz="2800" dirty="0"/>
              <a:t>” è il termine psicologico che indica l’“oziare sociale”, ovvero il fenomeno per cui: </a:t>
            </a:r>
            <a:endParaRPr lang="it-IT" sz="2800" dirty="0" smtClean="0"/>
          </a:p>
          <a:p>
            <a:pPr marL="0" indent="0" algn="just">
              <a:buNone/>
            </a:pPr>
            <a:endParaRPr lang="it-IT" sz="2800" dirty="0" smtClean="0">
              <a:effectLst/>
            </a:endParaRPr>
          </a:p>
          <a:p>
            <a:pPr algn="just"/>
            <a:r>
              <a:rPr lang="it-IT" sz="2800" dirty="0"/>
              <a:t>I membri di un gruppo o di un team riducono progressivamente il proprio sforzo personale a causa di </a:t>
            </a:r>
            <a:r>
              <a:rPr lang="it-IT" sz="2800" dirty="0" smtClean="0"/>
              <a:t>una </a:t>
            </a:r>
            <a:r>
              <a:rPr lang="it-IT" sz="2800" dirty="0"/>
              <a:t>perdita di motivazione </a:t>
            </a:r>
            <a:r>
              <a:rPr lang="it-IT" sz="2800" dirty="0" smtClean="0"/>
              <a:t>(</a:t>
            </a:r>
            <a:r>
              <a:rPr lang="it-IT" sz="2800" dirty="0"/>
              <a:t>Weinberg </a:t>
            </a:r>
            <a:r>
              <a:rPr lang="it-IT" sz="2800" dirty="0" smtClean="0"/>
              <a:t>&amp; Gould</a:t>
            </a:r>
            <a:r>
              <a:rPr lang="it-IT" sz="2800" dirty="0"/>
              <a:t>, 2007). </a:t>
            </a:r>
            <a:endParaRPr lang="it-IT" sz="2800" dirty="0" smtClean="0"/>
          </a:p>
          <a:p>
            <a:pPr algn="just"/>
            <a:endParaRPr lang="it-IT" sz="2800" dirty="0" smtClean="0">
              <a:effectLst/>
            </a:endParaRPr>
          </a:p>
          <a:p>
            <a:pPr algn="just"/>
            <a:r>
              <a:rPr lang="it-IT" sz="2800" dirty="0"/>
              <a:t>Si verifica la riduzione progressiva dello sforzo </a:t>
            </a:r>
            <a:r>
              <a:rPr lang="it-IT" sz="2800" dirty="0" smtClean="0"/>
              <a:t>individuale </a:t>
            </a:r>
            <a:r>
              <a:rPr lang="it-IT" sz="2800" dirty="0"/>
              <a:t>dei membri di un gruppo che non </a:t>
            </a:r>
            <a:r>
              <a:rPr lang="it-IT" sz="2800" dirty="0" smtClean="0"/>
              <a:t>avverrebbe </a:t>
            </a:r>
            <a:r>
              <a:rPr lang="it-IT" sz="2800" dirty="0"/>
              <a:t>se </a:t>
            </a:r>
            <a:r>
              <a:rPr lang="it-IT" sz="2800" dirty="0" err="1"/>
              <a:t>performassero</a:t>
            </a:r>
            <a:r>
              <a:rPr lang="it-IT" sz="2800" dirty="0"/>
              <a:t> in modo individuale </a:t>
            </a:r>
            <a:r>
              <a:rPr lang="it-IT" sz="2800" dirty="0" smtClean="0"/>
              <a:t>(</a:t>
            </a:r>
            <a:r>
              <a:rPr lang="it-IT" sz="2800" dirty="0"/>
              <a:t>Singer, </a:t>
            </a:r>
            <a:r>
              <a:rPr lang="it-IT" sz="2800" dirty="0" err="1"/>
              <a:t>Haunsenblas</a:t>
            </a:r>
            <a:r>
              <a:rPr lang="it-IT" sz="2800" dirty="0"/>
              <a:t>, </a:t>
            </a:r>
            <a:r>
              <a:rPr lang="it-IT" sz="2800" dirty="0" smtClean="0"/>
              <a:t>&amp; </a:t>
            </a:r>
            <a:r>
              <a:rPr lang="it-IT" sz="2800" dirty="0" err="1" smtClean="0"/>
              <a:t>Janelle</a:t>
            </a:r>
            <a:r>
              <a:rPr lang="it-IT" sz="2800" dirty="0"/>
              <a:t>, 2001).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117</a:t>
            </a:fld>
            <a:endParaRPr lang="it-IT"/>
          </a:p>
        </p:txBody>
      </p:sp>
      <p:sp>
        <p:nvSpPr>
          <p:cNvPr id="6"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3200" b="1" dirty="0" smtClean="0">
                <a:solidFill>
                  <a:srgbClr val="008000"/>
                </a:solidFill>
                <a:latin typeface="Arial"/>
                <a:ea typeface="ＭＳ Ｐゴシック" charset="0"/>
                <a:cs typeface="Arial"/>
              </a:rPr>
              <a:t>IL FENOMENO DELL’“OZIO SOCIALE”</a:t>
            </a:r>
          </a:p>
        </p:txBody>
      </p:sp>
    </p:spTree>
    <p:extLst>
      <p:ext uri="{BB962C8B-B14F-4D97-AF65-F5344CB8AC3E}">
        <p14:creationId xmlns:p14="http://schemas.microsoft.com/office/powerpoint/2010/main" val="2404622166"/>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86" y="1578653"/>
            <a:ext cx="9130513" cy="4525963"/>
          </a:xfrm>
        </p:spPr>
        <p:txBody>
          <a:bodyPr>
            <a:noAutofit/>
          </a:bodyPr>
          <a:lstStyle/>
          <a:p>
            <a:pPr marL="0" indent="0" algn="just">
              <a:buNone/>
            </a:pPr>
            <a:r>
              <a:rPr lang="it-IT" sz="2800" dirty="0"/>
              <a:t>Il “</a:t>
            </a:r>
            <a:r>
              <a:rPr lang="it-IT" sz="2800" b="1" i="1" dirty="0"/>
              <a:t>Social </a:t>
            </a:r>
            <a:r>
              <a:rPr lang="it-IT" sz="2800" b="1" i="1" dirty="0" err="1"/>
              <a:t>loafing</a:t>
            </a:r>
            <a:r>
              <a:rPr lang="it-IT" sz="2800" dirty="0"/>
              <a:t>” è un fenomeno studiato in </a:t>
            </a:r>
            <a:r>
              <a:rPr lang="it-IT" sz="2800" dirty="0" smtClean="0"/>
              <a:t>molte attività diverse.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118</a:t>
            </a:fld>
            <a:endParaRPr lang="it-IT"/>
          </a:p>
        </p:txBody>
      </p:sp>
      <p:sp>
        <p:nvSpPr>
          <p:cNvPr id="7" name="Segnaposto contenuto 2"/>
          <p:cNvSpPr txBox="1">
            <a:spLocks/>
          </p:cNvSpPr>
          <p:nvPr/>
        </p:nvSpPr>
        <p:spPr>
          <a:xfrm>
            <a:off x="13485" y="3068936"/>
            <a:ext cx="913051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sz="2800" smtClean="0"/>
              <a:t>Karau e Williams (1993) hanno dimostrato che il “</a:t>
            </a:r>
            <a:r>
              <a:rPr lang="it-IT" sz="2800" b="1" i="1" smtClean="0"/>
              <a:t>social loafing</a:t>
            </a:r>
            <a:r>
              <a:rPr lang="it-IT" sz="2800" smtClean="0"/>
              <a:t>” è pervasivo rispetto a diversi compiti (</a:t>
            </a:r>
            <a:r>
              <a:rPr lang="it-IT" sz="2800" i="1" smtClean="0"/>
              <a:t>task</a:t>
            </a:r>
            <a:r>
              <a:rPr lang="it-IT" sz="2800" smtClean="0"/>
              <a:t>) motori o sportivi (es. tirare la fune, nuotare), cognitivi (es. generare idee o </a:t>
            </a:r>
            <a:r>
              <a:rPr lang="it-IT" sz="2800" i="1" smtClean="0"/>
              <a:t>problem-solving</a:t>
            </a:r>
            <a:r>
              <a:rPr lang="it-IT" sz="2800" smtClean="0"/>
              <a:t>), percettivi (es. risposta agli stimoli), valutativi (es. qualità degli output), oltre che a genere e cultura. </a:t>
            </a:r>
            <a:endParaRPr lang="it-IT" sz="2800" dirty="0"/>
          </a:p>
        </p:txBody>
      </p:sp>
      <p:sp>
        <p:nvSpPr>
          <p:cNvPr id="10"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3200" b="1" dirty="0" smtClean="0">
                <a:solidFill>
                  <a:srgbClr val="008000"/>
                </a:solidFill>
                <a:latin typeface="Arial"/>
                <a:ea typeface="ＭＳ Ｐゴシック" charset="0"/>
                <a:cs typeface="Arial"/>
              </a:rPr>
              <a:t>IL FENOMENO DELL’“OZIO SOCIALE”</a:t>
            </a:r>
          </a:p>
        </p:txBody>
      </p:sp>
    </p:spTree>
    <p:extLst>
      <p:ext uri="{BB962C8B-B14F-4D97-AF65-F5344CB8AC3E}">
        <p14:creationId xmlns:p14="http://schemas.microsoft.com/office/powerpoint/2010/main" val="3560515440"/>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F11BC3F7-4DB8-C74B-B804-24548EF8C696}" type="slidenum">
              <a:rPr lang="it-IT"/>
              <a:pPr/>
              <a:t>119</a:t>
            </a:fld>
            <a:endParaRPr lang="it-IT"/>
          </a:p>
        </p:txBody>
      </p:sp>
      <p:sp>
        <p:nvSpPr>
          <p:cNvPr id="38913"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8914" name="Rectangle 2"/>
          <p:cNvSpPr>
            <a:spLocks noChangeArrowheads="1"/>
          </p:cNvSpPr>
          <p:nvPr/>
        </p:nvSpPr>
        <p:spPr bwMode="auto">
          <a:xfrm>
            <a:off x="-3175" y="332083"/>
            <a:ext cx="9155113" cy="647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Il </a:t>
            </a:r>
            <a:r>
              <a:rPr lang="it-IT" sz="2400" b="1" i="1" dirty="0" smtClean="0">
                <a:latin typeface="Arial"/>
                <a:ea typeface="ＭＳ Ｐゴシック" charset="0"/>
                <a:cs typeface="Arial"/>
              </a:rPr>
              <a:t>social </a:t>
            </a:r>
            <a:r>
              <a:rPr lang="it-IT" sz="2400" b="1" i="1" dirty="0" err="1" smtClean="0">
                <a:latin typeface="Arial"/>
                <a:ea typeface="ＭＳ Ｐゴシック" charset="0"/>
                <a:cs typeface="Arial"/>
              </a:rPr>
              <a:t>loafing</a:t>
            </a:r>
            <a:r>
              <a:rPr lang="it-IT" sz="2400" b="1" dirty="0" smtClean="0">
                <a:latin typeface="Arial"/>
                <a:ea typeface="ＭＳ Ｐゴシック" charset="0"/>
                <a:cs typeface="Arial"/>
              </a:rPr>
              <a:t> </a:t>
            </a:r>
            <a:r>
              <a:rPr lang="it-IT" sz="2400" dirty="0" smtClean="0">
                <a:solidFill>
                  <a:srgbClr val="000000"/>
                </a:solidFill>
                <a:latin typeface="Arial"/>
                <a:ea typeface="ＭＳ Ｐゴシック" charset="0"/>
                <a:cs typeface="Arial"/>
              </a:rPr>
              <a:t>porta a effetti opposti alla facilitazione sociale, anche se gli effetti sulla prestazione dipendono sempre dalla complessità della prova: </a:t>
            </a:r>
            <a:r>
              <a:rPr lang="it-IT" sz="2400" i="1" dirty="0" smtClean="0">
                <a:solidFill>
                  <a:srgbClr val="000000"/>
                </a:solidFill>
                <a:latin typeface="Arial"/>
                <a:ea typeface="ＭＳ Ｐゴシック" charset="0"/>
                <a:cs typeface="Arial"/>
              </a:rPr>
              <a:t>quando la prestazione individuale non è valutata e il risultato finale dipende dalla somma di sforzi individuali, si tende a fare peggio per compiti facili e ben noti e meglio per compiti difficili o nuovi</a:t>
            </a:r>
            <a:r>
              <a:rPr lang="it-IT" sz="2400" dirty="0" smtClean="0">
                <a:solidFill>
                  <a:srgbClr val="000000"/>
                </a:solidFill>
                <a:latin typeface="Arial"/>
                <a:ea typeface="ＭＳ Ｐゴシック" charset="0"/>
                <a:cs typeface="Arial"/>
              </a:rPr>
              <a:t>.</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4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Siccome la prestazione del singolo non è sotto valutazione, manca la responsabilità individuale, per cui diminuiscono l'ansia e apprensione del giudizio e di conseguenza vi è anche meno attivazione o </a:t>
            </a:r>
            <a:r>
              <a:rPr lang="it-IT" sz="2400" dirty="0" err="1" smtClean="0">
                <a:solidFill>
                  <a:srgbClr val="000000"/>
                </a:solidFill>
                <a:latin typeface="Arial"/>
                <a:ea typeface="ＭＳ Ｐゴシック" charset="0"/>
                <a:cs typeface="Arial"/>
              </a:rPr>
              <a:t>arousal</a:t>
            </a:r>
            <a:r>
              <a:rPr lang="it-IT" sz="2400" dirty="0" smtClean="0">
                <a:solidFill>
                  <a:srgbClr val="000000"/>
                </a:solidFill>
                <a:latin typeface="Arial"/>
                <a:ea typeface="ＭＳ Ｐゴシック" charset="0"/>
                <a:cs typeface="Arial"/>
              </a:rPr>
              <a:t> (ovvero maggiore </a:t>
            </a:r>
            <a:r>
              <a:rPr lang="it-IT" sz="2400" u="sng" dirty="0" smtClean="0">
                <a:solidFill>
                  <a:srgbClr val="000000"/>
                </a:solidFill>
                <a:latin typeface="Arial"/>
                <a:ea typeface="ＭＳ Ｐゴシック" charset="0"/>
                <a:cs typeface="Arial"/>
              </a:rPr>
              <a:t>rilassamento</a:t>
            </a:r>
            <a:r>
              <a:rPr lang="it-IT" sz="2400" dirty="0" smtClean="0">
                <a:solidFill>
                  <a:srgbClr val="000000"/>
                </a:solidFill>
                <a:latin typeface="Arial"/>
                <a:ea typeface="ＭＳ Ｐゴシック" charset="0"/>
                <a:cs typeface="Arial"/>
              </a:rPr>
              <a:t>).</a:t>
            </a: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400" dirty="0" smtClean="0">
              <a:solidFill>
                <a:srgbClr val="000000"/>
              </a:solidFill>
              <a:latin typeface="Arial"/>
              <a:ea typeface="ＭＳ Ｐゴシック" charset="0"/>
              <a:cs typeface="Arial"/>
            </a:endParaRPr>
          </a:p>
          <a:p>
            <a:pPr algn="just"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latin typeface="Arial"/>
                <a:ea typeface="ＭＳ Ｐゴシック" charset="0"/>
                <a:cs typeface="Arial"/>
              </a:rPr>
              <a:t>Nei compiti nuovi o difficili, la diminuzione dell'ansia e della preoccupazione del risultato fa sì che si aumenti lo sforzo individuale, accrescendo il risultato collettivo, nei compiti facili o ben noti, il singolo fa meno sforzo di quanto farebbe da solo, diminuendo l'entità del risultato finale.</a:t>
            </a:r>
          </a:p>
        </p:txBody>
      </p:sp>
      <p:sp>
        <p:nvSpPr>
          <p:cNvPr id="6"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3200" b="1" dirty="0" smtClean="0">
                <a:solidFill>
                  <a:srgbClr val="008000"/>
                </a:solidFill>
                <a:latin typeface="Arial"/>
                <a:ea typeface="ＭＳ Ｐゴシック" charset="0"/>
                <a:cs typeface="Arial"/>
              </a:rPr>
              <a:t>IL FENOMENO DELL’“OZIO SOCIALE”</a:t>
            </a:r>
          </a:p>
        </p:txBody>
      </p:sp>
    </p:spTree>
    <p:extLst>
      <p:ext uri="{BB962C8B-B14F-4D97-AF65-F5344CB8AC3E}">
        <p14:creationId xmlns:p14="http://schemas.microsoft.com/office/powerpoint/2010/main" val="407571142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it-IT" b="1" dirty="0" smtClean="0">
                <a:solidFill>
                  <a:srgbClr val="008000"/>
                </a:solidFill>
                <a:cs typeface="Arial"/>
              </a:rPr>
              <a:t>2. FARE SQUADRA</a:t>
            </a:r>
            <a:endParaRPr lang="it-IT" b="1" dirty="0">
              <a:solidFill>
                <a:srgbClr val="008000"/>
              </a:solidFill>
              <a:cs typeface="Arial"/>
            </a:endParaRPr>
          </a:p>
        </p:txBody>
      </p:sp>
      <p:sp>
        <p:nvSpPr>
          <p:cNvPr id="24579" name="Rectangle 3"/>
          <p:cNvSpPr>
            <a:spLocks noGrp="1" noChangeArrowheads="1"/>
          </p:cNvSpPr>
          <p:nvPr>
            <p:ph idx="1"/>
          </p:nvPr>
        </p:nvSpPr>
        <p:spPr>
          <a:xfrm>
            <a:off x="0" y="1600200"/>
            <a:ext cx="9144000" cy="4525963"/>
          </a:xfrm>
        </p:spPr>
        <p:txBody>
          <a:bodyPr/>
          <a:lstStyle/>
          <a:p>
            <a:pPr algn="just" eaLnBrk="1" hangingPunct="1">
              <a:lnSpc>
                <a:spcPct val="90000"/>
              </a:lnSpc>
            </a:pPr>
            <a:r>
              <a:rPr lang="it-IT" dirty="0">
                <a:cs typeface="Arial"/>
              </a:rPr>
              <a:t>Definire meccanismi e modalità di lavoro</a:t>
            </a:r>
          </a:p>
          <a:p>
            <a:pPr algn="just" eaLnBrk="1" hangingPunct="1">
              <a:lnSpc>
                <a:spcPct val="90000"/>
              </a:lnSpc>
            </a:pPr>
            <a:r>
              <a:rPr lang="it-IT" dirty="0">
                <a:cs typeface="Arial"/>
              </a:rPr>
              <a:t>Assegnare ruoli e compiti valorizzando le differenze</a:t>
            </a:r>
          </a:p>
          <a:p>
            <a:pPr algn="just" eaLnBrk="1" hangingPunct="1">
              <a:lnSpc>
                <a:spcPct val="90000"/>
              </a:lnSpc>
            </a:pPr>
            <a:r>
              <a:rPr lang="it-IT" dirty="0">
                <a:cs typeface="Arial"/>
              </a:rPr>
              <a:t>Orientare la comunicazione sugli aspetti chiave</a:t>
            </a:r>
          </a:p>
          <a:p>
            <a:pPr algn="just" eaLnBrk="1" hangingPunct="1">
              <a:lnSpc>
                <a:spcPct val="90000"/>
              </a:lnSpc>
            </a:pPr>
            <a:r>
              <a:rPr lang="it-IT" dirty="0">
                <a:cs typeface="Arial"/>
              </a:rPr>
              <a:t>Fornire contributi nei momenti di difficoltà</a:t>
            </a:r>
          </a:p>
          <a:p>
            <a:pPr algn="just" eaLnBrk="1" hangingPunct="1">
              <a:lnSpc>
                <a:spcPct val="90000"/>
              </a:lnSpc>
            </a:pPr>
            <a:r>
              <a:rPr lang="it-IT" dirty="0">
                <a:cs typeface="Arial"/>
              </a:rPr>
              <a:t>Stabilire criteri di verifica</a:t>
            </a:r>
          </a:p>
          <a:p>
            <a:pPr marL="0" indent="0" algn="just" eaLnBrk="1" hangingPunct="1">
              <a:lnSpc>
                <a:spcPct val="90000"/>
              </a:lnSpc>
              <a:buNone/>
            </a:pPr>
            <a:endParaRPr lang="it-IT" dirty="0">
              <a:cs typeface="Arial"/>
            </a:endParaRPr>
          </a:p>
        </p:txBody>
      </p:sp>
      <p:sp>
        <p:nvSpPr>
          <p:cNvPr id="7171"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BF76458-3D0F-5046-BC73-9A8FD67D28E6}" type="slidenum">
              <a:rPr lang="it-IT">
                <a:solidFill>
                  <a:srgbClr val="045C75"/>
                </a:solidFill>
              </a:rPr>
              <a:pPr eaLnBrk="1" hangingPunct="1"/>
              <a:t>12</a:t>
            </a:fld>
            <a:endParaRPr lang="it-IT">
              <a:solidFill>
                <a:srgbClr val="045C75"/>
              </a:solidFill>
            </a:endParaRPr>
          </a:p>
        </p:txBody>
      </p:sp>
    </p:spTree>
    <p:extLst>
      <p:ext uri="{BB962C8B-B14F-4D97-AF65-F5344CB8AC3E}">
        <p14:creationId xmlns:p14="http://schemas.microsoft.com/office/powerpoint/2010/main" val="14411839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egnaposto numero diapositiva 5"/>
          <p:cNvSpPr>
            <a:spLocks noGrp="1"/>
          </p:cNvSpPr>
          <p:nvPr>
            <p:ph type="sldNum" idx="12"/>
          </p:nvPr>
        </p:nvSpPr>
        <p:spPr/>
        <p:txBody>
          <a:bodyPr/>
          <a:lstStyle/>
          <a:p>
            <a:fld id="{170A15D9-2EA6-BC4D-8256-ECD6BA857574}" type="slidenum">
              <a:rPr lang="it-IT"/>
              <a:pPr/>
              <a:t>120</a:t>
            </a:fld>
            <a:endParaRPr lang="it-IT"/>
          </a:p>
        </p:txBody>
      </p:sp>
      <p:sp>
        <p:nvSpPr>
          <p:cNvPr id="39937" name="Rectangle 1"/>
          <p:cNvSpPr>
            <a:spLocks noChangeArrowheads="1"/>
          </p:cNvSpPr>
          <p:nvPr/>
        </p:nvSpPr>
        <p:spPr bwMode="auto">
          <a:xfrm>
            <a:off x="-609600" y="762000"/>
            <a:ext cx="975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38" name="Rectangle 2"/>
          <p:cNvSpPr>
            <a:spLocks noChangeArrowheads="1"/>
          </p:cNvSpPr>
          <p:nvPr/>
        </p:nvSpPr>
        <p:spPr bwMode="auto">
          <a:xfrm>
            <a:off x="-3175" y="292100"/>
            <a:ext cx="9155113"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Verdana" charset="0"/>
              <a:ea typeface="ＭＳ Ｐゴシック" charset="0"/>
              <a:cs typeface="Arial Unicode MS" charset="0"/>
            </a:endParaRPr>
          </a:p>
        </p:txBody>
      </p:sp>
      <p:sp>
        <p:nvSpPr>
          <p:cNvPr id="39939" name="Rectangle 3"/>
          <p:cNvSpPr>
            <a:spLocks noChangeArrowheads="1"/>
          </p:cNvSpPr>
          <p:nvPr/>
        </p:nvSpPr>
        <p:spPr bwMode="auto">
          <a:xfrm>
            <a:off x="-315913" y="-387350"/>
            <a:ext cx="981075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49263" fontAlgn="base">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sz="3200" b="1" dirty="0" smtClean="0">
                <a:solidFill>
                  <a:srgbClr val="008000"/>
                </a:solidFill>
                <a:latin typeface="Arial"/>
                <a:ea typeface="ＭＳ Ｐゴシック" charset="0"/>
                <a:cs typeface="Arial"/>
              </a:rPr>
              <a:t>FACILITAZIONE E OZIO SOCIALE</a:t>
            </a:r>
          </a:p>
        </p:txBody>
      </p:sp>
      <p:sp>
        <p:nvSpPr>
          <p:cNvPr id="39940" name="Text Box 4"/>
          <p:cNvSpPr txBox="1">
            <a:spLocks noChangeArrowheads="1"/>
          </p:cNvSpPr>
          <p:nvPr/>
        </p:nvSpPr>
        <p:spPr bwMode="auto">
          <a:xfrm>
            <a:off x="66675" y="3468688"/>
            <a:ext cx="2025650" cy="365125"/>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mtClean="0">
                <a:latin typeface="Arial"/>
                <a:cs typeface="Arial"/>
              </a:rPr>
              <a:t>Presenza di altri</a:t>
            </a:r>
          </a:p>
        </p:txBody>
      </p:sp>
      <p:sp>
        <p:nvSpPr>
          <p:cNvPr id="39941" name="Text Box 5"/>
          <p:cNvSpPr txBox="1">
            <a:spLocks noChangeArrowheads="1"/>
          </p:cNvSpPr>
          <p:nvPr/>
        </p:nvSpPr>
        <p:spPr bwMode="auto">
          <a:xfrm>
            <a:off x="430213" y="1349375"/>
            <a:ext cx="286226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b="1" smtClean="0">
                <a:latin typeface="Arial"/>
                <a:cs typeface="Arial"/>
              </a:rPr>
              <a:t>Lo sforzo individuale può essere valutato?</a:t>
            </a:r>
          </a:p>
        </p:txBody>
      </p:sp>
      <p:sp>
        <p:nvSpPr>
          <p:cNvPr id="39942" name="Text Box 6"/>
          <p:cNvSpPr txBox="1">
            <a:spLocks noChangeArrowheads="1"/>
          </p:cNvSpPr>
          <p:nvPr/>
        </p:nvSpPr>
        <p:spPr bwMode="auto">
          <a:xfrm>
            <a:off x="1439863" y="2432050"/>
            <a:ext cx="433387" cy="365125"/>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mtClean="0">
                <a:latin typeface="Arial"/>
                <a:cs typeface="Arial"/>
              </a:rPr>
              <a:t>SI</a:t>
            </a:r>
          </a:p>
        </p:txBody>
      </p:sp>
      <p:sp>
        <p:nvSpPr>
          <p:cNvPr id="39943" name="Text Box 7"/>
          <p:cNvSpPr txBox="1">
            <a:spLocks noChangeArrowheads="1"/>
          </p:cNvSpPr>
          <p:nvPr/>
        </p:nvSpPr>
        <p:spPr bwMode="auto">
          <a:xfrm>
            <a:off x="1404938" y="4305300"/>
            <a:ext cx="531812" cy="365125"/>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mtClean="0">
                <a:latin typeface="Arial"/>
                <a:cs typeface="Arial"/>
              </a:rPr>
              <a:t>NO</a:t>
            </a:r>
          </a:p>
        </p:txBody>
      </p:sp>
      <p:sp>
        <p:nvSpPr>
          <p:cNvPr id="39944" name="Text Box 8"/>
          <p:cNvSpPr txBox="1">
            <a:spLocks noChangeArrowheads="1"/>
          </p:cNvSpPr>
          <p:nvPr/>
        </p:nvSpPr>
        <p:spPr bwMode="auto">
          <a:xfrm>
            <a:off x="2500313" y="2168525"/>
            <a:ext cx="2759075" cy="1187450"/>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b="1" smtClean="0">
                <a:latin typeface="Arial"/>
                <a:cs typeface="Arial"/>
              </a:rPr>
              <a:t>Facilitazione sociale</a:t>
            </a:r>
          </a:p>
          <a:p>
            <a:pPr defTabSz="449263" fontAlgn="base">
              <a:spcBef>
                <a:spcPct val="0"/>
              </a:spcBef>
              <a:spcAft>
                <a:spcPct val="0"/>
              </a:spcAft>
              <a:buClr>
                <a:srgbClr val="000000"/>
              </a:buClr>
              <a:buSzPct val="100000"/>
              <a:buFont typeface="Times New Roman" charset="0"/>
              <a:buNone/>
            </a:pPr>
            <a:r>
              <a:rPr lang="it-IT" smtClean="0">
                <a:latin typeface="Arial"/>
                <a:cs typeface="Arial"/>
              </a:rPr>
              <a:t>-&gt;&gt; vigilanza</a:t>
            </a:r>
          </a:p>
          <a:p>
            <a:pPr defTabSz="449263" fontAlgn="base">
              <a:spcBef>
                <a:spcPct val="0"/>
              </a:spcBef>
              <a:spcAft>
                <a:spcPct val="0"/>
              </a:spcAft>
              <a:buClr>
                <a:srgbClr val="000000"/>
              </a:buClr>
              <a:buSzPct val="100000"/>
              <a:buFont typeface="Times New Roman" charset="0"/>
              <a:buNone/>
            </a:pPr>
            <a:r>
              <a:rPr lang="it-IT" smtClean="0">
                <a:latin typeface="Arial"/>
                <a:cs typeface="Arial"/>
              </a:rPr>
              <a:t>-&gt;&gt; apprensione</a:t>
            </a:r>
          </a:p>
          <a:p>
            <a:pPr defTabSz="449263" fontAlgn="base">
              <a:spcBef>
                <a:spcPct val="0"/>
              </a:spcBef>
              <a:spcAft>
                <a:spcPct val="0"/>
              </a:spcAft>
              <a:buClr>
                <a:srgbClr val="000000"/>
              </a:buClr>
              <a:buSzPct val="100000"/>
              <a:buFont typeface="Times New Roman" charset="0"/>
              <a:buNone/>
            </a:pPr>
            <a:r>
              <a:rPr lang="it-IT" smtClean="0">
                <a:latin typeface="Arial"/>
                <a:cs typeface="Arial"/>
              </a:rPr>
              <a:t>-&gt;&gt; distrazione</a:t>
            </a:r>
          </a:p>
        </p:txBody>
      </p:sp>
      <p:sp>
        <p:nvSpPr>
          <p:cNvPr id="39945" name="Text Box 9"/>
          <p:cNvSpPr txBox="1">
            <a:spLocks noChangeArrowheads="1"/>
          </p:cNvSpPr>
          <p:nvPr/>
        </p:nvSpPr>
        <p:spPr bwMode="auto">
          <a:xfrm>
            <a:off x="2463800" y="4297363"/>
            <a:ext cx="2711450" cy="912812"/>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b="1" smtClean="0">
                <a:latin typeface="Arial"/>
                <a:cs typeface="Arial"/>
              </a:rPr>
              <a:t>Ozio sociale</a:t>
            </a:r>
          </a:p>
          <a:p>
            <a:pPr defTabSz="449263" fontAlgn="base">
              <a:spcBef>
                <a:spcPct val="0"/>
              </a:spcBef>
              <a:spcAft>
                <a:spcPct val="0"/>
              </a:spcAft>
              <a:buClr>
                <a:srgbClr val="000000"/>
              </a:buClr>
              <a:buSzPct val="100000"/>
              <a:buFont typeface="Times New Roman" charset="0"/>
              <a:buNone/>
            </a:pPr>
            <a:r>
              <a:rPr lang="it-IT" smtClean="0">
                <a:latin typeface="Arial"/>
                <a:cs typeface="Arial"/>
              </a:rPr>
              <a:t>-nessuna apprensione</a:t>
            </a:r>
          </a:p>
          <a:p>
            <a:pPr defTabSz="449263" fontAlgn="base">
              <a:spcBef>
                <a:spcPct val="0"/>
              </a:spcBef>
              <a:spcAft>
                <a:spcPct val="0"/>
              </a:spcAft>
              <a:buClr>
                <a:srgbClr val="000000"/>
              </a:buClr>
              <a:buSzPct val="100000"/>
              <a:buFont typeface="Times New Roman" charset="0"/>
              <a:buNone/>
            </a:pPr>
            <a:r>
              <a:rPr lang="it-IT" smtClean="0">
                <a:latin typeface="Arial"/>
                <a:cs typeface="Arial"/>
              </a:rPr>
              <a:t>da valutazione</a:t>
            </a:r>
          </a:p>
        </p:txBody>
      </p:sp>
      <p:sp>
        <p:nvSpPr>
          <p:cNvPr id="39946" name="Text Box 10"/>
          <p:cNvSpPr txBox="1">
            <a:spLocks noChangeArrowheads="1"/>
          </p:cNvSpPr>
          <p:nvPr/>
        </p:nvSpPr>
        <p:spPr bwMode="auto">
          <a:xfrm>
            <a:off x="5686425" y="2171700"/>
            <a:ext cx="1431925" cy="365125"/>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mtClean="0">
                <a:latin typeface="Arial"/>
                <a:cs typeface="Arial"/>
              </a:rPr>
              <a:t>attivazione</a:t>
            </a:r>
          </a:p>
        </p:txBody>
      </p:sp>
      <p:sp>
        <p:nvSpPr>
          <p:cNvPr id="39947" name="Text Box 11"/>
          <p:cNvSpPr txBox="1">
            <a:spLocks noChangeArrowheads="1"/>
          </p:cNvSpPr>
          <p:nvPr/>
        </p:nvSpPr>
        <p:spPr bwMode="auto">
          <a:xfrm>
            <a:off x="5722938" y="4584700"/>
            <a:ext cx="1647825" cy="365125"/>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smtClean="0">
                <a:latin typeface="Arial"/>
                <a:cs typeface="Arial"/>
              </a:rPr>
              <a:t>rilassamento</a:t>
            </a:r>
          </a:p>
        </p:txBody>
      </p:sp>
      <p:sp>
        <p:nvSpPr>
          <p:cNvPr id="39948" name="Text Box 12"/>
          <p:cNvSpPr txBox="1">
            <a:spLocks noChangeArrowheads="1"/>
          </p:cNvSpPr>
          <p:nvPr/>
        </p:nvSpPr>
        <p:spPr bwMode="auto">
          <a:xfrm>
            <a:off x="7443788" y="887413"/>
            <a:ext cx="16843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defTabSz="449263" fontAlgn="base">
              <a:spcBef>
                <a:spcPct val="0"/>
              </a:spcBef>
              <a:spcAft>
                <a:spcPct val="0"/>
              </a:spcAft>
              <a:buClr>
                <a:srgbClr val="000000"/>
              </a:buClr>
              <a:buSzPct val="100000"/>
              <a:buFont typeface="Times New Roman" charset="0"/>
              <a:buNone/>
            </a:pPr>
            <a:r>
              <a:rPr lang="it-IT" b="1" smtClean="0">
                <a:latin typeface="Arial"/>
                <a:cs typeface="Arial"/>
              </a:rPr>
              <a:t>prestazione</a:t>
            </a:r>
          </a:p>
        </p:txBody>
      </p:sp>
      <p:sp>
        <p:nvSpPr>
          <p:cNvPr id="39949" name="Line 13"/>
          <p:cNvSpPr>
            <a:spLocks noChangeShapeType="1"/>
          </p:cNvSpPr>
          <p:nvPr/>
        </p:nvSpPr>
        <p:spPr bwMode="auto">
          <a:xfrm flipV="1">
            <a:off x="1874838" y="2392363"/>
            <a:ext cx="625475" cy="25082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50" name="Line 14"/>
          <p:cNvSpPr>
            <a:spLocks noChangeShapeType="1"/>
          </p:cNvSpPr>
          <p:nvPr/>
        </p:nvSpPr>
        <p:spPr bwMode="auto">
          <a:xfrm>
            <a:off x="1935163" y="4511675"/>
            <a:ext cx="528637" cy="20637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51" name="Line 15"/>
          <p:cNvSpPr>
            <a:spLocks noChangeShapeType="1"/>
          </p:cNvSpPr>
          <p:nvPr/>
        </p:nvSpPr>
        <p:spPr bwMode="auto">
          <a:xfrm>
            <a:off x="5295900" y="2366963"/>
            <a:ext cx="427038" cy="1587"/>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52" name="Line 16"/>
          <p:cNvSpPr>
            <a:spLocks noChangeShapeType="1"/>
          </p:cNvSpPr>
          <p:nvPr/>
        </p:nvSpPr>
        <p:spPr bwMode="auto">
          <a:xfrm>
            <a:off x="5113338" y="4795838"/>
            <a:ext cx="658812" cy="1587"/>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53" name="Text Box 17"/>
          <p:cNvSpPr txBox="1">
            <a:spLocks noChangeArrowheads="1"/>
          </p:cNvSpPr>
          <p:nvPr/>
        </p:nvSpPr>
        <p:spPr bwMode="auto">
          <a:xfrm>
            <a:off x="7519988" y="1282700"/>
            <a:ext cx="1536700" cy="912813"/>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algn="just" defTabSz="449263" fontAlgn="base">
              <a:spcBef>
                <a:spcPct val="0"/>
              </a:spcBef>
              <a:spcAft>
                <a:spcPct val="0"/>
              </a:spcAft>
              <a:buClr>
                <a:srgbClr val="000000"/>
              </a:buClr>
              <a:buSzPct val="100000"/>
              <a:buFont typeface="Times New Roman" charset="0"/>
              <a:buNone/>
            </a:pPr>
            <a:r>
              <a:rPr lang="it-IT" smtClean="0">
                <a:latin typeface="Arial"/>
                <a:cs typeface="Arial"/>
              </a:rPr>
              <a:t>Migliora per compiti facili</a:t>
            </a:r>
          </a:p>
        </p:txBody>
      </p:sp>
      <p:sp>
        <p:nvSpPr>
          <p:cNvPr id="39954" name="Text Box 18"/>
          <p:cNvSpPr txBox="1">
            <a:spLocks noChangeArrowheads="1"/>
          </p:cNvSpPr>
          <p:nvPr/>
        </p:nvSpPr>
        <p:spPr bwMode="auto">
          <a:xfrm>
            <a:off x="7519988" y="2435225"/>
            <a:ext cx="1536700" cy="912813"/>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algn="just" defTabSz="449263" fontAlgn="base">
              <a:spcBef>
                <a:spcPct val="0"/>
              </a:spcBef>
              <a:spcAft>
                <a:spcPct val="0"/>
              </a:spcAft>
              <a:buClr>
                <a:srgbClr val="000000"/>
              </a:buClr>
              <a:buSzPct val="100000"/>
              <a:buFont typeface="Times New Roman" charset="0"/>
              <a:buNone/>
            </a:pPr>
            <a:r>
              <a:rPr lang="it-IT" smtClean="0">
                <a:latin typeface="Arial"/>
                <a:cs typeface="Arial"/>
              </a:rPr>
              <a:t>Peggiora per compiti difficili</a:t>
            </a:r>
          </a:p>
        </p:txBody>
      </p:sp>
      <p:sp>
        <p:nvSpPr>
          <p:cNvPr id="39955" name="Text Box 19"/>
          <p:cNvSpPr txBox="1">
            <a:spLocks noChangeArrowheads="1"/>
          </p:cNvSpPr>
          <p:nvPr/>
        </p:nvSpPr>
        <p:spPr bwMode="auto">
          <a:xfrm>
            <a:off x="7519988" y="3767138"/>
            <a:ext cx="1536700" cy="912812"/>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algn="just" defTabSz="449263" fontAlgn="base">
              <a:spcBef>
                <a:spcPct val="0"/>
              </a:spcBef>
              <a:spcAft>
                <a:spcPct val="0"/>
              </a:spcAft>
              <a:buClr>
                <a:srgbClr val="000000"/>
              </a:buClr>
              <a:buSzPct val="100000"/>
              <a:buFont typeface="Times New Roman" charset="0"/>
              <a:buNone/>
            </a:pPr>
            <a:r>
              <a:rPr lang="it-IT" smtClean="0">
                <a:latin typeface="Arial"/>
                <a:cs typeface="Arial"/>
              </a:rPr>
              <a:t>Peggiora per compiti facili</a:t>
            </a:r>
          </a:p>
        </p:txBody>
      </p:sp>
      <p:sp>
        <p:nvSpPr>
          <p:cNvPr id="39956" name="Text Box 20"/>
          <p:cNvSpPr txBox="1">
            <a:spLocks noChangeArrowheads="1"/>
          </p:cNvSpPr>
          <p:nvPr/>
        </p:nvSpPr>
        <p:spPr bwMode="auto">
          <a:xfrm>
            <a:off x="7519988" y="4919663"/>
            <a:ext cx="1536700" cy="912812"/>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Verdana" charset="0"/>
                <a:ea typeface="ＭＳ Ｐゴシック" charset="0"/>
                <a:cs typeface="Arial Unicode MS" charset="0"/>
              </a:defRPr>
            </a:lvl9pPr>
          </a:lstStyle>
          <a:p>
            <a:pPr algn="just" defTabSz="449263" fontAlgn="base">
              <a:spcBef>
                <a:spcPct val="0"/>
              </a:spcBef>
              <a:spcAft>
                <a:spcPct val="0"/>
              </a:spcAft>
              <a:buClr>
                <a:srgbClr val="000000"/>
              </a:buClr>
              <a:buSzPct val="100000"/>
              <a:buFont typeface="Times New Roman" charset="0"/>
              <a:buNone/>
            </a:pPr>
            <a:r>
              <a:rPr lang="it-IT" smtClean="0">
                <a:latin typeface="Arial"/>
                <a:cs typeface="Arial"/>
              </a:rPr>
              <a:t>Migliora per compiti difficili</a:t>
            </a:r>
          </a:p>
        </p:txBody>
      </p:sp>
      <p:sp>
        <p:nvSpPr>
          <p:cNvPr id="39957" name="Line 21"/>
          <p:cNvSpPr>
            <a:spLocks noChangeShapeType="1"/>
          </p:cNvSpPr>
          <p:nvPr/>
        </p:nvSpPr>
        <p:spPr bwMode="auto">
          <a:xfrm flipV="1">
            <a:off x="6435725" y="1809750"/>
            <a:ext cx="946150" cy="36353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58" name="Line 22"/>
          <p:cNvSpPr>
            <a:spLocks noChangeShapeType="1"/>
          </p:cNvSpPr>
          <p:nvPr/>
        </p:nvSpPr>
        <p:spPr bwMode="auto">
          <a:xfrm>
            <a:off x="6421438" y="2536825"/>
            <a:ext cx="974725" cy="44132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59" name="Line 23"/>
          <p:cNvSpPr>
            <a:spLocks noChangeShapeType="1"/>
          </p:cNvSpPr>
          <p:nvPr/>
        </p:nvSpPr>
        <p:spPr bwMode="auto">
          <a:xfrm flipV="1">
            <a:off x="6462713" y="4224338"/>
            <a:ext cx="974725" cy="3619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
        <p:nvSpPr>
          <p:cNvPr id="39960" name="Line 24"/>
          <p:cNvSpPr>
            <a:spLocks noChangeShapeType="1"/>
          </p:cNvSpPr>
          <p:nvPr/>
        </p:nvSpPr>
        <p:spPr bwMode="auto">
          <a:xfrm>
            <a:off x="6462713" y="4948238"/>
            <a:ext cx="946150" cy="51276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fontAlgn="base">
              <a:spcBef>
                <a:spcPct val="0"/>
              </a:spcBef>
              <a:spcAft>
                <a:spcPct val="0"/>
              </a:spcAft>
              <a:buClr>
                <a:srgbClr val="000000"/>
              </a:buClr>
              <a:buSzPct val="100000"/>
              <a:buFont typeface="Times New Roman" charset="0"/>
              <a:buNone/>
            </a:pPr>
            <a:endParaRPr lang="it-IT" smtClean="0">
              <a:solidFill>
                <a:srgbClr val="FFFFFF"/>
              </a:solidFill>
              <a:latin typeface="Arial"/>
              <a:ea typeface="ＭＳ Ｐゴシック" charset="0"/>
              <a:cs typeface="Arial"/>
            </a:endParaRPr>
          </a:p>
        </p:txBody>
      </p:sp>
    </p:spTree>
    <p:extLst>
      <p:ext uri="{BB962C8B-B14F-4D97-AF65-F5344CB8AC3E}">
        <p14:creationId xmlns:p14="http://schemas.microsoft.com/office/powerpoint/2010/main" val="365393798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600" b="1" dirty="0">
                <a:solidFill>
                  <a:srgbClr val="008000"/>
                </a:solidFill>
              </a:rPr>
              <a:t>COSA FAVORISCE IL </a:t>
            </a:r>
            <a:r>
              <a:rPr lang="it-IT" sz="3600" b="1" i="1" dirty="0">
                <a:solidFill>
                  <a:srgbClr val="008000"/>
                </a:solidFill>
              </a:rPr>
              <a:t>SOCIAL LOAFING</a:t>
            </a:r>
            <a:r>
              <a:rPr lang="it-IT" sz="3600" b="1" dirty="0">
                <a:solidFill>
                  <a:srgbClr val="008000"/>
                </a:solidFill>
              </a:rPr>
              <a:t>?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825333"/>
            <a:ext cx="9144000" cy="4525963"/>
          </a:xfrm>
        </p:spPr>
        <p:txBody>
          <a:bodyPr>
            <a:noAutofit/>
          </a:bodyPr>
          <a:lstStyle/>
          <a:p>
            <a:pPr algn="just"/>
            <a:r>
              <a:rPr lang="it-IT" sz="2500" dirty="0"/>
              <a:t>La condizione per cui i contributi individuali non possano essere valutati in modo indipendente; </a:t>
            </a:r>
          </a:p>
          <a:p>
            <a:pPr algn="just"/>
            <a:r>
              <a:rPr lang="it-IT" sz="2500" dirty="0"/>
              <a:t>Il compito (</a:t>
            </a:r>
            <a:r>
              <a:rPr lang="it-IT" sz="2500" i="1" dirty="0"/>
              <a:t>task</a:t>
            </a:r>
            <a:r>
              <a:rPr lang="it-IT" sz="2500" dirty="0"/>
              <a:t>) è percepito come scarsamente significativo; </a:t>
            </a:r>
          </a:p>
          <a:p>
            <a:pPr algn="just"/>
            <a:r>
              <a:rPr lang="it-IT" sz="2500" dirty="0" smtClean="0"/>
              <a:t>Il coinvolgimento individuale nel </a:t>
            </a:r>
            <a:r>
              <a:rPr lang="it-IT" sz="2500" i="1" dirty="0" smtClean="0"/>
              <a:t>task </a:t>
            </a:r>
            <a:r>
              <a:rPr lang="it-IT" sz="2500" dirty="0" smtClean="0"/>
              <a:t>è basso</a:t>
            </a:r>
            <a:r>
              <a:rPr lang="it-IT" sz="2500" dirty="0"/>
              <a:t>; </a:t>
            </a:r>
          </a:p>
          <a:p>
            <a:pPr algn="just"/>
            <a:r>
              <a:rPr lang="it-IT" sz="2500" dirty="0" smtClean="0"/>
              <a:t>Quando non è ammessa una posizione contraria agli standard di gruppo</a:t>
            </a:r>
            <a:r>
              <a:rPr lang="it-IT" sz="2500" dirty="0"/>
              <a:t>; </a:t>
            </a:r>
          </a:p>
          <a:p>
            <a:pPr algn="just"/>
            <a:r>
              <a:rPr lang="it-IT" sz="2500" dirty="0" smtClean="0"/>
              <a:t>Quando gli individui percepiscono il proprio contributo al gruppo come </a:t>
            </a:r>
            <a:r>
              <a:rPr lang="it-IT" sz="2500" dirty="0"/>
              <a:t>inutile o ridondante; </a:t>
            </a:r>
          </a:p>
          <a:p>
            <a:pPr algn="just"/>
            <a:r>
              <a:rPr lang="it-IT" sz="2500" dirty="0" smtClean="0"/>
              <a:t>Quando gli altri membri del gruppo o team sono percepiti come molto più </a:t>
            </a:r>
            <a:r>
              <a:rPr lang="it-IT" sz="2500" dirty="0"/>
              <a:t>abili di sé; </a:t>
            </a:r>
          </a:p>
          <a:p>
            <a:pPr algn="just"/>
            <a:r>
              <a:rPr lang="it-IT" sz="2500" dirty="0"/>
              <a:t>Quando i membri di un gruppo sentono di competere contro un </a:t>
            </a:r>
            <a:r>
              <a:rPr lang="it-IT" sz="2500" dirty="0" smtClean="0"/>
              <a:t>avversario </a:t>
            </a:r>
            <a:r>
              <a:rPr lang="it-IT" sz="2500" dirty="0"/>
              <a:t>che percepiscono come </a:t>
            </a:r>
            <a:r>
              <a:rPr lang="it-IT" sz="2500" dirty="0" smtClean="0"/>
              <a:t>più </a:t>
            </a:r>
            <a:r>
              <a:rPr lang="it-IT" sz="2500" dirty="0"/>
              <a:t>debole. </a:t>
            </a:r>
          </a:p>
          <a:p>
            <a:pPr algn="just"/>
            <a:endParaRPr lang="it-IT" sz="25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121</a:t>
            </a:fld>
            <a:endParaRPr lang="it-IT"/>
          </a:p>
        </p:txBody>
      </p:sp>
    </p:spTree>
    <p:extLst>
      <p:ext uri="{BB962C8B-B14F-4D97-AF65-F5344CB8AC3E}">
        <p14:creationId xmlns:p14="http://schemas.microsoft.com/office/powerpoint/2010/main" val="395052838"/>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6478"/>
            <a:ext cx="9144000" cy="1143000"/>
          </a:xfrm>
        </p:spPr>
        <p:txBody>
          <a:bodyPr>
            <a:noAutofit/>
          </a:bodyPr>
          <a:lstStyle/>
          <a:p>
            <a:r>
              <a:rPr lang="it-IT" sz="3600" b="1" dirty="0">
                <a:solidFill>
                  <a:srgbClr val="008000"/>
                </a:solidFill>
              </a:rPr>
              <a:t>COSA RIDUCE IL </a:t>
            </a:r>
            <a:r>
              <a:rPr lang="it-IT" sz="3600" b="1" i="1" dirty="0">
                <a:solidFill>
                  <a:srgbClr val="008000"/>
                </a:solidFill>
              </a:rPr>
              <a:t>SOCIAL LOAFING</a:t>
            </a:r>
            <a:r>
              <a:rPr lang="it-IT" sz="3600" b="1" dirty="0">
                <a:solidFill>
                  <a:srgbClr val="008000"/>
                </a:solidFill>
              </a:rPr>
              <a:t>?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583964"/>
            <a:ext cx="9144000" cy="5636463"/>
          </a:xfrm>
        </p:spPr>
        <p:txBody>
          <a:bodyPr>
            <a:noAutofit/>
          </a:bodyPr>
          <a:lstStyle/>
          <a:p>
            <a:pPr marL="0" indent="0" algn="just">
              <a:buNone/>
            </a:pPr>
            <a:r>
              <a:rPr lang="it-IT" sz="2500" dirty="0" err="1"/>
              <a:t>Karau</a:t>
            </a:r>
            <a:r>
              <a:rPr lang="it-IT" sz="2500" dirty="0"/>
              <a:t> e Williams (1993) hanno dimostrato che il “</a:t>
            </a:r>
            <a:r>
              <a:rPr lang="it-IT" sz="2500" i="1" dirty="0"/>
              <a:t>social </a:t>
            </a:r>
            <a:r>
              <a:rPr lang="it-IT" sz="2500" i="1" dirty="0" err="1"/>
              <a:t>loafing</a:t>
            </a:r>
            <a:r>
              <a:rPr lang="it-IT" sz="2500" dirty="0"/>
              <a:t>” </a:t>
            </a:r>
            <a:r>
              <a:rPr lang="it-IT" sz="2500" dirty="0" smtClean="0"/>
              <a:t>pu</a:t>
            </a:r>
            <a:r>
              <a:rPr lang="it-IT" sz="2500" dirty="0"/>
              <a:t>ò</a:t>
            </a:r>
            <a:r>
              <a:rPr lang="it-IT" sz="2500" dirty="0" smtClean="0"/>
              <a:t> </a:t>
            </a:r>
            <a:r>
              <a:rPr lang="it-IT" sz="2500" dirty="0"/>
              <a:t>essere ridotto in alcune condizioni, ad esempio </a:t>
            </a:r>
            <a:r>
              <a:rPr lang="it-IT" sz="2500" dirty="0" smtClean="0"/>
              <a:t>si può: </a:t>
            </a:r>
            <a:endParaRPr lang="it-IT" sz="2500" dirty="0" smtClean="0">
              <a:effectLst/>
            </a:endParaRPr>
          </a:p>
          <a:p>
            <a:pPr algn="just"/>
            <a:r>
              <a:rPr lang="it-IT" sz="2500" dirty="0"/>
              <a:t>Individuare, evidenziare ed enfatizzare il singolo contributo dei </a:t>
            </a:r>
            <a:r>
              <a:rPr lang="it-IT" sz="2500" dirty="0" smtClean="0"/>
              <a:t>membri </a:t>
            </a:r>
            <a:r>
              <a:rPr lang="it-IT" sz="2500" dirty="0"/>
              <a:t>e anche gli output individuali dati al gruppo o team per </a:t>
            </a:r>
            <a:r>
              <a:rPr lang="it-IT" sz="2500" dirty="0" smtClean="0"/>
              <a:t>fare </a:t>
            </a:r>
            <a:r>
              <a:rPr lang="it-IT" sz="2500" dirty="0"/>
              <a:t>sentire ogni </a:t>
            </a:r>
            <a:r>
              <a:rPr lang="it-IT" sz="2500" dirty="0" smtClean="0"/>
              <a:t>membro utile </a:t>
            </a:r>
            <a:r>
              <a:rPr lang="it-IT" sz="2500" dirty="0"/>
              <a:t>e indispensabile; </a:t>
            </a:r>
          </a:p>
          <a:p>
            <a:pPr algn="just"/>
            <a:r>
              <a:rPr lang="it-IT" sz="2500" dirty="0"/>
              <a:t>Favorire la presenza di una relazione significativa fra i membri del </a:t>
            </a:r>
            <a:r>
              <a:rPr lang="it-IT" sz="2500" dirty="0" smtClean="0"/>
              <a:t>gruppo </a:t>
            </a:r>
            <a:r>
              <a:rPr lang="it-IT" sz="2500" dirty="0"/>
              <a:t>o team; </a:t>
            </a:r>
          </a:p>
          <a:p>
            <a:pPr algn="just"/>
            <a:r>
              <a:rPr lang="it-IT" sz="2500" dirty="0" smtClean="0"/>
              <a:t>Determinare caso per caso le specifiche situazioni che contribuiscono al </a:t>
            </a:r>
            <a:r>
              <a:rPr lang="it-IT" sz="2500" i="1" dirty="0"/>
              <a:t>social </a:t>
            </a:r>
            <a:r>
              <a:rPr lang="it-IT" sz="2500" i="1" dirty="0" err="1"/>
              <a:t>loafing</a:t>
            </a:r>
            <a:r>
              <a:rPr lang="it-IT" sz="2500" dirty="0"/>
              <a:t>; </a:t>
            </a:r>
          </a:p>
          <a:p>
            <a:pPr algn="just"/>
            <a:r>
              <a:rPr lang="it-IT" sz="2500" dirty="0" smtClean="0"/>
              <a:t>Dare vita a incontri individuali </a:t>
            </a:r>
            <a:r>
              <a:rPr lang="it-IT" sz="2500" i="1" dirty="0" smtClean="0"/>
              <a:t>vis à vis </a:t>
            </a:r>
            <a:r>
              <a:rPr lang="it-IT" sz="2500" dirty="0" smtClean="0"/>
              <a:t>in cui si discutono singolarmente </a:t>
            </a:r>
            <a:r>
              <a:rPr lang="it-IT" sz="2500" dirty="0"/>
              <a:t>le ragioni della riduzione dello sforzo personale; </a:t>
            </a:r>
          </a:p>
          <a:p>
            <a:pPr algn="just"/>
            <a:r>
              <a:rPr lang="it-IT" sz="2500" dirty="0" smtClean="0"/>
              <a:t>Assegnare agli individui che fanno parte di un gruppo o team altri ruoli</a:t>
            </a:r>
            <a:r>
              <a:rPr lang="it-IT" sz="2500" dirty="0"/>
              <a:t>; </a:t>
            </a:r>
          </a:p>
          <a:p>
            <a:pPr algn="just"/>
            <a:r>
              <a:rPr lang="it-IT" sz="2500" dirty="0" smtClean="0"/>
              <a:t>Suddividere il team in sotto</a:t>
            </a:r>
            <a:r>
              <a:rPr lang="it-IT" sz="2500" dirty="0"/>
              <a:t>-</a:t>
            </a:r>
            <a:r>
              <a:rPr lang="it-IT" sz="2500" dirty="0" smtClean="0"/>
              <a:t>gruppi (cfr. </a:t>
            </a:r>
            <a:r>
              <a:rPr lang="it-IT" sz="2500" dirty="0" err="1" smtClean="0"/>
              <a:t>Ringelmann</a:t>
            </a:r>
            <a:r>
              <a:rPr lang="it-IT" sz="2500" dirty="0" smtClean="0"/>
              <a:t> </a:t>
            </a:r>
            <a:r>
              <a:rPr lang="it-IT" sz="2500" dirty="0" err="1" smtClean="0"/>
              <a:t>Effect</a:t>
            </a:r>
            <a:r>
              <a:rPr lang="it-IT" sz="2500" dirty="0"/>
              <a:t>). </a:t>
            </a:r>
          </a:p>
          <a:p>
            <a:pPr marL="0" indent="0" algn="just">
              <a:buNone/>
            </a:pPr>
            <a:endParaRPr lang="it-IT" sz="25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122</a:t>
            </a:fld>
            <a:endParaRPr lang="it-IT"/>
          </a:p>
        </p:txBody>
      </p:sp>
    </p:spTree>
    <p:extLst>
      <p:ext uri="{BB962C8B-B14F-4D97-AF65-F5344CB8AC3E}">
        <p14:creationId xmlns:p14="http://schemas.microsoft.com/office/powerpoint/2010/main" val="12518342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1143000"/>
          </a:xfrm>
        </p:spPr>
        <p:txBody>
          <a:bodyPr>
            <a:normAutofit fontScale="90000"/>
          </a:bodyPr>
          <a:lstStyle/>
          <a:p>
            <a:pPr algn="ctr" eaLnBrk="1" hangingPunct="1"/>
            <a:r>
              <a:rPr lang="it-IT" sz="3600" b="1" dirty="0" smtClean="0">
                <a:solidFill>
                  <a:srgbClr val="008000"/>
                </a:solidFill>
                <a:cs typeface="Arial"/>
              </a:rPr>
              <a:t>3. SVILUPPARE RELAZIONI COLLABORATIVE</a:t>
            </a:r>
            <a:endParaRPr lang="it-IT" sz="3600" b="1" dirty="0">
              <a:solidFill>
                <a:srgbClr val="008000"/>
              </a:solidFill>
              <a:cs typeface="Arial"/>
            </a:endParaRPr>
          </a:p>
        </p:txBody>
      </p:sp>
      <p:sp>
        <p:nvSpPr>
          <p:cNvPr id="25603" name="Rectangle 3"/>
          <p:cNvSpPr>
            <a:spLocks noGrp="1" noChangeArrowheads="1"/>
          </p:cNvSpPr>
          <p:nvPr>
            <p:ph idx="1"/>
          </p:nvPr>
        </p:nvSpPr>
        <p:spPr>
          <a:xfrm>
            <a:off x="0" y="1457289"/>
            <a:ext cx="9144000" cy="4525963"/>
          </a:xfrm>
        </p:spPr>
        <p:txBody>
          <a:bodyPr/>
          <a:lstStyle/>
          <a:p>
            <a:pPr algn="just" eaLnBrk="1" hangingPunct="1"/>
            <a:endParaRPr lang="it-IT" dirty="0">
              <a:cs typeface="Arial"/>
            </a:endParaRPr>
          </a:p>
          <a:p>
            <a:pPr algn="just" eaLnBrk="1" hangingPunct="1"/>
            <a:r>
              <a:rPr lang="it-IT" dirty="0">
                <a:cs typeface="Arial"/>
              </a:rPr>
              <a:t>Stabilire connessioni tra le conoscenze</a:t>
            </a:r>
          </a:p>
          <a:p>
            <a:pPr algn="just" eaLnBrk="1" hangingPunct="1"/>
            <a:r>
              <a:rPr lang="it-IT" dirty="0">
                <a:cs typeface="Arial"/>
              </a:rPr>
              <a:t>Risolvere positivamente i conflitti</a:t>
            </a:r>
          </a:p>
          <a:p>
            <a:pPr algn="just" eaLnBrk="1" hangingPunct="1"/>
            <a:r>
              <a:rPr lang="it-IT" dirty="0">
                <a:cs typeface="Arial"/>
              </a:rPr>
              <a:t>Riprogettare i percorsi a fronte di insuccessi</a:t>
            </a:r>
          </a:p>
          <a:p>
            <a:pPr algn="just" eaLnBrk="1" hangingPunct="1"/>
            <a:r>
              <a:rPr lang="it-IT" dirty="0">
                <a:cs typeface="Arial"/>
              </a:rPr>
              <a:t>Essere realistici </a:t>
            </a:r>
            <a:r>
              <a:rPr lang="it-IT" dirty="0" smtClean="0">
                <a:cs typeface="Arial"/>
              </a:rPr>
              <a:t>nell’affrontare </a:t>
            </a:r>
            <a:r>
              <a:rPr lang="it-IT" dirty="0">
                <a:cs typeface="Arial"/>
              </a:rPr>
              <a:t>i problemi</a:t>
            </a:r>
          </a:p>
          <a:p>
            <a:pPr algn="just" eaLnBrk="1" hangingPunct="1"/>
            <a:r>
              <a:rPr lang="it-IT" dirty="0">
                <a:cs typeface="Arial"/>
              </a:rPr>
              <a:t>Chiarire dubbi e incertezze</a:t>
            </a:r>
          </a:p>
        </p:txBody>
      </p:sp>
      <p:sp>
        <p:nvSpPr>
          <p:cNvPr id="8195"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ACC1DB9-D75B-7946-871C-1E3A2138C8C0}" type="slidenum">
              <a:rPr lang="it-IT">
                <a:solidFill>
                  <a:srgbClr val="045C75"/>
                </a:solidFill>
              </a:rPr>
              <a:pPr eaLnBrk="1" hangingPunct="1"/>
              <a:t>13</a:t>
            </a:fld>
            <a:endParaRPr lang="it-IT">
              <a:solidFill>
                <a:srgbClr val="045C75"/>
              </a:solidFill>
            </a:endParaRPr>
          </a:p>
        </p:txBody>
      </p:sp>
    </p:spTree>
    <p:extLst>
      <p:ext uri="{BB962C8B-B14F-4D97-AF65-F5344CB8AC3E}">
        <p14:creationId xmlns:p14="http://schemas.microsoft.com/office/powerpoint/2010/main" val="241589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838200" indent="-838200" algn="ctr" eaLnBrk="1" hangingPunct="1"/>
            <a:r>
              <a:rPr lang="it-IT" b="1" dirty="0" smtClean="0">
                <a:solidFill>
                  <a:srgbClr val="008000"/>
                </a:solidFill>
                <a:cs typeface="Arial"/>
              </a:rPr>
              <a:t>4. REALIZZARE IL RISULTATO</a:t>
            </a:r>
            <a:endParaRPr lang="it-IT" b="1" dirty="0">
              <a:solidFill>
                <a:srgbClr val="008000"/>
              </a:solidFill>
              <a:cs typeface="Arial"/>
            </a:endParaRPr>
          </a:p>
        </p:txBody>
      </p:sp>
      <p:sp>
        <p:nvSpPr>
          <p:cNvPr id="26627" name="Rectangle 3"/>
          <p:cNvSpPr>
            <a:spLocks noGrp="1" noChangeArrowheads="1"/>
          </p:cNvSpPr>
          <p:nvPr>
            <p:ph idx="1"/>
          </p:nvPr>
        </p:nvSpPr>
        <p:spPr>
          <a:xfrm>
            <a:off x="0" y="1600200"/>
            <a:ext cx="9144000" cy="4525963"/>
          </a:xfrm>
        </p:spPr>
        <p:txBody>
          <a:bodyPr/>
          <a:lstStyle/>
          <a:p>
            <a:pPr algn="just" eaLnBrk="1" hangingPunct="1"/>
            <a:r>
              <a:rPr lang="it-IT" dirty="0">
                <a:cs typeface="Arial"/>
              </a:rPr>
              <a:t>Utilizzare criteri di controllo stabiliti</a:t>
            </a:r>
          </a:p>
          <a:p>
            <a:pPr algn="just" eaLnBrk="1" hangingPunct="1"/>
            <a:r>
              <a:rPr lang="it-IT" dirty="0">
                <a:cs typeface="Arial"/>
              </a:rPr>
              <a:t>Accettare e condividere le responsabilità dei risultati</a:t>
            </a:r>
          </a:p>
          <a:p>
            <a:pPr algn="just" eaLnBrk="1" hangingPunct="1"/>
            <a:r>
              <a:rPr lang="it-IT" dirty="0">
                <a:cs typeface="Arial"/>
              </a:rPr>
              <a:t>Dedicare attenzione alle relazioni e ai processi</a:t>
            </a:r>
          </a:p>
          <a:p>
            <a:pPr algn="just" eaLnBrk="1" hangingPunct="1"/>
            <a:r>
              <a:rPr lang="it-IT" dirty="0">
                <a:cs typeface="Arial"/>
              </a:rPr>
              <a:t>Evidenziare connessioni tra </a:t>
            </a:r>
            <a:r>
              <a:rPr lang="it-IT" dirty="0" smtClean="0">
                <a:cs typeface="Arial"/>
              </a:rPr>
              <a:t>strategia</a:t>
            </a:r>
            <a:r>
              <a:rPr lang="it-IT" dirty="0">
                <a:cs typeface="Arial"/>
              </a:rPr>
              <a:t>/processo e risultati</a:t>
            </a:r>
          </a:p>
        </p:txBody>
      </p:sp>
      <p:sp>
        <p:nvSpPr>
          <p:cNvPr id="9219"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E6E151C-9DE5-694C-839B-8506EF78CF06}" type="slidenum">
              <a:rPr lang="it-IT">
                <a:solidFill>
                  <a:srgbClr val="045C75"/>
                </a:solidFill>
              </a:rPr>
              <a:pPr eaLnBrk="1" hangingPunct="1"/>
              <a:t>14</a:t>
            </a:fld>
            <a:endParaRPr lang="it-IT">
              <a:solidFill>
                <a:srgbClr val="045C75"/>
              </a:solidFill>
            </a:endParaRPr>
          </a:p>
        </p:txBody>
      </p:sp>
    </p:spTree>
    <p:extLst>
      <p:ext uri="{BB962C8B-B14F-4D97-AF65-F5344CB8AC3E}">
        <p14:creationId xmlns:p14="http://schemas.microsoft.com/office/powerpoint/2010/main" val="29324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COME SI CREA UN </a:t>
            </a:r>
            <a:r>
              <a:rPr lang="it-IT" b="1" dirty="0" smtClean="0">
                <a:solidFill>
                  <a:srgbClr val="008000"/>
                </a:solidFill>
              </a:rPr>
              <a:t>TEAM?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411391"/>
            <a:ext cx="9144000" cy="4525963"/>
          </a:xfrm>
        </p:spPr>
        <p:txBody>
          <a:bodyPr>
            <a:normAutofit fontScale="92500"/>
          </a:bodyPr>
          <a:lstStyle/>
          <a:p>
            <a:pPr marL="0" indent="0" algn="just">
              <a:buNone/>
            </a:pPr>
            <a:r>
              <a:rPr lang="it-IT" dirty="0"/>
              <a:t>Tre le </a:t>
            </a:r>
            <a:r>
              <a:rPr lang="it-IT" b="1" dirty="0"/>
              <a:t>teorie principali </a:t>
            </a:r>
            <a:r>
              <a:rPr lang="it-IT" dirty="0"/>
              <a:t>che studiano il processo di evoluzione </a:t>
            </a:r>
            <a:r>
              <a:rPr lang="it-IT" dirty="0" smtClean="0"/>
              <a:t>attraverso </a:t>
            </a:r>
            <a:r>
              <a:rPr lang="it-IT" dirty="0"/>
              <a:t>il quale un </a:t>
            </a:r>
            <a:r>
              <a:rPr lang="it-IT" b="1" dirty="0"/>
              <a:t>team </a:t>
            </a:r>
            <a:r>
              <a:rPr lang="it-IT" dirty="0" smtClean="0"/>
              <a:t>si </a:t>
            </a:r>
            <a:r>
              <a:rPr lang="it-IT" dirty="0"/>
              <a:t>sviluppa: </a:t>
            </a:r>
            <a:endParaRPr lang="it-IT" dirty="0" smtClean="0"/>
          </a:p>
          <a:p>
            <a:pPr marL="0" indent="0" algn="just">
              <a:buNone/>
            </a:pPr>
            <a:endParaRPr lang="it-IT" dirty="0" smtClean="0"/>
          </a:p>
          <a:p>
            <a:pPr marL="514350" indent="-514350" algn="just">
              <a:buAutoNum type="arabicPeriod"/>
            </a:pPr>
            <a:r>
              <a:rPr lang="it-IT" b="1" dirty="0" smtClean="0"/>
              <a:t>Teoria </a:t>
            </a:r>
            <a:r>
              <a:rPr lang="it-IT" b="1" dirty="0"/>
              <a:t>evolutiva lineare </a:t>
            </a:r>
            <a:endParaRPr lang="it-IT" b="1" dirty="0" smtClean="0"/>
          </a:p>
          <a:p>
            <a:pPr marL="514350" indent="-514350" algn="just">
              <a:buAutoNum type="arabicPeriod"/>
            </a:pPr>
            <a:endParaRPr lang="it-IT" dirty="0" smtClean="0">
              <a:effectLst/>
            </a:endParaRPr>
          </a:p>
          <a:p>
            <a:pPr marL="0" indent="0" algn="just">
              <a:buNone/>
            </a:pPr>
            <a:r>
              <a:rPr lang="it-IT" b="1" dirty="0"/>
              <a:t>2. Teoria evolutiva del ciclo di vita (</a:t>
            </a:r>
            <a:r>
              <a:rPr lang="it-IT" b="1" i="1" dirty="0"/>
              <a:t>life </a:t>
            </a:r>
            <a:r>
              <a:rPr lang="it-IT" b="1" i="1" dirty="0" err="1"/>
              <a:t>cycle</a:t>
            </a:r>
            <a:r>
              <a:rPr lang="it-IT" b="1" dirty="0" smtClean="0"/>
              <a:t>)</a:t>
            </a:r>
          </a:p>
          <a:p>
            <a:pPr marL="0" indent="0" algn="just">
              <a:buNone/>
            </a:pPr>
            <a:endParaRPr lang="it-IT" b="1" dirty="0"/>
          </a:p>
          <a:p>
            <a:pPr marL="0" indent="0" algn="just">
              <a:buNone/>
            </a:pPr>
            <a:r>
              <a:rPr lang="it-IT" b="1" dirty="0" smtClean="0"/>
              <a:t>3</a:t>
            </a:r>
            <a:r>
              <a:rPr lang="it-IT" b="1" dirty="0"/>
              <a:t>. Teoria evolutiva a fasi ricorsive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15</a:t>
            </a:fld>
            <a:endParaRPr lang="it-IT"/>
          </a:p>
        </p:txBody>
      </p:sp>
    </p:spTree>
    <p:extLst>
      <p:ext uri="{BB962C8B-B14F-4D97-AF65-F5344CB8AC3E}">
        <p14:creationId xmlns:p14="http://schemas.microsoft.com/office/powerpoint/2010/main" val="22610782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0" y="1391067"/>
            <a:ext cx="9144000" cy="51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0" lang="it-IT" sz="2200" dirty="0">
                <a:latin typeface="Arial"/>
                <a:cs typeface="Arial"/>
              </a:rPr>
              <a:t>La vita dei gruppi passa attraverso 5 stadi: </a:t>
            </a:r>
          </a:p>
          <a:p>
            <a:pPr>
              <a:lnSpc>
                <a:spcPct val="175000"/>
              </a:lnSpc>
              <a:spcBef>
                <a:spcPct val="50000"/>
              </a:spcBef>
            </a:pPr>
            <a:r>
              <a:rPr kumimoji="0" lang="it-IT" sz="2200" dirty="0">
                <a:latin typeface="Arial"/>
                <a:cs typeface="Arial"/>
              </a:rPr>
              <a:t> stadio di </a:t>
            </a:r>
            <a:r>
              <a:rPr kumimoji="0" lang="it-IT" sz="2200" i="1" dirty="0" err="1">
                <a:latin typeface="Arial"/>
                <a:cs typeface="Arial"/>
              </a:rPr>
              <a:t>forming</a:t>
            </a:r>
            <a:r>
              <a:rPr kumimoji="0" lang="it-IT" sz="2200" dirty="0">
                <a:latin typeface="Arial"/>
                <a:cs typeface="Arial"/>
              </a:rPr>
              <a:t> (formazione) 	</a:t>
            </a:r>
            <a:r>
              <a:rPr kumimoji="0" lang="it-IT" sz="2200" dirty="0" smtClean="0">
                <a:latin typeface="Arial"/>
                <a:cs typeface="Arial"/>
              </a:rPr>
              <a:t>	</a:t>
            </a:r>
            <a:r>
              <a:rPr kumimoji="0" lang="it-IT" sz="2200" dirty="0" smtClean="0">
                <a:latin typeface="Arial"/>
                <a:cs typeface="Arial"/>
                <a:sym typeface="Wingdings" charset="0"/>
              </a:rPr>
              <a:t> </a:t>
            </a:r>
            <a:r>
              <a:rPr kumimoji="0" lang="it-IT" sz="2200" i="1" dirty="0">
                <a:latin typeface="Arial"/>
                <a:cs typeface="Arial"/>
                <a:sym typeface="Wingdings" charset="0"/>
              </a:rPr>
              <a:t>dipendenza e orientamento</a:t>
            </a:r>
            <a:endParaRPr kumimoji="0" lang="it-IT" sz="2200" i="1" dirty="0">
              <a:latin typeface="Arial"/>
              <a:cs typeface="Arial"/>
            </a:endParaRPr>
          </a:p>
          <a:p>
            <a:pPr>
              <a:lnSpc>
                <a:spcPct val="250000"/>
              </a:lnSpc>
              <a:spcBef>
                <a:spcPct val="50000"/>
              </a:spcBef>
            </a:pPr>
            <a:r>
              <a:rPr kumimoji="0" lang="it-IT" sz="2200" dirty="0">
                <a:latin typeface="Arial"/>
                <a:cs typeface="Arial"/>
              </a:rPr>
              <a:t> stadio di </a:t>
            </a:r>
            <a:r>
              <a:rPr kumimoji="0" lang="it-IT" sz="2200" i="1" dirty="0" err="1">
                <a:latin typeface="Arial"/>
                <a:cs typeface="Arial"/>
              </a:rPr>
              <a:t>storming</a:t>
            </a:r>
            <a:r>
              <a:rPr kumimoji="0" lang="it-IT" sz="2200" dirty="0">
                <a:latin typeface="Arial"/>
                <a:cs typeface="Arial"/>
              </a:rPr>
              <a:t> (conflitto) 		</a:t>
            </a:r>
            <a:r>
              <a:rPr kumimoji="0" lang="it-IT" sz="2200" dirty="0" smtClean="0">
                <a:latin typeface="Arial"/>
                <a:cs typeface="Arial"/>
              </a:rPr>
              <a:t>	</a:t>
            </a:r>
            <a:r>
              <a:rPr kumimoji="0" lang="it-IT" sz="2200" dirty="0" smtClean="0">
                <a:latin typeface="Arial"/>
                <a:cs typeface="Arial"/>
                <a:sym typeface="Wingdings" charset="0"/>
              </a:rPr>
              <a:t> </a:t>
            </a:r>
            <a:r>
              <a:rPr kumimoji="0" lang="it-IT" sz="2200" i="1" dirty="0">
                <a:latin typeface="Arial"/>
                <a:cs typeface="Arial"/>
                <a:sym typeface="Wingdings" charset="0"/>
              </a:rPr>
              <a:t>conflitti</a:t>
            </a:r>
            <a:endParaRPr kumimoji="0" lang="it-IT" sz="2200" i="1" dirty="0">
              <a:latin typeface="Arial"/>
              <a:cs typeface="Arial"/>
            </a:endParaRPr>
          </a:p>
          <a:p>
            <a:pPr>
              <a:lnSpc>
                <a:spcPct val="250000"/>
              </a:lnSpc>
              <a:spcBef>
                <a:spcPct val="50000"/>
              </a:spcBef>
            </a:pPr>
            <a:r>
              <a:rPr kumimoji="0" lang="it-IT" sz="2200" dirty="0">
                <a:latin typeface="Arial"/>
                <a:cs typeface="Arial"/>
              </a:rPr>
              <a:t> stadio di </a:t>
            </a:r>
            <a:r>
              <a:rPr kumimoji="0" lang="it-IT" sz="2200" i="1" dirty="0" err="1">
                <a:latin typeface="Arial"/>
                <a:cs typeface="Arial"/>
              </a:rPr>
              <a:t>norming</a:t>
            </a:r>
            <a:r>
              <a:rPr kumimoji="0" lang="it-IT" sz="2200" i="1" dirty="0">
                <a:latin typeface="Arial"/>
                <a:cs typeface="Arial"/>
              </a:rPr>
              <a:t> </a:t>
            </a:r>
            <a:r>
              <a:rPr kumimoji="0" lang="it-IT" sz="2200" dirty="0">
                <a:latin typeface="Arial"/>
                <a:cs typeface="Arial"/>
              </a:rPr>
              <a:t>(normativo) 		</a:t>
            </a:r>
            <a:r>
              <a:rPr kumimoji="0" lang="it-IT" sz="2200" dirty="0">
                <a:latin typeface="Arial"/>
                <a:cs typeface="Arial"/>
                <a:sym typeface="Wingdings" charset="0"/>
              </a:rPr>
              <a:t> </a:t>
            </a:r>
            <a:r>
              <a:rPr kumimoji="0" lang="it-IT" sz="2200" i="1" dirty="0">
                <a:latin typeface="Arial"/>
                <a:cs typeface="Arial"/>
                <a:sym typeface="Wingdings" charset="0"/>
              </a:rPr>
              <a:t>coesione e scambio</a:t>
            </a:r>
            <a:endParaRPr kumimoji="0" lang="it-IT" sz="2200" i="1" dirty="0">
              <a:latin typeface="Arial"/>
              <a:cs typeface="Arial"/>
            </a:endParaRPr>
          </a:p>
          <a:p>
            <a:pPr>
              <a:lnSpc>
                <a:spcPct val="250000"/>
              </a:lnSpc>
              <a:spcBef>
                <a:spcPct val="50000"/>
              </a:spcBef>
            </a:pPr>
            <a:r>
              <a:rPr kumimoji="0" lang="it-IT" sz="2200" dirty="0">
                <a:latin typeface="Arial"/>
                <a:cs typeface="Arial"/>
              </a:rPr>
              <a:t> stadio di </a:t>
            </a:r>
            <a:r>
              <a:rPr kumimoji="0" lang="it-IT" sz="2200" i="1" dirty="0" err="1">
                <a:latin typeface="Arial"/>
                <a:cs typeface="Arial"/>
              </a:rPr>
              <a:t>performing</a:t>
            </a:r>
            <a:r>
              <a:rPr kumimoji="0" lang="it-IT" sz="2200" dirty="0">
                <a:latin typeface="Arial"/>
                <a:cs typeface="Arial"/>
              </a:rPr>
              <a:t> (prestazione) 	</a:t>
            </a:r>
            <a:r>
              <a:rPr kumimoji="0" lang="it-IT" sz="2200" dirty="0">
                <a:latin typeface="Arial"/>
                <a:cs typeface="Arial"/>
                <a:sym typeface="Wingdings" charset="0"/>
              </a:rPr>
              <a:t> </a:t>
            </a:r>
            <a:r>
              <a:rPr kumimoji="0" lang="it-IT" sz="2200" i="1" dirty="0" err="1">
                <a:latin typeface="Arial"/>
                <a:cs typeface="Arial"/>
                <a:sym typeface="Wingdings" charset="0"/>
              </a:rPr>
              <a:t>role-taking</a:t>
            </a:r>
            <a:r>
              <a:rPr kumimoji="0" lang="it-IT" sz="2200" i="1" dirty="0">
                <a:latin typeface="Arial"/>
                <a:cs typeface="Arial"/>
                <a:sym typeface="Wingdings" charset="0"/>
              </a:rPr>
              <a:t> e </a:t>
            </a:r>
            <a:r>
              <a:rPr kumimoji="0" lang="it-IT" sz="2200" i="1" dirty="0" err="1">
                <a:latin typeface="Arial"/>
                <a:cs typeface="Arial"/>
                <a:sym typeface="Wingdings" charset="0"/>
              </a:rPr>
              <a:t>problem</a:t>
            </a:r>
            <a:r>
              <a:rPr kumimoji="0" lang="it-IT" sz="2200" i="1" dirty="0">
                <a:latin typeface="Arial"/>
                <a:cs typeface="Arial"/>
                <a:sym typeface="Wingdings" charset="0"/>
              </a:rPr>
              <a:t> </a:t>
            </a:r>
            <a:r>
              <a:rPr kumimoji="0" lang="it-IT" sz="2200" i="1" dirty="0" err="1">
                <a:latin typeface="Arial"/>
                <a:cs typeface="Arial"/>
                <a:sym typeface="Wingdings" charset="0"/>
              </a:rPr>
              <a:t>solving</a:t>
            </a:r>
            <a:endParaRPr kumimoji="0" lang="it-IT" sz="2200" i="1" dirty="0">
              <a:latin typeface="Arial"/>
              <a:cs typeface="Arial"/>
            </a:endParaRPr>
          </a:p>
          <a:p>
            <a:pPr>
              <a:lnSpc>
                <a:spcPct val="250000"/>
              </a:lnSpc>
              <a:spcBef>
                <a:spcPct val="50000"/>
              </a:spcBef>
            </a:pPr>
            <a:r>
              <a:rPr kumimoji="0" lang="it-IT" sz="2200" dirty="0">
                <a:latin typeface="Arial"/>
                <a:cs typeface="Arial"/>
              </a:rPr>
              <a:t> stadio di </a:t>
            </a:r>
            <a:r>
              <a:rPr kumimoji="0" lang="it-IT" sz="2200" i="1" dirty="0" err="1">
                <a:latin typeface="Arial"/>
                <a:cs typeface="Arial"/>
              </a:rPr>
              <a:t>adjourning</a:t>
            </a:r>
            <a:r>
              <a:rPr kumimoji="0" lang="it-IT" sz="2200" dirty="0">
                <a:latin typeface="Arial"/>
                <a:cs typeface="Arial"/>
              </a:rPr>
              <a:t> (sospensione) 	</a:t>
            </a:r>
            <a:r>
              <a:rPr kumimoji="0" lang="it-IT" sz="2200" dirty="0">
                <a:latin typeface="Arial"/>
                <a:cs typeface="Arial"/>
                <a:sym typeface="Wingdings" charset="0"/>
              </a:rPr>
              <a:t> </a:t>
            </a:r>
            <a:r>
              <a:rPr kumimoji="0" lang="it-IT" sz="2200" i="1" dirty="0">
                <a:latin typeface="Arial"/>
                <a:cs typeface="Arial"/>
                <a:sym typeface="Wingdings" charset="0"/>
              </a:rPr>
              <a:t>disimpegno progressivo</a:t>
            </a:r>
          </a:p>
        </p:txBody>
      </p:sp>
      <p:sp>
        <p:nvSpPr>
          <p:cNvPr id="50180" name="Text Box 4"/>
          <p:cNvSpPr txBox="1">
            <a:spLocks noChangeArrowheads="1"/>
          </p:cNvSpPr>
          <p:nvPr/>
        </p:nvSpPr>
        <p:spPr bwMode="auto">
          <a:xfrm>
            <a:off x="2555875" y="867847"/>
            <a:ext cx="39608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0" lang="it-IT" sz="2800" dirty="0" smtClean="0">
                <a:latin typeface="Arial"/>
                <a:cs typeface="Arial"/>
              </a:rPr>
              <a:t>(team o piccoli gruppi)</a:t>
            </a:r>
            <a:endParaRPr kumimoji="0" lang="it-IT" sz="2800" dirty="0">
              <a:latin typeface="Arial"/>
              <a:cs typeface="Arial"/>
            </a:endParaRPr>
          </a:p>
        </p:txBody>
      </p:sp>
      <p:sp>
        <p:nvSpPr>
          <p:cNvPr id="50181" name="AutoShape 5"/>
          <p:cNvSpPr>
            <a:spLocks noChangeArrowheads="1"/>
          </p:cNvSpPr>
          <p:nvPr/>
        </p:nvSpPr>
        <p:spPr bwMode="auto">
          <a:xfrm>
            <a:off x="2124075" y="2708275"/>
            <a:ext cx="215900" cy="360363"/>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50182" name="AutoShape 6"/>
          <p:cNvSpPr>
            <a:spLocks noChangeArrowheads="1"/>
          </p:cNvSpPr>
          <p:nvPr/>
        </p:nvSpPr>
        <p:spPr bwMode="auto">
          <a:xfrm>
            <a:off x="2124075" y="3644900"/>
            <a:ext cx="215900" cy="360363"/>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50183" name="AutoShape 7"/>
          <p:cNvSpPr>
            <a:spLocks noChangeArrowheads="1"/>
          </p:cNvSpPr>
          <p:nvPr/>
        </p:nvSpPr>
        <p:spPr bwMode="auto">
          <a:xfrm>
            <a:off x="2124075" y="4600294"/>
            <a:ext cx="215900" cy="360363"/>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50184" name="AutoShape 8"/>
          <p:cNvSpPr>
            <a:spLocks noChangeArrowheads="1"/>
          </p:cNvSpPr>
          <p:nvPr/>
        </p:nvSpPr>
        <p:spPr bwMode="auto">
          <a:xfrm>
            <a:off x="2124075" y="5598115"/>
            <a:ext cx="215900" cy="360363"/>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10" name="Titolo 1"/>
          <p:cNvSpPr>
            <a:spLocks noGrp="1"/>
          </p:cNvSpPr>
          <p:nvPr>
            <p:ph type="title"/>
          </p:nvPr>
        </p:nvSpPr>
        <p:spPr>
          <a:xfrm>
            <a:off x="0" y="45146"/>
            <a:ext cx="9144000" cy="1143000"/>
          </a:xfrm>
        </p:spPr>
        <p:txBody>
          <a:bodyPr>
            <a:noAutofit/>
          </a:bodyPr>
          <a:lstStyle/>
          <a:p>
            <a:r>
              <a:rPr lang="it-IT" sz="2800" b="1" dirty="0">
                <a:solidFill>
                  <a:srgbClr val="008000"/>
                </a:solidFill>
              </a:rPr>
              <a:t>1. Teoria evolutiva </a:t>
            </a:r>
            <a:r>
              <a:rPr lang="it-IT" sz="2800" b="1" dirty="0" smtClean="0">
                <a:solidFill>
                  <a:srgbClr val="008000"/>
                </a:solidFill>
              </a:rPr>
              <a:t>lineare (</a:t>
            </a:r>
            <a:r>
              <a:rPr lang="it-IT" sz="2800" b="1" dirty="0" err="1" smtClean="0">
                <a:solidFill>
                  <a:srgbClr val="008000"/>
                </a:solidFill>
              </a:rPr>
              <a:t>Tuckman</a:t>
            </a:r>
            <a:r>
              <a:rPr lang="it-IT" sz="2800" b="1" dirty="0" smtClean="0">
                <a:solidFill>
                  <a:srgbClr val="008000"/>
                </a:solidFill>
              </a:rPr>
              <a:t> &amp; Jensen 1977) </a:t>
            </a:r>
            <a:r>
              <a:rPr lang="it-IT" sz="2800" dirty="0" smtClean="0">
                <a:solidFill>
                  <a:srgbClr val="008000"/>
                </a:solidFill>
                <a:effectLst/>
              </a:rPr>
              <a:t/>
            </a:r>
            <a:br>
              <a:rPr lang="it-IT" sz="2800" dirty="0" smtClean="0">
                <a:solidFill>
                  <a:srgbClr val="008000"/>
                </a:solidFill>
                <a:effectLst/>
              </a:rPr>
            </a:br>
            <a:endParaRPr lang="it-IT" sz="2800" dirty="0">
              <a:solidFill>
                <a:srgbClr val="008000"/>
              </a:solidFill>
            </a:endParaRPr>
          </a:p>
        </p:txBody>
      </p:sp>
    </p:spTree>
    <p:extLst>
      <p:ext uri="{BB962C8B-B14F-4D97-AF65-F5344CB8AC3E}">
        <p14:creationId xmlns:p14="http://schemas.microsoft.com/office/powerpoint/2010/main" val="40776407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5146"/>
            <a:ext cx="9144000" cy="1143000"/>
          </a:xfrm>
        </p:spPr>
        <p:txBody>
          <a:bodyPr>
            <a:noAutofit/>
          </a:bodyPr>
          <a:lstStyle/>
          <a:p>
            <a:r>
              <a:rPr lang="it-IT" sz="2800" b="1" dirty="0">
                <a:solidFill>
                  <a:srgbClr val="008000"/>
                </a:solidFill>
              </a:rPr>
              <a:t>1. Teoria evolutiva </a:t>
            </a:r>
            <a:r>
              <a:rPr lang="it-IT" sz="2800" b="1" dirty="0" smtClean="0">
                <a:solidFill>
                  <a:srgbClr val="008000"/>
                </a:solidFill>
              </a:rPr>
              <a:t>lineare (</a:t>
            </a:r>
            <a:r>
              <a:rPr lang="it-IT" sz="2800" b="1" dirty="0" err="1" smtClean="0">
                <a:solidFill>
                  <a:srgbClr val="008000"/>
                </a:solidFill>
              </a:rPr>
              <a:t>Tuckman</a:t>
            </a:r>
            <a:r>
              <a:rPr lang="it-IT" sz="2800" b="1" dirty="0" smtClean="0">
                <a:solidFill>
                  <a:srgbClr val="008000"/>
                </a:solidFill>
              </a:rPr>
              <a:t> &amp; Jensen 1977) </a:t>
            </a:r>
            <a:r>
              <a:rPr lang="it-IT" sz="2800" dirty="0" smtClean="0">
                <a:solidFill>
                  <a:srgbClr val="008000"/>
                </a:solidFill>
                <a:effectLst/>
              </a:rPr>
              <a:t/>
            </a:r>
            <a:br>
              <a:rPr lang="it-IT" sz="2800" dirty="0" smtClean="0">
                <a:solidFill>
                  <a:srgbClr val="008000"/>
                </a:solidFill>
                <a:effectLst/>
              </a:rPr>
            </a:br>
            <a:endParaRPr lang="it-IT" sz="2800" dirty="0">
              <a:solidFill>
                <a:srgbClr val="008000"/>
              </a:solidFill>
            </a:endParaRPr>
          </a:p>
        </p:txBody>
      </p:sp>
      <p:sp>
        <p:nvSpPr>
          <p:cNvPr id="3" name="Segnaposto contenuto 2"/>
          <p:cNvSpPr>
            <a:spLocks noGrp="1"/>
          </p:cNvSpPr>
          <p:nvPr>
            <p:ph idx="1"/>
          </p:nvPr>
        </p:nvSpPr>
        <p:spPr>
          <a:xfrm>
            <a:off x="0" y="819926"/>
            <a:ext cx="9144000" cy="4525963"/>
          </a:xfrm>
        </p:spPr>
        <p:txBody>
          <a:bodyPr>
            <a:noAutofit/>
          </a:bodyPr>
          <a:lstStyle/>
          <a:p>
            <a:pPr marL="0" indent="0" algn="just">
              <a:buNone/>
            </a:pPr>
            <a:r>
              <a:rPr lang="it-IT" sz="2600" dirty="0" smtClean="0"/>
              <a:t>Il processo </a:t>
            </a:r>
            <a:r>
              <a:rPr lang="it-IT" sz="2600" dirty="0"/>
              <a:t>di sviluppo di un team </a:t>
            </a:r>
            <a:r>
              <a:rPr lang="it-IT" sz="2600" dirty="0" smtClean="0"/>
              <a:t>è </a:t>
            </a:r>
            <a:r>
              <a:rPr lang="it-IT" sz="2600" b="1" dirty="0"/>
              <a:t>lineare </a:t>
            </a:r>
            <a:r>
              <a:rPr lang="it-IT" sz="2600" dirty="0"/>
              <a:t>e segue 5 fasi principali: </a:t>
            </a:r>
            <a:endParaRPr lang="it-IT" sz="2600" dirty="0" smtClean="0"/>
          </a:p>
          <a:p>
            <a:pPr marL="0" indent="0" algn="just">
              <a:buNone/>
            </a:pPr>
            <a:endParaRPr lang="it-IT" sz="2600" dirty="0" smtClean="0"/>
          </a:p>
          <a:p>
            <a:pPr marL="0" indent="0" algn="just">
              <a:buNone/>
            </a:pPr>
            <a:r>
              <a:rPr lang="it-IT" sz="2600" b="1" dirty="0" smtClean="0"/>
              <a:t>1. Fase </a:t>
            </a:r>
            <a:r>
              <a:rPr lang="it-IT" sz="2600" b="1" dirty="0"/>
              <a:t>di formazione (</a:t>
            </a:r>
            <a:r>
              <a:rPr lang="it-IT" sz="2600" b="1" i="1" dirty="0" err="1"/>
              <a:t>forming</a:t>
            </a:r>
            <a:r>
              <a:rPr lang="it-IT" sz="2600" b="1" dirty="0"/>
              <a:t>)</a:t>
            </a:r>
            <a:r>
              <a:rPr lang="it-IT" sz="2600" dirty="0"/>
              <a:t>: i membri familiarizzano, si conosco, si confrontano, si valutano reciprocamente rispetto a punti di debolezza e a punti di forza (es. esperienza, precedenti appartenenze ad altri team, ...) </a:t>
            </a:r>
          </a:p>
          <a:p>
            <a:pPr marL="0" indent="0" algn="just">
              <a:buNone/>
            </a:pPr>
            <a:r>
              <a:rPr lang="it-IT" sz="2600" b="1" dirty="0" smtClean="0"/>
              <a:t>2</a:t>
            </a:r>
            <a:r>
              <a:rPr lang="it-IT" sz="2600" b="1" dirty="0"/>
              <a:t>. Fase di messa alla prova e conflitto (</a:t>
            </a:r>
            <a:r>
              <a:rPr lang="it-IT" sz="2600" b="1" i="1" dirty="0" err="1"/>
              <a:t>storming</a:t>
            </a:r>
            <a:r>
              <a:rPr lang="it-IT" sz="2600" b="1" dirty="0"/>
              <a:t>)</a:t>
            </a:r>
            <a:r>
              <a:rPr lang="it-IT" sz="2600" dirty="0"/>
              <a:t>: i membri mettono alla prova il leader, gli altri membri, anche attraverso conflitti e tensioni </a:t>
            </a:r>
          </a:p>
          <a:p>
            <a:pPr marL="0" indent="0" algn="just">
              <a:buNone/>
            </a:pPr>
            <a:r>
              <a:rPr lang="it-IT" sz="2600" b="1" dirty="0" smtClean="0"/>
              <a:t>3</a:t>
            </a:r>
            <a:r>
              <a:rPr lang="it-IT" sz="2600" b="1" dirty="0"/>
              <a:t>. Fase di normalizzazione (</a:t>
            </a:r>
            <a:r>
              <a:rPr lang="it-IT" sz="2600" b="1" i="1" dirty="0" err="1"/>
              <a:t>norming</a:t>
            </a:r>
            <a:r>
              <a:rPr lang="it-IT" sz="2600" b="1" dirty="0"/>
              <a:t>)</a:t>
            </a:r>
            <a:r>
              <a:rPr lang="it-IT" sz="2600" dirty="0"/>
              <a:t>: </a:t>
            </a:r>
            <a:r>
              <a:rPr lang="it-IT" sz="2600" dirty="0" smtClean="0"/>
              <a:t>l’ostilità </a:t>
            </a:r>
            <a:r>
              <a:rPr lang="it-IT" sz="2600" dirty="0"/>
              <a:t>è rimpiazzata dalla </a:t>
            </a:r>
            <a:r>
              <a:rPr lang="it-IT" sz="2600" dirty="0" smtClean="0"/>
              <a:t>solidarietà </a:t>
            </a:r>
            <a:r>
              <a:rPr lang="it-IT" sz="2600" dirty="0"/>
              <a:t>e dalla cooperazione, </a:t>
            </a:r>
            <a:r>
              <a:rPr lang="it-IT" sz="2600" dirty="0" smtClean="0"/>
              <a:t>i conflitti </a:t>
            </a:r>
            <a:r>
              <a:rPr lang="it-IT" sz="2600" dirty="0"/>
              <a:t>si risolvono, si sposta il focus dalla soddisfazione dei propri bisogni al raggiungimento degli obiettivi del </a:t>
            </a:r>
            <a:r>
              <a:rPr lang="it-IT" sz="2600" dirty="0" smtClean="0"/>
              <a:t>team</a:t>
            </a:r>
            <a:endParaRPr lang="it-IT" sz="26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17</a:t>
            </a:fld>
            <a:endParaRPr lang="it-IT"/>
          </a:p>
        </p:txBody>
      </p:sp>
    </p:spTree>
    <p:extLst>
      <p:ext uri="{BB962C8B-B14F-4D97-AF65-F5344CB8AC3E}">
        <p14:creationId xmlns:p14="http://schemas.microsoft.com/office/powerpoint/2010/main" val="10272758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5146"/>
            <a:ext cx="9144000" cy="1143000"/>
          </a:xfrm>
        </p:spPr>
        <p:txBody>
          <a:bodyPr>
            <a:noAutofit/>
          </a:bodyPr>
          <a:lstStyle/>
          <a:p>
            <a:r>
              <a:rPr lang="it-IT" sz="2800" b="1" dirty="0">
                <a:solidFill>
                  <a:srgbClr val="008000"/>
                </a:solidFill>
              </a:rPr>
              <a:t>1. Teoria evolutiva </a:t>
            </a:r>
            <a:r>
              <a:rPr lang="it-IT" sz="2800" b="1" dirty="0" smtClean="0">
                <a:solidFill>
                  <a:srgbClr val="008000"/>
                </a:solidFill>
              </a:rPr>
              <a:t>lineare (</a:t>
            </a:r>
            <a:r>
              <a:rPr lang="it-IT" sz="2800" b="1" dirty="0" err="1" smtClean="0">
                <a:solidFill>
                  <a:srgbClr val="008000"/>
                </a:solidFill>
              </a:rPr>
              <a:t>Tuckman</a:t>
            </a:r>
            <a:r>
              <a:rPr lang="it-IT" sz="2800" b="1" dirty="0" smtClean="0">
                <a:solidFill>
                  <a:srgbClr val="008000"/>
                </a:solidFill>
              </a:rPr>
              <a:t> &amp; Jensen 1977) </a:t>
            </a:r>
            <a:r>
              <a:rPr lang="it-IT" sz="2800" dirty="0" smtClean="0">
                <a:solidFill>
                  <a:srgbClr val="008000"/>
                </a:solidFill>
                <a:effectLst/>
              </a:rPr>
              <a:t/>
            </a:r>
            <a:br>
              <a:rPr lang="it-IT" sz="2800" dirty="0" smtClean="0">
                <a:solidFill>
                  <a:srgbClr val="008000"/>
                </a:solidFill>
                <a:effectLst/>
              </a:rPr>
            </a:br>
            <a:endParaRPr lang="it-IT" sz="2800" dirty="0">
              <a:solidFill>
                <a:srgbClr val="008000"/>
              </a:solidFill>
            </a:endParaRPr>
          </a:p>
        </p:txBody>
      </p:sp>
      <p:sp>
        <p:nvSpPr>
          <p:cNvPr id="3" name="Segnaposto contenuto 2"/>
          <p:cNvSpPr>
            <a:spLocks noGrp="1"/>
          </p:cNvSpPr>
          <p:nvPr>
            <p:ph idx="1"/>
          </p:nvPr>
        </p:nvSpPr>
        <p:spPr>
          <a:xfrm>
            <a:off x="0" y="819926"/>
            <a:ext cx="9144000" cy="4525963"/>
          </a:xfrm>
        </p:spPr>
        <p:txBody>
          <a:bodyPr>
            <a:noAutofit/>
          </a:bodyPr>
          <a:lstStyle/>
          <a:p>
            <a:pPr marL="0" indent="0" algn="just">
              <a:buNone/>
            </a:pPr>
            <a:r>
              <a:rPr lang="it-IT" sz="2800" dirty="0"/>
              <a:t>Processo di sviluppo di un team </a:t>
            </a:r>
            <a:r>
              <a:rPr lang="it-IT" sz="2800" dirty="0" smtClean="0"/>
              <a:t>è </a:t>
            </a:r>
            <a:r>
              <a:rPr lang="it-IT" sz="2800" b="1" dirty="0"/>
              <a:t>lineare </a:t>
            </a:r>
            <a:r>
              <a:rPr lang="it-IT" sz="2800" dirty="0"/>
              <a:t>e segue 5 fasi principali: </a:t>
            </a:r>
            <a:endParaRPr lang="it-IT" sz="2800" dirty="0" smtClean="0"/>
          </a:p>
          <a:p>
            <a:pPr marL="0" indent="0" algn="just">
              <a:buNone/>
            </a:pPr>
            <a:endParaRPr lang="it-IT" sz="2800" b="1" dirty="0" smtClean="0"/>
          </a:p>
          <a:p>
            <a:pPr marL="0" indent="0" algn="just">
              <a:buNone/>
            </a:pPr>
            <a:r>
              <a:rPr lang="it-IT" sz="2800" b="1" dirty="0" smtClean="0"/>
              <a:t>4</a:t>
            </a:r>
            <a:r>
              <a:rPr lang="it-IT" sz="2800" b="1" dirty="0"/>
              <a:t>. Fase di prestazione (</a:t>
            </a:r>
            <a:r>
              <a:rPr lang="it-IT" sz="2800" b="1" i="1" dirty="0" err="1"/>
              <a:t>performing</a:t>
            </a:r>
            <a:r>
              <a:rPr lang="it-IT" sz="2800" b="1" dirty="0"/>
              <a:t>)</a:t>
            </a:r>
            <a:r>
              <a:rPr lang="it-IT" sz="2800" dirty="0"/>
              <a:t>: i membri finalizzano e incanalano le proprie energie alla prestazione e al successo del team, le relazioni fra membri sono stabili, i ruoli son ben definiti, </a:t>
            </a:r>
            <a:r>
              <a:rPr lang="it-IT" sz="2800" dirty="0" err="1"/>
              <a:t>problem-solving</a:t>
            </a:r>
            <a:r>
              <a:rPr lang="it-IT" sz="2800" dirty="0"/>
              <a:t> </a:t>
            </a:r>
            <a:endParaRPr lang="it-IT" sz="2800" dirty="0" smtClean="0">
              <a:effectLst/>
            </a:endParaRPr>
          </a:p>
          <a:p>
            <a:pPr marL="0" indent="0" algn="just">
              <a:buNone/>
            </a:pPr>
            <a:r>
              <a:rPr lang="it-IT" sz="2800" b="1" dirty="0"/>
              <a:t>5. Fase di sospensione (</a:t>
            </a:r>
            <a:r>
              <a:rPr lang="it-IT" sz="2800" b="1" i="1" dirty="0" err="1"/>
              <a:t>adjourning</a:t>
            </a:r>
            <a:r>
              <a:rPr lang="it-IT" sz="2800" b="1" dirty="0"/>
              <a:t>)</a:t>
            </a:r>
            <a:r>
              <a:rPr lang="it-IT" sz="2800" dirty="0"/>
              <a:t>: fase di disimpegno progressivo, i membri affrontano l’approssimarsi della fine del gruppo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18</a:t>
            </a:fld>
            <a:endParaRPr lang="it-IT"/>
          </a:p>
        </p:txBody>
      </p:sp>
    </p:spTree>
    <p:extLst>
      <p:ext uri="{BB962C8B-B14F-4D97-AF65-F5344CB8AC3E}">
        <p14:creationId xmlns:p14="http://schemas.microsoft.com/office/powerpoint/2010/main" val="37219465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547"/>
            <a:ext cx="9144000" cy="1143000"/>
          </a:xfrm>
        </p:spPr>
        <p:txBody>
          <a:bodyPr>
            <a:noAutofit/>
          </a:bodyPr>
          <a:lstStyle/>
          <a:p>
            <a:r>
              <a:rPr lang="it-IT" sz="3200" b="1" dirty="0">
                <a:solidFill>
                  <a:srgbClr val="008000"/>
                </a:solidFill>
              </a:rPr>
              <a:t>2. Teoria evolutiva del ciclo di vita (</a:t>
            </a:r>
            <a:r>
              <a:rPr lang="it-IT" sz="3200" b="1" i="1" dirty="0">
                <a:solidFill>
                  <a:srgbClr val="008000"/>
                </a:solidFill>
              </a:rPr>
              <a:t>life </a:t>
            </a:r>
            <a:r>
              <a:rPr lang="it-IT" sz="3200" b="1" i="1" dirty="0" err="1">
                <a:solidFill>
                  <a:srgbClr val="008000"/>
                </a:solidFill>
              </a:rPr>
              <a:t>cycle</a:t>
            </a:r>
            <a:r>
              <a:rPr lang="it-IT" sz="3200" b="1" dirty="0">
                <a:solidFill>
                  <a:srgbClr val="008000"/>
                </a:solidFill>
              </a:rPr>
              <a:t>)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646420"/>
            <a:ext cx="9144000" cy="4525963"/>
          </a:xfrm>
        </p:spPr>
        <p:txBody>
          <a:bodyPr>
            <a:noAutofit/>
          </a:bodyPr>
          <a:lstStyle/>
          <a:p>
            <a:pPr marL="0" indent="0" algn="just">
              <a:buNone/>
            </a:pPr>
            <a:r>
              <a:rPr lang="it-IT" sz="2800" dirty="0"/>
              <a:t>Secondo questo approccio i </a:t>
            </a:r>
            <a:r>
              <a:rPr lang="it-IT" sz="2800" b="1" dirty="0"/>
              <a:t>team </a:t>
            </a:r>
            <a:r>
              <a:rPr lang="it-IT" sz="2800" dirty="0" smtClean="0"/>
              <a:t>si </a:t>
            </a:r>
            <a:r>
              <a:rPr lang="it-IT" sz="2800" dirty="0"/>
              <a:t>evolvono in modo simile al </a:t>
            </a:r>
            <a:r>
              <a:rPr lang="it-IT" sz="2800" b="1" dirty="0"/>
              <a:t>ciclo di vita individuale </a:t>
            </a:r>
            <a:r>
              <a:rPr lang="it-IT" sz="2800" dirty="0"/>
              <a:t>(</a:t>
            </a:r>
            <a:r>
              <a:rPr lang="it-IT" sz="2800" i="1" dirty="0"/>
              <a:t>life </a:t>
            </a:r>
            <a:r>
              <a:rPr lang="it-IT" sz="2800" i="1" dirty="0" err="1"/>
              <a:t>cycle</a:t>
            </a:r>
            <a:r>
              <a:rPr lang="it-IT" sz="2800" dirty="0"/>
              <a:t>), secondo le tappe: </a:t>
            </a:r>
            <a:endParaRPr lang="it-IT" sz="2800" dirty="0" smtClean="0"/>
          </a:p>
          <a:p>
            <a:pPr marL="0" indent="0" algn="just">
              <a:buNone/>
            </a:pPr>
            <a:r>
              <a:rPr lang="it-IT" sz="2800" b="1" dirty="0" smtClean="0"/>
              <a:t>1</a:t>
            </a:r>
            <a:r>
              <a:rPr lang="it-IT" sz="2800" b="1" dirty="0"/>
              <a:t>. Fase di nascita</a:t>
            </a:r>
            <a:br>
              <a:rPr lang="it-IT" sz="2800" b="1" dirty="0"/>
            </a:br>
            <a:r>
              <a:rPr lang="it-IT" sz="2800" b="1" dirty="0"/>
              <a:t>2. Fase di sviluppo </a:t>
            </a:r>
            <a:endParaRPr lang="it-IT" sz="2800" dirty="0" smtClean="0">
              <a:effectLst/>
            </a:endParaRPr>
          </a:p>
          <a:p>
            <a:pPr marL="0" indent="0" algn="just">
              <a:buNone/>
            </a:pPr>
            <a:r>
              <a:rPr lang="it-IT" sz="2800" b="1" dirty="0"/>
              <a:t>3. Fase finale (morte) </a:t>
            </a:r>
            <a:endParaRPr lang="it-IT" sz="2800" b="1" dirty="0" smtClean="0"/>
          </a:p>
          <a:p>
            <a:pPr marL="0" indent="0" algn="just">
              <a:buNone/>
            </a:pPr>
            <a:endParaRPr lang="it-IT" sz="2800" dirty="0" smtClean="0">
              <a:effectLst/>
            </a:endParaRPr>
          </a:p>
          <a:p>
            <a:pPr marL="0" indent="0" algn="just">
              <a:buNone/>
            </a:pPr>
            <a:r>
              <a:rPr lang="it-IT" sz="2800" dirty="0"/>
              <a:t>Si distingue dalla teoria evolutiva lineare per la maggiore enfasi alla </a:t>
            </a:r>
            <a:r>
              <a:rPr lang="it-IT" sz="2800" b="1" dirty="0"/>
              <a:t>fase finale </a:t>
            </a:r>
            <a:r>
              <a:rPr lang="it-IT" sz="2800" dirty="0"/>
              <a:t>dell’evoluzione del </a:t>
            </a:r>
            <a:r>
              <a:rPr lang="it-IT" sz="2800" dirty="0" smtClean="0"/>
              <a:t>team, </a:t>
            </a:r>
            <a:r>
              <a:rPr lang="it-IT" sz="2800" dirty="0"/>
              <a:t>che precede la </a:t>
            </a:r>
            <a:r>
              <a:rPr lang="it-IT" sz="2800" b="1" dirty="0"/>
              <a:t>dissoluzione </a:t>
            </a:r>
            <a:r>
              <a:rPr lang="it-IT" sz="2800" dirty="0"/>
              <a:t>del team stesso</a:t>
            </a:r>
            <a:r>
              <a:rPr lang="it-IT" sz="2800" dirty="0" smtClean="0"/>
              <a:t>.</a:t>
            </a:r>
          </a:p>
          <a:p>
            <a:pPr marL="0" indent="0" algn="just">
              <a:buNone/>
            </a:pPr>
            <a:r>
              <a:rPr lang="it-IT" sz="2800" dirty="0" smtClean="0"/>
              <a:t> </a:t>
            </a:r>
            <a:endParaRPr lang="it-IT" sz="2800" dirty="0" smtClean="0">
              <a:effectLst/>
            </a:endParaRPr>
          </a:p>
          <a:p>
            <a:pPr marL="0" indent="0" algn="just">
              <a:buNone/>
            </a:pPr>
            <a:r>
              <a:rPr lang="it-IT" sz="2800" dirty="0"/>
              <a:t>Si applica </a:t>
            </a:r>
            <a:r>
              <a:rPr lang="it-IT" sz="2800" dirty="0" smtClean="0"/>
              <a:t>ai </a:t>
            </a:r>
            <a:r>
              <a:rPr lang="it-IT" sz="2800" dirty="0"/>
              <a:t>team </a:t>
            </a:r>
            <a:r>
              <a:rPr lang="it-IT" sz="2800" dirty="0" smtClean="0"/>
              <a:t>che </a:t>
            </a:r>
            <a:r>
              <a:rPr lang="it-IT" sz="2800" dirty="0"/>
              <a:t>hanno un ‘ciclo di vita’ </a:t>
            </a:r>
            <a:r>
              <a:rPr lang="it-IT" sz="2800" dirty="0" smtClean="0"/>
              <a:t>più breve (es. terminano una volta raggiunto l’obbiettivo)</a:t>
            </a:r>
            <a:r>
              <a:rPr lang="it-IT" sz="2800" b="1" dirty="0" smtClean="0"/>
              <a:t>.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19</a:t>
            </a:fld>
            <a:endParaRPr lang="it-IT"/>
          </a:p>
        </p:txBody>
      </p:sp>
    </p:spTree>
    <p:extLst>
      <p:ext uri="{BB962C8B-B14F-4D97-AF65-F5344CB8AC3E}">
        <p14:creationId xmlns:p14="http://schemas.microsoft.com/office/powerpoint/2010/main" val="12602172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DIFFERENZE FRA GRUPPO E TEAM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217712"/>
            <a:ext cx="9144000" cy="4525963"/>
          </a:xfrm>
        </p:spPr>
        <p:txBody>
          <a:bodyPr>
            <a:normAutofit fontScale="92500" lnSpcReduction="10000"/>
          </a:bodyPr>
          <a:lstStyle/>
          <a:p>
            <a:pPr marL="0" indent="0" algn="just">
              <a:buNone/>
            </a:pPr>
            <a:r>
              <a:rPr lang="it-IT" dirty="0" smtClean="0"/>
              <a:t>Un </a:t>
            </a:r>
            <a:r>
              <a:rPr lang="it-IT" dirty="0"/>
              <a:t>gruppo è l’insieme di due o </a:t>
            </a:r>
            <a:r>
              <a:rPr lang="it-IT" dirty="0" smtClean="0"/>
              <a:t>più </a:t>
            </a:r>
            <a:r>
              <a:rPr lang="it-IT" dirty="0"/>
              <a:t>persone che </a:t>
            </a:r>
            <a:r>
              <a:rPr lang="it-IT" dirty="0" smtClean="0"/>
              <a:t>interagiscono </a:t>
            </a:r>
            <a:r>
              <a:rPr lang="it-IT" dirty="0"/>
              <a:t>reciprocamente e che esercitano </a:t>
            </a:r>
            <a:r>
              <a:rPr lang="it-IT" dirty="0" smtClean="0"/>
              <a:t>reciproca </a:t>
            </a:r>
            <a:r>
              <a:rPr lang="it-IT" dirty="0"/>
              <a:t>influenza le une sulle </a:t>
            </a:r>
            <a:r>
              <a:rPr lang="it-IT" dirty="0" smtClean="0"/>
              <a:t>altre</a:t>
            </a:r>
            <a:r>
              <a:rPr lang="it-IT" dirty="0"/>
              <a:t> </a:t>
            </a:r>
            <a:r>
              <a:rPr lang="it-IT" dirty="0" smtClean="0"/>
              <a:t>(</a:t>
            </a:r>
            <a:r>
              <a:rPr lang="it-IT" dirty="0" err="1"/>
              <a:t>Aranson</a:t>
            </a:r>
            <a:r>
              <a:rPr lang="it-IT" dirty="0"/>
              <a:t>, Wilson, </a:t>
            </a:r>
            <a:r>
              <a:rPr lang="it-IT" dirty="0" smtClean="0"/>
              <a:t>&amp; </a:t>
            </a:r>
            <a:r>
              <a:rPr lang="it-IT" dirty="0" err="1" smtClean="0"/>
              <a:t>Akert</a:t>
            </a:r>
            <a:r>
              <a:rPr lang="it-IT" dirty="0"/>
              <a:t>, 2002). </a:t>
            </a:r>
            <a:endParaRPr lang="it-IT" dirty="0" smtClean="0"/>
          </a:p>
          <a:p>
            <a:pPr marL="0" indent="0" algn="just">
              <a:buNone/>
            </a:pPr>
            <a:endParaRPr lang="it-IT" dirty="0" smtClean="0">
              <a:effectLst/>
            </a:endParaRPr>
          </a:p>
          <a:p>
            <a:pPr marL="0" indent="0" algn="just">
              <a:buNone/>
            </a:pPr>
            <a:r>
              <a:rPr lang="it-IT" dirty="0"/>
              <a:t>Es. gruppo di </a:t>
            </a:r>
            <a:r>
              <a:rPr lang="it-IT" dirty="0" smtClean="0"/>
              <a:t>infermieri che lavorano </a:t>
            </a:r>
            <a:r>
              <a:rPr lang="it-IT" dirty="0"/>
              <a:t>insieme ogni giorno, condividono obiettivi comuni </a:t>
            </a:r>
            <a:r>
              <a:rPr lang="it-IT" dirty="0" smtClean="0"/>
              <a:t>(es. curare i pazienti)</a:t>
            </a:r>
            <a:r>
              <a:rPr lang="it-IT" dirty="0"/>
              <a:t>, interagiscono in modo reciproco in molti modi </a:t>
            </a:r>
            <a:r>
              <a:rPr lang="it-IT" dirty="0" smtClean="0"/>
              <a:t>(es. durante </a:t>
            </a:r>
            <a:r>
              <a:rPr lang="it-IT" dirty="0"/>
              <a:t>le fasi di </a:t>
            </a:r>
            <a:r>
              <a:rPr lang="it-IT" dirty="0" smtClean="0"/>
              <a:t>preparazione/somministrazione delle terapie)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a:t>
            </a:fld>
            <a:endParaRPr lang="it-IT"/>
          </a:p>
        </p:txBody>
      </p:sp>
    </p:spTree>
    <p:extLst>
      <p:ext uri="{BB962C8B-B14F-4D97-AF65-F5344CB8AC3E}">
        <p14:creationId xmlns:p14="http://schemas.microsoft.com/office/powerpoint/2010/main" val="12158879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2800" b="1" dirty="0">
                <a:solidFill>
                  <a:srgbClr val="008000"/>
                </a:solidFill>
              </a:rPr>
              <a:t>3. Teoria evolutiva a fasi ricorsive (</a:t>
            </a:r>
            <a:r>
              <a:rPr lang="it-IT" sz="2800" b="1" i="1" dirty="0" err="1">
                <a:solidFill>
                  <a:srgbClr val="008000"/>
                </a:solidFill>
              </a:rPr>
              <a:t>Pendular</a:t>
            </a:r>
            <a:r>
              <a:rPr lang="it-IT" sz="2800" b="1" i="1" dirty="0">
                <a:solidFill>
                  <a:srgbClr val="008000"/>
                </a:solidFill>
              </a:rPr>
              <a:t> model</a:t>
            </a:r>
            <a:r>
              <a:rPr lang="it-IT" sz="2800" b="1" dirty="0">
                <a:solidFill>
                  <a:srgbClr val="008000"/>
                </a:solidFill>
              </a:rPr>
              <a:t>) </a:t>
            </a:r>
            <a:r>
              <a:rPr lang="it-IT" sz="2800" dirty="0" smtClean="0">
                <a:solidFill>
                  <a:srgbClr val="008000"/>
                </a:solidFill>
                <a:effectLst/>
              </a:rPr>
              <a:t/>
            </a:r>
            <a:br>
              <a:rPr lang="it-IT" sz="2800" dirty="0" smtClean="0">
                <a:solidFill>
                  <a:srgbClr val="008000"/>
                </a:solidFill>
                <a:effectLst/>
              </a:rPr>
            </a:br>
            <a:endParaRPr lang="it-IT" sz="2800" dirty="0">
              <a:solidFill>
                <a:srgbClr val="008000"/>
              </a:solidFill>
            </a:endParaRPr>
          </a:p>
        </p:txBody>
      </p:sp>
      <p:sp>
        <p:nvSpPr>
          <p:cNvPr id="3" name="Segnaposto contenuto 2"/>
          <p:cNvSpPr>
            <a:spLocks noGrp="1"/>
          </p:cNvSpPr>
          <p:nvPr>
            <p:ph idx="1"/>
          </p:nvPr>
        </p:nvSpPr>
        <p:spPr>
          <a:xfrm>
            <a:off x="0" y="1263611"/>
            <a:ext cx="9144000" cy="4525963"/>
          </a:xfrm>
        </p:spPr>
        <p:txBody>
          <a:bodyPr>
            <a:normAutofit lnSpcReduction="10000"/>
          </a:bodyPr>
          <a:lstStyle/>
          <a:p>
            <a:pPr marL="0" indent="0" algn="just">
              <a:buNone/>
            </a:pPr>
            <a:r>
              <a:rPr lang="it-IT" dirty="0"/>
              <a:t>Mentre tanto la teoria evolutiva lineare quanto la teoria del ciclo di vita sono </a:t>
            </a:r>
            <a:r>
              <a:rPr lang="it-IT" b="1" dirty="0"/>
              <a:t>modelli statici</a:t>
            </a:r>
            <a:r>
              <a:rPr lang="it-IT" dirty="0"/>
              <a:t>, la teoria evolutiva a fasi ricorsive è un </a:t>
            </a:r>
            <a:r>
              <a:rPr lang="it-IT" b="1" dirty="0"/>
              <a:t>approccio dinamico</a:t>
            </a:r>
            <a:r>
              <a:rPr lang="it-IT" dirty="0"/>
              <a:t>. </a:t>
            </a:r>
            <a:endParaRPr lang="it-IT" dirty="0" smtClean="0"/>
          </a:p>
          <a:p>
            <a:pPr marL="0" indent="0" algn="just">
              <a:buNone/>
            </a:pPr>
            <a:endParaRPr lang="it-IT" dirty="0" smtClean="0">
              <a:effectLst/>
            </a:endParaRPr>
          </a:p>
          <a:p>
            <a:pPr marL="0" indent="0" algn="just">
              <a:buNone/>
            </a:pPr>
            <a:r>
              <a:rPr lang="it-IT" dirty="0"/>
              <a:t>Enfatizza le fasi evolutive legate alle </a:t>
            </a:r>
            <a:r>
              <a:rPr lang="it-IT" b="1" dirty="0"/>
              <a:t>relazioni interpersonali </a:t>
            </a:r>
            <a:r>
              <a:rPr lang="it-IT" dirty="0"/>
              <a:t>durante la crescita e lo sviluppo dei team: un team non vive le fasi di sviluppo in modo progressivo dalla nascita.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20</a:t>
            </a:fld>
            <a:endParaRPr lang="it-IT"/>
          </a:p>
        </p:txBody>
      </p:sp>
    </p:spTree>
    <p:extLst>
      <p:ext uri="{BB962C8B-B14F-4D97-AF65-F5344CB8AC3E}">
        <p14:creationId xmlns:p14="http://schemas.microsoft.com/office/powerpoint/2010/main" val="24484898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799548"/>
            <a:ext cx="9144000" cy="5915679"/>
          </a:xfrm>
        </p:spPr>
        <p:txBody>
          <a:bodyPr>
            <a:noAutofit/>
          </a:bodyPr>
          <a:lstStyle/>
          <a:p>
            <a:pPr marL="0" indent="0" algn="just">
              <a:buNone/>
            </a:pPr>
            <a:r>
              <a:rPr lang="it-IT" sz="2200" b="1" dirty="0" smtClean="0"/>
              <a:t>Stadio 1 </a:t>
            </a:r>
            <a:endParaRPr lang="it-IT" sz="2200" dirty="0" smtClean="0">
              <a:effectLst/>
            </a:endParaRPr>
          </a:p>
          <a:p>
            <a:pPr marL="0" indent="0" algn="just">
              <a:buNone/>
            </a:pPr>
            <a:r>
              <a:rPr lang="it-IT" sz="2200" b="1" dirty="0"/>
              <a:t>Creazione e coesione: </a:t>
            </a:r>
            <a:r>
              <a:rPr lang="it-IT" sz="2200" dirty="0"/>
              <a:t>fase di avvio, attese, aspettative, emozioni positive prevalenti, coesione è di solito alta </a:t>
            </a:r>
            <a:endParaRPr lang="it-IT" sz="2200" dirty="0" smtClean="0">
              <a:effectLst/>
            </a:endParaRPr>
          </a:p>
          <a:p>
            <a:pPr marL="0" indent="0" algn="just">
              <a:buNone/>
            </a:pPr>
            <a:r>
              <a:rPr lang="it-IT" sz="2200" b="1" dirty="0" smtClean="0"/>
              <a:t>Stadio 2 </a:t>
            </a:r>
            <a:endParaRPr lang="it-IT" sz="2200" dirty="0" smtClean="0">
              <a:effectLst/>
            </a:endParaRPr>
          </a:p>
          <a:p>
            <a:pPr marL="0" indent="0" algn="just">
              <a:buNone/>
            </a:pPr>
            <a:r>
              <a:rPr lang="it-IT" sz="2200" b="1" dirty="0"/>
              <a:t>Differenziazione e conflitto: </a:t>
            </a:r>
            <a:r>
              <a:rPr lang="it-IT" sz="2200" dirty="0"/>
              <a:t>il team si suddivide in sotto-gruppi, conflitti e tensioni si creano e mettono alla prova gli </a:t>
            </a:r>
            <a:r>
              <a:rPr lang="it-IT" sz="2200" dirty="0" smtClean="0"/>
              <a:t>individui e </a:t>
            </a:r>
            <a:r>
              <a:rPr lang="it-IT" sz="2200" dirty="0"/>
              <a:t>il loro ruolo </a:t>
            </a:r>
            <a:endParaRPr lang="it-IT" sz="2200" dirty="0" smtClean="0">
              <a:effectLst/>
            </a:endParaRPr>
          </a:p>
          <a:p>
            <a:pPr marL="0" indent="0" algn="just">
              <a:buNone/>
            </a:pPr>
            <a:r>
              <a:rPr lang="it-IT" sz="2200" b="1" dirty="0" smtClean="0"/>
              <a:t>Stadio 3 </a:t>
            </a:r>
            <a:endParaRPr lang="it-IT" sz="2200" dirty="0" smtClean="0">
              <a:effectLst/>
            </a:endParaRPr>
          </a:p>
          <a:p>
            <a:pPr marL="0" indent="0" algn="just">
              <a:buNone/>
            </a:pPr>
            <a:r>
              <a:rPr lang="it-IT" sz="2200" b="1" dirty="0"/>
              <a:t>Risoluzione e coesione: </a:t>
            </a:r>
            <a:r>
              <a:rPr lang="it-IT" sz="2200" dirty="0"/>
              <a:t>se c’è risoluzione, la coesione aumenta e si torna a condividere obiettivi e emozioni positive </a:t>
            </a:r>
            <a:endParaRPr lang="it-IT" sz="2200" dirty="0" smtClean="0">
              <a:effectLst/>
            </a:endParaRPr>
          </a:p>
          <a:p>
            <a:pPr marL="0" indent="0" algn="just">
              <a:buNone/>
            </a:pPr>
            <a:r>
              <a:rPr lang="it-IT" sz="2200" b="1" dirty="0" smtClean="0"/>
              <a:t>Stadio 4 </a:t>
            </a:r>
            <a:endParaRPr lang="it-IT" sz="2200" dirty="0" smtClean="0">
              <a:effectLst/>
            </a:endParaRPr>
          </a:p>
          <a:p>
            <a:pPr marL="0" indent="0" algn="just">
              <a:buNone/>
            </a:pPr>
            <a:r>
              <a:rPr lang="it-IT" sz="2200" b="1" dirty="0"/>
              <a:t>Differenziazione e conflitto: </a:t>
            </a:r>
            <a:r>
              <a:rPr lang="it-IT" sz="2200" dirty="0"/>
              <a:t>unità e coesione sono nuovamente messe alla prova dalle tensioni e dai bisogni individuali </a:t>
            </a:r>
            <a:endParaRPr lang="it-IT" sz="2200" dirty="0" smtClean="0">
              <a:effectLst/>
            </a:endParaRPr>
          </a:p>
          <a:p>
            <a:pPr marL="0" indent="0" algn="just">
              <a:buNone/>
            </a:pPr>
            <a:r>
              <a:rPr lang="it-IT" sz="2200" b="1" dirty="0" smtClean="0"/>
              <a:t>Stadio 5 </a:t>
            </a:r>
            <a:endParaRPr lang="it-IT" sz="2200" dirty="0" smtClean="0">
              <a:effectLst/>
            </a:endParaRPr>
          </a:p>
          <a:p>
            <a:pPr marL="0" indent="0" algn="just">
              <a:buNone/>
            </a:pPr>
            <a:r>
              <a:rPr lang="it-IT" sz="2200" b="1" dirty="0"/>
              <a:t>Fase finale (alta o bassa coesione): </a:t>
            </a:r>
            <a:r>
              <a:rPr lang="it-IT" sz="2200" dirty="0"/>
              <a:t>se </a:t>
            </a:r>
            <a:r>
              <a:rPr lang="it-IT" sz="2200" dirty="0" smtClean="0"/>
              <a:t>il risultato finale è stato </a:t>
            </a:r>
            <a:r>
              <a:rPr lang="it-IT" sz="2200" dirty="0"/>
              <a:t>di successo la coesione è alta, se </a:t>
            </a:r>
            <a:r>
              <a:rPr lang="it-IT" sz="2200" dirty="0" smtClean="0"/>
              <a:t>è stato </a:t>
            </a:r>
            <a:r>
              <a:rPr lang="it-IT" sz="2200" dirty="0"/>
              <a:t>un insuccesso la coesione è bassa </a:t>
            </a:r>
            <a:endParaRPr lang="it-IT" sz="2200" dirty="0" smtClean="0">
              <a:effectLst/>
            </a:endParaRPr>
          </a:p>
          <a:p>
            <a:pPr marL="0" indent="0" algn="just">
              <a:buNone/>
            </a:pPr>
            <a:r>
              <a:rPr lang="it-IT" sz="2200" dirty="0" smtClean="0"/>
              <a:t> </a:t>
            </a:r>
            <a:endParaRPr lang="it-IT" sz="2200" dirty="0" smtClean="0">
              <a:effectLst/>
            </a:endParaRPr>
          </a:p>
          <a:p>
            <a:pPr marL="0" indent="0" algn="just">
              <a:buNone/>
            </a:pPr>
            <a:endParaRPr lang="it-IT" sz="22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21</a:t>
            </a:fld>
            <a:endParaRPr lang="it-IT" dirty="0"/>
          </a:p>
        </p:txBody>
      </p:sp>
      <p:sp>
        <p:nvSpPr>
          <p:cNvPr id="6" name="Titolo 1"/>
          <p:cNvSpPr>
            <a:spLocks noGrp="1"/>
          </p:cNvSpPr>
          <p:nvPr>
            <p:ph type="title"/>
          </p:nvPr>
        </p:nvSpPr>
        <p:spPr>
          <a:xfrm>
            <a:off x="0" y="29846"/>
            <a:ext cx="9144000" cy="1143000"/>
          </a:xfrm>
        </p:spPr>
        <p:txBody>
          <a:bodyPr>
            <a:noAutofit/>
          </a:bodyPr>
          <a:lstStyle/>
          <a:p>
            <a:r>
              <a:rPr lang="it-IT" sz="2800" b="1" dirty="0">
                <a:solidFill>
                  <a:srgbClr val="008000"/>
                </a:solidFill>
              </a:rPr>
              <a:t>3. Teoria evolutiva a fasi ricorsive (</a:t>
            </a:r>
            <a:r>
              <a:rPr lang="it-IT" sz="2800" b="1" i="1" dirty="0" err="1">
                <a:solidFill>
                  <a:srgbClr val="008000"/>
                </a:solidFill>
              </a:rPr>
              <a:t>Pendular</a:t>
            </a:r>
            <a:r>
              <a:rPr lang="it-IT" sz="2800" b="1" i="1" dirty="0">
                <a:solidFill>
                  <a:srgbClr val="008000"/>
                </a:solidFill>
              </a:rPr>
              <a:t> model</a:t>
            </a:r>
            <a:r>
              <a:rPr lang="it-IT" sz="2800" b="1" dirty="0">
                <a:solidFill>
                  <a:srgbClr val="008000"/>
                </a:solidFill>
              </a:rPr>
              <a:t>) </a:t>
            </a:r>
            <a:r>
              <a:rPr lang="it-IT" sz="2800" dirty="0" smtClean="0">
                <a:solidFill>
                  <a:srgbClr val="008000"/>
                </a:solidFill>
                <a:effectLst/>
              </a:rPr>
              <a:t/>
            </a:r>
            <a:br>
              <a:rPr lang="it-IT" sz="2800" dirty="0" smtClean="0">
                <a:solidFill>
                  <a:srgbClr val="008000"/>
                </a:solidFill>
                <a:effectLst/>
              </a:rPr>
            </a:br>
            <a:endParaRPr lang="it-IT" sz="2800" dirty="0">
              <a:solidFill>
                <a:srgbClr val="008000"/>
              </a:solidFill>
            </a:endParaRPr>
          </a:p>
        </p:txBody>
      </p:sp>
    </p:spTree>
    <p:extLst>
      <p:ext uri="{BB962C8B-B14F-4D97-AF65-F5344CB8AC3E}">
        <p14:creationId xmlns:p14="http://schemas.microsoft.com/office/powerpoint/2010/main" val="4814051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b="1" dirty="0">
                <a:solidFill>
                  <a:srgbClr val="008000"/>
                </a:solidFill>
              </a:rPr>
              <a:t>PROCESSI DI SOCIALIZZAZIONE NEI </a:t>
            </a:r>
            <a:r>
              <a:rPr lang="it-IT" sz="3200" b="1" dirty="0" smtClean="0">
                <a:solidFill>
                  <a:srgbClr val="008000"/>
                </a:solidFill>
              </a:rPr>
              <a:t>GRUPPI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1600200"/>
            <a:ext cx="9144000" cy="4525963"/>
          </a:xfrm>
        </p:spPr>
        <p:txBody>
          <a:bodyPr/>
          <a:lstStyle/>
          <a:p>
            <a:pPr marL="0" indent="0" algn="just">
              <a:buNone/>
            </a:pPr>
            <a:r>
              <a:rPr lang="it-IT" dirty="0"/>
              <a:t>La socializzazione è un processo attraverso il quale le persone acquisiscono conoscenze, abilità e disposizioni che li rendono in grado di partecipare come membri </a:t>
            </a:r>
            <a:r>
              <a:rPr lang="it-IT" dirty="0" smtClean="0"/>
              <a:t>più </a:t>
            </a:r>
            <a:r>
              <a:rPr lang="it-IT" dirty="0"/>
              <a:t>o meno effettivi dei gruppi (e della </a:t>
            </a:r>
            <a:r>
              <a:rPr lang="it-IT" dirty="0" smtClean="0"/>
              <a:t>societ</a:t>
            </a:r>
            <a:r>
              <a:rPr lang="it-IT" dirty="0"/>
              <a:t>à</a:t>
            </a:r>
            <a:r>
              <a:rPr lang="it-IT" dirty="0" smtClean="0"/>
              <a:t>)</a:t>
            </a:r>
            <a:r>
              <a:rPr lang="it-IT" dirty="0"/>
              <a:t>.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22</a:t>
            </a:fld>
            <a:endParaRPr lang="it-IT"/>
          </a:p>
        </p:txBody>
      </p:sp>
    </p:spTree>
    <p:extLst>
      <p:ext uri="{BB962C8B-B14F-4D97-AF65-F5344CB8AC3E}">
        <p14:creationId xmlns:p14="http://schemas.microsoft.com/office/powerpoint/2010/main" val="327061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30010"/>
            <a:ext cx="9144000" cy="4525963"/>
          </a:xfrm>
        </p:spPr>
        <p:txBody>
          <a:bodyPr>
            <a:noAutofit/>
          </a:bodyPr>
          <a:lstStyle/>
          <a:p>
            <a:pPr marL="0" indent="0" algn="just">
              <a:buNone/>
            </a:pPr>
            <a:r>
              <a:rPr lang="it-IT" sz="2800" dirty="0"/>
              <a:t>Si tratta di un </a:t>
            </a:r>
            <a:r>
              <a:rPr lang="it-IT" sz="2800" b="1" dirty="0"/>
              <a:t>processo di apprendimento interattivo </a:t>
            </a:r>
            <a:r>
              <a:rPr lang="it-IT" sz="2800" dirty="0"/>
              <a:t>fra ogni persona parte di un gruppo, gli altri membri (</a:t>
            </a:r>
            <a:r>
              <a:rPr lang="it-IT" sz="2800" i="1" dirty="0" err="1"/>
              <a:t>ingroup</a:t>
            </a:r>
            <a:r>
              <a:rPr lang="it-IT" sz="2800" dirty="0"/>
              <a:t>) e il contesto o ambiente che accoglie il gruppo (</a:t>
            </a:r>
            <a:r>
              <a:rPr lang="it-IT" sz="2800" i="1" dirty="0" err="1"/>
              <a:t>outgroup</a:t>
            </a:r>
            <a:r>
              <a:rPr lang="it-IT" sz="2800" dirty="0"/>
              <a:t>). </a:t>
            </a:r>
            <a:endParaRPr lang="it-IT" sz="2800" dirty="0" smtClean="0">
              <a:effectLst/>
            </a:endParaRPr>
          </a:p>
          <a:p>
            <a:pPr marL="0" indent="0" algn="just">
              <a:buNone/>
            </a:pPr>
            <a:r>
              <a:rPr lang="it-IT" sz="2800" dirty="0"/>
              <a:t>Scandisce le </a:t>
            </a:r>
            <a:r>
              <a:rPr lang="it-IT" sz="2800" b="1" dirty="0"/>
              <a:t>fasi di ingresso – permanenza – uscita </a:t>
            </a:r>
            <a:r>
              <a:rPr lang="it-IT" sz="2800" dirty="0"/>
              <a:t>di un membro rispetto al gruppo che lo accoglie. </a:t>
            </a:r>
            <a:endParaRPr lang="it-IT" sz="2800" dirty="0" smtClean="0">
              <a:effectLst/>
            </a:endParaRPr>
          </a:p>
          <a:p>
            <a:pPr marL="0" indent="0" algn="just">
              <a:buNone/>
            </a:pPr>
            <a:r>
              <a:rPr lang="it-IT" sz="2800" b="1" dirty="0"/>
              <a:t>ENTRARE NEI </a:t>
            </a:r>
            <a:r>
              <a:rPr lang="it-IT" sz="2800" b="1" dirty="0" smtClean="0"/>
              <a:t>GRUPPI: </a:t>
            </a:r>
            <a:r>
              <a:rPr lang="it-IT" sz="2800" dirty="0"/>
              <a:t>fasi preliminari, di iniziazione e di aggregazione </a:t>
            </a:r>
            <a:endParaRPr lang="it-IT" sz="2800" dirty="0" smtClean="0">
              <a:effectLst/>
            </a:endParaRPr>
          </a:p>
          <a:p>
            <a:pPr marL="0" indent="0" algn="just">
              <a:buNone/>
            </a:pPr>
            <a:r>
              <a:rPr lang="it-IT" sz="2800" b="1" dirty="0"/>
              <a:t>USCIRE DAI </a:t>
            </a:r>
            <a:r>
              <a:rPr lang="it-IT" sz="2800" b="1" dirty="0" smtClean="0"/>
              <a:t>GRUPPI: </a:t>
            </a:r>
            <a:r>
              <a:rPr lang="it-IT" sz="2800" dirty="0"/>
              <a:t>fine del gruppo oppure uscita di un solo membro da esso (anche marcati da momenti celebrativi) (es. cerimonie delle </a:t>
            </a:r>
            <a:r>
              <a:rPr lang="it-IT" sz="2800" dirty="0" smtClean="0"/>
              <a:t>università USA</a:t>
            </a:r>
            <a:r>
              <a:rPr lang="it-IT" sz="2800" dirty="0"/>
              <a:t>, feste di pensionamento, celebrazioni sportive alla carriera, ...)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23</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200" b="1" dirty="0">
                <a:solidFill>
                  <a:srgbClr val="008000"/>
                </a:solidFill>
              </a:rPr>
              <a:t>PROCESSI DI SOCIALIZZAZIONE NEI </a:t>
            </a:r>
            <a:r>
              <a:rPr lang="it-IT" sz="3200" b="1" dirty="0" smtClean="0">
                <a:solidFill>
                  <a:srgbClr val="008000"/>
                </a:solidFill>
              </a:rPr>
              <a:t>GRUPPI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Tree>
    <p:extLst>
      <p:ext uri="{BB962C8B-B14F-4D97-AF65-F5344CB8AC3E}">
        <p14:creationId xmlns:p14="http://schemas.microsoft.com/office/powerpoint/2010/main" val="7431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ENTRARE NEI </a:t>
            </a:r>
            <a:r>
              <a:rPr lang="it-IT" b="1" dirty="0" smtClean="0">
                <a:solidFill>
                  <a:srgbClr val="008000"/>
                </a:solidFill>
              </a:rPr>
              <a:t>GRUPPI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775061"/>
            <a:ext cx="9144000" cy="6082939"/>
          </a:xfrm>
        </p:spPr>
        <p:txBody>
          <a:bodyPr>
            <a:noAutofit/>
          </a:bodyPr>
          <a:lstStyle/>
          <a:p>
            <a:pPr marL="0" indent="0" algn="just">
              <a:buNone/>
            </a:pPr>
            <a:r>
              <a:rPr lang="it-IT" sz="2800" dirty="0"/>
              <a:t>Quando una persona entra in un gruppo, si immerge in una </a:t>
            </a:r>
            <a:r>
              <a:rPr lang="it-IT" sz="2800" b="1" dirty="0"/>
              <a:t>‘cultura’ condivisa </a:t>
            </a:r>
            <a:r>
              <a:rPr lang="it-IT" sz="2800" dirty="0"/>
              <a:t>da quel gruppo specifico, che include conoscenze, norme, tradizioni, etc., ma anche routine (procedure quotidiane), resoconti (storie dei membri), linguaggio (gergo del gruppo o gesti comprensibili solo da esso), rituali (cerimonie o eventi), simboli (oggetti con particolare significato). </a:t>
            </a:r>
            <a:endParaRPr lang="it-IT" sz="2800" dirty="0" smtClean="0">
              <a:effectLst/>
            </a:endParaRPr>
          </a:p>
          <a:p>
            <a:pPr marL="0" indent="0" algn="just">
              <a:buNone/>
            </a:pPr>
            <a:r>
              <a:rPr lang="it-IT" sz="2800" dirty="0"/>
              <a:t>Es. danza dei Maori (</a:t>
            </a:r>
            <a:r>
              <a:rPr lang="it-IT" sz="2800" dirty="0" err="1"/>
              <a:t>haka</a:t>
            </a:r>
            <a:r>
              <a:rPr lang="it-IT" sz="2800" dirty="0"/>
              <a:t>) svolta dalla nazionale neozelandese di rugby (</a:t>
            </a:r>
            <a:r>
              <a:rPr lang="it-IT" sz="2800" dirty="0" err="1"/>
              <a:t>All</a:t>
            </a:r>
            <a:r>
              <a:rPr lang="it-IT" sz="2800" dirty="0"/>
              <a:t> </a:t>
            </a:r>
            <a:r>
              <a:rPr lang="it-IT" sz="2800" dirty="0" err="1"/>
              <a:t>Blacks</a:t>
            </a:r>
            <a:r>
              <a:rPr lang="it-IT" sz="2800" dirty="0"/>
              <a:t>) prima di ogni match: cerimoniale che riprende la danza di guerra, contrassegnato da segni di </a:t>
            </a:r>
            <a:r>
              <a:rPr lang="it-IT" sz="2800" dirty="0" smtClean="0"/>
              <a:t>aggressività </a:t>
            </a:r>
            <a:r>
              <a:rPr lang="it-IT" sz="2800" dirty="0"/>
              <a:t>e determinazione, volta non solo a intimorire, ma anche a comunicare la simbologia del gruppo, legate a storia, cultura, </a:t>
            </a:r>
            <a:r>
              <a:rPr lang="it-IT" sz="2800" dirty="0" smtClean="0"/>
              <a:t>spiritualità </a:t>
            </a:r>
            <a:r>
              <a:rPr lang="it-IT" sz="2800" dirty="0"/>
              <a:t>di un popolo.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24</a:t>
            </a:fld>
            <a:endParaRPr lang="it-IT"/>
          </a:p>
        </p:txBody>
      </p:sp>
    </p:spTree>
    <p:extLst>
      <p:ext uri="{BB962C8B-B14F-4D97-AF65-F5344CB8AC3E}">
        <p14:creationId xmlns:p14="http://schemas.microsoft.com/office/powerpoint/2010/main" val="12568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274638"/>
            <a:ext cx="9144001" cy="1143000"/>
          </a:xfrm>
        </p:spPr>
        <p:txBody>
          <a:bodyPr>
            <a:noAutofit/>
          </a:bodyPr>
          <a:lstStyle/>
          <a:p>
            <a:r>
              <a:rPr lang="it-IT" sz="3200" b="1" dirty="0">
                <a:solidFill>
                  <a:srgbClr val="008000"/>
                </a:solidFill>
              </a:rPr>
              <a:t>TEORIA DELLA SOCIALIZZAZIONE DI GRUPPO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1" y="911722"/>
            <a:ext cx="9144000" cy="5809753"/>
          </a:xfrm>
        </p:spPr>
        <p:txBody>
          <a:bodyPr>
            <a:noAutofit/>
          </a:bodyPr>
          <a:lstStyle/>
          <a:p>
            <a:pPr marL="0" indent="0" algn="just">
              <a:buNone/>
            </a:pPr>
            <a:r>
              <a:rPr lang="it-IT" sz="2400" dirty="0"/>
              <a:t>La socializzazione di un gruppo si basa su </a:t>
            </a:r>
            <a:r>
              <a:rPr lang="it-IT" sz="2400" b="1" dirty="0"/>
              <a:t>3 processi psicologici</a:t>
            </a:r>
            <a:r>
              <a:rPr lang="it-IT" sz="2400" dirty="0"/>
              <a:t>: </a:t>
            </a:r>
            <a:endParaRPr lang="it-IT" sz="2400" dirty="0" smtClean="0"/>
          </a:p>
          <a:p>
            <a:pPr marL="0" indent="0" algn="just">
              <a:buAutoNum type="arabicPeriod"/>
            </a:pPr>
            <a:r>
              <a:rPr lang="it-IT" sz="2400" b="1" dirty="0" smtClean="0"/>
              <a:t> Valutazione</a:t>
            </a:r>
            <a:r>
              <a:rPr lang="it-IT" sz="2400" dirty="0"/>
              <a:t>: doppia valutazione, il gruppo valuta </a:t>
            </a:r>
            <a:r>
              <a:rPr lang="it-IT" sz="2400" dirty="0" smtClean="0"/>
              <a:t>l’apporto </a:t>
            </a:r>
            <a:r>
              <a:rPr lang="it-IT" sz="2400" dirty="0"/>
              <a:t>dei singoli membri al raggiungimento degli scopi comuni e </a:t>
            </a:r>
            <a:r>
              <a:rPr lang="it-IT" sz="2400" dirty="0" smtClean="0"/>
              <a:t>i membri </a:t>
            </a:r>
            <a:r>
              <a:rPr lang="it-IT" sz="2400" dirty="0"/>
              <a:t>valutano quanto il gruppo consenta loro di soddisfare bisogni personali (</a:t>
            </a:r>
            <a:r>
              <a:rPr lang="it-IT" sz="2400" b="1" dirty="0" err="1" smtClean="0"/>
              <a:t>remuneratività</a:t>
            </a:r>
            <a:r>
              <a:rPr lang="it-IT" sz="2400" b="1" dirty="0" smtClean="0"/>
              <a:t> </a:t>
            </a:r>
            <a:r>
              <a:rPr lang="it-IT" sz="2400" dirty="0"/>
              <a:t>reciproca, </a:t>
            </a:r>
            <a:r>
              <a:rPr lang="it-IT" sz="2400" i="1" dirty="0" err="1"/>
              <a:t>rewardingness</a:t>
            </a:r>
            <a:r>
              <a:rPr lang="it-IT" sz="2400" dirty="0" smtClean="0"/>
              <a:t>)</a:t>
            </a:r>
          </a:p>
          <a:p>
            <a:pPr marL="457200" indent="-457200" algn="just">
              <a:buAutoNum type="arabicPeriod"/>
            </a:pPr>
            <a:endParaRPr lang="it-IT" sz="2400" dirty="0" smtClean="0">
              <a:effectLst/>
            </a:endParaRPr>
          </a:p>
          <a:p>
            <a:pPr marL="0" indent="0" algn="just">
              <a:buNone/>
            </a:pPr>
            <a:r>
              <a:rPr lang="it-IT" sz="2400" b="1" dirty="0"/>
              <a:t>2. Impegno </a:t>
            </a:r>
            <a:r>
              <a:rPr lang="it-IT" sz="2400" dirty="0"/>
              <a:t>tra membri e </a:t>
            </a:r>
            <a:r>
              <a:rPr lang="it-IT" sz="2400" dirty="0" smtClean="0"/>
              <a:t>gruppo: </a:t>
            </a:r>
            <a:r>
              <a:rPr lang="it-IT" sz="2400" dirty="0"/>
              <a:t>dipende dalla valutazione della </a:t>
            </a:r>
            <a:r>
              <a:rPr lang="it-IT" sz="2400" dirty="0" err="1" smtClean="0"/>
              <a:t>remuneratività</a:t>
            </a:r>
            <a:r>
              <a:rPr lang="it-IT" sz="2400" dirty="0" smtClean="0"/>
              <a:t> reciproca; più </a:t>
            </a:r>
            <a:r>
              <a:rPr lang="it-IT" sz="2400" dirty="0"/>
              <a:t>è alta, maggiore </a:t>
            </a:r>
            <a:r>
              <a:rPr lang="it-IT" sz="2400" dirty="0" smtClean="0"/>
              <a:t>sar</a:t>
            </a:r>
            <a:r>
              <a:rPr lang="it-IT" sz="2400" dirty="0"/>
              <a:t>à</a:t>
            </a:r>
            <a:r>
              <a:rPr lang="it-IT" sz="2400" dirty="0" smtClean="0"/>
              <a:t> l’impegno</a:t>
            </a:r>
            <a:r>
              <a:rPr lang="it-IT" sz="2400" dirty="0"/>
              <a:t/>
            </a:r>
            <a:br>
              <a:rPr lang="it-IT" sz="2400" dirty="0"/>
            </a:br>
            <a:endParaRPr lang="it-IT" sz="2400" dirty="0" smtClean="0"/>
          </a:p>
          <a:p>
            <a:pPr marL="0" indent="0" algn="just">
              <a:buNone/>
            </a:pPr>
            <a:r>
              <a:rPr lang="it-IT" sz="2400" b="1" dirty="0" smtClean="0"/>
              <a:t>3</a:t>
            </a:r>
            <a:r>
              <a:rPr lang="it-IT" sz="2400" b="1" dirty="0"/>
              <a:t>. Transizione di </a:t>
            </a:r>
            <a:r>
              <a:rPr lang="it-IT" sz="2400" b="1" dirty="0" smtClean="0"/>
              <a:t>ruolo</a:t>
            </a:r>
            <a:r>
              <a:rPr lang="it-IT" sz="2400" dirty="0" smtClean="0"/>
              <a:t>: i </a:t>
            </a:r>
            <a:r>
              <a:rPr lang="it-IT" sz="2400" dirty="0"/>
              <a:t>livelli di impegno del gruppo e dei singoli cambiano nel tempo e cambia la loro relazione reciproca. Questi cambiamenti costituiscono per i membri delle </a:t>
            </a:r>
            <a:r>
              <a:rPr lang="it-IT" sz="2400" b="1" i="1" dirty="0"/>
              <a:t>transizioni di ruolo</a:t>
            </a:r>
            <a:r>
              <a:rPr lang="it-IT" sz="2400" dirty="0"/>
              <a:t>, che corrispondono a </a:t>
            </a:r>
            <a:r>
              <a:rPr lang="it-IT" sz="2400" b="1" dirty="0"/>
              <a:t>cambiamenti </a:t>
            </a:r>
            <a:r>
              <a:rPr lang="it-IT" sz="2400" dirty="0"/>
              <a:t>nelle reciproche relazioni e aspettative fra membri e gruppo</a:t>
            </a:r>
            <a:r>
              <a:rPr lang="it-IT" sz="2400" dirty="0" smtClean="0"/>
              <a:t>.</a:t>
            </a:r>
            <a:endParaRPr lang="it-IT" sz="2400" dirty="0" smtClean="0">
              <a:effectLst/>
            </a:endParaRPr>
          </a:p>
          <a:p>
            <a:pPr marL="0" indent="0" algn="just">
              <a:buNone/>
            </a:pPr>
            <a:endParaRPr lang="it-IT" sz="24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25</a:t>
            </a:fld>
            <a:endParaRPr lang="it-IT"/>
          </a:p>
        </p:txBody>
      </p:sp>
    </p:spTree>
    <p:extLst>
      <p:ext uri="{BB962C8B-B14F-4D97-AF65-F5344CB8AC3E}">
        <p14:creationId xmlns:p14="http://schemas.microsoft.com/office/powerpoint/2010/main" val="356057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TRANSIZIONI DI RUOLO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417638"/>
            <a:ext cx="9144000" cy="4525963"/>
          </a:xfrm>
        </p:spPr>
        <p:txBody>
          <a:bodyPr>
            <a:normAutofit fontScale="92500" lnSpcReduction="20000"/>
          </a:bodyPr>
          <a:lstStyle/>
          <a:p>
            <a:pPr marL="0" indent="0" algn="just">
              <a:buNone/>
            </a:pPr>
            <a:r>
              <a:rPr lang="it-IT" dirty="0"/>
              <a:t>Le </a:t>
            </a:r>
            <a:r>
              <a:rPr lang="it-IT" b="1" dirty="0"/>
              <a:t>transizioni di ruolo </a:t>
            </a:r>
            <a:r>
              <a:rPr lang="it-IT" dirty="0"/>
              <a:t>non di rado sono segnate da ‘cerimonie’ o eventi che le esaltano: si tratta di ‘riti di passaggio’, che segnalano come un evento si è realizzato </a:t>
            </a:r>
            <a:endParaRPr lang="it-IT" dirty="0" smtClean="0"/>
          </a:p>
          <a:p>
            <a:pPr marL="0" indent="0" algn="just">
              <a:buNone/>
            </a:pPr>
            <a:endParaRPr lang="it-IT" dirty="0" smtClean="0">
              <a:effectLst/>
            </a:endParaRPr>
          </a:p>
          <a:p>
            <a:pPr marL="0" indent="0" algn="just">
              <a:buNone/>
            </a:pPr>
            <a:r>
              <a:rPr lang="it-IT" dirty="0"/>
              <a:t>Es. </a:t>
            </a:r>
            <a:r>
              <a:rPr lang="it-IT" dirty="0" smtClean="0"/>
              <a:t>iniziazioni, festeggiamenti post-laurea, pensionamenti, addio al celibato, giuramento militare, …(</a:t>
            </a:r>
            <a:r>
              <a:rPr lang="it-IT" dirty="0"/>
              <a:t>cibo, bevande, ma anche consumo di sostanze, oppure abiti, divise, mostrine, gradi, e ancora simboli dal significato condiviso dal gruppo, oppure ‘prove da superare’, etc.)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26</a:t>
            </a:fld>
            <a:endParaRPr lang="it-IT"/>
          </a:p>
        </p:txBody>
      </p:sp>
    </p:spTree>
    <p:extLst>
      <p:ext uri="{BB962C8B-B14F-4D97-AF65-F5344CB8AC3E}">
        <p14:creationId xmlns:p14="http://schemas.microsoft.com/office/powerpoint/2010/main" val="53417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TRANSIZIONI PSICOSOCIALI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417638"/>
            <a:ext cx="9144000" cy="4525963"/>
          </a:xfrm>
        </p:spPr>
        <p:txBody>
          <a:bodyPr/>
          <a:lstStyle/>
          <a:p>
            <a:pPr marL="0" indent="0" algn="just">
              <a:buNone/>
            </a:pPr>
            <a:r>
              <a:rPr lang="it-IT" dirty="0" err="1"/>
              <a:t>Parkes</a:t>
            </a:r>
            <a:r>
              <a:rPr lang="it-IT" dirty="0"/>
              <a:t> (1971) definisce le </a:t>
            </a:r>
            <a:r>
              <a:rPr lang="it-IT" b="1" dirty="0"/>
              <a:t>transizioni psicosociali </a:t>
            </a:r>
            <a:r>
              <a:rPr lang="it-IT" dirty="0"/>
              <a:t>come “occasioni non previste di perturbazione dello spazio di vita del soggetto” che “producono effetti durevoli; si sviluppano, in genere, in tempi brevi e scuotono in modo sensibile la rappresentazione della </a:t>
            </a:r>
            <a:r>
              <a:rPr lang="it-IT" dirty="0" smtClean="0"/>
              <a:t>realt</a:t>
            </a:r>
            <a:r>
              <a:rPr lang="it-IT" dirty="0"/>
              <a:t>à</a:t>
            </a:r>
            <a:r>
              <a:rPr lang="it-IT" dirty="0" smtClean="0"/>
              <a:t> </a:t>
            </a:r>
            <a:r>
              <a:rPr lang="it-IT" dirty="0"/>
              <a:t>fino a quel momento adottata da una persona”.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27</a:t>
            </a:fld>
            <a:endParaRPr lang="it-IT"/>
          </a:p>
        </p:txBody>
      </p:sp>
    </p:spTree>
    <p:extLst>
      <p:ext uri="{BB962C8B-B14F-4D97-AF65-F5344CB8AC3E}">
        <p14:creationId xmlns:p14="http://schemas.microsoft.com/office/powerpoint/2010/main" val="3124796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LE FASI DELLA SOCIALIZZAZIONE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417638"/>
            <a:ext cx="9144000" cy="4525963"/>
          </a:xfrm>
        </p:spPr>
        <p:txBody>
          <a:bodyPr/>
          <a:lstStyle/>
          <a:p>
            <a:pPr marL="0" indent="0" algn="just">
              <a:buNone/>
            </a:pPr>
            <a:r>
              <a:rPr lang="it-IT" dirty="0"/>
              <a:t>Le fasi della socializzazione di gruppo sono </a:t>
            </a:r>
            <a:r>
              <a:rPr lang="it-IT" dirty="0" smtClean="0"/>
              <a:t>5, </a:t>
            </a:r>
            <a:r>
              <a:rPr lang="it-IT" dirty="0"/>
              <a:t>con 4 transizioni di ruolo: </a:t>
            </a:r>
            <a:endParaRPr lang="it-IT" dirty="0" smtClean="0">
              <a:effectLst/>
            </a:endParaRPr>
          </a:p>
          <a:p>
            <a:pPr marL="0" indent="0" algn="just">
              <a:buNone/>
            </a:pPr>
            <a:endParaRPr lang="it-IT" dirty="0"/>
          </a:p>
        </p:txBody>
      </p:sp>
      <p:pic>
        <p:nvPicPr>
          <p:cNvPr id="4" name="Immagine 3"/>
          <p:cNvPicPr>
            <a:picLocks noChangeAspect="1"/>
          </p:cNvPicPr>
          <p:nvPr/>
        </p:nvPicPr>
        <p:blipFill>
          <a:blip r:embed="rId2"/>
          <a:stretch>
            <a:fillRect/>
          </a:stretch>
        </p:blipFill>
        <p:spPr>
          <a:xfrm>
            <a:off x="1079500" y="2724117"/>
            <a:ext cx="6972300" cy="3797300"/>
          </a:xfrm>
          <a:prstGeom prst="rect">
            <a:avLst/>
          </a:prstGeom>
        </p:spPr>
      </p:pic>
      <p:sp>
        <p:nvSpPr>
          <p:cNvPr id="5" name="Segnaposto numero diapositiva 4"/>
          <p:cNvSpPr>
            <a:spLocks noGrp="1"/>
          </p:cNvSpPr>
          <p:nvPr>
            <p:ph type="sldNum" sz="quarter" idx="12"/>
          </p:nvPr>
        </p:nvSpPr>
        <p:spPr/>
        <p:txBody>
          <a:bodyPr/>
          <a:lstStyle/>
          <a:p>
            <a:fld id="{1734C2DD-E8AA-F844-BB93-0A7CC8CEE9EB}" type="slidenum">
              <a:rPr lang="it-IT" smtClean="0"/>
              <a:t>28</a:t>
            </a:fld>
            <a:endParaRPr lang="it-IT"/>
          </a:p>
        </p:txBody>
      </p:sp>
    </p:spTree>
    <p:extLst>
      <p:ext uri="{BB962C8B-B14F-4D97-AF65-F5344CB8AC3E}">
        <p14:creationId xmlns:p14="http://schemas.microsoft.com/office/powerpoint/2010/main" val="267105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b="1" dirty="0">
                <a:solidFill>
                  <a:srgbClr val="008000"/>
                </a:solidFill>
              </a:rPr>
              <a:t>TEORIA DELLA SOCIALIZZAZIONE DI GRUPPO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1417638"/>
            <a:ext cx="9144000" cy="4525963"/>
          </a:xfrm>
        </p:spPr>
        <p:txBody>
          <a:bodyPr>
            <a:normAutofit/>
          </a:bodyPr>
          <a:lstStyle/>
          <a:p>
            <a:pPr marL="0" indent="0" algn="just">
              <a:buNone/>
            </a:pPr>
            <a:r>
              <a:rPr lang="it-IT" dirty="0"/>
              <a:t>Nelle fasi di </a:t>
            </a:r>
            <a:r>
              <a:rPr lang="it-IT" b="1" dirty="0"/>
              <a:t>socializzazione </a:t>
            </a:r>
            <a:r>
              <a:rPr lang="it-IT" dirty="0" smtClean="0"/>
              <a:t>e</a:t>
            </a:r>
            <a:r>
              <a:rPr lang="it-IT" b="1" dirty="0" smtClean="0"/>
              <a:t> </a:t>
            </a:r>
            <a:r>
              <a:rPr lang="it-IT" dirty="0" smtClean="0"/>
              <a:t>di </a:t>
            </a:r>
            <a:r>
              <a:rPr lang="it-IT" b="1" dirty="0" err="1" smtClean="0"/>
              <a:t>ri</a:t>
            </a:r>
            <a:r>
              <a:rPr lang="it-IT" b="1" dirty="0"/>
              <a:t>-</a:t>
            </a:r>
            <a:r>
              <a:rPr lang="it-IT" b="1" dirty="0" smtClean="0"/>
              <a:t>socializzazione </a:t>
            </a:r>
            <a:r>
              <a:rPr lang="it-IT" dirty="0"/>
              <a:t>sono messe in atto </a:t>
            </a:r>
            <a:r>
              <a:rPr lang="it-IT" dirty="0" smtClean="0"/>
              <a:t>attività </a:t>
            </a:r>
            <a:r>
              <a:rPr lang="it-IT" dirty="0"/>
              <a:t>molto simili: in entrambe, il gruppo cerca di giungere alla assimilazione dei nuovi membri, e i singoli cercano di produrre accomodamento nel gruppo, per rendere il gruppo </a:t>
            </a:r>
            <a:r>
              <a:rPr lang="it-IT" dirty="0" smtClean="0"/>
              <a:t>più </a:t>
            </a:r>
            <a:r>
              <a:rPr lang="it-IT" dirty="0"/>
              <a:t>adatto possibile alla soddisfazione dei propri </a:t>
            </a:r>
            <a:r>
              <a:rPr lang="it-IT" dirty="0" smtClean="0"/>
              <a:t>bisogni </a:t>
            </a:r>
            <a:r>
              <a:rPr lang="it-IT" dirty="0"/>
              <a:t>(</a:t>
            </a:r>
            <a:r>
              <a:rPr lang="it-IT" dirty="0" err="1"/>
              <a:t>Moreland</a:t>
            </a:r>
            <a:r>
              <a:rPr lang="it-IT" dirty="0"/>
              <a:t> </a:t>
            </a:r>
            <a:r>
              <a:rPr lang="it-IT" dirty="0" smtClean="0"/>
              <a:t>&amp; Levine</a:t>
            </a:r>
            <a:r>
              <a:rPr lang="it-IT" dirty="0"/>
              <a:t>, 1982</a:t>
            </a:r>
            <a:r>
              <a:rPr lang="it-IT" dirty="0" smtClean="0"/>
              <a:t>).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29</a:t>
            </a:fld>
            <a:endParaRPr lang="it-IT"/>
          </a:p>
        </p:txBody>
      </p:sp>
    </p:spTree>
    <p:extLst>
      <p:ext uri="{BB962C8B-B14F-4D97-AF65-F5344CB8AC3E}">
        <p14:creationId xmlns:p14="http://schemas.microsoft.com/office/powerpoint/2010/main" val="412085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 y="1426690"/>
            <a:ext cx="9027333" cy="4525963"/>
          </a:xfrm>
        </p:spPr>
        <p:txBody>
          <a:bodyPr>
            <a:normAutofit fontScale="92500" lnSpcReduction="20000"/>
          </a:bodyPr>
          <a:lstStyle/>
          <a:p>
            <a:pPr marL="0" indent="0" algn="just">
              <a:buNone/>
            </a:pPr>
            <a:r>
              <a:rPr lang="it-IT" dirty="0"/>
              <a:t>Se è vero che ogni </a:t>
            </a:r>
            <a:r>
              <a:rPr lang="it-IT" b="1" dirty="0"/>
              <a:t>gruppo </a:t>
            </a:r>
            <a:r>
              <a:rPr lang="it-IT" dirty="0"/>
              <a:t>è una </a:t>
            </a:r>
            <a:r>
              <a:rPr lang="it-IT" b="1" dirty="0"/>
              <a:t>aggregazione di persone</a:t>
            </a:r>
            <a:r>
              <a:rPr lang="it-IT" dirty="0"/>
              <a:t>, ogni </a:t>
            </a:r>
            <a:r>
              <a:rPr lang="it-IT" b="1" dirty="0"/>
              <a:t>aggregazione di persone </a:t>
            </a:r>
            <a:r>
              <a:rPr lang="it-IT" dirty="0"/>
              <a:t>non è necessariamente un </a:t>
            </a:r>
            <a:r>
              <a:rPr lang="it-IT" b="1" dirty="0"/>
              <a:t>gruppo </a:t>
            </a:r>
            <a:r>
              <a:rPr lang="it-IT" dirty="0"/>
              <a:t>(</a:t>
            </a:r>
            <a:r>
              <a:rPr lang="it-IT" dirty="0" err="1"/>
              <a:t>McGrath</a:t>
            </a:r>
            <a:r>
              <a:rPr lang="it-IT" dirty="0"/>
              <a:t>, 1984)</a:t>
            </a:r>
            <a:r>
              <a:rPr lang="it-IT" dirty="0" smtClean="0"/>
              <a:t>.</a:t>
            </a:r>
          </a:p>
          <a:p>
            <a:pPr marL="0" indent="0" algn="just">
              <a:buNone/>
            </a:pPr>
            <a:endParaRPr lang="it-IT" dirty="0"/>
          </a:p>
          <a:p>
            <a:pPr marL="0" indent="0" algn="just">
              <a:buNone/>
            </a:pPr>
            <a:r>
              <a:rPr lang="it-IT" dirty="0" smtClean="0"/>
              <a:t>-&gt;Di conseguenza: </a:t>
            </a:r>
            <a:endParaRPr lang="it-IT" dirty="0" smtClean="0">
              <a:effectLst/>
            </a:endParaRPr>
          </a:p>
          <a:p>
            <a:pPr marL="0" indent="0" algn="just">
              <a:buNone/>
            </a:pPr>
            <a:r>
              <a:rPr lang="it-IT" dirty="0" smtClean="0"/>
              <a:t>Come ogni </a:t>
            </a:r>
            <a:r>
              <a:rPr lang="it-IT" b="1" dirty="0" smtClean="0"/>
              <a:t>aggregazione di persone </a:t>
            </a:r>
            <a:r>
              <a:rPr lang="it-IT" dirty="0" smtClean="0"/>
              <a:t>non è necessariamente un </a:t>
            </a:r>
            <a:r>
              <a:rPr lang="it-IT" b="1" dirty="0" smtClean="0"/>
              <a:t>gruppo </a:t>
            </a:r>
            <a:r>
              <a:rPr lang="it-IT" dirty="0" smtClean="0"/>
              <a:t>(</a:t>
            </a:r>
            <a:r>
              <a:rPr lang="it-IT" dirty="0" err="1" smtClean="0"/>
              <a:t>McGrath</a:t>
            </a:r>
            <a:r>
              <a:rPr lang="it-IT" dirty="0" smtClean="0"/>
              <a:t>, 1984), ogni </a:t>
            </a:r>
            <a:r>
              <a:rPr lang="it-IT" b="1" dirty="0" smtClean="0"/>
              <a:t>gruppo </a:t>
            </a:r>
            <a:r>
              <a:rPr lang="it-IT" dirty="0" smtClean="0"/>
              <a:t>non è necessariamente un </a:t>
            </a:r>
            <a:r>
              <a:rPr lang="it-IT" b="1" dirty="0" smtClean="0"/>
              <a:t>team </a:t>
            </a:r>
            <a:r>
              <a:rPr lang="it-IT" dirty="0" smtClean="0"/>
              <a:t>(</a:t>
            </a:r>
            <a:r>
              <a:rPr lang="it-IT" dirty="0" err="1" smtClean="0"/>
              <a:t>Aranson</a:t>
            </a:r>
            <a:r>
              <a:rPr lang="it-IT" dirty="0" smtClean="0"/>
              <a:t>, Wilson, &amp; </a:t>
            </a:r>
            <a:r>
              <a:rPr lang="it-IT" dirty="0" err="1" smtClean="0"/>
              <a:t>Akert</a:t>
            </a:r>
            <a:r>
              <a:rPr lang="it-IT" dirty="0" smtClean="0"/>
              <a:t>, 2002), ma ogni </a:t>
            </a:r>
            <a:r>
              <a:rPr lang="it-IT" b="1" dirty="0" smtClean="0"/>
              <a:t>team </a:t>
            </a:r>
            <a:r>
              <a:rPr lang="it-IT" dirty="0" smtClean="0"/>
              <a:t>è un </a:t>
            </a:r>
            <a:r>
              <a:rPr lang="it-IT" b="1" dirty="0" smtClean="0"/>
              <a:t>gruppo </a:t>
            </a:r>
            <a:r>
              <a:rPr lang="it-IT" dirty="0" smtClean="0"/>
              <a:t>(</a:t>
            </a:r>
            <a:r>
              <a:rPr lang="it-IT" dirty="0" err="1" smtClean="0"/>
              <a:t>Carron</a:t>
            </a:r>
            <a:r>
              <a:rPr lang="it-IT" dirty="0" smtClean="0"/>
              <a:t> &amp; </a:t>
            </a:r>
            <a:r>
              <a:rPr lang="it-IT" dirty="0" err="1" smtClean="0"/>
              <a:t>Hausenblas</a:t>
            </a:r>
            <a:r>
              <a:rPr lang="it-IT" dirty="0" smtClean="0"/>
              <a:t>, 1998). </a:t>
            </a:r>
            <a:endParaRPr lang="it-IT" dirty="0" smtClean="0">
              <a:effectLst/>
            </a:endParaRPr>
          </a:p>
          <a:p>
            <a:pPr marL="0" indent="0" algn="just">
              <a:buNone/>
            </a:pPr>
            <a:r>
              <a:rPr lang="it-IT" dirty="0" smtClean="0"/>
              <a:t>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3</a:t>
            </a:fld>
            <a:endParaRPr lang="it-IT"/>
          </a:p>
        </p:txBody>
      </p:sp>
      <p:sp>
        <p:nvSpPr>
          <p:cNvPr id="6"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DIFFERENZE FRA GRUPPO E TEAM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Tree>
    <p:extLst>
      <p:ext uri="{BB962C8B-B14F-4D97-AF65-F5344CB8AC3E}">
        <p14:creationId xmlns:p14="http://schemas.microsoft.com/office/powerpoint/2010/main" val="27643861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a:noFill/>
          <a:ln/>
        </p:spPr>
        <p:txBody>
          <a:bodyPr anchor="ctr">
            <a:normAutofit/>
          </a:bodyPr>
          <a:lstStyle/>
          <a:p>
            <a:pPr>
              <a:tabLst>
                <a:tab pos="3581400" algn="l"/>
              </a:tabLst>
            </a:pPr>
            <a:r>
              <a:rPr lang="it-IT" sz="3200" b="1" dirty="0">
                <a:solidFill>
                  <a:srgbClr val="008000"/>
                </a:solidFill>
              </a:rPr>
              <a:t>La socializzazione di gruppo</a:t>
            </a:r>
            <a:r>
              <a:rPr lang="it-IT" sz="2800" b="1" dirty="0">
                <a:solidFill>
                  <a:srgbClr val="008000"/>
                </a:solidFill>
              </a:rPr>
              <a:t> </a:t>
            </a:r>
            <a:br>
              <a:rPr lang="it-IT" sz="2800" b="1" dirty="0">
                <a:solidFill>
                  <a:srgbClr val="008000"/>
                </a:solidFill>
              </a:rPr>
            </a:br>
            <a:r>
              <a:rPr lang="it-IT" sz="2000" b="1" dirty="0">
                <a:solidFill>
                  <a:srgbClr val="008000"/>
                </a:solidFill>
              </a:rPr>
              <a:t>(</a:t>
            </a:r>
            <a:r>
              <a:rPr lang="it-IT" sz="2000" b="1" dirty="0" err="1">
                <a:solidFill>
                  <a:srgbClr val="008000"/>
                </a:solidFill>
              </a:rPr>
              <a:t>Moreland</a:t>
            </a:r>
            <a:r>
              <a:rPr lang="it-IT" sz="2000" b="1" dirty="0">
                <a:solidFill>
                  <a:srgbClr val="008000"/>
                </a:solidFill>
              </a:rPr>
              <a:t> e Levine 1989; Levine e </a:t>
            </a:r>
            <a:r>
              <a:rPr lang="it-IT" sz="2000" b="1" dirty="0" err="1">
                <a:solidFill>
                  <a:srgbClr val="008000"/>
                </a:solidFill>
              </a:rPr>
              <a:t>Moreland</a:t>
            </a:r>
            <a:r>
              <a:rPr lang="it-IT" sz="2000" b="1" dirty="0">
                <a:solidFill>
                  <a:srgbClr val="008000"/>
                </a:solidFill>
              </a:rPr>
              <a:t> 1994)</a:t>
            </a:r>
            <a:endParaRPr lang="it-IT" sz="4800" dirty="0">
              <a:solidFill>
                <a:srgbClr val="008000"/>
              </a:solidFill>
            </a:endParaRPr>
          </a:p>
        </p:txBody>
      </p:sp>
      <p:sp>
        <p:nvSpPr>
          <p:cNvPr id="53251" name="Text Box 3"/>
          <p:cNvSpPr txBox="1">
            <a:spLocks noChangeArrowheads="1"/>
          </p:cNvSpPr>
          <p:nvPr/>
        </p:nvSpPr>
        <p:spPr bwMode="auto">
          <a:xfrm>
            <a:off x="0" y="1125538"/>
            <a:ext cx="9144000" cy="2512996"/>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lnSpc>
                <a:spcPct val="70000"/>
              </a:lnSpc>
              <a:spcBef>
                <a:spcPct val="30000"/>
              </a:spcBef>
            </a:pPr>
            <a:r>
              <a:rPr kumimoji="0" lang="it-IT" sz="2600" dirty="0" smtClean="0">
                <a:latin typeface="Arial"/>
                <a:cs typeface="Arial"/>
              </a:rPr>
              <a:t>Per </a:t>
            </a:r>
            <a:r>
              <a:rPr kumimoji="0" lang="it-IT" sz="2600" dirty="0">
                <a:latin typeface="Arial"/>
                <a:cs typeface="Arial"/>
              </a:rPr>
              <a:t>rendere più facile la sua entrata nel gruppo il </a:t>
            </a:r>
            <a:r>
              <a:rPr kumimoji="0" lang="it-IT" sz="2600" i="1" dirty="0" err="1">
                <a:latin typeface="Arial"/>
                <a:cs typeface="Arial"/>
              </a:rPr>
              <a:t>newcomer</a:t>
            </a:r>
            <a:r>
              <a:rPr kumimoji="0" lang="it-IT" sz="2600" i="1" dirty="0">
                <a:latin typeface="Arial"/>
                <a:cs typeface="Arial"/>
              </a:rPr>
              <a:t> </a:t>
            </a:r>
            <a:r>
              <a:rPr kumimoji="0" lang="it-IT" sz="2600" dirty="0">
                <a:latin typeface="Arial"/>
                <a:cs typeface="Arial"/>
              </a:rPr>
              <a:t>può:</a:t>
            </a:r>
          </a:p>
          <a:p>
            <a:pPr algn="just">
              <a:lnSpc>
                <a:spcPct val="70000"/>
              </a:lnSpc>
              <a:spcBef>
                <a:spcPct val="30000"/>
              </a:spcBef>
            </a:pPr>
            <a:r>
              <a:rPr kumimoji="0" lang="it-IT" sz="2600" dirty="0">
                <a:latin typeface="Arial"/>
                <a:cs typeface="Arial"/>
              </a:rPr>
              <a:t> </a:t>
            </a:r>
            <a:r>
              <a:rPr kumimoji="0" lang="it-IT" sz="2600" dirty="0" smtClean="0">
                <a:latin typeface="Arial"/>
                <a:cs typeface="Arial"/>
              </a:rPr>
              <a:t>-Condurre </a:t>
            </a:r>
            <a:r>
              <a:rPr kumimoji="0" lang="it-IT" sz="2600" dirty="0">
                <a:latin typeface="Arial"/>
                <a:cs typeface="Arial"/>
              </a:rPr>
              <a:t>un efficace processo di ricognizione</a:t>
            </a: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-Giocare </a:t>
            </a:r>
            <a:r>
              <a:rPr kumimoji="0" lang="it-IT" sz="2600" dirty="0">
                <a:latin typeface="Arial"/>
                <a:cs typeface="Arial"/>
              </a:rPr>
              <a:t>il ruolo di nuovo membro</a:t>
            </a: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-Cercare </a:t>
            </a:r>
            <a:r>
              <a:rPr kumimoji="0" lang="it-IT" sz="2600" dirty="0">
                <a:latin typeface="Arial"/>
                <a:cs typeface="Arial"/>
              </a:rPr>
              <a:t>referenti di fiducia</a:t>
            </a: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-Collaborare </a:t>
            </a:r>
            <a:r>
              <a:rPr kumimoji="0" lang="it-IT" sz="2600" dirty="0">
                <a:latin typeface="Arial"/>
                <a:cs typeface="Arial"/>
              </a:rPr>
              <a:t>con gli altri </a:t>
            </a:r>
            <a:r>
              <a:rPr kumimoji="0" lang="it-IT" sz="2600" dirty="0" err="1">
                <a:latin typeface="Arial"/>
                <a:cs typeface="Arial"/>
              </a:rPr>
              <a:t>newcomer</a:t>
            </a:r>
            <a:endParaRPr kumimoji="0" lang="it-IT" sz="2600" dirty="0">
              <a:latin typeface="Arial"/>
              <a:cs typeface="Arial"/>
            </a:endParaRPr>
          </a:p>
        </p:txBody>
      </p:sp>
      <p:sp>
        <p:nvSpPr>
          <p:cNvPr id="53252" name="Text Box 4"/>
          <p:cNvSpPr txBox="1">
            <a:spLocks noChangeArrowheads="1"/>
          </p:cNvSpPr>
          <p:nvPr/>
        </p:nvSpPr>
        <p:spPr bwMode="auto">
          <a:xfrm>
            <a:off x="0" y="4012585"/>
            <a:ext cx="9144000" cy="279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pattFill prst="sphere">
                  <a:fgClr>
                    <a:schemeClr val="tx1"/>
                  </a:fgClr>
                  <a:bgClr>
                    <a:srgbClr val="FFFFFF"/>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lnSpc>
                <a:spcPct val="70000"/>
              </a:lnSpc>
              <a:spcBef>
                <a:spcPct val="50000"/>
              </a:spcBef>
            </a:pPr>
            <a:r>
              <a:rPr kumimoji="0" lang="it-IT" sz="2600" dirty="0" smtClean="0">
                <a:latin typeface="Arial"/>
                <a:cs typeface="Arial"/>
              </a:rPr>
              <a:t>Esistono </a:t>
            </a:r>
            <a:r>
              <a:rPr kumimoji="0" lang="it-IT" sz="2600" dirty="0">
                <a:latin typeface="Arial"/>
                <a:cs typeface="Arial"/>
              </a:rPr>
              <a:t>diversi tipi di </a:t>
            </a:r>
            <a:r>
              <a:rPr kumimoji="0" lang="it-IT" sz="2600" i="1" dirty="0" err="1">
                <a:latin typeface="Arial"/>
                <a:cs typeface="Arial"/>
              </a:rPr>
              <a:t>newcomer</a:t>
            </a:r>
            <a:r>
              <a:rPr kumimoji="0" lang="it-IT" sz="2600" i="1" dirty="0">
                <a:latin typeface="Arial"/>
                <a:cs typeface="Arial"/>
              </a:rPr>
              <a:t>:</a:t>
            </a: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-membri </a:t>
            </a:r>
            <a:r>
              <a:rPr kumimoji="0" lang="it-IT" sz="2600" dirty="0">
                <a:latin typeface="Arial"/>
                <a:cs typeface="Arial"/>
              </a:rPr>
              <a:t>istituenti</a:t>
            </a: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-visitatori</a:t>
            </a:r>
            <a:endParaRPr kumimoji="0" lang="it-IT" sz="2600" dirty="0">
              <a:latin typeface="Arial"/>
              <a:cs typeface="Arial"/>
            </a:endParaRP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-trasferiti</a:t>
            </a:r>
            <a:endParaRPr kumimoji="0" lang="it-IT" sz="2600" dirty="0">
              <a:latin typeface="Arial"/>
              <a:cs typeface="Arial"/>
            </a:endParaRP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-sostituti</a:t>
            </a:r>
            <a:endParaRPr kumimoji="0" lang="it-IT" sz="2600" dirty="0">
              <a:latin typeface="Arial"/>
              <a:cs typeface="Arial"/>
            </a:endParaRPr>
          </a:p>
          <a:p>
            <a:pPr algn="just">
              <a:lnSpc>
                <a:spcPct val="70000"/>
              </a:lnSpc>
              <a:spcBef>
                <a:spcPct val="50000"/>
              </a:spcBef>
            </a:pPr>
            <a:r>
              <a:rPr kumimoji="0" lang="it-IT" sz="2600" dirty="0">
                <a:latin typeface="Arial"/>
                <a:cs typeface="Arial"/>
              </a:rPr>
              <a:t> </a:t>
            </a:r>
            <a:r>
              <a:rPr kumimoji="0" lang="it-IT" sz="2600" dirty="0" smtClean="0">
                <a:latin typeface="Arial"/>
                <a:cs typeface="Arial"/>
              </a:rPr>
              <a:t>-neofiti </a:t>
            </a:r>
            <a:r>
              <a:rPr kumimoji="0" lang="it-IT" sz="2600" dirty="0">
                <a:latin typeface="Arial"/>
                <a:cs typeface="Arial"/>
              </a:rPr>
              <a:t>regolari</a:t>
            </a:r>
          </a:p>
        </p:txBody>
      </p:sp>
    </p:spTree>
    <p:extLst>
      <p:ext uri="{BB962C8B-B14F-4D97-AF65-F5344CB8AC3E}">
        <p14:creationId xmlns:p14="http://schemas.microsoft.com/office/powerpoint/2010/main" val="7896284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22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2228" name="Rectangle 4"/>
          <p:cNvSpPr>
            <a:spLocks noGrp="1" noChangeArrowheads="1"/>
          </p:cNvSpPr>
          <p:nvPr>
            <p:ph type="title"/>
          </p:nvPr>
        </p:nvSpPr>
        <p:spPr>
          <a:xfrm>
            <a:off x="0" y="609600"/>
            <a:ext cx="91440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sz="4000" b="1" dirty="0" err="1" smtClean="0">
                <a:solidFill>
                  <a:srgbClr val="008000"/>
                </a:solidFill>
              </a:rPr>
              <a:t>Stadi</a:t>
            </a:r>
            <a:r>
              <a:rPr lang="en-US" sz="4000" b="1" dirty="0" smtClean="0">
                <a:solidFill>
                  <a:srgbClr val="008000"/>
                </a:solidFill>
              </a:rPr>
              <a:t> </a:t>
            </a:r>
            <a:r>
              <a:rPr lang="en-US" sz="4000" b="1" dirty="0" err="1" smtClean="0">
                <a:solidFill>
                  <a:srgbClr val="008000"/>
                </a:solidFill>
              </a:rPr>
              <a:t>della</a:t>
            </a:r>
            <a:r>
              <a:rPr lang="en-US" sz="4000" b="1" dirty="0" smtClean="0">
                <a:solidFill>
                  <a:srgbClr val="008000"/>
                </a:solidFill>
              </a:rPr>
              <a:t> </a:t>
            </a:r>
            <a:r>
              <a:rPr lang="en-US" sz="4000" b="1" dirty="0" err="1" smtClean="0">
                <a:solidFill>
                  <a:srgbClr val="008000"/>
                </a:solidFill>
              </a:rPr>
              <a:t>formazione</a:t>
            </a:r>
            <a:r>
              <a:rPr lang="en-US" sz="4000" b="1" dirty="0" smtClean="0">
                <a:solidFill>
                  <a:srgbClr val="008000"/>
                </a:solidFill>
              </a:rPr>
              <a:t> del </a:t>
            </a:r>
            <a:r>
              <a:rPr lang="en-US" sz="4000" b="1" dirty="0" err="1" smtClean="0">
                <a:solidFill>
                  <a:srgbClr val="008000"/>
                </a:solidFill>
              </a:rPr>
              <a:t>gruppo</a:t>
            </a:r>
            <a:endParaRPr lang="en-US" sz="4000" b="1" dirty="0">
              <a:solidFill>
                <a:srgbClr val="008000"/>
              </a:solidFill>
            </a:endParaRPr>
          </a:p>
        </p:txBody>
      </p:sp>
      <p:grpSp>
        <p:nvGrpSpPr>
          <p:cNvPr id="52245" name="Group 21"/>
          <p:cNvGrpSpPr>
            <a:grpSpLocks/>
          </p:cNvGrpSpPr>
          <p:nvPr/>
        </p:nvGrpSpPr>
        <p:grpSpPr bwMode="auto">
          <a:xfrm>
            <a:off x="139397" y="2397415"/>
            <a:ext cx="2222803" cy="1524000"/>
            <a:chOff x="422" y="1598"/>
            <a:chExt cx="1354" cy="960"/>
          </a:xfrm>
          <a:noFill/>
        </p:grpSpPr>
        <p:sp>
          <p:nvSpPr>
            <p:cNvPr id="52231" name="AutoShape 7"/>
            <p:cNvSpPr>
              <a:spLocks noChangeArrowheads="1"/>
            </p:cNvSpPr>
            <p:nvPr/>
          </p:nvSpPr>
          <p:spPr bwMode="auto">
            <a:xfrm>
              <a:off x="432" y="1598"/>
              <a:ext cx="1344" cy="960"/>
            </a:xfrm>
            <a:prstGeom prst="rightArrowCallout">
              <a:avLst>
                <a:gd name="adj1" fmla="val 25000"/>
                <a:gd name="adj2" fmla="val 25000"/>
                <a:gd name="adj3" fmla="val 23333"/>
                <a:gd name="adj4" fmla="val 66667"/>
              </a:avLst>
            </a:prstGeom>
            <a:gr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52232" name="Text Box 8"/>
            <p:cNvSpPr txBox="1">
              <a:spLocks noChangeArrowheads="1"/>
            </p:cNvSpPr>
            <p:nvPr/>
          </p:nvSpPr>
          <p:spPr bwMode="auto">
            <a:xfrm>
              <a:off x="422" y="1733"/>
              <a:ext cx="1066" cy="48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dirty="0" err="1" smtClean="0">
                  <a:latin typeface="Arial"/>
                  <a:cs typeface="Arial"/>
                </a:rPr>
                <a:t>Mutua</a:t>
              </a:r>
              <a:r>
                <a:rPr lang="en-US" sz="2200" dirty="0" smtClean="0">
                  <a:latin typeface="Arial"/>
                  <a:cs typeface="Arial"/>
                </a:rPr>
                <a:t> </a:t>
              </a:r>
              <a:r>
                <a:rPr lang="en-US" sz="2200" dirty="0" err="1" smtClean="0">
                  <a:latin typeface="Arial"/>
                  <a:cs typeface="Arial"/>
                </a:rPr>
                <a:t>accettazione</a:t>
              </a:r>
              <a:endParaRPr lang="en-US" sz="2200" dirty="0">
                <a:latin typeface="Arial"/>
                <a:cs typeface="Arial"/>
              </a:endParaRPr>
            </a:p>
          </p:txBody>
        </p:sp>
      </p:grpSp>
      <p:sp>
        <p:nvSpPr>
          <p:cNvPr id="52233" name="Text Box 9"/>
          <p:cNvSpPr txBox="1">
            <a:spLocks noChangeArrowheads="1"/>
          </p:cNvSpPr>
          <p:nvPr/>
        </p:nvSpPr>
        <p:spPr bwMode="auto">
          <a:xfrm>
            <a:off x="-154880" y="4137025"/>
            <a:ext cx="23622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200" dirty="0" err="1" smtClean="0">
                <a:latin typeface="Arial"/>
                <a:cs typeface="Arial"/>
              </a:rPr>
              <a:t>Enfasi</a:t>
            </a:r>
            <a:r>
              <a:rPr lang="en-US" sz="2200" dirty="0" smtClean="0">
                <a:latin typeface="Arial"/>
                <a:cs typeface="Arial"/>
              </a:rPr>
              <a:t> </a:t>
            </a:r>
            <a:r>
              <a:rPr lang="en-US" sz="2200" dirty="0" err="1" smtClean="0">
                <a:latin typeface="Arial"/>
                <a:cs typeface="Arial"/>
              </a:rPr>
              <a:t>sulla</a:t>
            </a:r>
            <a:r>
              <a:rPr lang="en-US" sz="2200" dirty="0" smtClean="0">
                <a:latin typeface="Arial"/>
                <a:cs typeface="Arial"/>
              </a:rPr>
              <a:t> </a:t>
            </a:r>
            <a:r>
              <a:rPr lang="en-US" sz="2200" dirty="0" err="1" smtClean="0">
                <a:latin typeface="Arial"/>
                <a:cs typeface="Arial"/>
              </a:rPr>
              <a:t>consapevolezza</a:t>
            </a:r>
            <a:r>
              <a:rPr lang="en-US" sz="2200" dirty="0" smtClean="0">
                <a:latin typeface="Arial"/>
                <a:cs typeface="Arial"/>
              </a:rPr>
              <a:t> e </a:t>
            </a:r>
            <a:r>
              <a:rPr lang="en-US" sz="2200" dirty="0" err="1" smtClean="0">
                <a:latin typeface="Arial"/>
                <a:cs typeface="Arial"/>
              </a:rPr>
              <a:t>preoccupazione</a:t>
            </a:r>
            <a:r>
              <a:rPr lang="en-US" sz="2200" dirty="0" smtClean="0">
                <a:latin typeface="Arial"/>
                <a:cs typeface="Arial"/>
              </a:rPr>
              <a:t> </a:t>
            </a:r>
            <a:r>
              <a:rPr lang="en-US" sz="2200" dirty="0" err="1" smtClean="0">
                <a:latin typeface="Arial"/>
                <a:cs typeface="Arial"/>
              </a:rPr>
              <a:t>interpersonale</a:t>
            </a:r>
            <a:endParaRPr lang="en-US" sz="2200" dirty="0">
              <a:latin typeface="Arial"/>
              <a:cs typeface="Arial"/>
            </a:endParaRPr>
          </a:p>
        </p:txBody>
      </p:sp>
      <p:sp>
        <p:nvSpPr>
          <p:cNvPr id="52236" name="AutoShape 12"/>
          <p:cNvSpPr>
            <a:spLocks noChangeArrowheads="1"/>
          </p:cNvSpPr>
          <p:nvPr/>
        </p:nvSpPr>
        <p:spPr bwMode="auto">
          <a:xfrm>
            <a:off x="4709305" y="2397415"/>
            <a:ext cx="2740645" cy="1524000"/>
          </a:xfrm>
          <a:prstGeom prst="rightArrowCallout">
            <a:avLst>
              <a:gd name="adj1" fmla="val 25000"/>
              <a:gd name="adj2" fmla="val 25000"/>
              <a:gd name="adj3" fmla="val 25000"/>
              <a:gd name="adj4" fmla="val 66667"/>
            </a:avLst>
          </a:prstGeom>
          <a:no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52235" name="Text Box 11"/>
          <p:cNvSpPr txBox="1">
            <a:spLocks noChangeArrowheads="1"/>
          </p:cNvSpPr>
          <p:nvPr/>
        </p:nvSpPr>
        <p:spPr bwMode="auto">
          <a:xfrm>
            <a:off x="4499176" y="2629865"/>
            <a:ext cx="25510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200" dirty="0" err="1" smtClean="0">
                <a:latin typeface="Arial"/>
                <a:cs typeface="Arial"/>
              </a:rPr>
              <a:t>Motivazione</a:t>
            </a:r>
            <a:r>
              <a:rPr lang="en-US" sz="2200" dirty="0" smtClean="0">
                <a:latin typeface="Arial"/>
                <a:cs typeface="Arial"/>
              </a:rPr>
              <a:t> </a:t>
            </a:r>
          </a:p>
          <a:p>
            <a:pPr algn="ctr"/>
            <a:r>
              <a:rPr lang="en-US" sz="2200" dirty="0" smtClean="0">
                <a:latin typeface="Arial"/>
                <a:cs typeface="Arial"/>
              </a:rPr>
              <a:t>e </a:t>
            </a:r>
            <a:r>
              <a:rPr lang="en-US" sz="2200" dirty="0" err="1" smtClean="0">
                <a:latin typeface="Arial"/>
                <a:cs typeface="Arial"/>
              </a:rPr>
              <a:t>coinvolgimento</a:t>
            </a:r>
            <a:endParaRPr lang="en-US" sz="2200" dirty="0">
              <a:latin typeface="Arial"/>
              <a:cs typeface="Arial"/>
            </a:endParaRPr>
          </a:p>
        </p:txBody>
      </p:sp>
      <p:grpSp>
        <p:nvGrpSpPr>
          <p:cNvPr id="52246" name="Group 22"/>
          <p:cNvGrpSpPr>
            <a:grpSpLocks/>
          </p:cNvGrpSpPr>
          <p:nvPr/>
        </p:nvGrpSpPr>
        <p:grpSpPr bwMode="auto">
          <a:xfrm>
            <a:off x="2340125" y="2397415"/>
            <a:ext cx="2301875" cy="1524000"/>
            <a:chOff x="1718" y="1598"/>
            <a:chExt cx="1450" cy="960"/>
          </a:xfrm>
          <a:noFill/>
        </p:grpSpPr>
        <p:sp>
          <p:nvSpPr>
            <p:cNvPr id="52234" name="AutoShape 10"/>
            <p:cNvSpPr>
              <a:spLocks noChangeArrowheads="1"/>
            </p:cNvSpPr>
            <p:nvPr/>
          </p:nvSpPr>
          <p:spPr bwMode="auto">
            <a:xfrm>
              <a:off x="1776" y="1598"/>
              <a:ext cx="1392" cy="960"/>
            </a:xfrm>
            <a:prstGeom prst="rightArrowCallout">
              <a:avLst>
                <a:gd name="adj1" fmla="val 25000"/>
                <a:gd name="adj2" fmla="val 25000"/>
                <a:gd name="adj3" fmla="val 24167"/>
                <a:gd name="adj4" fmla="val 66667"/>
              </a:avLst>
            </a:prstGeom>
            <a:gr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latin typeface="Arial"/>
                <a:cs typeface="Arial"/>
              </a:endParaRPr>
            </a:p>
          </p:txBody>
        </p:sp>
        <p:sp>
          <p:nvSpPr>
            <p:cNvPr id="52237" name="Text Box 13"/>
            <p:cNvSpPr txBox="1">
              <a:spLocks noChangeArrowheads="1"/>
            </p:cNvSpPr>
            <p:nvPr/>
          </p:nvSpPr>
          <p:spPr bwMode="auto">
            <a:xfrm>
              <a:off x="1718" y="1742"/>
              <a:ext cx="1066" cy="48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200" dirty="0" err="1" smtClean="0">
                  <a:latin typeface="Arial"/>
                  <a:cs typeface="Arial"/>
                </a:rPr>
                <a:t>Presa</a:t>
              </a:r>
              <a:r>
                <a:rPr lang="en-US" sz="2200" dirty="0" smtClean="0">
                  <a:latin typeface="Arial"/>
                  <a:cs typeface="Arial"/>
                </a:rPr>
                <a:t> di </a:t>
              </a:r>
              <a:r>
                <a:rPr lang="en-US" sz="2200" dirty="0" err="1" smtClean="0">
                  <a:latin typeface="Arial"/>
                  <a:cs typeface="Arial"/>
                </a:rPr>
                <a:t>decisione</a:t>
              </a:r>
              <a:endParaRPr lang="en-US" sz="2200" dirty="0">
                <a:latin typeface="Arial"/>
                <a:cs typeface="Arial"/>
              </a:endParaRPr>
            </a:p>
          </p:txBody>
        </p:sp>
      </p:grpSp>
      <p:grpSp>
        <p:nvGrpSpPr>
          <p:cNvPr id="52248" name="Group 24"/>
          <p:cNvGrpSpPr>
            <a:grpSpLocks/>
          </p:cNvGrpSpPr>
          <p:nvPr/>
        </p:nvGrpSpPr>
        <p:grpSpPr bwMode="auto">
          <a:xfrm>
            <a:off x="7546280" y="2397415"/>
            <a:ext cx="1447800" cy="1612900"/>
            <a:chOff x="4608" y="1598"/>
            <a:chExt cx="960" cy="1016"/>
          </a:xfrm>
          <a:noFill/>
        </p:grpSpPr>
        <p:sp>
          <p:nvSpPr>
            <p:cNvPr id="52243" name="Rectangle 19"/>
            <p:cNvSpPr>
              <a:spLocks noChangeArrowheads="1"/>
            </p:cNvSpPr>
            <p:nvPr/>
          </p:nvSpPr>
          <p:spPr bwMode="auto">
            <a:xfrm>
              <a:off x="4608" y="1598"/>
              <a:ext cx="960" cy="96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sz="2200">
                <a:latin typeface="Arial"/>
                <a:cs typeface="Arial"/>
              </a:endParaRPr>
            </a:p>
          </p:txBody>
        </p:sp>
        <p:sp>
          <p:nvSpPr>
            <p:cNvPr id="52239" name="Text Box 15"/>
            <p:cNvSpPr txBox="1">
              <a:spLocks noChangeArrowheads="1"/>
            </p:cNvSpPr>
            <p:nvPr/>
          </p:nvSpPr>
          <p:spPr bwMode="auto">
            <a:xfrm>
              <a:off x="4656" y="1742"/>
              <a:ext cx="864" cy="87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Clr>
                  <a:schemeClr val="accent2"/>
                </a:buClr>
                <a:buFont typeface="Wingdings" charset="0"/>
                <a:buNone/>
              </a:pPr>
              <a:r>
                <a:rPr lang="en-US" sz="2200" dirty="0" err="1" smtClean="0">
                  <a:latin typeface="Arial"/>
                  <a:cs typeface="Arial"/>
                </a:rPr>
                <a:t>Controllo</a:t>
              </a:r>
              <a:r>
                <a:rPr lang="en-US" sz="2200" dirty="0" smtClean="0">
                  <a:latin typeface="Arial"/>
                  <a:cs typeface="Arial"/>
                </a:rPr>
                <a:t> e </a:t>
              </a:r>
              <a:r>
                <a:rPr lang="en-US" sz="2200" dirty="0" err="1" smtClean="0">
                  <a:latin typeface="Arial"/>
                  <a:cs typeface="Arial"/>
                </a:rPr>
                <a:t>sanzioni</a:t>
              </a:r>
              <a:endParaRPr lang="en-US" sz="2200" dirty="0">
                <a:latin typeface="Arial"/>
                <a:cs typeface="Arial"/>
              </a:endParaRPr>
            </a:p>
            <a:p>
              <a:pPr algn="ctr">
                <a:lnSpc>
                  <a:spcPct val="90000"/>
                </a:lnSpc>
                <a:spcBef>
                  <a:spcPct val="20000"/>
                </a:spcBef>
                <a:buClr>
                  <a:schemeClr val="accent2"/>
                </a:buClr>
                <a:buFont typeface="Wingdings" charset="0"/>
                <a:buNone/>
              </a:pPr>
              <a:endParaRPr lang="en-US" sz="2200" dirty="0">
                <a:latin typeface="Arial"/>
                <a:cs typeface="Arial"/>
              </a:endParaRPr>
            </a:p>
          </p:txBody>
        </p:sp>
      </p:grpSp>
      <p:sp>
        <p:nvSpPr>
          <p:cNvPr id="52240" name="Text Box 16"/>
          <p:cNvSpPr txBox="1">
            <a:spLocks noChangeArrowheads="1"/>
          </p:cNvSpPr>
          <p:nvPr/>
        </p:nvSpPr>
        <p:spPr bwMode="auto">
          <a:xfrm>
            <a:off x="1869063" y="4137025"/>
            <a:ext cx="239026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1" algn="ctr">
              <a:spcBef>
                <a:spcPct val="20000"/>
              </a:spcBef>
              <a:buClr>
                <a:schemeClr val="accent2"/>
              </a:buClr>
              <a:buSzPct val="55000"/>
              <a:buFont typeface="Wingdings" charset="0"/>
              <a:buNone/>
            </a:pPr>
            <a:r>
              <a:rPr lang="en-US" sz="2200" dirty="0" err="1" smtClean="0">
                <a:latin typeface="Arial"/>
                <a:cs typeface="Arial"/>
              </a:rPr>
              <a:t>Enfasi</a:t>
            </a:r>
            <a:r>
              <a:rPr lang="en-US" sz="2200" dirty="0" smtClean="0">
                <a:latin typeface="Arial"/>
                <a:cs typeface="Arial"/>
              </a:rPr>
              <a:t> </a:t>
            </a:r>
            <a:r>
              <a:rPr lang="en-US" sz="2200" dirty="0" err="1" smtClean="0">
                <a:latin typeface="Arial"/>
                <a:cs typeface="Arial"/>
              </a:rPr>
              <a:t>sulla</a:t>
            </a:r>
            <a:r>
              <a:rPr lang="en-US" sz="2200" dirty="0" smtClean="0">
                <a:latin typeface="Arial"/>
                <a:cs typeface="Arial"/>
              </a:rPr>
              <a:t> </a:t>
            </a:r>
            <a:r>
              <a:rPr lang="en-US" sz="2200" dirty="0" err="1" smtClean="0">
                <a:latin typeface="Arial"/>
                <a:cs typeface="Arial"/>
              </a:rPr>
              <a:t>pianificazione</a:t>
            </a:r>
            <a:r>
              <a:rPr lang="en-US" sz="2200" dirty="0" smtClean="0">
                <a:latin typeface="Arial"/>
                <a:cs typeface="Arial"/>
              </a:rPr>
              <a:t> del </a:t>
            </a:r>
            <a:r>
              <a:rPr lang="en-US" sz="2200" dirty="0" err="1" smtClean="0">
                <a:latin typeface="Arial"/>
                <a:cs typeface="Arial"/>
              </a:rPr>
              <a:t>compito</a:t>
            </a:r>
            <a:r>
              <a:rPr lang="en-US" sz="2200" dirty="0" smtClean="0">
                <a:latin typeface="Arial"/>
                <a:cs typeface="Arial"/>
              </a:rPr>
              <a:t>, </a:t>
            </a:r>
            <a:r>
              <a:rPr lang="en-US" sz="2200" dirty="0" err="1" smtClean="0">
                <a:latin typeface="Arial"/>
                <a:cs typeface="Arial"/>
              </a:rPr>
              <a:t>sull’autorità</a:t>
            </a:r>
            <a:r>
              <a:rPr lang="en-US" sz="2200" dirty="0" smtClean="0">
                <a:latin typeface="Arial"/>
                <a:cs typeface="Arial"/>
              </a:rPr>
              <a:t> e </a:t>
            </a:r>
            <a:r>
              <a:rPr lang="en-US" sz="2200" dirty="0" err="1" smtClean="0">
                <a:latin typeface="Arial"/>
                <a:cs typeface="Arial"/>
              </a:rPr>
              <a:t>sull’influenza</a:t>
            </a:r>
            <a:endParaRPr lang="en-US" sz="2200" dirty="0">
              <a:latin typeface="Arial"/>
              <a:cs typeface="Arial"/>
            </a:endParaRPr>
          </a:p>
        </p:txBody>
      </p:sp>
      <p:sp>
        <p:nvSpPr>
          <p:cNvPr id="52241" name="Text Box 17"/>
          <p:cNvSpPr txBox="1">
            <a:spLocks noChangeArrowheads="1"/>
          </p:cNvSpPr>
          <p:nvPr/>
        </p:nvSpPr>
        <p:spPr bwMode="auto">
          <a:xfrm>
            <a:off x="4493320" y="4137025"/>
            <a:ext cx="2286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200" dirty="0" err="1" smtClean="0">
                <a:latin typeface="Arial"/>
                <a:cs typeface="Arial"/>
              </a:rPr>
              <a:t>Enfasi</a:t>
            </a:r>
            <a:r>
              <a:rPr lang="en-US" sz="2200" dirty="0" smtClean="0">
                <a:latin typeface="Arial"/>
                <a:cs typeface="Arial"/>
              </a:rPr>
              <a:t> </a:t>
            </a:r>
            <a:r>
              <a:rPr lang="en-US" sz="2200" dirty="0" err="1" smtClean="0">
                <a:latin typeface="Arial"/>
                <a:cs typeface="Arial"/>
              </a:rPr>
              <a:t>sul</a:t>
            </a:r>
            <a:r>
              <a:rPr lang="en-US" sz="2200" dirty="0" smtClean="0">
                <a:latin typeface="Arial"/>
                <a:cs typeface="Arial"/>
              </a:rPr>
              <a:t> </a:t>
            </a:r>
            <a:r>
              <a:rPr lang="en-US" sz="2200" dirty="0" err="1" smtClean="0">
                <a:latin typeface="Arial"/>
                <a:cs typeface="Arial"/>
              </a:rPr>
              <a:t>raggiungimento</a:t>
            </a:r>
            <a:r>
              <a:rPr lang="en-US" sz="2200" dirty="0" smtClean="0">
                <a:latin typeface="Arial"/>
                <a:cs typeface="Arial"/>
              </a:rPr>
              <a:t> del </a:t>
            </a:r>
            <a:r>
              <a:rPr lang="en-US" sz="2200" dirty="0" err="1" smtClean="0">
                <a:latin typeface="Arial"/>
                <a:cs typeface="Arial"/>
              </a:rPr>
              <a:t>compito</a:t>
            </a:r>
            <a:r>
              <a:rPr lang="en-US" sz="2200" dirty="0" smtClean="0">
                <a:latin typeface="Arial"/>
                <a:cs typeface="Arial"/>
              </a:rPr>
              <a:t>, </a:t>
            </a:r>
            <a:r>
              <a:rPr lang="en-US" sz="2200" dirty="0" err="1" smtClean="0">
                <a:latin typeface="Arial"/>
                <a:cs typeface="Arial"/>
              </a:rPr>
              <a:t>sulla</a:t>
            </a:r>
            <a:r>
              <a:rPr lang="en-US" sz="2200" dirty="0" smtClean="0">
                <a:latin typeface="Arial"/>
                <a:cs typeface="Arial"/>
              </a:rPr>
              <a:t> leadership e </a:t>
            </a:r>
            <a:r>
              <a:rPr lang="en-US" sz="2200" dirty="0" err="1" smtClean="0">
                <a:latin typeface="Arial"/>
                <a:cs typeface="Arial"/>
              </a:rPr>
              <a:t>sulla</a:t>
            </a:r>
            <a:r>
              <a:rPr lang="en-US" sz="2200" dirty="0" smtClean="0">
                <a:latin typeface="Arial"/>
                <a:cs typeface="Arial"/>
              </a:rPr>
              <a:t> </a:t>
            </a:r>
            <a:r>
              <a:rPr lang="en-US" sz="2200" dirty="0" err="1" smtClean="0">
                <a:latin typeface="Arial"/>
                <a:cs typeface="Arial"/>
              </a:rPr>
              <a:t>prestazione</a:t>
            </a:r>
            <a:endParaRPr lang="en-US" sz="2200" dirty="0">
              <a:latin typeface="Arial"/>
              <a:cs typeface="Arial"/>
            </a:endParaRPr>
          </a:p>
        </p:txBody>
      </p:sp>
      <p:sp>
        <p:nvSpPr>
          <p:cNvPr id="52242" name="Text Box 18"/>
          <p:cNvSpPr txBox="1">
            <a:spLocks noChangeArrowheads="1"/>
          </p:cNvSpPr>
          <p:nvPr/>
        </p:nvSpPr>
        <p:spPr bwMode="auto">
          <a:xfrm>
            <a:off x="6921192" y="4137025"/>
            <a:ext cx="2133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gn="ctr">
              <a:spcBef>
                <a:spcPct val="20000"/>
              </a:spcBef>
              <a:buClr>
                <a:schemeClr val="accent2"/>
              </a:buClr>
              <a:buSzPct val="55000"/>
              <a:buFont typeface="Wingdings" charset="0"/>
              <a:buNone/>
            </a:pPr>
            <a:r>
              <a:rPr lang="en-US" sz="2200" dirty="0" err="1" smtClean="0">
                <a:latin typeface="Arial"/>
                <a:cs typeface="Arial"/>
              </a:rPr>
              <a:t>Enfasi</a:t>
            </a:r>
            <a:r>
              <a:rPr lang="en-US" sz="2200" dirty="0" smtClean="0">
                <a:latin typeface="Arial"/>
                <a:cs typeface="Arial"/>
              </a:rPr>
              <a:t> </a:t>
            </a:r>
            <a:r>
              <a:rPr lang="en-US" sz="2200" dirty="0" err="1" smtClean="0">
                <a:latin typeface="Arial"/>
                <a:cs typeface="Arial"/>
              </a:rPr>
              <a:t>su</a:t>
            </a:r>
            <a:r>
              <a:rPr lang="en-US" sz="2200" dirty="0" smtClean="0">
                <a:latin typeface="Arial"/>
                <a:cs typeface="Arial"/>
              </a:rPr>
              <a:t> </a:t>
            </a:r>
            <a:r>
              <a:rPr lang="en-US" sz="2200" dirty="0" err="1" smtClean="0">
                <a:latin typeface="Arial"/>
                <a:cs typeface="Arial"/>
              </a:rPr>
              <a:t>ricompense</a:t>
            </a:r>
            <a:r>
              <a:rPr lang="en-US" sz="2200" dirty="0" smtClean="0">
                <a:latin typeface="Arial"/>
                <a:cs typeface="Arial"/>
              </a:rPr>
              <a:t> e </a:t>
            </a:r>
            <a:r>
              <a:rPr lang="en-US" sz="2200" dirty="0" err="1" smtClean="0">
                <a:latin typeface="Arial"/>
                <a:cs typeface="Arial"/>
              </a:rPr>
              <a:t>punizioni</a:t>
            </a:r>
            <a:endParaRPr lang="en-US" sz="2200" dirty="0">
              <a:latin typeface="Arial"/>
              <a:cs typeface="Arial"/>
            </a:endParaRPr>
          </a:p>
        </p:txBody>
      </p:sp>
    </p:spTree>
    <p:extLst>
      <p:ext uri="{BB962C8B-B14F-4D97-AF65-F5344CB8AC3E}">
        <p14:creationId xmlns:p14="http://schemas.microsoft.com/office/powerpoint/2010/main" val="12720443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42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4276"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sz="4000" b="1" dirty="0" err="1" smtClean="0">
                <a:solidFill>
                  <a:srgbClr val="008000"/>
                </a:solidFill>
              </a:rPr>
              <a:t>Caratteristiche</a:t>
            </a:r>
            <a:r>
              <a:rPr lang="en-US" sz="4000" b="1" dirty="0" smtClean="0">
                <a:solidFill>
                  <a:srgbClr val="008000"/>
                </a:solidFill>
              </a:rPr>
              <a:t> di un </a:t>
            </a:r>
            <a:r>
              <a:rPr lang="en-US" sz="4000" b="1" dirty="0" err="1" smtClean="0">
                <a:solidFill>
                  <a:srgbClr val="008000"/>
                </a:solidFill>
              </a:rPr>
              <a:t>gruppo</a:t>
            </a:r>
            <a:r>
              <a:rPr lang="en-US" sz="4000" b="1" dirty="0" smtClean="0">
                <a:solidFill>
                  <a:srgbClr val="008000"/>
                </a:solidFill>
              </a:rPr>
              <a:t> </a:t>
            </a:r>
            <a:r>
              <a:rPr lang="en-US" sz="4000" b="1" dirty="0" err="1" smtClean="0">
                <a:solidFill>
                  <a:srgbClr val="008000"/>
                </a:solidFill>
              </a:rPr>
              <a:t>maturo</a:t>
            </a:r>
            <a:endParaRPr lang="en-US" sz="4000" b="1" dirty="0">
              <a:solidFill>
                <a:srgbClr val="008000"/>
              </a:solidFill>
            </a:endParaRPr>
          </a:p>
        </p:txBody>
      </p:sp>
      <p:sp>
        <p:nvSpPr>
          <p:cNvPr id="54277" name="Rectangle 5"/>
          <p:cNvSpPr>
            <a:spLocks noGrp="1" noChangeArrowheads="1"/>
          </p:cNvSpPr>
          <p:nvPr>
            <p:ph type="body" idx="1"/>
          </p:nvPr>
        </p:nvSpPr>
        <p:spPr>
          <a:xfrm>
            <a:off x="0" y="1600200"/>
            <a:ext cx="91440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just">
              <a:buFont typeface="Wingdings" charset="0"/>
              <a:buNone/>
            </a:pPr>
            <a:r>
              <a:rPr lang="en-US" b="1" dirty="0" err="1" smtClean="0"/>
              <a:t>Scopi</a:t>
            </a:r>
            <a:r>
              <a:rPr lang="en-US" b="1" dirty="0" smtClean="0"/>
              <a:t> e Mission</a:t>
            </a:r>
            <a:endParaRPr lang="en-US" b="1" dirty="0"/>
          </a:p>
          <a:p>
            <a:pPr algn="just"/>
            <a:r>
              <a:rPr lang="en-US" dirty="0" err="1" smtClean="0"/>
              <a:t>Possono</a:t>
            </a:r>
            <a:r>
              <a:rPr lang="en-US" dirty="0" smtClean="0"/>
              <a:t> </a:t>
            </a:r>
            <a:r>
              <a:rPr lang="en-US" dirty="0" err="1" smtClean="0"/>
              <a:t>essere</a:t>
            </a:r>
            <a:r>
              <a:rPr lang="en-US" dirty="0" smtClean="0"/>
              <a:t> </a:t>
            </a:r>
            <a:r>
              <a:rPr lang="en-US" dirty="0" err="1" smtClean="0"/>
              <a:t>assegnati</a:t>
            </a:r>
            <a:r>
              <a:rPr lang="en-US" dirty="0" smtClean="0"/>
              <a:t> o </a:t>
            </a:r>
            <a:r>
              <a:rPr lang="en-US" dirty="0" err="1" smtClean="0"/>
              <a:t>emergere</a:t>
            </a:r>
            <a:r>
              <a:rPr lang="en-US" dirty="0" smtClean="0"/>
              <a:t> dal </a:t>
            </a:r>
            <a:r>
              <a:rPr lang="en-US" dirty="0" err="1" smtClean="0"/>
              <a:t>gruppo</a:t>
            </a:r>
            <a:endParaRPr lang="en-US" dirty="0"/>
          </a:p>
          <a:p>
            <a:pPr algn="just"/>
            <a:r>
              <a:rPr lang="en-US" dirty="0" smtClean="0"/>
              <a:t>Il </a:t>
            </a:r>
            <a:r>
              <a:rPr lang="en-US" dirty="0" err="1" smtClean="0"/>
              <a:t>gruppo</a:t>
            </a:r>
            <a:r>
              <a:rPr lang="en-US" dirty="0" smtClean="0"/>
              <a:t> </a:t>
            </a:r>
            <a:r>
              <a:rPr lang="en-US" dirty="0" err="1" smtClean="0"/>
              <a:t>spesso</a:t>
            </a:r>
            <a:r>
              <a:rPr lang="en-US" dirty="0" smtClean="0"/>
              <a:t> li </a:t>
            </a:r>
            <a:r>
              <a:rPr lang="en-US" dirty="0" err="1" smtClean="0"/>
              <a:t>discute</a:t>
            </a:r>
            <a:r>
              <a:rPr lang="en-US" dirty="0" smtClean="0"/>
              <a:t>, </a:t>
            </a:r>
            <a:r>
              <a:rPr lang="en-US" dirty="0" err="1" smtClean="0"/>
              <a:t>riesamina</a:t>
            </a:r>
            <a:r>
              <a:rPr lang="en-US" dirty="0" smtClean="0"/>
              <a:t> e </a:t>
            </a:r>
            <a:r>
              <a:rPr lang="en-US" dirty="0" err="1" smtClean="0"/>
              <a:t>modifica</a:t>
            </a:r>
            <a:endParaRPr lang="en-US" dirty="0"/>
          </a:p>
          <a:p>
            <a:pPr algn="just"/>
            <a:r>
              <a:rPr lang="en-US" dirty="0" smtClean="0"/>
              <a:t>La Mission </a:t>
            </a:r>
            <a:r>
              <a:rPr lang="en-US" dirty="0" err="1" smtClean="0"/>
              <a:t>viene</a:t>
            </a:r>
            <a:r>
              <a:rPr lang="en-US" dirty="0" smtClean="0"/>
              <a:t> </a:t>
            </a:r>
            <a:r>
              <a:rPr lang="en-US" dirty="0" err="1" smtClean="0"/>
              <a:t>tradotta</a:t>
            </a:r>
            <a:r>
              <a:rPr lang="en-US" dirty="0" smtClean="0"/>
              <a:t> in </a:t>
            </a:r>
            <a:r>
              <a:rPr lang="en-US" dirty="0" err="1" smtClean="0"/>
              <a:t>una</a:t>
            </a:r>
            <a:r>
              <a:rPr lang="en-US" dirty="0" smtClean="0"/>
              <a:t> agenda </a:t>
            </a:r>
            <a:r>
              <a:rPr lang="en-US" dirty="0" err="1" smtClean="0"/>
              <a:t>specifica</a:t>
            </a:r>
            <a:r>
              <a:rPr lang="en-US" dirty="0" smtClean="0"/>
              <a:t>, </a:t>
            </a:r>
            <a:r>
              <a:rPr lang="en-US" dirty="0" err="1" smtClean="0"/>
              <a:t>obiettivi</a:t>
            </a:r>
            <a:r>
              <a:rPr lang="en-US" dirty="0" smtClean="0"/>
              <a:t> </a:t>
            </a:r>
            <a:r>
              <a:rPr lang="en-US" dirty="0" err="1" smtClean="0"/>
              <a:t>chiari</a:t>
            </a:r>
            <a:r>
              <a:rPr lang="en-US" dirty="0" smtClean="0"/>
              <a:t> e in un </a:t>
            </a:r>
            <a:r>
              <a:rPr lang="en-US" dirty="0" err="1" smtClean="0"/>
              <a:t>insieme</a:t>
            </a:r>
            <a:r>
              <a:rPr lang="en-US" dirty="0" smtClean="0"/>
              <a:t> di </a:t>
            </a:r>
            <a:r>
              <a:rPr lang="en-US" dirty="0" err="1" smtClean="0"/>
              <a:t>fattori</a:t>
            </a:r>
            <a:r>
              <a:rPr lang="en-US" dirty="0" smtClean="0"/>
              <a:t> di </a:t>
            </a:r>
            <a:r>
              <a:rPr lang="en-US" dirty="0" err="1" smtClean="0"/>
              <a:t>successo</a:t>
            </a:r>
            <a:r>
              <a:rPr lang="en-US" dirty="0" smtClean="0"/>
              <a:t> </a:t>
            </a:r>
            <a:r>
              <a:rPr lang="en-US" dirty="0" err="1" smtClean="0"/>
              <a:t>cruciali</a:t>
            </a:r>
            <a:endParaRPr lang="en-US" dirty="0"/>
          </a:p>
        </p:txBody>
      </p:sp>
    </p:spTree>
    <p:extLst>
      <p:ext uri="{BB962C8B-B14F-4D97-AF65-F5344CB8AC3E}">
        <p14:creationId xmlns:p14="http://schemas.microsoft.com/office/powerpoint/2010/main" val="35226042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Rectangle 13"/>
          <p:cNvSpPr>
            <a:spLocks noChangeArrowheads="1"/>
          </p:cNvSpPr>
          <p:nvPr/>
        </p:nvSpPr>
        <p:spPr bwMode="auto">
          <a:xfrm>
            <a:off x="0" y="54102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lgn="just">
              <a:spcBef>
                <a:spcPct val="20000"/>
              </a:spcBef>
              <a:buClr>
                <a:schemeClr val="accent2"/>
              </a:buClr>
              <a:buFont typeface="Wingdings" charset="0"/>
              <a:buNone/>
            </a:pPr>
            <a:r>
              <a:rPr lang="en-US" sz="2800" b="1" dirty="0" err="1" smtClean="0">
                <a:latin typeface="Arial"/>
                <a:cs typeface="Arial"/>
              </a:rPr>
              <a:t>Norme</a:t>
            </a:r>
            <a:r>
              <a:rPr lang="en-US" sz="2800" b="1" dirty="0" smtClean="0">
                <a:latin typeface="Arial"/>
                <a:cs typeface="Arial"/>
              </a:rPr>
              <a:t> di </a:t>
            </a:r>
            <a:r>
              <a:rPr lang="en-US" sz="2800" b="1" dirty="0" err="1" smtClean="0">
                <a:latin typeface="Arial"/>
                <a:cs typeface="Arial"/>
              </a:rPr>
              <a:t>produttività</a:t>
            </a:r>
            <a:r>
              <a:rPr lang="en-US" sz="2800" b="1" dirty="0" smtClean="0">
                <a:latin typeface="Arial"/>
                <a:cs typeface="Arial"/>
              </a:rPr>
              <a:t> –</a:t>
            </a:r>
            <a:r>
              <a:rPr lang="en-US" sz="2800" dirty="0" smtClean="0">
                <a:latin typeface="Arial"/>
                <a:cs typeface="Arial"/>
              </a:rPr>
              <a:t> </a:t>
            </a:r>
            <a:r>
              <a:rPr lang="en-US" sz="2800" dirty="0" err="1" smtClean="0">
                <a:latin typeface="Arial"/>
                <a:cs typeface="Arial"/>
              </a:rPr>
              <a:t>possono</a:t>
            </a:r>
            <a:r>
              <a:rPr lang="en-US" sz="2800" dirty="0" smtClean="0">
                <a:latin typeface="Arial"/>
                <a:cs typeface="Arial"/>
              </a:rPr>
              <a:t> </a:t>
            </a:r>
            <a:r>
              <a:rPr lang="en-US" sz="2800" dirty="0" err="1" smtClean="0">
                <a:latin typeface="Arial"/>
                <a:cs typeface="Arial"/>
              </a:rPr>
              <a:t>essere</a:t>
            </a:r>
            <a:r>
              <a:rPr lang="en-US" sz="2800" dirty="0" smtClean="0">
                <a:latin typeface="Arial"/>
                <a:cs typeface="Arial"/>
              </a:rPr>
              <a:t> </a:t>
            </a:r>
            <a:r>
              <a:rPr lang="en-US" sz="2800" dirty="0" err="1" smtClean="0">
                <a:latin typeface="Arial"/>
                <a:cs typeface="Arial"/>
              </a:rPr>
              <a:t>consistenti</a:t>
            </a:r>
            <a:r>
              <a:rPr lang="en-US" sz="2800" dirty="0" smtClean="0">
                <a:latin typeface="Arial"/>
                <a:cs typeface="Arial"/>
              </a:rPr>
              <a:t> o </a:t>
            </a:r>
            <a:r>
              <a:rPr lang="en-US" sz="2800" dirty="0" err="1" smtClean="0">
                <a:latin typeface="Arial"/>
                <a:cs typeface="Arial"/>
              </a:rPr>
              <a:t>meno</a:t>
            </a:r>
            <a:r>
              <a:rPr lang="en-US" sz="2800" dirty="0" smtClean="0">
                <a:latin typeface="Arial"/>
                <a:cs typeface="Arial"/>
              </a:rPr>
              <a:t>, supportive o </a:t>
            </a:r>
            <a:r>
              <a:rPr lang="en-US" sz="2800" dirty="0" err="1" smtClean="0">
                <a:latin typeface="Arial"/>
                <a:cs typeface="Arial"/>
              </a:rPr>
              <a:t>meno</a:t>
            </a:r>
            <a:r>
              <a:rPr lang="en-US" sz="2800" dirty="0" smtClean="0">
                <a:latin typeface="Arial"/>
                <a:cs typeface="Arial"/>
              </a:rPr>
              <a:t> </a:t>
            </a:r>
            <a:r>
              <a:rPr lang="en-US" sz="2800" dirty="0" err="1" smtClean="0">
                <a:latin typeface="Arial"/>
                <a:cs typeface="Arial"/>
              </a:rPr>
              <a:t>degli</a:t>
            </a:r>
            <a:r>
              <a:rPr lang="en-US" sz="2800" dirty="0" smtClean="0">
                <a:latin typeface="Arial"/>
                <a:cs typeface="Arial"/>
              </a:rPr>
              <a:t> standard di </a:t>
            </a:r>
            <a:r>
              <a:rPr lang="en-US" sz="2800" dirty="0" err="1" smtClean="0">
                <a:latin typeface="Arial"/>
                <a:cs typeface="Arial"/>
              </a:rPr>
              <a:t>produttività</a:t>
            </a:r>
            <a:r>
              <a:rPr lang="en-US" sz="2800" dirty="0" smtClean="0">
                <a:latin typeface="Arial"/>
                <a:cs typeface="Arial"/>
              </a:rPr>
              <a:t> </a:t>
            </a:r>
            <a:r>
              <a:rPr lang="en-US" sz="2800" dirty="0" err="1" smtClean="0">
                <a:latin typeface="Arial"/>
                <a:cs typeface="Arial"/>
              </a:rPr>
              <a:t>dell’organizzazione</a:t>
            </a:r>
            <a:endParaRPr lang="en-US" sz="2800" dirty="0">
              <a:latin typeface="Arial"/>
              <a:cs typeface="Arial"/>
            </a:endParaRPr>
          </a:p>
        </p:txBody>
      </p:sp>
      <p:sp>
        <p:nvSpPr>
          <p:cNvPr id="563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63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6325" name="Rectangle 5"/>
          <p:cNvSpPr>
            <a:spLocks noGrp="1" noChangeArrowheads="1"/>
          </p:cNvSpPr>
          <p:nvPr>
            <p:ph type="body" idx="1"/>
          </p:nvPr>
        </p:nvSpPr>
        <p:spPr>
          <a:xfrm>
            <a:off x="0" y="1477962"/>
            <a:ext cx="9144000" cy="100647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0" indent="0" algn="just">
              <a:buFont typeface="Wingdings" charset="0"/>
              <a:buNone/>
            </a:pPr>
            <a:r>
              <a:rPr lang="en-US" sz="2800" b="1" dirty="0" err="1" smtClean="0">
                <a:cs typeface="Arial"/>
              </a:rPr>
              <a:t>Norme</a:t>
            </a:r>
            <a:r>
              <a:rPr lang="en-US" sz="2800" b="1" dirty="0" smtClean="0">
                <a:cs typeface="Arial"/>
              </a:rPr>
              <a:t> </a:t>
            </a:r>
            <a:r>
              <a:rPr lang="en-US" sz="2800" b="1" dirty="0" err="1" smtClean="0">
                <a:cs typeface="Arial"/>
              </a:rPr>
              <a:t>comportamentali</a:t>
            </a:r>
            <a:r>
              <a:rPr lang="en-US" sz="2800" b="1" dirty="0" smtClean="0">
                <a:cs typeface="Arial"/>
              </a:rPr>
              <a:t> –</a:t>
            </a:r>
            <a:r>
              <a:rPr lang="en-US" sz="2800" dirty="0" smtClean="0">
                <a:cs typeface="Arial"/>
              </a:rPr>
              <a:t> standard di </a:t>
            </a:r>
            <a:r>
              <a:rPr lang="en-US" sz="2800" dirty="0" err="1" smtClean="0">
                <a:cs typeface="Arial"/>
              </a:rPr>
              <a:t>comportamento</a:t>
            </a:r>
            <a:r>
              <a:rPr lang="en-US" sz="2800" dirty="0" smtClean="0">
                <a:cs typeface="Arial"/>
              </a:rPr>
              <a:t> ben </a:t>
            </a:r>
            <a:r>
              <a:rPr lang="en-US" sz="2800" dirty="0" err="1" smtClean="0">
                <a:cs typeface="Arial"/>
              </a:rPr>
              <a:t>compresi</a:t>
            </a:r>
            <a:r>
              <a:rPr lang="en-US" sz="2800" dirty="0" smtClean="0">
                <a:cs typeface="Arial"/>
              </a:rPr>
              <a:t> </a:t>
            </a:r>
            <a:r>
              <a:rPr lang="en-US" sz="2800" dirty="0" err="1" smtClean="0">
                <a:cs typeface="Arial"/>
              </a:rPr>
              <a:t>all’interno</a:t>
            </a:r>
            <a:r>
              <a:rPr lang="en-US" sz="2800" dirty="0" smtClean="0">
                <a:cs typeface="Arial"/>
              </a:rPr>
              <a:t> del </a:t>
            </a:r>
            <a:r>
              <a:rPr lang="en-US" sz="2800" dirty="0" err="1" smtClean="0">
                <a:cs typeface="Arial"/>
              </a:rPr>
              <a:t>gruppo</a:t>
            </a:r>
            <a:endParaRPr lang="en-US" sz="2800" dirty="0">
              <a:cs typeface="Arial"/>
            </a:endParaRPr>
          </a:p>
          <a:p>
            <a:pPr algn="just">
              <a:buFont typeface="Wingdings" charset="0"/>
              <a:buNone/>
            </a:pPr>
            <a:endParaRPr lang="en-US" sz="2800" dirty="0">
              <a:cs typeface="Arial"/>
            </a:endParaRPr>
          </a:p>
          <a:p>
            <a:pPr algn="just">
              <a:buFont typeface="Wingdings" charset="0"/>
              <a:buNone/>
            </a:pPr>
            <a:endParaRPr lang="en-US" sz="2800" dirty="0">
              <a:cs typeface="Arial"/>
            </a:endParaRPr>
          </a:p>
        </p:txBody>
      </p:sp>
      <p:sp>
        <p:nvSpPr>
          <p:cNvPr id="56334" name="Rectangle 14"/>
          <p:cNvSpPr>
            <a:spLocks noChangeArrowheads="1"/>
          </p:cNvSpPr>
          <p:nvPr/>
        </p:nvSpPr>
        <p:spPr bwMode="auto">
          <a:xfrm>
            <a:off x="1519040" y="2753786"/>
            <a:ext cx="6400802" cy="2438400"/>
          </a:xfrm>
          <a:prstGeom prst="rect">
            <a:avLst/>
          </a:prstGeom>
          <a:no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just"/>
            <a:endParaRPr lang="it-IT">
              <a:latin typeface="Arial"/>
              <a:cs typeface="Arial"/>
            </a:endParaRPr>
          </a:p>
        </p:txBody>
      </p:sp>
      <p:graphicFrame>
        <p:nvGraphicFramePr>
          <p:cNvPr id="56326" name="Object 6">
            <a:hlinkClick r:id="" action="ppaction://ole?verb=0"/>
          </p:cNvPr>
          <p:cNvGraphicFramePr>
            <a:graphicFrameLocks/>
          </p:cNvGraphicFramePr>
          <p:nvPr>
            <p:extLst>
              <p:ext uri="{D42A27DB-BD31-4B8C-83A1-F6EECF244321}">
                <p14:modId xmlns:p14="http://schemas.microsoft.com/office/powerpoint/2010/main" val="2897263211"/>
              </p:ext>
            </p:extLst>
          </p:nvPr>
        </p:nvGraphicFramePr>
        <p:xfrm>
          <a:off x="734886" y="3088354"/>
          <a:ext cx="2966856" cy="1754188"/>
        </p:xfrm>
        <a:graphic>
          <a:graphicData uri="http://schemas.openxmlformats.org/presentationml/2006/ole">
            <mc:AlternateContent xmlns:mc="http://schemas.openxmlformats.org/markup-compatibility/2006">
              <mc:Choice xmlns:v="urn:schemas-microsoft-com:vml" Requires="v">
                <p:oleObj spid="_x0000_s405936" name="Clip" r:id="rId4" imgW="1697266" imgH="2297886" progId="MS_ClipArt_Gallery.2">
                  <p:embed/>
                </p:oleObj>
              </mc:Choice>
              <mc:Fallback>
                <p:oleObj name="Clip" r:id="rId4" imgW="1697266" imgH="2297886"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6" y="3088354"/>
                        <a:ext cx="2966856" cy="1754188"/>
                      </a:xfrm>
                      <a:prstGeom prst="rect">
                        <a:avLst/>
                      </a:prstGeom>
                      <a:noFill/>
                      <a:ln>
                        <a:noFill/>
                      </a:ln>
                      <a:effectLst/>
                      <a:extLst/>
                    </p:spPr>
                  </p:pic>
                </p:oleObj>
              </mc:Fallback>
            </mc:AlternateContent>
          </a:graphicData>
        </a:graphic>
      </p:graphicFrame>
      <p:sp>
        <p:nvSpPr>
          <p:cNvPr id="56327" name="Rectangle 7"/>
          <p:cNvSpPr>
            <a:spLocks noChangeArrowheads="1"/>
          </p:cNvSpPr>
          <p:nvPr/>
        </p:nvSpPr>
        <p:spPr bwMode="auto">
          <a:xfrm>
            <a:off x="441298" y="2598633"/>
            <a:ext cx="3247685" cy="520655"/>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marL="457200" indent="-457200" algn="just" eaLnBrk="0" hangingPunct="0">
              <a:buFont typeface="Arial"/>
              <a:buChar char="•"/>
            </a:pPr>
            <a:r>
              <a:rPr lang="en-US" sz="2800" i="1" dirty="0" err="1" smtClean="0">
                <a:latin typeface="Arial"/>
                <a:cs typeface="Arial"/>
              </a:rPr>
              <a:t>Formali</a:t>
            </a:r>
            <a:r>
              <a:rPr lang="en-US" sz="2800" i="1" dirty="0" smtClean="0">
                <a:latin typeface="Arial"/>
                <a:cs typeface="Arial"/>
              </a:rPr>
              <a:t> </a:t>
            </a:r>
            <a:r>
              <a:rPr lang="en-US" sz="2800" i="1" dirty="0">
                <a:latin typeface="Arial"/>
                <a:cs typeface="Arial"/>
              </a:rPr>
              <a:t>&amp; </a:t>
            </a:r>
            <a:r>
              <a:rPr lang="en-US" sz="2800" i="1" dirty="0" err="1" smtClean="0">
                <a:latin typeface="Arial"/>
                <a:cs typeface="Arial"/>
              </a:rPr>
              <a:t>scritte</a:t>
            </a:r>
            <a:endParaRPr lang="en-US" sz="2800" i="1" dirty="0">
              <a:latin typeface="Arial"/>
              <a:cs typeface="Arial"/>
            </a:endParaRPr>
          </a:p>
        </p:txBody>
      </p:sp>
      <p:sp>
        <p:nvSpPr>
          <p:cNvPr id="56328" name="Rectangle 8"/>
          <p:cNvSpPr>
            <a:spLocks noChangeArrowheads="1"/>
          </p:cNvSpPr>
          <p:nvPr/>
        </p:nvSpPr>
        <p:spPr bwMode="auto">
          <a:xfrm>
            <a:off x="1060134" y="3696131"/>
            <a:ext cx="2263116" cy="705321"/>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just" eaLnBrk="0" hangingPunct="0"/>
            <a:r>
              <a:rPr lang="en-US" sz="2000" dirty="0" err="1" smtClean="0">
                <a:latin typeface="Arial"/>
                <a:cs typeface="Arial"/>
              </a:rPr>
              <a:t>Es</a:t>
            </a:r>
            <a:r>
              <a:rPr lang="en-US" sz="2000" dirty="0" smtClean="0">
                <a:latin typeface="Arial"/>
                <a:cs typeface="Arial"/>
              </a:rPr>
              <a:t>. </a:t>
            </a:r>
            <a:r>
              <a:rPr lang="en-US" sz="2000" dirty="0" err="1" smtClean="0">
                <a:latin typeface="Arial"/>
                <a:cs typeface="Arial"/>
              </a:rPr>
              <a:t>Regole</a:t>
            </a:r>
            <a:r>
              <a:rPr lang="en-US" sz="2000" dirty="0" smtClean="0">
                <a:latin typeface="Arial"/>
                <a:cs typeface="Arial"/>
              </a:rPr>
              <a:t> per </a:t>
            </a:r>
            <a:r>
              <a:rPr lang="en-US" sz="2000" dirty="0" err="1" smtClean="0">
                <a:latin typeface="Arial"/>
                <a:cs typeface="Arial"/>
              </a:rPr>
              <a:t>i</a:t>
            </a:r>
            <a:r>
              <a:rPr lang="en-US" sz="2000" dirty="0" smtClean="0">
                <a:latin typeface="Arial"/>
                <a:cs typeface="Arial"/>
              </a:rPr>
              <a:t> meeting</a:t>
            </a:r>
            <a:endParaRPr lang="en-US" sz="2000" dirty="0">
              <a:latin typeface="Arial"/>
              <a:cs typeface="Arial"/>
            </a:endParaRPr>
          </a:p>
        </p:txBody>
      </p:sp>
      <p:sp>
        <p:nvSpPr>
          <p:cNvPr id="56329" name="Rectangle 9"/>
          <p:cNvSpPr>
            <a:spLocks noChangeArrowheads="1"/>
          </p:cNvSpPr>
          <p:nvPr/>
        </p:nvSpPr>
        <p:spPr bwMode="auto">
          <a:xfrm>
            <a:off x="4104442" y="2626655"/>
            <a:ext cx="5039557" cy="52065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marL="457200" indent="-457200" algn="just" eaLnBrk="0" hangingPunct="0">
              <a:buFont typeface="Arial"/>
              <a:buChar char="•"/>
            </a:pPr>
            <a:r>
              <a:rPr lang="en-US" sz="2800" i="1" dirty="0" err="1" smtClean="0">
                <a:latin typeface="Arial"/>
                <a:cs typeface="Arial"/>
              </a:rPr>
              <a:t>Informali</a:t>
            </a:r>
            <a:r>
              <a:rPr lang="en-US" sz="2800" i="1" dirty="0" smtClean="0">
                <a:latin typeface="Arial"/>
                <a:cs typeface="Arial"/>
              </a:rPr>
              <a:t> ma ben </a:t>
            </a:r>
            <a:r>
              <a:rPr lang="en-US" sz="2800" i="1" dirty="0" err="1" smtClean="0">
                <a:latin typeface="Arial"/>
                <a:cs typeface="Arial"/>
              </a:rPr>
              <a:t>comprese</a:t>
            </a:r>
            <a:endParaRPr lang="en-US" sz="2800" i="1" dirty="0">
              <a:latin typeface="Arial"/>
              <a:cs typeface="Arial"/>
            </a:endParaRPr>
          </a:p>
        </p:txBody>
      </p:sp>
      <p:graphicFrame>
        <p:nvGraphicFramePr>
          <p:cNvPr id="56330" name="Object 10">
            <a:hlinkClick r:id="" action="ppaction://ole?verb=0"/>
          </p:cNvPr>
          <p:cNvGraphicFramePr>
            <a:graphicFrameLocks/>
          </p:cNvGraphicFramePr>
          <p:nvPr>
            <p:extLst>
              <p:ext uri="{D42A27DB-BD31-4B8C-83A1-F6EECF244321}">
                <p14:modId xmlns:p14="http://schemas.microsoft.com/office/powerpoint/2010/main" val="3202739156"/>
              </p:ext>
            </p:extLst>
          </p:nvPr>
        </p:nvGraphicFramePr>
        <p:xfrm>
          <a:off x="4533704" y="3212179"/>
          <a:ext cx="1000125" cy="1343025"/>
        </p:xfrm>
        <a:graphic>
          <a:graphicData uri="http://schemas.openxmlformats.org/presentationml/2006/ole">
            <mc:AlternateContent xmlns:mc="http://schemas.openxmlformats.org/markup-compatibility/2006">
              <mc:Choice xmlns:v="urn:schemas-microsoft-com:vml" Requires="v">
                <p:oleObj spid="_x0000_s405937" name="Clip" r:id="rId6" imgW="1242443" imgH="1765411" progId="MS_ClipArt_Gallery.2">
                  <p:embed/>
                </p:oleObj>
              </mc:Choice>
              <mc:Fallback>
                <p:oleObj name="Clip" r:id="rId6" imgW="1242443" imgH="1765411"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704" y="3212179"/>
                        <a:ext cx="100012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6331" name="Rectangle 11"/>
          <p:cNvSpPr>
            <a:spLocks noChangeArrowheads="1"/>
          </p:cNvSpPr>
          <p:nvPr/>
        </p:nvSpPr>
        <p:spPr bwMode="auto">
          <a:xfrm>
            <a:off x="5533829" y="3407448"/>
            <a:ext cx="3464967" cy="1320874"/>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just" eaLnBrk="0" hangingPunct="0"/>
            <a:r>
              <a:rPr lang="en-US" sz="2000" dirty="0" err="1" smtClean="0">
                <a:latin typeface="Arial"/>
                <a:cs typeface="Arial"/>
              </a:rPr>
              <a:t>Es</a:t>
            </a:r>
            <a:r>
              <a:rPr lang="en-US" sz="2000" dirty="0" smtClean="0">
                <a:latin typeface="Arial"/>
                <a:cs typeface="Arial"/>
              </a:rPr>
              <a:t>.</a:t>
            </a:r>
          </a:p>
          <a:p>
            <a:pPr algn="just" eaLnBrk="0" hangingPunct="0"/>
            <a:r>
              <a:rPr lang="en-US" sz="2000" dirty="0" smtClean="0">
                <a:latin typeface="Arial"/>
                <a:cs typeface="Arial"/>
              </a:rPr>
              <a:t>-</a:t>
            </a:r>
            <a:r>
              <a:rPr lang="en-US" sz="2000" dirty="0" err="1" smtClean="0">
                <a:latin typeface="Arial"/>
                <a:cs typeface="Arial"/>
              </a:rPr>
              <a:t>Socializzazione</a:t>
            </a:r>
            <a:r>
              <a:rPr lang="en-US" sz="2000" dirty="0" smtClean="0">
                <a:latin typeface="Arial"/>
                <a:cs typeface="Arial"/>
              </a:rPr>
              <a:t> </a:t>
            </a:r>
            <a:r>
              <a:rPr lang="en-US" sz="2000" dirty="0" err="1" smtClean="0">
                <a:latin typeface="Arial"/>
                <a:cs typeface="Arial"/>
              </a:rPr>
              <a:t>intragruppo</a:t>
            </a:r>
            <a:endParaRPr lang="en-US" sz="2000" dirty="0">
              <a:latin typeface="Arial"/>
              <a:cs typeface="Arial"/>
            </a:endParaRPr>
          </a:p>
          <a:p>
            <a:pPr algn="just" eaLnBrk="0" hangingPunct="0"/>
            <a:endParaRPr lang="en-US" sz="2000" dirty="0">
              <a:latin typeface="Arial"/>
              <a:cs typeface="Arial"/>
            </a:endParaRPr>
          </a:p>
          <a:p>
            <a:pPr algn="just" eaLnBrk="0" hangingPunct="0"/>
            <a:r>
              <a:rPr lang="en-US" sz="2000" dirty="0" smtClean="0">
                <a:latin typeface="Arial"/>
                <a:cs typeface="Arial"/>
              </a:rPr>
              <a:t>-</a:t>
            </a:r>
            <a:r>
              <a:rPr lang="en-US" sz="2000" dirty="0" err="1" smtClean="0">
                <a:latin typeface="Arial"/>
                <a:cs typeface="Arial"/>
              </a:rPr>
              <a:t>Codici</a:t>
            </a:r>
            <a:r>
              <a:rPr lang="en-US" sz="2000" dirty="0" smtClean="0">
                <a:latin typeface="Arial"/>
                <a:cs typeface="Arial"/>
              </a:rPr>
              <a:t> di </a:t>
            </a:r>
            <a:r>
              <a:rPr lang="en-US" sz="2000" dirty="0" err="1" smtClean="0">
                <a:latin typeface="Arial"/>
                <a:cs typeface="Arial"/>
              </a:rPr>
              <a:t>abbigliamento</a:t>
            </a:r>
            <a:endParaRPr lang="en-US" sz="2000" dirty="0">
              <a:latin typeface="Arial"/>
              <a:cs typeface="Arial"/>
            </a:endParaRPr>
          </a:p>
        </p:txBody>
      </p:sp>
      <p:sp>
        <p:nvSpPr>
          <p:cNvPr id="16" name="Rectangle 4"/>
          <p:cNvSpPr>
            <a:spLocks noGrp="1" noChangeArrowheads="1"/>
          </p:cNvSpPr>
          <p:nvPr>
            <p:ph type="title"/>
          </p:nvPr>
        </p:nvSpPr>
        <p:spPr>
          <a:xfrm>
            <a:off x="457200" y="274638"/>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sz="4000" b="1" dirty="0" err="1" smtClean="0">
                <a:solidFill>
                  <a:srgbClr val="008000"/>
                </a:solidFill>
              </a:rPr>
              <a:t>Caratteristiche</a:t>
            </a:r>
            <a:r>
              <a:rPr lang="en-US" sz="4000" b="1" dirty="0" smtClean="0">
                <a:solidFill>
                  <a:srgbClr val="008000"/>
                </a:solidFill>
              </a:rPr>
              <a:t> di un </a:t>
            </a:r>
            <a:r>
              <a:rPr lang="en-US" sz="4000" b="1" dirty="0" err="1" smtClean="0">
                <a:solidFill>
                  <a:srgbClr val="008000"/>
                </a:solidFill>
              </a:rPr>
              <a:t>gruppo</a:t>
            </a:r>
            <a:r>
              <a:rPr lang="en-US" sz="4000" b="1" dirty="0" smtClean="0">
                <a:solidFill>
                  <a:srgbClr val="008000"/>
                </a:solidFill>
              </a:rPr>
              <a:t> </a:t>
            </a:r>
            <a:r>
              <a:rPr lang="en-US" sz="4000" b="1" dirty="0" err="1" smtClean="0">
                <a:solidFill>
                  <a:srgbClr val="008000"/>
                </a:solidFill>
              </a:rPr>
              <a:t>maturo</a:t>
            </a:r>
            <a:endParaRPr lang="en-US" sz="4000" b="1" dirty="0">
              <a:solidFill>
                <a:srgbClr val="008000"/>
              </a:solidFill>
            </a:endParaRPr>
          </a:p>
        </p:txBody>
      </p:sp>
    </p:spTree>
    <p:extLst>
      <p:ext uri="{BB962C8B-B14F-4D97-AF65-F5344CB8AC3E}">
        <p14:creationId xmlns:p14="http://schemas.microsoft.com/office/powerpoint/2010/main" val="5537343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83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8373" name="Rectangle 5"/>
          <p:cNvSpPr>
            <a:spLocks noGrp="1" noChangeArrowheads="1"/>
          </p:cNvSpPr>
          <p:nvPr>
            <p:ph type="body" idx="1"/>
          </p:nvPr>
        </p:nvSpPr>
        <p:spPr>
          <a:xfrm>
            <a:off x="0" y="1522573"/>
            <a:ext cx="9144000" cy="122752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marL="0" indent="0" algn="just">
              <a:lnSpc>
                <a:spcPct val="90000"/>
              </a:lnSpc>
              <a:buFont typeface="Wingdings" charset="0"/>
              <a:buNone/>
            </a:pPr>
            <a:r>
              <a:rPr lang="en-US" sz="2800" b="1" dirty="0" err="1" smtClean="0">
                <a:solidFill>
                  <a:srgbClr val="000000"/>
                </a:solidFill>
              </a:rPr>
              <a:t>Coesione</a:t>
            </a:r>
            <a:r>
              <a:rPr lang="en-US" sz="2800" b="1" dirty="0" smtClean="0">
                <a:solidFill>
                  <a:srgbClr val="000000"/>
                </a:solidFill>
              </a:rPr>
              <a:t> del </a:t>
            </a:r>
            <a:r>
              <a:rPr lang="en-US" sz="2800" b="1" dirty="0" err="1" smtClean="0">
                <a:solidFill>
                  <a:srgbClr val="000000"/>
                </a:solidFill>
              </a:rPr>
              <a:t>gruppo</a:t>
            </a:r>
            <a:r>
              <a:rPr lang="en-US" sz="2800" b="1" dirty="0" smtClean="0">
                <a:solidFill>
                  <a:srgbClr val="000000"/>
                </a:solidFill>
              </a:rPr>
              <a:t> –</a:t>
            </a:r>
            <a:r>
              <a:rPr lang="en-US" sz="2800" dirty="0" smtClean="0">
                <a:solidFill>
                  <a:srgbClr val="000000"/>
                </a:solidFill>
              </a:rPr>
              <a:t> </a:t>
            </a:r>
            <a:r>
              <a:rPr lang="en-US" sz="2800" dirty="0" err="1" smtClean="0">
                <a:solidFill>
                  <a:srgbClr val="000000"/>
                </a:solidFill>
              </a:rPr>
              <a:t>attrazione</a:t>
            </a:r>
            <a:r>
              <a:rPr lang="en-US" sz="2800" dirty="0" smtClean="0">
                <a:solidFill>
                  <a:srgbClr val="000000"/>
                </a:solidFill>
              </a:rPr>
              <a:t> </a:t>
            </a:r>
            <a:r>
              <a:rPr lang="en-US" sz="2800" dirty="0" err="1" smtClean="0">
                <a:solidFill>
                  <a:srgbClr val="000000"/>
                </a:solidFill>
              </a:rPr>
              <a:t>interpersonale</a:t>
            </a:r>
            <a:r>
              <a:rPr lang="en-US" sz="2800" dirty="0" smtClean="0">
                <a:solidFill>
                  <a:srgbClr val="000000"/>
                </a:solidFill>
              </a:rPr>
              <a:t> </a:t>
            </a:r>
            <a:r>
              <a:rPr lang="en-US" sz="2800" dirty="0" err="1" smtClean="0">
                <a:solidFill>
                  <a:srgbClr val="000000"/>
                </a:solidFill>
              </a:rPr>
              <a:t>che</a:t>
            </a:r>
            <a:r>
              <a:rPr lang="en-US" sz="2800" dirty="0" smtClean="0">
                <a:solidFill>
                  <a:srgbClr val="000000"/>
                </a:solidFill>
              </a:rPr>
              <a:t> </a:t>
            </a:r>
            <a:r>
              <a:rPr lang="en-US" sz="2800" dirty="0" err="1" smtClean="0">
                <a:solidFill>
                  <a:srgbClr val="000000"/>
                </a:solidFill>
              </a:rPr>
              <a:t>lega</a:t>
            </a:r>
            <a:r>
              <a:rPr lang="en-US" sz="2800" dirty="0" smtClean="0">
                <a:solidFill>
                  <a:srgbClr val="000000"/>
                </a:solidFill>
              </a:rPr>
              <a:t> </a:t>
            </a:r>
            <a:r>
              <a:rPr lang="en-US" sz="2800" dirty="0" err="1" smtClean="0">
                <a:solidFill>
                  <a:srgbClr val="000000"/>
                </a:solidFill>
              </a:rPr>
              <a:t>assieme</a:t>
            </a:r>
            <a:r>
              <a:rPr lang="en-US" sz="2800" dirty="0" smtClean="0">
                <a:solidFill>
                  <a:srgbClr val="000000"/>
                </a:solidFill>
              </a:rPr>
              <a:t> </a:t>
            </a:r>
            <a:r>
              <a:rPr lang="en-US" sz="2800" dirty="0" err="1" smtClean="0">
                <a:solidFill>
                  <a:srgbClr val="000000"/>
                </a:solidFill>
              </a:rPr>
              <a:t>i</a:t>
            </a:r>
            <a:r>
              <a:rPr lang="en-US" sz="2800" dirty="0" smtClean="0">
                <a:solidFill>
                  <a:srgbClr val="000000"/>
                </a:solidFill>
              </a:rPr>
              <a:t> </a:t>
            </a:r>
            <a:r>
              <a:rPr lang="en-US" sz="2800" dirty="0" err="1" smtClean="0">
                <a:solidFill>
                  <a:srgbClr val="000000"/>
                </a:solidFill>
              </a:rPr>
              <a:t>membri</a:t>
            </a:r>
            <a:r>
              <a:rPr lang="en-US" sz="2800" dirty="0" smtClean="0">
                <a:solidFill>
                  <a:srgbClr val="000000"/>
                </a:solidFill>
              </a:rPr>
              <a:t> del </a:t>
            </a:r>
            <a:r>
              <a:rPr lang="en-US" sz="2800" dirty="0" err="1" smtClean="0">
                <a:solidFill>
                  <a:srgbClr val="000000"/>
                </a:solidFill>
              </a:rPr>
              <a:t>gruppo</a:t>
            </a:r>
            <a:r>
              <a:rPr lang="en-US" sz="2800" dirty="0" smtClean="0">
                <a:solidFill>
                  <a:srgbClr val="000000"/>
                </a:solidFill>
              </a:rPr>
              <a:t> </a:t>
            </a:r>
          </a:p>
          <a:p>
            <a:pPr marL="0" indent="0" algn="just">
              <a:lnSpc>
                <a:spcPct val="90000"/>
              </a:lnSpc>
              <a:buFont typeface="Wingdings" charset="0"/>
              <a:buNone/>
            </a:pPr>
            <a:endParaRPr lang="en-US" sz="2800" dirty="0" smtClean="0">
              <a:solidFill>
                <a:srgbClr val="000000"/>
              </a:solidFill>
            </a:endParaRPr>
          </a:p>
          <a:p>
            <a:pPr marL="0" indent="0" algn="just">
              <a:lnSpc>
                <a:spcPct val="90000"/>
              </a:lnSpc>
              <a:buFont typeface="Wingdings" charset="0"/>
              <a:buNone/>
            </a:pPr>
            <a:r>
              <a:rPr lang="en-US" sz="2800" dirty="0" err="1" smtClean="0">
                <a:solidFill>
                  <a:srgbClr val="000000"/>
                </a:solidFill>
              </a:rPr>
              <a:t>Permette</a:t>
            </a:r>
            <a:r>
              <a:rPr lang="en-US" sz="2800" dirty="0" smtClean="0">
                <a:solidFill>
                  <a:srgbClr val="000000"/>
                </a:solidFill>
              </a:rPr>
              <a:t> al </a:t>
            </a:r>
            <a:r>
              <a:rPr lang="en-US" sz="2800" dirty="0" err="1" smtClean="0">
                <a:solidFill>
                  <a:srgbClr val="000000"/>
                </a:solidFill>
              </a:rPr>
              <a:t>gruppo</a:t>
            </a:r>
            <a:r>
              <a:rPr lang="en-US" sz="2800" dirty="0" smtClean="0">
                <a:solidFill>
                  <a:srgbClr val="000000"/>
                </a:solidFill>
              </a:rPr>
              <a:t> di </a:t>
            </a:r>
            <a:r>
              <a:rPr lang="en-US" sz="2800" dirty="0" err="1" smtClean="0">
                <a:solidFill>
                  <a:srgbClr val="000000"/>
                </a:solidFill>
              </a:rPr>
              <a:t>esercitare</a:t>
            </a:r>
            <a:r>
              <a:rPr lang="en-US" sz="2800" dirty="0" smtClean="0">
                <a:solidFill>
                  <a:srgbClr val="000000"/>
                </a:solidFill>
              </a:rPr>
              <a:t> un </a:t>
            </a:r>
            <a:r>
              <a:rPr lang="en-US" sz="2800" dirty="0" err="1" smtClean="0">
                <a:solidFill>
                  <a:srgbClr val="000000"/>
                </a:solidFill>
              </a:rPr>
              <a:t>controllo</a:t>
            </a:r>
            <a:r>
              <a:rPr lang="en-US" sz="2800" dirty="0" smtClean="0">
                <a:solidFill>
                  <a:srgbClr val="000000"/>
                </a:solidFill>
              </a:rPr>
              <a:t> </a:t>
            </a:r>
            <a:r>
              <a:rPr lang="en-US" sz="2800" dirty="0" err="1" smtClean="0">
                <a:solidFill>
                  <a:srgbClr val="000000"/>
                </a:solidFill>
              </a:rPr>
              <a:t>efficace</a:t>
            </a:r>
            <a:r>
              <a:rPr lang="en-US" sz="2800" dirty="0" smtClean="0">
                <a:solidFill>
                  <a:srgbClr val="000000"/>
                </a:solidFill>
              </a:rPr>
              <a:t> sui </a:t>
            </a:r>
            <a:r>
              <a:rPr lang="en-US" sz="2800" dirty="0" err="1" smtClean="0">
                <a:solidFill>
                  <a:srgbClr val="000000"/>
                </a:solidFill>
              </a:rPr>
              <a:t>membri</a:t>
            </a:r>
            <a:endParaRPr lang="en-US" sz="2800" dirty="0" smtClean="0">
              <a:solidFill>
                <a:srgbClr val="000000"/>
              </a:solidFill>
            </a:endParaRPr>
          </a:p>
          <a:p>
            <a:pPr marL="0" indent="0" algn="just">
              <a:lnSpc>
                <a:spcPct val="90000"/>
              </a:lnSpc>
              <a:buFont typeface="Wingdings" charset="0"/>
              <a:buNone/>
            </a:pPr>
            <a:endParaRPr lang="en-US" sz="2800" dirty="0">
              <a:solidFill>
                <a:srgbClr val="000000"/>
              </a:solidFill>
            </a:endParaRPr>
          </a:p>
          <a:p>
            <a:pPr algn="just">
              <a:lnSpc>
                <a:spcPct val="90000"/>
              </a:lnSpc>
            </a:pPr>
            <a:r>
              <a:rPr lang="en-US" sz="2800" dirty="0" err="1" smtClean="0">
                <a:solidFill>
                  <a:srgbClr val="000000"/>
                </a:solidFill>
              </a:rPr>
              <a:t>Gruppi</a:t>
            </a:r>
            <a:r>
              <a:rPr lang="en-US" sz="2800" dirty="0" smtClean="0">
                <a:solidFill>
                  <a:srgbClr val="000000"/>
                </a:solidFill>
              </a:rPr>
              <a:t> con </a:t>
            </a:r>
            <a:r>
              <a:rPr lang="en-US" sz="2800" dirty="0" err="1" smtClean="0">
                <a:solidFill>
                  <a:srgbClr val="000000"/>
                </a:solidFill>
              </a:rPr>
              <a:t>alta</a:t>
            </a:r>
            <a:r>
              <a:rPr lang="en-US" sz="2800" dirty="0" smtClean="0">
                <a:solidFill>
                  <a:srgbClr val="000000"/>
                </a:solidFill>
              </a:rPr>
              <a:t> </a:t>
            </a:r>
            <a:r>
              <a:rPr lang="en-US" sz="2800" dirty="0" err="1" smtClean="0">
                <a:solidFill>
                  <a:srgbClr val="000000"/>
                </a:solidFill>
              </a:rPr>
              <a:t>coesione</a:t>
            </a:r>
            <a:r>
              <a:rPr lang="en-US" sz="2800" dirty="0" smtClean="0">
                <a:solidFill>
                  <a:srgbClr val="000000"/>
                </a:solidFill>
              </a:rPr>
              <a:t>:</a:t>
            </a:r>
            <a:endParaRPr lang="en-US" sz="2800" dirty="0">
              <a:solidFill>
                <a:srgbClr val="000000"/>
              </a:solidFill>
            </a:endParaRPr>
          </a:p>
          <a:p>
            <a:pPr lvl="1" algn="just">
              <a:lnSpc>
                <a:spcPct val="90000"/>
              </a:lnSpc>
            </a:pPr>
            <a:r>
              <a:rPr lang="en-US" dirty="0" err="1" smtClean="0">
                <a:solidFill>
                  <a:srgbClr val="000000"/>
                </a:solidFill>
              </a:rPr>
              <a:t>Dimostrano</a:t>
            </a:r>
            <a:r>
              <a:rPr lang="en-US" dirty="0" smtClean="0">
                <a:solidFill>
                  <a:srgbClr val="000000"/>
                </a:solidFill>
              </a:rPr>
              <a:t> </a:t>
            </a:r>
            <a:r>
              <a:rPr lang="en-US" dirty="0" err="1" smtClean="0">
                <a:solidFill>
                  <a:srgbClr val="000000"/>
                </a:solidFill>
              </a:rPr>
              <a:t>minore</a:t>
            </a:r>
            <a:r>
              <a:rPr lang="en-US" dirty="0" smtClean="0">
                <a:solidFill>
                  <a:srgbClr val="000000"/>
                </a:solidFill>
              </a:rPr>
              <a:t> </a:t>
            </a:r>
            <a:r>
              <a:rPr lang="en-US" dirty="0" err="1" smtClean="0">
                <a:solidFill>
                  <a:srgbClr val="000000"/>
                </a:solidFill>
              </a:rPr>
              <a:t>tensione</a:t>
            </a:r>
            <a:r>
              <a:rPr lang="en-US" dirty="0" smtClean="0">
                <a:solidFill>
                  <a:srgbClr val="000000"/>
                </a:solidFill>
              </a:rPr>
              <a:t> e </a:t>
            </a:r>
            <a:r>
              <a:rPr lang="en-US" dirty="0" err="1" smtClean="0">
                <a:solidFill>
                  <a:srgbClr val="000000"/>
                </a:solidFill>
              </a:rPr>
              <a:t>ansia</a:t>
            </a:r>
            <a:endParaRPr lang="en-US" dirty="0">
              <a:solidFill>
                <a:srgbClr val="000000"/>
              </a:solidFill>
            </a:endParaRPr>
          </a:p>
          <a:p>
            <a:pPr lvl="1" algn="just">
              <a:lnSpc>
                <a:spcPct val="90000"/>
              </a:lnSpc>
            </a:pPr>
            <a:r>
              <a:rPr lang="en-US" dirty="0" err="1" smtClean="0">
                <a:solidFill>
                  <a:srgbClr val="000000"/>
                </a:solidFill>
              </a:rPr>
              <a:t>Dimostrano</a:t>
            </a:r>
            <a:r>
              <a:rPr lang="en-US" dirty="0" smtClean="0">
                <a:solidFill>
                  <a:srgbClr val="000000"/>
                </a:solidFill>
              </a:rPr>
              <a:t> </a:t>
            </a:r>
            <a:r>
              <a:rPr lang="en-US" dirty="0" err="1" smtClean="0">
                <a:solidFill>
                  <a:srgbClr val="000000"/>
                </a:solidFill>
              </a:rPr>
              <a:t>meno</a:t>
            </a:r>
            <a:r>
              <a:rPr lang="en-US" dirty="0" smtClean="0">
                <a:solidFill>
                  <a:srgbClr val="000000"/>
                </a:solidFill>
              </a:rPr>
              <a:t> </a:t>
            </a:r>
            <a:r>
              <a:rPr lang="en-US" dirty="0" err="1" smtClean="0">
                <a:solidFill>
                  <a:srgbClr val="000000"/>
                </a:solidFill>
              </a:rPr>
              <a:t>variazioni</a:t>
            </a:r>
            <a:r>
              <a:rPr lang="en-US" dirty="0" smtClean="0">
                <a:solidFill>
                  <a:srgbClr val="000000"/>
                </a:solidFill>
              </a:rPr>
              <a:t> </a:t>
            </a:r>
            <a:r>
              <a:rPr lang="en-US" dirty="0" err="1" smtClean="0">
                <a:solidFill>
                  <a:srgbClr val="000000"/>
                </a:solidFill>
              </a:rPr>
              <a:t>nella</a:t>
            </a:r>
            <a:r>
              <a:rPr lang="en-US" dirty="0" smtClean="0">
                <a:solidFill>
                  <a:srgbClr val="000000"/>
                </a:solidFill>
              </a:rPr>
              <a:t> </a:t>
            </a:r>
            <a:r>
              <a:rPr lang="en-US" dirty="0" err="1" smtClean="0">
                <a:solidFill>
                  <a:srgbClr val="000000"/>
                </a:solidFill>
              </a:rPr>
              <a:t>produttività</a:t>
            </a:r>
            <a:endParaRPr lang="en-US" dirty="0">
              <a:solidFill>
                <a:srgbClr val="000000"/>
              </a:solidFill>
            </a:endParaRPr>
          </a:p>
          <a:p>
            <a:pPr lvl="1" algn="just">
              <a:lnSpc>
                <a:spcPct val="90000"/>
              </a:lnSpc>
            </a:pPr>
            <a:r>
              <a:rPr lang="en-US" dirty="0" err="1" smtClean="0">
                <a:solidFill>
                  <a:srgbClr val="000000"/>
                </a:solidFill>
              </a:rPr>
              <a:t>Dimostrano</a:t>
            </a:r>
            <a:r>
              <a:rPr lang="en-US" dirty="0" smtClean="0">
                <a:solidFill>
                  <a:srgbClr val="000000"/>
                </a:solidFill>
              </a:rPr>
              <a:t> </a:t>
            </a:r>
            <a:r>
              <a:rPr lang="en-US" dirty="0" err="1" smtClean="0">
                <a:solidFill>
                  <a:srgbClr val="000000"/>
                </a:solidFill>
              </a:rPr>
              <a:t>migliore</a:t>
            </a:r>
            <a:r>
              <a:rPr lang="en-US" dirty="0" smtClean="0">
                <a:solidFill>
                  <a:srgbClr val="000000"/>
                </a:solidFill>
              </a:rPr>
              <a:t> </a:t>
            </a:r>
            <a:r>
              <a:rPr lang="en-US" dirty="0" err="1" smtClean="0">
                <a:solidFill>
                  <a:srgbClr val="000000"/>
                </a:solidFill>
              </a:rPr>
              <a:t>soddisfazione</a:t>
            </a:r>
            <a:r>
              <a:rPr lang="en-US" dirty="0" smtClean="0">
                <a:solidFill>
                  <a:srgbClr val="000000"/>
                </a:solidFill>
              </a:rPr>
              <a:t>, </a:t>
            </a:r>
            <a:r>
              <a:rPr lang="en-US" dirty="0" err="1" smtClean="0">
                <a:solidFill>
                  <a:srgbClr val="000000"/>
                </a:solidFill>
              </a:rPr>
              <a:t>coinvolgimento</a:t>
            </a:r>
            <a:r>
              <a:rPr lang="en-US" dirty="0" smtClean="0">
                <a:solidFill>
                  <a:srgbClr val="000000"/>
                </a:solidFill>
              </a:rPr>
              <a:t> e </a:t>
            </a:r>
            <a:r>
              <a:rPr lang="en-US" dirty="0" err="1" smtClean="0">
                <a:solidFill>
                  <a:srgbClr val="000000"/>
                </a:solidFill>
              </a:rPr>
              <a:t>comunicazione</a:t>
            </a:r>
            <a:r>
              <a:rPr lang="en-US" dirty="0" smtClean="0">
                <a:solidFill>
                  <a:srgbClr val="000000"/>
                </a:solidFill>
              </a:rPr>
              <a:t> </a:t>
            </a:r>
            <a:r>
              <a:rPr lang="en-US" dirty="0" err="1" smtClean="0">
                <a:solidFill>
                  <a:srgbClr val="000000"/>
                </a:solidFill>
              </a:rPr>
              <a:t>tra</a:t>
            </a:r>
            <a:r>
              <a:rPr lang="en-US" dirty="0" smtClean="0">
                <a:solidFill>
                  <a:srgbClr val="000000"/>
                </a:solidFill>
              </a:rPr>
              <a:t> </a:t>
            </a:r>
            <a:r>
              <a:rPr lang="en-US" dirty="0" err="1" smtClean="0">
                <a:solidFill>
                  <a:srgbClr val="000000"/>
                </a:solidFill>
              </a:rPr>
              <a:t>i</a:t>
            </a:r>
            <a:r>
              <a:rPr lang="en-US" dirty="0" smtClean="0">
                <a:solidFill>
                  <a:srgbClr val="000000"/>
                </a:solidFill>
              </a:rPr>
              <a:t> </a:t>
            </a:r>
            <a:r>
              <a:rPr lang="en-US" dirty="0" err="1" smtClean="0">
                <a:solidFill>
                  <a:srgbClr val="000000"/>
                </a:solidFill>
              </a:rPr>
              <a:t>membri</a:t>
            </a:r>
            <a:endParaRPr lang="en-US" dirty="0">
              <a:solidFill>
                <a:srgbClr val="000000"/>
              </a:solidFill>
            </a:endParaRPr>
          </a:p>
          <a:p>
            <a:pPr algn="just">
              <a:lnSpc>
                <a:spcPct val="90000"/>
              </a:lnSpc>
              <a:buFont typeface="Wingdings" charset="0"/>
              <a:buNone/>
            </a:pPr>
            <a:endParaRPr lang="en-US" sz="2800" dirty="0">
              <a:solidFill>
                <a:srgbClr val="000000"/>
              </a:solidFill>
            </a:endParaRPr>
          </a:p>
          <a:p>
            <a:pPr algn="just">
              <a:lnSpc>
                <a:spcPct val="90000"/>
              </a:lnSpc>
              <a:buFont typeface="Wingdings" charset="0"/>
              <a:buNone/>
            </a:pPr>
            <a:endParaRPr lang="en-US" sz="2800" dirty="0">
              <a:solidFill>
                <a:srgbClr val="000000"/>
              </a:solidFill>
            </a:endParaRPr>
          </a:p>
        </p:txBody>
      </p:sp>
      <p:sp>
        <p:nvSpPr>
          <p:cNvPr id="7" name="Rectangle 4"/>
          <p:cNvSpPr>
            <a:spLocks noGrp="1" noChangeArrowheads="1"/>
          </p:cNvSpPr>
          <p:nvPr>
            <p:ph type="title"/>
          </p:nvPr>
        </p:nvSpPr>
        <p:spPr>
          <a:xfrm>
            <a:off x="457200" y="274638"/>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sz="4000" b="1" dirty="0" err="1" smtClean="0">
                <a:solidFill>
                  <a:srgbClr val="008000"/>
                </a:solidFill>
              </a:rPr>
              <a:t>Caratteristiche</a:t>
            </a:r>
            <a:r>
              <a:rPr lang="en-US" sz="4000" b="1" dirty="0" smtClean="0">
                <a:solidFill>
                  <a:srgbClr val="008000"/>
                </a:solidFill>
              </a:rPr>
              <a:t> di un </a:t>
            </a:r>
            <a:r>
              <a:rPr lang="en-US" sz="4000" b="1" dirty="0" err="1" smtClean="0">
                <a:solidFill>
                  <a:srgbClr val="008000"/>
                </a:solidFill>
              </a:rPr>
              <a:t>gruppo</a:t>
            </a:r>
            <a:r>
              <a:rPr lang="en-US" sz="4000" b="1" dirty="0" smtClean="0">
                <a:solidFill>
                  <a:srgbClr val="008000"/>
                </a:solidFill>
              </a:rPr>
              <a:t> </a:t>
            </a:r>
            <a:r>
              <a:rPr lang="en-US" sz="4000" b="1" dirty="0" err="1" smtClean="0">
                <a:solidFill>
                  <a:srgbClr val="008000"/>
                </a:solidFill>
              </a:rPr>
              <a:t>maturo</a:t>
            </a:r>
            <a:endParaRPr lang="en-US" sz="4000" b="1" dirty="0">
              <a:solidFill>
                <a:srgbClr val="008000"/>
              </a:solidFill>
            </a:endParaRPr>
          </a:p>
        </p:txBody>
      </p:sp>
    </p:spTree>
    <p:extLst>
      <p:ext uri="{BB962C8B-B14F-4D97-AF65-F5344CB8AC3E}">
        <p14:creationId xmlns:p14="http://schemas.microsoft.com/office/powerpoint/2010/main" val="36958571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000000"/>
              </a:solidFill>
              <a:latin typeface="Arial"/>
              <a:cs typeface="Arial"/>
            </a:endParaRPr>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000000"/>
              </a:solidFill>
              <a:latin typeface="Arial"/>
              <a:cs typeface="Arial"/>
            </a:endParaRPr>
          </a:p>
        </p:txBody>
      </p:sp>
      <p:sp>
        <p:nvSpPr>
          <p:cNvPr id="62469" name="Rectangle 5"/>
          <p:cNvSpPr>
            <a:spLocks noGrp="1" noChangeArrowheads="1"/>
          </p:cNvSpPr>
          <p:nvPr>
            <p:ph type="body" idx="1"/>
          </p:nvPr>
        </p:nvSpPr>
        <p:spPr>
          <a:xfrm>
            <a:off x="0" y="1644611"/>
            <a:ext cx="9144000" cy="1950771"/>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just">
              <a:lnSpc>
                <a:spcPct val="90000"/>
              </a:lnSpc>
              <a:buFont typeface="Wingdings" charset="0"/>
              <a:buNone/>
            </a:pPr>
            <a:r>
              <a:rPr lang="en-US" sz="2800" b="1" dirty="0" err="1" smtClean="0">
                <a:solidFill>
                  <a:srgbClr val="000000"/>
                </a:solidFill>
                <a:cs typeface="Arial"/>
              </a:rPr>
              <a:t>Struttura</a:t>
            </a:r>
            <a:r>
              <a:rPr lang="en-US" sz="2800" b="1" dirty="0" smtClean="0">
                <a:solidFill>
                  <a:srgbClr val="000000"/>
                </a:solidFill>
                <a:cs typeface="Arial"/>
              </a:rPr>
              <a:t> di status –</a:t>
            </a:r>
            <a:r>
              <a:rPr lang="en-US" sz="2800" dirty="0" smtClean="0">
                <a:solidFill>
                  <a:srgbClr val="000000"/>
                </a:solidFill>
                <a:cs typeface="Arial"/>
              </a:rPr>
              <a:t> </a:t>
            </a:r>
            <a:r>
              <a:rPr lang="en-US" sz="2800" dirty="0" err="1" smtClean="0">
                <a:solidFill>
                  <a:srgbClr val="000000"/>
                </a:solidFill>
                <a:cs typeface="Arial"/>
              </a:rPr>
              <a:t>l’insieme</a:t>
            </a:r>
            <a:r>
              <a:rPr lang="en-US" sz="2800" dirty="0" smtClean="0">
                <a:solidFill>
                  <a:srgbClr val="000000"/>
                </a:solidFill>
                <a:cs typeface="Arial"/>
              </a:rPr>
              <a:t> di </a:t>
            </a:r>
            <a:r>
              <a:rPr lang="en-US" sz="2800" dirty="0" err="1" smtClean="0">
                <a:solidFill>
                  <a:srgbClr val="000000"/>
                </a:solidFill>
                <a:cs typeface="Arial"/>
              </a:rPr>
              <a:t>relazioni</a:t>
            </a:r>
            <a:r>
              <a:rPr lang="en-US" sz="2800" dirty="0" smtClean="0">
                <a:solidFill>
                  <a:srgbClr val="000000"/>
                </a:solidFill>
                <a:cs typeface="Arial"/>
              </a:rPr>
              <a:t> di </a:t>
            </a:r>
            <a:r>
              <a:rPr lang="en-US" sz="2800" dirty="0" err="1" smtClean="0">
                <a:solidFill>
                  <a:srgbClr val="000000"/>
                </a:solidFill>
                <a:cs typeface="Arial"/>
              </a:rPr>
              <a:t>compito</a:t>
            </a:r>
            <a:r>
              <a:rPr lang="en-US" sz="2800" dirty="0" smtClean="0">
                <a:solidFill>
                  <a:srgbClr val="000000"/>
                </a:solidFill>
                <a:cs typeface="Arial"/>
              </a:rPr>
              <a:t> e </a:t>
            </a:r>
            <a:r>
              <a:rPr lang="en-US" sz="2800" dirty="0" err="1" smtClean="0">
                <a:solidFill>
                  <a:srgbClr val="000000"/>
                </a:solidFill>
                <a:cs typeface="Arial"/>
              </a:rPr>
              <a:t>autorità</a:t>
            </a:r>
            <a:r>
              <a:rPr lang="en-US" sz="2800" dirty="0" smtClean="0">
                <a:solidFill>
                  <a:srgbClr val="000000"/>
                </a:solidFill>
                <a:cs typeface="Arial"/>
              </a:rPr>
              <a:t> </a:t>
            </a:r>
            <a:r>
              <a:rPr lang="en-US" sz="2800" dirty="0" err="1" smtClean="0">
                <a:solidFill>
                  <a:srgbClr val="000000"/>
                </a:solidFill>
                <a:cs typeface="Arial"/>
              </a:rPr>
              <a:t>tra</a:t>
            </a:r>
            <a:r>
              <a:rPr lang="en-US" sz="2800" dirty="0" smtClean="0">
                <a:solidFill>
                  <a:srgbClr val="000000"/>
                </a:solidFill>
                <a:cs typeface="Arial"/>
              </a:rPr>
              <a:t> </a:t>
            </a:r>
            <a:r>
              <a:rPr lang="en-US" sz="2800" dirty="0" err="1" smtClean="0">
                <a:solidFill>
                  <a:srgbClr val="000000"/>
                </a:solidFill>
                <a:cs typeface="Arial"/>
              </a:rPr>
              <a:t>i</a:t>
            </a:r>
            <a:r>
              <a:rPr lang="en-US" sz="2800" dirty="0" smtClean="0">
                <a:solidFill>
                  <a:srgbClr val="000000"/>
                </a:solidFill>
                <a:cs typeface="Arial"/>
              </a:rPr>
              <a:t> </a:t>
            </a:r>
            <a:r>
              <a:rPr lang="en-US" sz="2800" dirty="0" err="1" smtClean="0">
                <a:solidFill>
                  <a:srgbClr val="000000"/>
                </a:solidFill>
                <a:cs typeface="Arial"/>
              </a:rPr>
              <a:t>membri</a:t>
            </a:r>
            <a:r>
              <a:rPr lang="en-US" sz="2800" dirty="0" smtClean="0">
                <a:solidFill>
                  <a:srgbClr val="000000"/>
                </a:solidFill>
                <a:cs typeface="Arial"/>
              </a:rPr>
              <a:t> del </a:t>
            </a:r>
            <a:r>
              <a:rPr lang="en-US" sz="2800" dirty="0" err="1" smtClean="0">
                <a:solidFill>
                  <a:srgbClr val="000000"/>
                </a:solidFill>
                <a:cs typeface="Arial"/>
              </a:rPr>
              <a:t>gruppo</a:t>
            </a:r>
            <a:r>
              <a:rPr lang="en-US" sz="2800" dirty="0" smtClean="0">
                <a:solidFill>
                  <a:srgbClr val="000000"/>
                </a:solidFill>
                <a:cs typeface="Arial"/>
              </a:rPr>
              <a:t> </a:t>
            </a:r>
          </a:p>
          <a:p>
            <a:pPr algn="just">
              <a:lnSpc>
                <a:spcPct val="90000"/>
              </a:lnSpc>
            </a:pPr>
            <a:r>
              <a:rPr lang="en-US" sz="2800" dirty="0" err="1" smtClean="0">
                <a:solidFill>
                  <a:srgbClr val="000000"/>
                </a:solidFill>
                <a:cs typeface="Arial"/>
              </a:rPr>
              <a:t>Gerarchica</a:t>
            </a:r>
            <a:r>
              <a:rPr lang="en-US" sz="2800" dirty="0" smtClean="0">
                <a:solidFill>
                  <a:srgbClr val="000000"/>
                </a:solidFill>
                <a:cs typeface="Arial"/>
              </a:rPr>
              <a:t> o </a:t>
            </a:r>
            <a:r>
              <a:rPr lang="en-US" sz="2800" dirty="0" err="1" smtClean="0">
                <a:solidFill>
                  <a:srgbClr val="000000"/>
                </a:solidFill>
                <a:cs typeface="Arial"/>
              </a:rPr>
              <a:t>ugualitaria</a:t>
            </a:r>
            <a:endParaRPr lang="en-US" sz="2800" dirty="0" smtClean="0">
              <a:solidFill>
                <a:srgbClr val="000000"/>
              </a:solidFill>
              <a:cs typeface="Arial"/>
            </a:endParaRPr>
          </a:p>
          <a:p>
            <a:pPr algn="just">
              <a:lnSpc>
                <a:spcPct val="90000"/>
              </a:lnSpc>
            </a:pPr>
            <a:r>
              <a:rPr lang="en-US" sz="2800" dirty="0" err="1" smtClean="0">
                <a:solidFill>
                  <a:srgbClr val="000000"/>
                </a:solidFill>
                <a:cs typeface="Arial"/>
              </a:rPr>
              <a:t>Spesso</a:t>
            </a:r>
            <a:r>
              <a:rPr lang="en-US" sz="2800" dirty="0" smtClean="0">
                <a:solidFill>
                  <a:srgbClr val="000000"/>
                </a:solidFill>
                <a:cs typeface="Arial"/>
              </a:rPr>
              <a:t> la leadership </a:t>
            </a:r>
            <a:r>
              <a:rPr lang="en-US" sz="2800" dirty="0" err="1" smtClean="0">
                <a:solidFill>
                  <a:srgbClr val="000000"/>
                </a:solidFill>
                <a:cs typeface="Arial"/>
              </a:rPr>
              <a:t>è</a:t>
            </a:r>
            <a:r>
              <a:rPr lang="en-US" sz="2800" dirty="0" smtClean="0">
                <a:solidFill>
                  <a:srgbClr val="000000"/>
                </a:solidFill>
                <a:cs typeface="Arial"/>
              </a:rPr>
              <a:t> </a:t>
            </a:r>
            <a:r>
              <a:rPr lang="en-US" sz="2800" dirty="0" err="1" smtClean="0">
                <a:solidFill>
                  <a:srgbClr val="000000"/>
                </a:solidFill>
                <a:cs typeface="Arial"/>
              </a:rPr>
              <a:t>condivisa</a:t>
            </a:r>
            <a:endParaRPr lang="en-US" sz="2800" dirty="0">
              <a:solidFill>
                <a:srgbClr val="000000"/>
              </a:solidFill>
              <a:cs typeface="Arial"/>
            </a:endParaRPr>
          </a:p>
        </p:txBody>
      </p:sp>
      <p:grpSp>
        <p:nvGrpSpPr>
          <p:cNvPr id="62488" name="Group 24"/>
          <p:cNvGrpSpPr>
            <a:grpSpLocks/>
          </p:cNvGrpSpPr>
          <p:nvPr/>
        </p:nvGrpSpPr>
        <p:grpSpPr bwMode="auto">
          <a:xfrm>
            <a:off x="2466975" y="4057650"/>
            <a:ext cx="4894266" cy="457200"/>
            <a:chOff x="1554" y="2556"/>
            <a:chExt cx="3083" cy="288"/>
          </a:xfrm>
        </p:grpSpPr>
        <p:sp>
          <p:nvSpPr>
            <p:cNvPr id="62483" name="Freeform 19"/>
            <p:cNvSpPr>
              <a:spLocks/>
            </p:cNvSpPr>
            <p:nvPr/>
          </p:nvSpPr>
          <p:spPr bwMode="auto">
            <a:xfrm>
              <a:off x="1554" y="2556"/>
              <a:ext cx="1854" cy="288"/>
            </a:xfrm>
            <a:custGeom>
              <a:avLst/>
              <a:gdLst>
                <a:gd name="T0" fmla="*/ 0 w 3709"/>
                <a:gd name="T1" fmla="*/ 68 h 575"/>
                <a:gd name="T2" fmla="*/ 2671 w 3709"/>
                <a:gd name="T3" fmla="*/ 68 h 575"/>
                <a:gd name="T4" fmla="*/ 2671 w 3709"/>
                <a:gd name="T5" fmla="*/ 0 h 575"/>
                <a:gd name="T6" fmla="*/ 3709 w 3709"/>
                <a:gd name="T7" fmla="*/ 283 h 575"/>
                <a:gd name="T8" fmla="*/ 2671 w 3709"/>
                <a:gd name="T9" fmla="*/ 575 h 575"/>
                <a:gd name="T10" fmla="*/ 2671 w 3709"/>
                <a:gd name="T11" fmla="*/ 499 h 575"/>
                <a:gd name="T12" fmla="*/ 0 w 3709"/>
                <a:gd name="T13" fmla="*/ 499 h 575"/>
                <a:gd name="T14" fmla="*/ 0 w 3709"/>
                <a:gd name="T15" fmla="*/ 68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9" h="575">
                  <a:moveTo>
                    <a:pt x="0" y="68"/>
                  </a:moveTo>
                  <a:lnTo>
                    <a:pt x="2671" y="68"/>
                  </a:lnTo>
                  <a:lnTo>
                    <a:pt x="2671" y="0"/>
                  </a:lnTo>
                  <a:lnTo>
                    <a:pt x="3709" y="283"/>
                  </a:lnTo>
                  <a:lnTo>
                    <a:pt x="2671" y="575"/>
                  </a:lnTo>
                  <a:lnTo>
                    <a:pt x="2671" y="499"/>
                  </a:lnTo>
                  <a:lnTo>
                    <a:pt x="0" y="499"/>
                  </a:lnTo>
                  <a:lnTo>
                    <a:pt x="0" y="68"/>
                  </a:lnTo>
                  <a:close/>
                </a:path>
              </a:pathLst>
            </a:custGeom>
            <a:solidFill>
              <a:srgbClr val="99CC00"/>
            </a:solidFill>
            <a:ln w="11113">
              <a:solidFill>
                <a:srgbClr val="000000"/>
              </a:solidFill>
              <a:prstDash val="solid"/>
              <a:round/>
              <a:headEnd/>
              <a:tailEnd/>
            </a:ln>
          </p:spPr>
          <p:txBody>
            <a:bodyPr/>
            <a:lstStyle/>
            <a:p>
              <a:endParaRPr lang="it-IT" sz="1600">
                <a:solidFill>
                  <a:srgbClr val="000000"/>
                </a:solidFill>
                <a:latin typeface="Arial"/>
                <a:cs typeface="Arial"/>
              </a:endParaRPr>
            </a:p>
          </p:txBody>
        </p:sp>
        <p:sp>
          <p:nvSpPr>
            <p:cNvPr id="62472" name="Rectangle 8"/>
            <p:cNvSpPr>
              <a:spLocks noChangeArrowheads="1"/>
            </p:cNvSpPr>
            <p:nvPr/>
          </p:nvSpPr>
          <p:spPr bwMode="auto">
            <a:xfrm>
              <a:off x="3544" y="2573"/>
              <a:ext cx="109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000" b="1" dirty="0" err="1" smtClean="0">
                  <a:solidFill>
                    <a:srgbClr val="000000"/>
                  </a:solidFill>
                  <a:latin typeface="Arial"/>
                  <a:cs typeface="Arial"/>
                </a:rPr>
                <a:t>contribuente</a:t>
              </a:r>
              <a:endParaRPr lang="en-US" sz="2000" b="1" dirty="0">
                <a:solidFill>
                  <a:srgbClr val="000000"/>
                </a:solidFill>
                <a:latin typeface="Arial"/>
                <a:cs typeface="Arial"/>
              </a:endParaRPr>
            </a:p>
          </p:txBody>
        </p:sp>
        <p:sp>
          <p:nvSpPr>
            <p:cNvPr id="62476" name="Rectangle 12"/>
            <p:cNvSpPr>
              <a:spLocks noChangeArrowheads="1"/>
            </p:cNvSpPr>
            <p:nvPr/>
          </p:nvSpPr>
          <p:spPr bwMode="auto">
            <a:xfrm>
              <a:off x="1958" y="2583"/>
              <a:ext cx="129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b="1" dirty="0" err="1" smtClean="0">
                  <a:solidFill>
                    <a:srgbClr val="000000"/>
                  </a:solidFill>
                  <a:latin typeface="Arial"/>
                  <a:cs typeface="Arial"/>
                </a:rPr>
                <a:t>Dati</a:t>
              </a:r>
              <a:r>
                <a:rPr lang="en-US" b="1" dirty="0" smtClean="0">
                  <a:solidFill>
                    <a:srgbClr val="000000"/>
                  </a:solidFill>
                  <a:latin typeface="Arial"/>
                  <a:cs typeface="Arial"/>
                </a:rPr>
                <a:t>/</a:t>
              </a:r>
              <a:r>
                <a:rPr lang="en-US" b="1" dirty="0" err="1" smtClean="0">
                  <a:solidFill>
                    <a:srgbClr val="000000"/>
                  </a:solidFill>
                  <a:latin typeface="Arial"/>
                  <a:cs typeface="Arial"/>
                </a:rPr>
                <a:t>Informazioni</a:t>
              </a:r>
              <a:endParaRPr lang="en-US" b="1" dirty="0">
                <a:solidFill>
                  <a:srgbClr val="000000"/>
                </a:solidFill>
                <a:latin typeface="Arial"/>
                <a:cs typeface="Arial"/>
              </a:endParaRPr>
            </a:p>
          </p:txBody>
        </p:sp>
      </p:grpSp>
      <p:grpSp>
        <p:nvGrpSpPr>
          <p:cNvPr id="62489" name="Group 25"/>
          <p:cNvGrpSpPr>
            <a:grpSpLocks/>
          </p:cNvGrpSpPr>
          <p:nvPr/>
        </p:nvGrpSpPr>
        <p:grpSpPr bwMode="auto">
          <a:xfrm>
            <a:off x="2466975" y="4702175"/>
            <a:ext cx="4933952" cy="457200"/>
            <a:chOff x="1554" y="2962"/>
            <a:chExt cx="3108" cy="288"/>
          </a:xfrm>
        </p:grpSpPr>
        <p:sp>
          <p:nvSpPr>
            <p:cNvPr id="62480" name="Freeform 16"/>
            <p:cNvSpPr>
              <a:spLocks/>
            </p:cNvSpPr>
            <p:nvPr/>
          </p:nvSpPr>
          <p:spPr bwMode="auto">
            <a:xfrm>
              <a:off x="1554" y="2962"/>
              <a:ext cx="1854" cy="288"/>
            </a:xfrm>
            <a:custGeom>
              <a:avLst/>
              <a:gdLst>
                <a:gd name="T0" fmla="*/ 0 w 3709"/>
                <a:gd name="T1" fmla="*/ 68 h 576"/>
                <a:gd name="T2" fmla="*/ 2671 w 3709"/>
                <a:gd name="T3" fmla="*/ 68 h 576"/>
                <a:gd name="T4" fmla="*/ 2671 w 3709"/>
                <a:gd name="T5" fmla="*/ 0 h 576"/>
                <a:gd name="T6" fmla="*/ 3709 w 3709"/>
                <a:gd name="T7" fmla="*/ 285 h 576"/>
                <a:gd name="T8" fmla="*/ 2671 w 3709"/>
                <a:gd name="T9" fmla="*/ 576 h 576"/>
                <a:gd name="T10" fmla="*/ 2671 w 3709"/>
                <a:gd name="T11" fmla="*/ 500 h 576"/>
                <a:gd name="T12" fmla="*/ 0 w 3709"/>
                <a:gd name="T13" fmla="*/ 500 h 576"/>
                <a:gd name="T14" fmla="*/ 0 w 3709"/>
                <a:gd name="T15" fmla="*/ 68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9" h="576">
                  <a:moveTo>
                    <a:pt x="0" y="68"/>
                  </a:moveTo>
                  <a:lnTo>
                    <a:pt x="2671" y="68"/>
                  </a:lnTo>
                  <a:lnTo>
                    <a:pt x="2671" y="0"/>
                  </a:lnTo>
                  <a:lnTo>
                    <a:pt x="3709" y="285"/>
                  </a:lnTo>
                  <a:lnTo>
                    <a:pt x="2671" y="576"/>
                  </a:lnTo>
                  <a:lnTo>
                    <a:pt x="2671" y="500"/>
                  </a:lnTo>
                  <a:lnTo>
                    <a:pt x="0" y="500"/>
                  </a:lnTo>
                  <a:lnTo>
                    <a:pt x="0" y="68"/>
                  </a:lnTo>
                  <a:close/>
                </a:path>
              </a:pathLst>
            </a:custGeom>
            <a:solidFill>
              <a:srgbClr val="FFFF99"/>
            </a:solidFill>
            <a:ln w="11113">
              <a:solidFill>
                <a:srgbClr val="000000"/>
              </a:solidFill>
              <a:prstDash val="solid"/>
              <a:round/>
              <a:headEnd/>
              <a:tailEnd/>
            </a:ln>
          </p:spPr>
          <p:txBody>
            <a:bodyPr/>
            <a:lstStyle/>
            <a:p>
              <a:endParaRPr lang="it-IT" sz="1600">
                <a:solidFill>
                  <a:srgbClr val="000000"/>
                </a:solidFill>
                <a:latin typeface="Arial"/>
                <a:cs typeface="Arial"/>
              </a:endParaRPr>
            </a:p>
          </p:txBody>
        </p:sp>
        <p:sp>
          <p:nvSpPr>
            <p:cNvPr id="62473" name="Rectangle 9"/>
            <p:cNvSpPr>
              <a:spLocks noChangeArrowheads="1"/>
            </p:cNvSpPr>
            <p:nvPr/>
          </p:nvSpPr>
          <p:spPr bwMode="auto">
            <a:xfrm>
              <a:off x="3523" y="2981"/>
              <a:ext cx="11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000" b="1" dirty="0" err="1" smtClean="0">
                  <a:solidFill>
                    <a:srgbClr val="000000"/>
                  </a:solidFill>
                  <a:latin typeface="Arial"/>
                  <a:cs typeface="Arial"/>
                </a:rPr>
                <a:t>collaboratore</a:t>
              </a:r>
              <a:endParaRPr lang="en-US" sz="2000" b="1" dirty="0">
                <a:solidFill>
                  <a:srgbClr val="000000"/>
                </a:solidFill>
                <a:latin typeface="Arial"/>
                <a:cs typeface="Arial"/>
              </a:endParaRPr>
            </a:p>
          </p:txBody>
        </p:sp>
        <p:sp>
          <p:nvSpPr>
            <p:cNvPr id="62477" name="Rectangle 13"/>
            <p:cNvSpPr>
              <a:spLocks noChangeArrowheads="1"/>
            </p:cNvSpPr>
            <p:nvPr/>
          </p:nvSpPr>
          <p:spPr bwMode="auto">
            <a:xfrm>
              <a:off x="2233" y="2985"/>
              <a:ext cx="65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b="1">
                  <a:solidFill>
                    <a:srgbClr val="000000"/>
                  </a:solidFill>
                  <a:latin typeface="Arial"/>
                  <a:cs typeface="Arial"/>
                </a:rPr>
                <a:t>Mission</a:t>
              </a:r>
            </a:p>
          </p:txBody>
        </p:sp>
      </p:grpSp>
      <p:grpSp>
        <p:nvGrpSpPr>
          <p:cNvPr id="62494" name="Group 30"/>
          <p:cNvGrpSpPr>
            <a:grpSpLocks/>
          </p:cNvGrpSpPr>
          <p:nvPr/>
        </p:nvGrpSpPr>
        <p:grpSpPr bwMode="auto">
          <a:xfrm>
            <a:off x="2466975" y="5310188"/>
            <a:ext cx="4957765" cy="457200"/>
            <a:chOff x="1554" y="3345"/>
            <a:chExt cx="3123" cy="288"/>
          </a:xfrm>
        </p:grpSpPr>
        <p:grpSp>
          <p:nvGrpSpPr>
            <p:cNvPr id="62490" name="Group 26"/>
            <p:cNvGrpSpPr>
              <a:grpSpLocks/>
            </p:cNvGrpSpPr>
            <p:nvPr/>
          </p:nvGrpSpPr>
          <p:grpSpPr bwMode="auto">
            <a:xfrm>
              <a:off x="1554" y="3345"/>
              <a:ext cx="3123" cy="288"/>
              <a:chOff x="1554" y="3345"/>
              <a:chExt cx="3123" cy="288"/>
            </a:xfrm>
          </p:grpSpPr>
          <p:sp>
            <p:nvSpPr>
              <p:cNvPr id="62481" name="Freeform 17"/>
              <p:cNvSpPr>
                <a:spLocks/>
              </p:cNvSpPr>
              <p:nvPr/>
            </p:nvSpPr>
            <p:spPr bwMode="auto">
              <a:xfrm>
                <a:off x="1554" y="3345"/>
                <a:ext cx="1854" cy="288"/>
              </a:xfrm>
              <a:custGeom>
                <a:avLst/>
                <a:gdLst>
                  <a:gd name="T0" fmla="*/ 0 w 3709"/>
                  <a:gd name="T1" fmla="*/ 69 h 576"/>
                  <a:gd name="T2" fmla="*/ 2671 w 3709"/>
                  <a:gd name="T3" fmla="*/ 69 h 576"/>
                  <a:gd name="T4" fmla="*/ 2671 w 3709"/>
                  <a:gd name="T5" fmla="*/ 0 h 576"/>
                  <a:gd name="T6" fmla="*/ 3709 w 3709"/>
                  <a:gd name="T7" fmla="*/ 282 h 576"/>
                  <a:gd name="T8" fmla="*/ 2671 w 3709"/>
                  <a:gd name="T9" fmla="*/ 576 h 576"/>
                  <a:gd name="T10" fmla="*/ 2671 w 3709"/>
                  <a:gd name="T11" fmla="*/ 498 h 576"/>
                  <a:gd name="T12" fmla="*/ 0 w 3709"/>
                  <a:gd name="T13" fmla="*/ 498 h 576"/>
                  <a:gd name="T14" fmla="*/ 0 w 3709"/>
                  <a:gd name="T15" fmla="*/ 69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9" h="576">
                    <a:moveTo>
                      <a:pt x="0" y="69"/>
                    </a:moveTo>
                    <a:lnTo>
                      <a:pt x="2671" y="69"/>
                    </a:lnTo>
                    <a:lnTo>
                      <a:pt x="2671" y="0"/>
                    </a:lnTo>
                    <a:lnTo>
                      <a:pt x="3709" y="282"/>
                    </a:lnTo>
                    <a:lnTo>
                      <a:pt x="2671" y="576"/>
                    </a:lnTo>
                    <a:lnTo>
                      <a:pt x="2671" y="498"/>
                    </a:lnTo>
                    <a:lnTo>
                      <a:pt x="0" y="498"/>
                    </a:lnTo>
                    <a:lnTo>
                      <a:pt x="0" y="69"/>
                    </a:lnTo>
                    <a:close/>
                  </a:path>
                </a:pathLst>
              </a:custGeom>
              <a:solidFill>
                <a:srgbClr val="FFCC00"/>
              </a:solidFill>
              <a:ln w="11113">
                <a:solidFill>
                  <a:srgbClr val="000000"/>
                </a:solidFill>
                <a:prstDash val="solid"/>
                <a:round/>
                <a:headEnd/>
                <a:tailEnd/>
              </a:ln>
            </p:spPr>
            <p:txBody>
              <a:bodyPr/>
              <a:lstStyle/>
              <a:p>
                <a:endParaRPr lang="it-IT" sz="1600">
                  <a:solidFill>
                    <a:srgbClr val="000000"/>
                  </a:solidFill>
                  <a:latin typeface="Arial"/>
                  <a:cs typeface="Arial"/>
                </a:endParaRPr>
              </a:p>
            </p:txBody>
          </p:sp>
          <p:sp>
            <p:nvSpPr>
              <p:cNvPr id="62474" name="Rectangle 10"/>
              <p:cNvSpPr>
                <a:spLocks noChangeArrowheads="1"/>
              </p:cNvSpPr>
              <p:nvPr/>
            </p:nvSpPr>
            <p:spPr bwMode="auto">
              <a:xfrm>
                <a:off x="3503" y="3363"/>
                <a:ext cx="117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000" b="1" dirty="0" err="1" smtClean="0">
                    <a:solidFill>
                      <a:srgbClr val="000000"/>
                    </a:solidFill>
                    <a:latin typeface="Arial"/>
                    <a:cs typeface="Arial"/>
                  </a:rPr>
                  <a:t>comunicatore</a:t>
                </a:r>
                <a:endParaRPr lang="en-US" sz="2000" b="1" dirty="0">
                  <a:solidFill>
                    <a:srgbClr val="000000"/>
                  </a:solidFill>
                  <a:latin typeface="Arial"/>
                  <a:cs typeface="Arial"/>
                </a:endParaRPr>
              </a:p>
            </p:txBody>
          </p:sp>
        </p:grpSp>
        <p:sp>
          <p:nvSpPr>
            <p:cNvPr id="62478" name="Rectangle 14"/>
            <p:cNvSpPr>
              <a:spLocks noChangeArrowheads="1"/>
            </p:cNvSpPr>
            <p:nvPr/>
          </p:nvSpPr>
          <p:spPr bwMode="auto">
            <a:xfrm>
              <a:off x="2200" y="3377"/>
              <a:ext cx="89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b="1" dirty="0" err="1" smtClean="0">
                  <a:solidFill>
                    <a:srgbClr val="000000"/>
                  </a:solidFill>
                  <a:latin typeface="Arial"/>
                  <a:cs typeface="Arial"/>
                </a:rPr>
                <a:t>Facilitatore</a:t>
              </a:r>
              <a:endParaRPr lang="en-US" b="1" dirty="0">
                <a:solidFill>
                  <a:srgbClr val="000000"/>
                </a:solidFill>
                <a:latin typeface="Arial"/>
                <a:cs typeface="Arial"/>
              </a:endParaRPr>
            </a:p>
          </p:txBody>
        </p:sp>
      </p:grpSp>
      <p:grpSp>
        <p:nvGrpSpPr>
          <p:cNvPr id="62493" name="Group 29"/>
          <p:cNvGrpSpPr>
            <a:grpSpLocks/>
          </p:cNvGrpSpPr>
          <p:nvPr/>
        </p:nvGrpSpPr>
        <p:grpSpPr bwMode="auto">
          <a:xfrm>
            <a:off x="2466975" y="5895981"/>
            <a:ext cx="4608515" cy="465138"/>
            <a:chOff x="1554" y="3714"/>
            <a:chExt cx="2903" cy="293"/>
          </a:xfrm>
        </p:grpSpPr>
        <p:sp>
          <p:nvSpPr>
            <p:cNvPr id="62475" name="Rectangle 11"/>
            <p:cNvSpPr>
              <a:spLocks noChangeArrowheads="1"/>
            </p:cNvSpPr>
            <p:nvPr/>
          </p:nvSpPr>
          <p:spPr bwMode="auto">
            <a:xfrm>
              <a:off x="3722" y="3757"/>
              <a:ext cx="7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en-US" sz="2000" b="1" dirty="0" err="1" smtClean="0">
                  <a:solidFill>
                    <a:srgbClr val="000000"/>
                  </a:solidFill>
                  <a:latin typeface="Arial"/>
                  <a:cs typeface="Arial"/>
                </a:rPr>
                <a:t>sfidante</a:t>
              </a:r>
              <a:endParaRPr lang="en-US" sz="2000" b="1" dirty="0">
                <a:solidFill>
                  <a:srgbClr val="000000"/>
                </a:solidFill>
                <a:latin typeface="Arial"/>
                <a:cs typeface="Arial"/>
              </a:endParaRPr>
            </a:p>
          </p:txBody>
        </p:sp>
        <p:grpSp>
          <p:nvGrpSpPr>
            <p:cNvPr id="62491" name="Group 27"/>
            <p:cNvGrpSpPr>
              <a:grpSpLocks/>
            </p:cNvGrpSpPr>
            <p:nvPr/>
          </p:nvGrpSpPr>
          <p:grpSpPr bwMode="auto">
            <a:xfrm>
              <a:off x="1554" y="3714"/>
              <a:ext cx="1854" cy="288"/>
              <a:chOff x="1554" y="3714"/>
              <a:chExt cx="1854" cy="288"/>
            </a:xfrm>
          </p:grpSpPr>
          <p:sp>
            <p:nvSpPr>
              <p:cNvPr id="62482" name="Freeform 18"/>
              <p:cNvSpPr>
                <a:spLocks/>
              </p:cNvSpPr>
              <p:nvPr/>
            </p:nvSpPr>
            <p:spPr bwMode="auto">
              <a:xfrm>
                <a:off x="1554" y="3714"/>
                <a:ext cx="1854" cy="288"/>
              </a:xfrm>
              <a:custGeom>
                <a:avLst/>
                <a:gdLst>
                  <a:gd name="T0" fmla="*/ 0 w 3709"/>
                  <a:gd name="T1" fmla="*/ 69 h 576"/>
                  <a:gd name="T2" fmla="*/ 2671 w 3709"/>
                  <a:gd name="T3" fmla="*/ 69 h 576"/>
                  <a:gd name="T4" fmla="*/ 2671 w 3709"/>
                  <a:gd name="T5" fmla="*/ 0 h 576"/>
                  <a:gd name="T6" fmla="*/ 3709 w 3709"/>
                  <a:gd name="T7" fmla="*/ 285 h 576"/>
                  <a:gd name="T8" fmla="*/ 2671 w 3709"/>
                  <a:gd name="T9" fmla="*/ 576 h 576"/>
                  <a:gd name="T10" fmla="*/ 2671 w 3709"/>
                  <a:gd name="T11" fmla="*/ 500 h 576"/>
                  <a:gd name="T12" fmla="*/ 0 w 3709"/>
                  <a:gd name="T13" fmla="*/ 500 h 576"/>
                  <a:gd name="T14" fmla="*/ 0 w 3709"/>
                  <a:gd name="T15" fmla="*/ 69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9" h="576">
                    <a:moveTo>
                      <a:pt x="0" y="69"/>
                    </a:moveTo>
                    <a:lnTo>
                      <a:pt x="2671" y="69"/>
                    </a:lnTo>
                    <a:lnTo>
                      <a:pt x="2671" y="0"/>
                    </a:lnTo>
                    <a:lnTo>
                      <a:pt x="3709" y="285"/>
                    </a:lnTo>
                    <a:lnTo>
                      <a:pt x="2671" y="576"/>
                    </a:lnTo>
                    <a:lnTo>
                      <a:pt x="2671" y="500"/>
                    </a:lnTo>
                    <a:lnTo>
                      <a:pt x="0" y="500"/>
                    </a:lnTo>
                    <a:lnTo>
                      <a:pt x="0" y="69"/>
                    </a:lnTo>
                    <a:close/>
                  </a:path>
                </a:pathLst>
              </a:custGeom>
              <a:solidFill>
                <a:srgbClr val="C0C0C0"/>
              </a:solidFill>
              <a:ln w="11113">
                <a:solidFill>
                  <a:srgbClr val="000000"/>
                </a:solidFill>
                <a:prstDash val="solid"/>
                <a:round/>
                <a:headEnd/>
                <a:tailEnd/>
              </a:ln>
            </p:spPr>
            <p:txBody>
              <a:bodyPr/>
              <a:lstStyle/>
              <a:p>
                <a:endParaRPr lang="it-IT" sz="1600">
                  <a:solidFill>
                    <a:srgbClr val="000000"/>
                  </a:solidFill>
                  <a:latin typeface="Arial"/>
                  <a:cs typeface="Arial"/>
                </a:endParaRPr>
              </a:p>
            </p:txBody>
          </p:sp>
          <p:sp>
            <p:nvSpPr>
              <p:cNvPr id="62479" name="Rectangle 15"/>
              <p:cNvSpPr>
                <a:spLocks noChangeArrowheads="1"/>
              </p:cNvSpPr>
              <p:nvPr/>
            </p:nvSpPr>
            <p:spPr bwMode="auto">
              <a:xfrm>
                <a:off x="1816" y="3740"/>
                <a:ext cx="156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r>
                  <a:rPr lang="it-IT" b="1" dirty="0" smtClean="0">
                    <a:solidFill>
                      <a:srgbClr val="000000"/>
                    </a:solidFill>
                    <a:latin typeface="Arial"/>
                    <a:cs typeface="Arial"/>
                  </a:rPr>
                  <a:t>Avvocato del diavolo</a:t>
                </a:r>
                <a:endParaRPr lang="en-US" b="1" dirty="0">
                  <a:solidFill>
                    <a:srgbClr val="000000"/>
                  </a:solidFill>
                  <a:latin typeface="Arial"/>
                  <a:cs typeface="Arial"/>
                </a:endParaRPr>
              </a:p>
            </p:txBody>
          </p:sp>
        </p:grpSp>
      </p:grpSp>
      <p:grpSp>
        <p:nvGrpSpPr>
          <p:cNvPr id="62492" name="Group 28"/>
          <p:cNvGrpSpPr>
            <a:grpSpLocks/>
          </p:cNvGrpSpPr>
          <p:nvPr/>
        </p:nvGrpSpPr>
        <p:grpSpPr bwMode="auto">
          <a:xfrm>
            <a:off x="941388" y="4041775"/>
            <a:ext cx="2563812" cy="2308225"/>
            <a:chOff x="593" y="2546"/>
            <a:chExt cx="1615" cy="1454"/>
          </a:xfrm>
          <a:solidFill>
            <a:srgbClr val="FFFFFF"/>
          </a:solidFill>
        </p:grpSpPr>
        <p:grpSp>
          <p:nvGrpSpPr>
            <p:cNvPr id="62487" name="Group 23"/>
            <p:cNvGrpSpPr>
              <a:grpSpLocks/>
            </p:cNvGrpSpPr>
            <p:nvPr/>
          </p:nvGrpSpPr>
          <p:grpSpPr bwMode="auto">
            <a:xfrm>
              <a:off x="593" y="2546"/>
              <a:ext cx="1615" cy="1454"/>
              <a:chOff x="628" y="2546"/>
              <a:chExt cx="1615" cy="1454"/>
            </a:xfrm>
            <a:grpFill/>
          </p:grpSpPr>
          <p:sp>
            <p:nvSpPr>
              <p:cNvPr id="62485" name="Oval 21"/>
              <p:cNvSpPr>
                <a:spLocks noChangeArrowheads="1"/>
              </p:cNvSpPr>
              <p:nvPr/>
            </p:nvSpPr>
            <p:spPr bwMode="auto">
              <a:xfrm>
                <a:off x="628" y="2546"/>
                <a:ext cx="1615" cy="1454"/>
              </a:xfrm>
              <a:prstGeom prst="ellipse">
                <a:avLst/>
              </a:prstGeom>
              <a:grpFill/>
              <a:ln w="127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solidFill>
                    <a:srgbClr val="000000"/>
                  </a:solidFill>
                  <a:latin typeface="Arial"/>
                  <a:cs typeface="Arial"/>
                </a:endParaRPr>
              </a:p>
            </p:txBody>
          </p:sp>
          <p:sp>
            <p:nvSpPr>
              <p:cNvPr id="62486" name="Oval 22"/>
              <p:cNvSpPr>
                <a:spLocks noChangeArrowheads="1"/>
              </p:cNvSpPr>
              <p:nvPr/>
            </p:nvSpPr>
            <p:spPr bwMode="auto">
              <a:xfrm>
                <a:off x="656" y="2576"/>
                <a:ext cx="1558" cy="1394"/>
              </a:xfrm>
              <a:prstGeom prst="ellipse">
                <a:avLst/>
              </a:prstGeom>
              <a:grpFill/>
              <a:ln w="127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solidFill>
                    <a:srgbClr val="000000"/>
                  </a:solidFill>
                  <a:latin typeface="Arial"/>
                  <a:cs typeface="Arial"/>
                </a:endParaRPr>
              </a:p>
            </p:txBody>
          </p:sp>
        </p:grpSp>
        <p:sp>
          <p:nvSpPr>
            <p:cNvPr id="62471" name="Rectangle 7"/>
            <p:cNvSpPr>
              <a:spLocks noChangeArrowheads="1"/>
            </p:cNvSpPr>
            <p:nvPr/>
          </p:nvSpPr>
          <p:spPr bwMode="auto">
            <a:xfrm>
              <a:off x="720" y="3157"/>
              <a:ext cx="1321" cy="231"/>
            </a:xfrm>
            <a:prstGeom prst="rect">
              <a:avLst/>
            </a:prstGeom>
            <a:grpFill/>
            <a:ln w="12700" cmpd="sng">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spAutoFit/>
            </a:bodyPr>
            <a:lstStyle/>
            <a:p>
              <a:pPr algn="ctr" eaLnBrk="0" hangingPunct="0"/>
              <a:r>
                <a:rPr lang="en-US" b="1" dirty="0" err="1" smtClean="0">
                  <a:solidFill>
                    <a:srgbClr val="000000"/>
                  </a:solidFill>
                  <a:latin typeface="Arial"/>
                  <a:cs typeface="Arial"/>
                </a:rPr>
                <a:t>Stili</a:t>
              </a:r>
              <a:endParaRPr lang="en-US" b="1" dirty="0">
                <a:solidFill>
                  <a:srgbClr val="000000"/>
                </a:solidFill>
                <a:latin typeface="Arial"/>
                <a:cs typeface="Arial"/>
              </a:endParaRPr>
            </a:p>
          </p:txBody>
        </p:sp>
      </p:grpSp>
      <p:sp>
        <p:nvSpPr>
          <p:cNvPr id="30" name="Rectangle 4"/>
          <p:cNvSpPr>
            <a:spLocks noGrp="1" noChangeArrowheads="1"/>
          </p:cNvSpPr>
          <p:nvPr>
            <p:ph type="title"/>
          </p:nvPr>
        </p:nvSpPr>
        <p:spPr>
          <a:xfrm>
            <a:off x="457200" y="274638"/>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sz="4000" b="1" dirty="0" err="1" smtClean="0">
                <a:solidFill>
                  <a:srgbClr val="008000"/>
                </a:solidFill>
              </a:rPr>
              <a:t>Caratteristiche</a:t>
            </a:r>
            <a:r>
              <a:rPr lang="en-US" sz="4000" b="1" dirty="0" smtClean="0">
                <a:solidFill>
                  <a:srgbClr val="008000"/>
                </a:solidFill>
              </a:rPr>
              <a:t> di un </a:t>
            </a:r>
            <a:r>
              <a:rPr lang="en-US" sz="4000" b="1" dirty="0" err="1" smtClean="0">
                <a:solidFill>
                  <a:srgbClr val="008000"/>
                </a:solidFill>
              </a:rPr>
              <a:t>gruppo</a:t>
            </a:r>
            <a:r>
              <a:rPr lang="en-US" sz="4000" b="1" dirty="0" smtClean="0">
                <a:solidFill>
                  <a:srgbClr val="008000"/>
                </a:solidFill>
              </a:rPr>
              <a:t> </a:t>
            </a:r>
            <a:r>
              <a:rPr lang="en-US" sz="4000" b="1" dirty="0" err="1" smtClean="0">
                <a:solidFill>
                  <a:srgbClr val="008000"/>
                </a:solidFill>
              </a:rPr>
              <a:t>maturo</a:t>
            </a:r>
            <a:endParaRPr lang="en-US" sz="4000" b="1" dirty="0">
              <a:solidFill>
                <a:srgbClr val="008000"/>
              </a:solidFill>
            </a:endParaRPr>
          </a:p>
        </p:txBody>
      </p:sp>
    </p:spTree>
    <p:extLst>
      <p:ext uri="{BB962C8B-B14F-4D97-AF65-F5344CB8AC3E}">
        <p14:creationId xmlns:p14="http://schemas.microsoft.com/office/powerpoint/2010/main" val="1221477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000000"/>
              </a:solidFill>
              <a:latin typeface="Arial"/>
              <a:cs typeface="Arial"/>
            </a:endParaRPr>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000000"/>
              </a:solidFill>
              <a:latin typeface="Arial"/>
              <a:cs typeface="Arial"/>
            </a:endParaRPr>
          </a:p>
        </p:txBody>
      </p:sp>
      <p:sp>
        <p:nvSpPr>
          <p:cNvPr id="62469" name="Rectangle 5"/>
          <p:cNvSpPr>
            <a:spLocks noGrp="1" noChangeArrowheads="1"/>
          </p:cNvSpPr>
          <p:nvPr>
            <p:ph type="body" idx="1"/>
          </p:nvPr>
        </p:nvSpPr>
        <p:spPr>
          <a:xfrm>
            <a:off x="0" y="1417638"/>
            <a:ext cx="9144000" cy="44751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marL="0" indent="0" algn="just">
              <a:lnSpc>
                <a:spcPct val="90000"/>
              </a:lnSpc>
              <a:buNone/>
            </a:pPr>
            <a:r>
              <a:rPr lang="en-US" sz="2800" dirty="0" err="1" smtClean="0">
                <a:solidFill>
                  <a:srgbClr val="000000"/>
                </a:solidFill>
                <a:cs typeface="Arial"/>
              </a:rPr>
              <a:t>È</a:t>
            </a:r>
            <a:r>
              <a:rPr lang="en-US" sz="2800" dirty="0" smtClean="0">
                <a:solidFill>
                  <a:srgbClr val="000000"/>
                </a:solidFill>
                <a:cs typeface="Arial"/>
              </a:rPr>
              <a:t> </a:t>
            </a:r>
            <a:r>
              <a:rPr lang="en-US" sz="2800" dirty="0" err="1" smtClean="0">
                <a:solidFill>
                  <a:srgbClr val="000000"/>
                </a:solidFill>
                <a:cs typeface="Arial"/>
              </a:rPr>
              <a:t>capace</a:t>
            </a:r>
            <a:r>
              <a:rPr lang="en-US" sz="2800" dirty="0" smtClean="0">
                <a:solidFill>
                  <a:srgbClr val="000000"/>
                </a:solidFill>
                <a:cs typeface="Arial"/>
              </a:rPr>
              <a:t> di:</a:t>
            </a:r>
          </a:p>
          <a:p>
            <a:pPr marL="0" indent="0" algn="just">
              <a:lnSpc>
                <a:spcPct val="90000"/>
              </a:lnSpc>
              <a:buNone/>
            </a:pPr>
            <a:endParaRPr lang="en-US" sz="2800" dirty="0" smtClean="0">
              <a:solidFill>
                <a:srgbClr val="000000"/>
              </a:solidFill>
              <a:cs typeface="Arial"/>
            </a:endParaRPr>
          </a:p>
          <a:p>
            <a:pPr algn="just">
              <a:lnSpc>
                <a:spcPct val="90000"/>
              </a:lnSpc>
            </a:pPr>
            <a:r>
              <a:rPr lang="en-US" sz="2800" dirty="0" err="1" smtClean="0">
                <a:solidFill>
                  <a:srgbClr val="000000"/>
                </a:solidFill>
                <a:cs typeface="Arial"/>
              </a:rPr>
              <a:t>Coinvolgere</a:t>
            </a:r>
            <a:endParaRPr lang="en-US" sz="2800" dirty="0">
              <a:solidFill>
                <a:srgbClr val="000000"/>
              </a:solidFill>
              <a:cs typeface="Arial"/>
            </a:endParaRPr>
          </a:p>
          <a:p>
            <a:pPr algn="just">
              <a:lnSpc>
                <a:spcPct val="90000"/>
              </a:lnSpc>
            </a:pPr>
            <a:r>
              <a:rPr lang="en-US" sz="2800" dirty="0" smtClean="0">
                <a:solidFill>
                  <a:srgbClr val="000000"/>
                </a:solidFill>
                <a:cs typeface="Arial"/>
              </a:rPr>
              <a:t>Non </a:t>
            </a:r>
            <a:r>
              <a:rPr lang="en-US" sz="2800" dirty="0" err="1">
                <a:solidFill>
                  <a:srgbClr val="000000"/>
                </a:solidFill>
                <a:cs typeface="Arial"/>
              </a:rPr>
              <a:t>valutare</a:t>
            </a:r>
            <a:r>
              <a:rPr lang="en-US" sz="2800" dirty="0">
                <a:solidFill>
                  <a:srgbClr val="000000"/>
                </a:solidFill>
                <a:cs typeface="Arial"/>
              </a:rPr>
              <a:t> </a:t>
            </a:r>
          </a:p>
          <a:p>
            <a:pPr algn="just">
              <a:lnSpc>
                <a:spcPct val="90000"/>
              </a:lnSpc>
            </a:pPr>
            <a:r>
              <a:rPr lang="en-US" sz="2800" dirty="0" err="1" smtClean="0">
                <a:solidFill>
                  <a:srgbClr val="000000"/>
                </a:solidFill>
                <a:cs typeface="Arial"/>
              </a:rPr>
              <a:t>Favorire</a:t>
            </a:r>
            <a:r>
              <a:rPr lang="en-US" sz="2800" dirty="0" smtClean="0">
                <a:solidFill>
                  <a:srgbClr val="000000"/>
                </a:solidFill>
                <a:cs typeface="Arial"/>
              </a:rPr>
              <a:t> </a:t>
            </a:r>
            <a:r>
              <a:rPr lang="en-US" sz="2800" dirty="0" err="1">
                <a:solidFill>
                  <a:srgbClr val="000000"/>
                </a:solidFill>
                <a:cs typeface="Arial"/>
              </a:rPr>
              <a:t>l’indipendenza</a:t>
            </a:r>
            <a:r>
              <a:rPr lang="en-US" sz="2800" dirty="0">
                <a:solidFill>
                  <a:srgbClr val="000000"/>
                </a:solidFill>
                <a:cs typeface="Arial"/>
              </a:rPr>
              <a:t> </a:t>
            </a:r>
            <a:r>
              <a:rPr lang="en-US" sz="2800" dirty="0" err="1">
                <a:solidFill>
                  <a:srgbClr val="000000"/>
                </a:solidFill>
                <a:cs typeface="Arial"/>
              </a:rPr>
              <a:t>nella</a:t>
            </a:r>
            <a:r>
              <a:rPr lang="en-US" sz="2800" dirty="0">
                <a:solidFill>
                  <a:srgbClr val="000000"/>
                </a:solidFill>
                <a:cs typeface="Arial"/>
              </a:rPr>
              <a:t> </a:t>
            </a:r>
            <a:r>
              <a:rPr lang="en-US" sz="2800" dirty="0" err="1" smtClean="0">
                <a:solidFill>
                  <a:srgbClr val="000000"/>
                </a:solidFill>
                <a:cs typeface="Arial"/>
              </a:rPr>
              <a:t>individuazione</a:t>
            </a:r>
            <a:r>
              <a:rPr lang="en-US" sz="2800" dirty="0" smtClean="0">
                <a:solidFill>
                  <a:srgbClr val="000000"/>
                </a:solidFill>
                <a:cs typeface="Arial"/>
              </a:rPr>
              <a:t> di </a:t>
            </a:r>
            <a:r>
              <a:rPr lang="en-US" sz="2800" dirty="0">
                <a:solidFill>
                  <a:srgbClr val="000000"/>
                </a:solidFill>
                <a:cs typeface="Arial"/>
              </a:rPr>
              <a:t>alternative</a:t>
            </a:r>
          </a:p>
          <a:p>
            <a:pPr algn="just">
              <a:lnSpc>
                <a:spcPct val="90000"/>
              </a:lnSpc>
            </a:pPr>
            <a:r>
              <a:rPr lang="en-US" sz="2800" dirty="0" err="1" smtClean="0">
                <a:solidFill>
                  <a:srgbClr val="000000"/>
                </a:solidFill>
                <a:cs typeface="Arial"/>
              </a:rPr>
              <a:t>Confrontarsi</a:t>
            </a:r>
            <a:r>
              <a:rPr lang="en-US" sz="2800" dirty="0" smtClean="0">
                <a:solidFill>
                  <a:srgbClr val="000000"/>
                </a:solidFill>
                <a:cs typeface="Arial"/>
              </a:rPr>
              <a:t> </a:t>
            </a:r>
            <a:r>
              <a:rPr lang="en-US" sz="2800" dirty="0">
                <a:solidFill>
                  <a:srgbClr val="000000"/>
                </a:solidFill>
                <a:cs typeface="Arial"/>
              </a:rPr>
              <a:t>sui </a:t>
            </a:r>
            <a:r>
              <a:rPr lang="en-US" sz="2800" dirty="0" err="1">
                <a:solidFill>
                  <a:srgbClr val="000000"/>
                </a:solidFill>
                <a:cs typeface="Arial"/>
              </a:rPr>
              <a:t>problemi</a:t>
            </a:r>
            <a:r>
              <a:rPr lang="en-US" sz="2800" dirty="0">
                <a:solidFill>
                  <a:srgbClr val="000000"/>
                </a:solidFill>
                <a:cs typeface="Arial"/>
              </a:rPr>
              <a:t> e non </a:t>
            </a:r>
            <a:r>
              <a:rPr lang="en-US" sz="2800" dirty="0" err="1">
                <a:solidFill>
                  <a:srgbClr val="000000"/>
                </a:solidFill>
                <a:cs typeface="Arial"/>
              </a:rPr>
              <a:t>sulle</a:t>
            </a:r>
            <a:r>
              <a:rPr lang="en-US" sz="2800" dirty="0">
                <a:solidFill>
                  <a:srgbClr val="000000"/>
                </a:solidFill>
                <a:cs typeface="Arial"/>
              </a:rPr>
              <a:t> </a:t>
            </a:r>
            <a:r>
              <a:rPr lang="en-US" sz="2800" dirty="0" err="1">
                <a:solidFill>
                  <a:srgbClr val="000000"/>
                </a:solidFill>
                <a:cs typeface="Arial"/>
              </a:rPr>
              <a:t>persone</a:t>
            </a:r>
            <a:endParaRPr lang="en-US" sz="2800" dirty="0">
              <a:solidFill>
                <a:srgbClr val="000000"/>
              </a:solidFill>
              <a:cs typeface="Arial"/>
            </a:endParaRPr>
          </a:p>
          <a:p>
            <a:pPr algn="just">
              <a:lnSpc>
                <a:spcPct val="90000"/>
              </a:lnSpc>
            </a:pPr>
            <a:r>
              <a:rPr lang="en-US" sz="2800" dirty="0" err="1" smtClean="0">
                <a:solidFill>
                  <a:srgbClr val="000000"/>
                </a:solidFill>
                <a:cs typeface="Arial"/>
              </a:rPr>
              <a:t>Differenziare</a:t>
            </a:r>
            <a:r>
              <a:rPr lang="en-US" sz="2800" dirty="0" smtClean="0">
                <a:solidFill>
                  <a:srgbClr val="000000"/>
                </a:solidFill>
                <a:cs typeface="Arial"/>
              </a:rPr>
              <a:t> </a:t>
            </a:r>
            <a:r>
              <a:rPr lang="en-US" sz="2800" dirty="0" err="1">
                <a:solidFill>
                  <a:srgbClr val="000000"/>
                </a:solidFill>
                <a:cs typeface="Arial"/>
              </a:rPr>
              <a:t>i</a:t>
            </a:r>
            <a:r>
              <a:rPr lang="en-US" sz="2800" dirty="0">
                <a:solidFill>
                  <a:srgbClr val="000000"/>
                </a:solidFill>
                <a:cs typeface="Arial"/>
              </a:rPr>
              <a:t> </a:t>
            </a:r>
            <a:r>
              <a:rPr lang="en-US" sz="2800" dirty="0" err="1">
                <a:solidFill>
                  <a:srgbClr val="000000"/>
                </a:solidFill>
                <a:cs typeface="Arial"/>
              </a:rPr>
              <a:t>ruoli</a:t>
            </a:r>
            <a:endParaRPr lang="en-US" sz="2800" dirty="0">
              <a:solidFill>
                <a:srgbClr val="000000"/>
              </a:solidFill>
              <a:cs typeface="Arial"/>
            </a:endParaRPr>
          </a:p>
          <a:p>
            <a:pPr algn="just">
              <a:lnSpc>
                <a:spcPct val="90000"/>
              </a:lnSpc>
            </a:pPr>
            <a:r>
              <a:rPr lang="en-US" sz="2800" dirty="0" err="1" smtClean="0">
                <a:solidFill>
                  <a:srgbClr val="000000"/>
                </a:solidFill>
                <a:cs typeface="Arial"/>
              </a:rPr>
              <a:t>Rinforzare</a:t>
            </a:r>
            <a:r>
              <a:rPr lang="en-US" sz="2800" dirty="0" smtClean="0">
                <a:solidFill>
                  <a:srgbClr val="000000"/>
                </a:solidFill>
                <a:cs typeface="Arial"/>
              </a:rPr>
              <a:t> </a:t>
            </a:r>
            <a:r>
              <a:rPr lang="en-US" sz="2800" dirty="0">
                <a:solidFill>
                  <a:srgbClr val="000000"/>
                </a:solidFill>
                <a:cs typeface="Arial"/>
              </a:rPr>
              <a:t>e </a:t>
            </a:r>
            <a:r>
              <a:rPr lang="en-US" sz="2800" dirty="0" err="1">
                <a:solidFill>
                  <a:srgbClr val="000000"/>
                </a:solidFill>
                <a:cs typeface="Arial"/>
              </a:rPr>
              <a:t>sostenere</a:t>
            </a:r>
            <a:endParaRPr lang="en-US" sz="2800" dirty="0">
              <a:solidFill>
                <a:srgbClr val="000000"/>
              </a:solidFill>
              <a:cs typeface="Arial"/>
            </a:endParaRPr>
          </a:p>
          <a:p>
            <a:pPr algn="just">
              <a:lnSpc>
                <a:spcPct val="90000"/>
              </a:lnSpc>
            </a:pPr>
            <a:r>
              <a:rPr lang="en-US" sz="2800" dirty="0" err="1" smtClean="0">
                <a:solidFill>
                  <a:srgbClr val="000000"/>
                </a:solidFill>
                <a:cs typeface="Arial"/>
              </a:rPr>
              <a:t>Evitare</a:t>
            </a:r>
            <a:r>
              <a:rPr lang="en-US" sz="2800" dirty="0" smtClean="0">
                <a:solidFill>
                  <a:srgbClr val="000000"/>
                </a:solidFill>
                <a:cs typeface="Arial"/>
              </a:rPr>
              <a:t> </a:t>
            </a:r>
            <a:r>
              <a:rPr lang="en-US" sz="2800" dirty="0" err="1">
                <a:solidFill>
                  <a:srgbClr val="000000"/>
                </a:solidFill>
                <a:cs typeface="Arial"/>
              </a:rPr>
              <a:t>meccanismi</a:t>
            </a:r>
            <a:r>
              <a:rPr lang="en-US" sz="2800" dirty="0">
                <a:solidFill>
                  <a:srgbClr val="000000"/>
                </a:solidFill>
                <a:cs typeface="Arial"/>
              </a:rPr>
              <a:t> </a:t>
            </a:r>
            <a:r>
              <a:rPr lang="en-US" sz="2800" dirty="0" err="1">
                <a:solidFill>
                  <a:srgbClr val="000000"/>
                </a:solidFill>
                <a:cs typeface="Arial"/>
              </a:rPr>
              <a:t>che</a:t>
            </a:r>
            <a:r>
              <a:rPr lang="en-US" sz="2800" dirty="0">
                <a:solidFill>
                  <a:srgbClr val="000000"/>
                </a:solidFill>
                <a:cs typeface="Arial"/>
              </a:rPr>
              <a:t> </a:t>
            </a:r>
            <a:r>
              <a:rPr lang="en-US" sz="2800" dirty="0" err="1">
                <a:solidFill>
                  <a:srgbClr val="000000"/>
                </a:solidFill>
                <a:cs typeface="Arial"/>
              </a:rPr>
              <a:t>impediscono</a:t>
            </a:r>
            <a:r>
              <a:rPr lang="en-US" sz="2800" dirty="0">
                <a:solidFill>
                  <a:srgbClr val="000000"/>
                </a:solidFill>
                <a:cs typeface="Arial"/>
              </a:rPr>
              <a:t> la </a:t>
            </a:r>
            <a:r>
              <a:rPr lang="en-US" sz="2800" dirty="0" err="1" smtClean="0">
                <a:solidFill>
                  <a:srgbClr val="000000"/>
                </a:solidFill>
                <a:cs typeface="Arial"/>
              </a:rPr>
              <a:t>ricerca</a:t>
            </a:r>
            <a:r>
              <a:rPr lang="en-US" sz="2800" dirty="0" smtClean="0">
                <a:solidFill>
                  <a:srgbClr val="000000"/>
                </a:solidFill>
                <a:cs typeface="Arial"/>
              </a:rPr>
              <a:t> </a:t>
            </a:r>
            <a:r>
              <a:rPr lang="en-US" sz="2800" dirty="0">
                <a:solidFill>
                  <a:srgbClr val="000000"/>
                </a:solidFill>
                <a:cs typeface="Arial"/>
              </a:rPr>
              <a:t>di </a:t>
            </a:r>
            <a:r>
              <a:rPr lang="en-US" sz="2800" dirty="0" err="1">
                <a:solidFill>
                  <a:srgbClr val="000000"/>
                </a:solidFill>
                <a:cs typeface="Arial"/>
              </a:rPr>
              <a:t>soluzioni</a:t>
            </a:r>
            <a:r>
              <a:rPr lang="en-US" sz="2800" dirty="0">
                <a:solidFill>
                  <a:srgbClr val="000000"/>
                </a:solidFill>
                <a:cs typeface="Arial"/>
              </a:rPr>
              <a:t>  </a:t>
            </a:r>
            <a:r>
              <a:rPr lang="en-US" sz="2800" dirty="0" err="1">
                <a:solidFill>
                  <a:srgbClr val="000000"/>
                </a:solidFill>
                <a:cs typeface="Arial"/>
              </a:rPr>
              <a:t>tecnicamente</a:t>
            </a:r>
            <a:r>
              <a:rPr lang="en-US" sz="2800" dirty="0">
                <a:solidFill>
                  <a:srgbClr val="000000"/>
                </a:solidFill>
                <a:cs typeface="Arial"/>
              </a:rPr>
              <a:t> </a:t>
            </a:r>
            <a:r>
              <a:rPr lang="en-US" sz="2800" dirty="0" err="1">
                <a:solidFill>
                  <a:srgbClr val="000000"/>
                </a:solidFill>
                <a:cs typeface="Arial"/>
              </a:rPr>
              <a:t>migliori</a:t>
            </a:r>
            <a:endParaRPr lang="en-US" sz="2800" dirty="0">
              <a:solidFill>
                <a:srgbClr val="000000"/>
              </a:solidFill>
              <a:cs typeface="Arial"/>
            </a:endParaRPr>
          </a:p>
        </p:txBody>
      </p:sp>
      <p:sp>
        <p:nvSpPr>
          <p:cNvPr id="30" name="Rectangle 4"/>
          <p:cNvSpPr>
            <a:spLocks noGrp="1" noChangeArrowheads="1"/>
          </p:cNvSpPr>
          <p:nvPr>
            <p:ph type="title"/>
          </p:nvPr>
        </p:nvSpPr>
        <p:spPr>
          <a:xfrm>
            <a:off x="457200" y="274638"/>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sz="4000" b="1" dirty="0" err="1" smtClean="0">
                <a:solidFill>
                  <a:srgbClr val="008000"/>
                </a:solidFill>
              </a:rPr>
              <a:t>Caratteristiche</a:t>
            </a:r>
            <a:r>
              <a:rPr lang="en-US" sz="4000" b="1" dirty="0" smtClean="0">
                <a:solidFill>
                  <a:srgbClr val="008000"/>
                </a:solidFill>
              </a:rPr>
              <a:t> di un </a:t>
            </a:r>
            <a:r>
              <a:rPr lang="en-US" sz="4000" b="1" dirty="0" err="1" smtClean="0">
                <a:solidFill>
                  <a:srgbClr val="008000"/>
                </a:solidFill>
              </a:rPr>
              <a:t>gruppo</a:t>
            </a:r>
            <a:r>
              <a:rPr lang="en-US" sz="4000" b="1" dirty="0" smtClean="0">
                <a:solidFill>
                  <a:srgbClr val="008000"/>
                </a:solidFill>
              </a:rPr>
              <a:t> </a:t>
            </a:r>
            <a:r>
              <a:rPr lang="en-US" sz="4000" b="1" dirty="0" err="1" smtClean="0">
                <a:solidFill>
                  <a:srgbClr val="008000"/>
                </a:solidFill>
              </a:rPr>
              <a:t>maturo</a:t>
            </a:r>
            <a:endParaRPr lang="en-US" sz="4000" b="1" dirty="0">
              <a:solidFill>
                <a:srgbClr val="008000"/>
              </a:solidFill>
            </a:endParaRPr>
          </a:p>
        </p:txBody>
      </p:sp>
    </p:spTree>
    <p:extLst>
      <p:ext uri="{BB962C8B-B14F-4D97-AF65-F5344CB8AC3E}">
        <p14:creationId xmlns:p14="http://schemas.microsoft.com/office/powerpoint/2010/main" val="9805355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8000"/>
                </a:solidFill>
              </a:rPr>
              <a:t>LE DINAMICHE DEI GRUPPI </a:t>
            </a:r>
            <a:endParaRPr lang="it-IT" dirty="0">
              <a:solidFill>
                <a:srgbClr val="008000"/>
              </a:solidFill>
              <a:effectLst/>
            </a:endParaRPr>
          </a:p>
        </p:txBody>
      </p:sp>
      <p:sp>
        <p:nvSpPr>
          <p:cNvPr id="3" name="Segnaposto contenuto 2"/>
          <p:cNvSpPr>
            <a:spLocks noGrp="1"/>
          </p:cNvSpPr>
          <p:nvPr>
            <p:ph idx="1"/>
          </p:nvPr>
        </p:nvSpPr>
        <p:spPr>
          <a:xfrm>
            <a:off x="0" y="1234044"/>
            <a:ext cx="9144000" cy="5487431"/>
          </a:xfrm>
        </p:spPr>
        <p:txBody>
          <a:bodyPr>
            <a:noAutofit/>
          </a:bodyPr>
          <a:lstStyle/>
          <a:p>
            <a:pPr marL="0" indent="0" algn="just">
              <a:buNone/>
            </a:pPr>
            <a:r>
              <a:rPr lang="it-IT" sz="2600" dirty="0"/>
              <a:t>I gruppi </a:t>
            </a:r>
            <a:r>
              <a:rPr lang="it-IT" sz="2600" dirty="0" smtClean="0"/>
              <a:t>sono “entità </a:t>
            </a:r>
            <a:r>
              <a:rPr lang="it-IT" sz="2600" dirty="0"/>
              <a:t>vive” e per questo esibiscono </a:t>
            </a:r>
            <a:r>
              <a:rPr lang="it-IT" sz="2600" b="1" dirty="0"/>
              <a:t>dinamiche interne </a:t>
            </a:r>
            <a:r>
              <a:rPr lang="it-IT" sz="2600" dirty="0"/>
              <a:t>proprie degli esseri viventi (omeostasi</a:t>
            </a:r>
            <a:r>
              <a:rPr lang="it-IT" sz="2600" dirty="0" smtClean="0"/>
              <a:t>). </a:t>
            </a:r>
            <a:endParaRPr lang="it-IT" sz="2600" dirty="0" smtClean="0">
              <a:effectLst/>
            </a:endParaRPr>
          </a:p>
          <a:p>
            <a:pPr marL="0" indent="0" algn="just">
              <a:buNone/>
            </a:pPr>
            <a:r>
              <a:rPr lang="it-IT" sz="2600" dirty="0" smtClean="0"/>
              <a:t>All’interno </a:t>
            </a:r>
            <a:r>
              <a:rPr lang="it-IT" sz="2600" dirty="0"/>
              <a:t>dei gruppi esistono </a:t>
            </a:r>
            <a:r>
              <a:rPr lang="it-IT" sz="2600" b="1" dirty="0"/>
              <a:t>forze centripete e centrifughe </a:t>
            </a:r>
            <a:r>
              <a:rPr lang="it-IT" sz="2600" dirty="0"/>
              <a:t>legate alle relazioni fra i membri (</a:t>
            </a:r>
            <a:r>
              <a:rPr lang="it-IT" sz="2600" i="1" dirty="0" err="1"/>
              <a:t>ingroup</a:t>
            </a:r>
            <a:r>
              <a:rPr lang="it-IT" sz="2600" dirty="0"/>
              <a:t>) e fra i gruppi (</a:t>
            </a:r>
            <a:r>
              <a:rPr lang="it-IT" sz="2600" i="1" dirty="0" err="1"/>
              <a:t>outgroup</a:t>
            </a:r>
            <a:r>
              <a:rPr lang="it-IT" sz="2600" dirty="0"/>
              <a:t>). </a:t>
            </a:r>
            <a:endParaRPr lang="it-IT" sz="2600" dirty="0" smtClean="0">
              <a:effectLst/>
            </a:endParaRPr>
          </a:p>
          <a:p>
            <a:pPr marL="0" indent="0" algn="just">
              <a:buNone/>
            </a:pPr>
            <a:r>
              <a:rPr lang="it-IT" sz="2600" dirty="0" smtClean="0"/>
              <a:t>Molte </a:t>
            </a:r>
            <a:r>
              <a:rPr lang="it-IT" sz="2600" dirty="0"/>
              <a:t>dinamiche sono “spontanee”, legate all’emersione dei ruoli ‘naturali’ fra i membri. </a:t>
            </a:r>
            <a:endParaRPr lang="it-IT" sz="2600" dirty="0" smtClean="0">
              <a:effectLst/>
            </a:endParaRPr>
          </a:p>
          <a:p>
            <a:pPr marL="0" indent="0" algn="just">
              <a:buNone/>
            </a:pPr>
            <a:r>
              <a:rPr lang="it-IT" sz="2600" dirty="0"/>
              <a:t>Es. gruppi di bambini e adolescenti</a:t>
            </a:r>
            <a:br>
              <a:rPr lang="it-IT" sz="2600" dirty="0"/>
            </a:br>
            <a:r>
              <a:rPr lang="it-IT" sz="2600" dirty="0" smtClean="0"/>
              <a:t>Es. chi </a:t>
            </a:r>
            <a:r>
              <a:rPr lang="it-IT" sz="2600" dirty="0"/>
              <a:t>è ascoltato e chi non interpellato, chi decide e chi esegue, chi allenta le tensioni e chi le alimenta, chi è maggiormente </a:t>
            </a:r>
            <a:r>
              <a:rPr lang="it-IT" sz="2600" dirty="0" smtClean="0"/>
              <a:t>centrato </a:t>
            </a:r>
            <a:r>
              <a:rPr lang="it-IT" sz="2600" dirty="0"/>
              <a:t>sugli obiettivi e chi maggiormente sulle relazioni, chi è leader e chi è gregario, etc</a:t>
            </a:r>
            <a:r>
              <a:rPr lang="it-IT" sz="2600" dirty="0" smtClean="0"/>
              <a:t>. </a:t>
            </a:r>
            <a:endParaRPr lang="it-IT" sz="2600" dirty="0" smtClean="0">
              <a:effectLst/>
            </a:endParaRPr>
          </a:p>
          <a:p>
            <a:pPr marL="0" indent="0" algn="just">
              <a:buNone/>
            </a:pPr>
            <a:endParaRPr lang="it-IT" sz="26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37</a:t>
            </a:fld>
            <a:endParaRPr lang="it-IT" dirty="0"/>
          </a:p>
        </p:txBody>
      </p:sp>
    </p:spTree>
    <p:extLst>
      <p:ext uri="{BB962C8B-B14F-4D97-AF65-F5344CB8AC3E}">
        <p14:creationId xmlns:p14="http://schemas.microsoft.com/office/powerpoint/2010/main" val="3816768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8000"/>
                </a:solidFill>
              </a:rPr>
              <a:t>LE DINAMICHE DEI GRUPPI </a:t>
            </a:r>
            <a:endParaRPr lang="it-IT" dirty="0">
              <a:solidFill>
                <a:srgbClr val="008000"/>
              </a:solidFill>
              <a:effectLst/>
            </a:endParaRPr>
          </a:p>
        </p:txBody>
      </p:sp>
      <p:sp>
        <p:nvSpPr>
          <p:cNvPr id="3" name="Segnaposto contenuto 2"/>
          <p:cNvSpPr>
            <a:spLocks noGrp="1"/>
          </p:cNvSpPr>
          <p:nvPr>
            <p:ph idx="1"/>
          </p:nvPr>
        </p:nvSpPr>
        <p:spPr>
          <a:xfrm>
            <a:off x="0" y="1396091"/>
            <a:ext cx="9144000" cy="4525963"/>
          </a:xfrm>
        </p:spPr>
        <p:txBody>
          <a:bodyPr>
            <a:normAutofit lnSpcReduction="10000"/>
          </a:bodyPr>
          <a:lstStyle/>
          <a:p>
            <a:pPr marL="0" indent="0" algn="just">
              <a:buNone/>
            </a:pPr>
            <a:r>
              <a:rPr lang="it-IT" dirty="0"/>
              <a:t>Le </a:t>
            </a:r>
            <a:r>
              <a:rPr lang="it-IT" b="1" dirty="0"/>
              <a:t>dinamiche interne </a:t>
            </a:r>
            <a:r>
              <a:rPr lang="it-IT" dirty="0"/>
              <a:t>ai gruppi ne rappresentano la </a:t>
            </a:r>
            <a:r>
              <a:rPr lang="it-IT" b="1" dirty="0"/>
              <a:t>struttura</a:t>
            </a:r>
            <a:r>
              <a:rPr lang="it-IT" dirty="0"/>
              <a:t>, ovvero una impalcatura fondamentale, che permette al gruppo di esistere e di funzionare e che differenzia il gruppo da un insieme casuale di persone o da un aggregato sociale. </a:t>
            </a:r>
            <a:endParaRPr lang="it-IT" dirty="0" smtClean="0">
              <a:effectLst/>
            </a:endParaRPr>
          </a:p>
          <a:p>
            <a:pPr marL="0" indent="0" algn="just">
              <a:buNone/>
            </a:pPr>
            <a:r>
              <a:rPr lang="it-IT" dirty="0" smtClean="0"/>
              <a:t>Tali </a:t>
            </a:r>
            <a:r>
              <a:rPr lang="it-IT" b="1" dirty="0"/>
              <a:t>dinamiche di gruppo </a:t>
            </a:r>
            <a:r>
              <a:rPr lang="it-IT" dirty="0"/>
              <a:t>sono presenti in tutti i gruppi (grandi e piccoli, team faccia a faccia, primari e secondari, formali e informali).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38</a:t>
            </a:fld>
            <a:endParaRPr lang="it-IT"/>
          </a:p>
        </p:txBody>
      </p:sp>
    </p:spTree>
    <p:extLst>
      <p:ext uri="{BB962C8B-B14F-4D97-AF65-F5344CB8AC3E}">
        <p14:creationId xmlns:p14="http://schemas.microsoft.com/office/powerpoint/2010/main" val="11349812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1417638"/>
            <a:ext cx="9144000" cy="4525963"/>
          </a:xfrm>
        </p:spPr>
        <p:txBody>
          <a:bodyPr>
            <a:noAutofit/>
          </a:bodyPr>
          <a:lstStyle/>
          <a:p>
            <a:pPr marL="0" indent="0" algn="just">
              <a:buNone/>
            </a:pPr>
            <a:r>
              <a:rPr lang="it-IT" sz="2800" dirty="0"/>
              <a:t>Non tutti i membri di un gruppo sono allo stesso </a:t>
            </a:r>
            <a:r>
              <a:rPr lang="it-IT" sz="2800" b="1" dirty="0"/>
              <a:t>livello</a:t>
            </a:r>
            <a:r>
              <a:rPr lang="it-IT" sz="2800" dirty="0"/>
              <a:t>, non hanno </a:t>
            </a:r>
            <a:r>
              <a:rPr lang="it-IT" sz="2800" dirty="0" smtClean="0"/>
              <a:t>cioè </a:t>
            </a:r>
            <a:r>
              <a:rPr lang="it-IT" sz="2800" dirty="0"/>
              <a:t>la stessa </a:t>
            </a:r>
            <a:r>
              <a:rPr lang="it-IT" sz="2800" b="1" dirty="0"/>
              <a:t>importanza </a:t>
            </a:r>
            <a:r>
              <a:rPr lang="it-IT" sz="2800" dirty="0"/>
              <a:t>e </a:t>
            </a:r>
            <a:r>
              <a:rPr lang="it-IT" sz="2800" b="1" dirty="0" smtClean="0"/>
              <a:t>centralit</a:t>
            </a:r>
            <a:r>
              <a:rPr lang="it-IT" sz="2800" b="1" dirty="0"/>
              <a:t>à</a:t>
            </a:r>
            <a:r>
              <a:rPr lang="it-IT" sz="2800" dirty="0" smtClean="0"/>
              <a:t>, </a:t>
            </a:r>
            <a:r>
              <a:rPr lang="it-IT" sz="2800" dirty="0"/>
              <a:t>lo stesso </a:t>
            </a:r>
            <a:r>
              <a:rPr lang="it-IT" sz="2800" b="1" dirty="0"/>
              <a:t>potere </a:t>
            </a:r>
            <a:r>
              <a:rPr lang="it-IT" sz="2800" dirty="0"/>
              <a:t>e </a:t>
            </a:r>
            <a:r>
              <a:rPr lang="it-IT" sz="2800" b="1" dirty="0"/>
              <a:t>consenso</a:t>
            </a:r>
            <a:r>
              <a:rPr lang="it-IT" sz="2800" dirty="0"/>
              <a:t>. </a:t>
            </a:r>
            <a:endParaRPr lang="it-IT" sz="2800" dirty="0" smtClean="0"/>
          </a:p>
          <a:p>
            <a:pPr marL="0" indent="0" algn="just">
              <a:buNone/>
            </a:pPr>
            <a:endParaRPr lang="it-IT" sz="2800" dirty="0" smtClean="0"/>
          </a:p>
          <a:p>
            <a:pPr marL="0" indent="0" algn="just">
              <a:buNone/>
            </a:pPr>
            <a:r>
              <a:rPr lang="it-IT" sz="2800" b="1" dirty="0" smtClean="0"/>
              <a:t>STATUS: livello </a:t>
            </a:r>
            <a:r>
              <a:rPr lang="it-IT" sz="2800" b="1" dirty="0"/>
              <a:t>sociale che riflette importanza, </a:t>
            </a:r>
            <a:r>
              <a:rPr lang="it-IT" sz="2800" b="1" dirty="0" smtClean="0"/>
              <a:t>centralit</a:t>
            </a:r>
            <a:r>
              <a:rPr lang="it-IT" sz="2800" b="1" dirty="0"/>
              <a:t>à</a:t>
            </a:r>
            <a:r>
              <a:rPr lang="it-IT" sz="2800" b="1" dirty="0" smtClean="0"/>
              <a:t>, </a:t>
            </a:r>
            <a:r>
              <a:rPr lang="it-IT" sz="2800" b="1" dirty="0"/>
              <a:t>potere </a:t>
            </a:r>
            <a:r>
              <a:rPr lang="it-IT" sz="2800" b="1" dirty="0" smtClean="0"/>
              <a:t>di </a:t>
            </a:r>
            <a:r>
              <a:rPr lang="it-IT" sz="2800" b="1" dirty="0"/>
              <a:t>un membro verso gli altri del gruppo </a:t>
            </a:r>
            <a:endParaRPr lang="it-IT" sz="2800" b="1" dirty="0" smtClean="0"/>
          </a:p>
          <a:p>
            <a:pPr marL="0" indent="0" algn="just">
              <a:buNone/>
            </a:pPr>
            <a:endParaRPr lang="it-IT" sz="2800" dirty="0" smtClean="0">
              <a:effectLst/>
            </a:endParaRPr>
          </a:p>
          <a:p>
            <a:pPr marL="0" indent="0" algn="just">
              <a:buNone/>
            </a:pPr>
            <a:r>
              <a:rPr lang="it-IT" sz="2800" dirty="0"/>
              <a:t>Es. alcuni membri sono </a:t>
            </a:r>
            <a:r>
              <a:rPr lang="it-IT" sz="2800" dirty="0" smtClean="0"/>
              <a:t>più </a:t>
            </a:r>
            <a:r>
              <a:rPr lang="it-IT" sz="2800" dirty="0"/>
              <a:t>ascoltati di altri, assumono iniziative e danno direttive agli altri, e sono valutati e considerati in modo consensuale come </a:t>
            </a:r>
            <a:r>
              <a:rPr lang="it-IT" sz="2800" dirty="0" smtClean="0"/>
              <a:t>più </a:t>
            </a:r>
            <a:r>
              <a:rPr lang="it-IT" sz="2800" dirty="0"/>
              <a:t>importanti.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39</a:t>
            </a:fld>
            <a:endParaRPr lang="it-IT"/>
          </a:p>
        </p:txBody>
      </p:sp>
    </p:spTree>
    <p:extLst>
      <p:ext uri="{BB962C8B-B14F-4D97-AF65-F5344CB8AC3E}">
        <p14:creationId xmlns:p14="http://schemas.microsoft.com/office/powerpoint/2010/main" val="521464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1"/>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9F37CEE-8D97-FC4B-A886-C882154A2630}" type="slidenum">
              <a:rPr lang="it-IT">
                <a:solidFill>
                  <a:srgbClr val="045C75"/>
                </a:solidFill>
              </a:rPr>
              <a:pPr eaLnBrk="1" hangingPunct="1"/>
              <a:t>4</a:t>
            </a:fld>
            <a:endParaRPr lang="it-IT">
              <a:solidFill>
                <a:srgbClr val="045C75"/>
              </a:solidFill>
            </a:endParaRPr>
          </a:p>
        </p:txBody>
      </p:sp>
      <p:graphicFrame>
        <p:nvGraphicFramePr>
          <p:cNvPr id="1026" name="Object 0"/>
          <p:cNvGraphicFramePr>
            <a:graphicFrameLocks noChangeAspect="1"/>
          </p:cNvGraphicFramePr>
          <p:nvPr>
            <p:extLst>
              <p:ext uri="{D42A27DB-BD31-4B8C-83A1-F6EECF244321}">
                <p14:modId xmlns:p14="http://schemas.microsoft.com/office/powerpoint/2010/main" val="758557906"/>
              </p:ext>
            </p:extLst>
          </p:nvPr>
        </p:nvGraphicFramePr>
        <p:xfrm>
          <a:off x="4584214" y="3743325"/>
          <a:ext cx="4491818" cy="2890204"/>
        </p:xfrm>
        <a:graphic>
          <a:graphicData uri="http://schemas.openxmlformats.org/presentationml/2006/ole">
            <mc:AlternateContent xmlns:mc="http://schemas.openxmlformats.org/markup-compatibility/2006">
              <mc:Choice xmlns:v="urn:schemas-microsoft-com:vml" Requires="v">
                <p:oleObj spid="_x0000_s445564" name="Immagine Photo Magic" r:id="rId3" imgW="1706880" imgH="1310640" progId="PhotoMag.Image.4">
                  <p:embed/>
                </p:oleObj>
              </mc:Choice>
              <mc:Fallback>
                <p:oleObj name="Immagine Photo Magic" r:id="rId3" imgW="1706880" imgH="1310640" progId="PhotoMag.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214" y="3743325"/>
                        <a:ext cx="4491818" cy="2890204"/>
                      </a:xfrm>
                      <a:prstGeom prst="rect">
                        <a:avLst/>
                      </a:prstGeom>
                      <a:noFill/>
                      <a:ln>
                        <a:noFill/>
                      </a:ln>
                      <a:effectLst/>
                    </p:spPr>
                  </p:pic>
                </p:oleObj>
              </mc:Fallback>
            </mc:AlternateContent>
          </a:graphicData>
        </a:graphic>
      </p:graphicFrame>
      <p:sp>
        <p:nvSpPr>
          <p:cNvPr id="100366" name="AutoShape 14"/>
          <p:cNvSpPr>
            <a:spLocks noChangeArrowheads="1"/>
          </p:cNvSpPr>
          <p:nvPr/>
        </p:nvSpPr>
        <p:spPr bwMode="auto">
          <a:xfrm>
            <a:off x="618900" y="1195738"/>
            <a:ext cx="6629400" cy="2057400"/>
          </a:xfrm>
          <a:prstGeom prst="triangle">
            <a:avLst>
              <a:gd name="adj" fmla="val 50000"/>
            </a:avLst>
          </a:prstGeom>
          <a:noFill/>
          <a:ln w="12700">
            <a:solidFill>
              <a:schemeClr val="tx1"/>
            </a:solidFill>
            <a:miter lim="800000"/>
            <a:headEnd/>
            <a:tailEnd/>
          </a:ln>
          <a:effectLst/>
        </p:spPr>
        <p:txBody>
          <a:bodyPr wrap="none" anchor="ctr"/>
          <a:lstStyle/>
          <a:p>
            <a:pPr fontAlgn="auto">
              <a:spcBef>
                <a:spcPts val="0"/>
              </a:spcBef>
              <a:spcAft>
                <a:spcPts val="0"/>
              </a:spcAft>
              <a:defRPr/>
            </a:pPr>
            <a:endParaRPr lang="it-IT" sz="2000" b="1">
              <a:latin typeface="Arial"/>
              <a:ea typeface="+mn-ea"/>
              <a:cs typeface="Arial"/>
            </a:endParaRPr>
          </a:p>
        </p:txBody>
      </p:sp>
      <p:sp>
        <p:nvSpPr>
          <p:cNvPr id="1031" name="Text Box 3"/>
          <p:cNvSpPr txBox="1">
            <a:spLocks noChangeArrowheads="1"/>
          </p:cNvSpPr>
          <p:nvPr/>
        </p:nvSpPr>
        <p:spPr bwMode="auto">
          <a:xfrm>
            <a:off x="1245963" y="2719738"/>
            <a:ext cx="2544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2400" b="1">
                <a:latin typeface="Arial"/>
                <a:cs typeface="Arial"/>
              </a:rPr>
              <a:t>Interdipendenza</a:t>
            </a:r>
          </a:p>
        </p:txBody>
      </p:sp>
      <p:sp>
        <p:nvSpPr>
          <p:cNvPr id="1032" name="Text Box 4"/>
          <p:cNvSpPr txBox="1">
            <a:spLocks noChangeArrowheads="1"/>
          </p:cNvSpPr>
          <p:nvPr/>
        </p:nvSpPr>
        <p:spPr bwMode="auto">
          <a:xfrm>
            <a:off x="3227163" y="1729138"/>
            <a:ext cx="1671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2400" b="1">
                <a:latin typeface="Arial"/>
                <a:cs typeface="Arial"/>
              </a:rPr>
              <a:t>Confronto</a:t>
            </a:r>
          </a:p>
        </p:txBody>
      </p:sp>
      <p:sp>
        <p:nvSpPr>
          <p:cNvPr id="1033" name="Text Box 5"/>
          <p:cNvSpPr txBox="1">
            <a:spLocks noChangeArrowheads="1"/>
          </p:cNvSpPr>
          <p:nvPr/>
        </p:nvSpPr>
        <p:spPr bwMode="auto">
          <a:xfrm>
            <a:off x="4446363" y="2719738"/>
            <a:ext cx="1997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2400" b="1">
                <a:latin typeface="Arial"/>
                <a:cs typeface="Arial"/>
              </a:rPr>
              <a:t>Integrazione</a:t>
            </a:r>
          </a:p>
        </p:txBody>
      </p:sp>
      <p:sp>
        <p:nvSpPr>
          <p:cNvPr id="1034" name="Text Box 6"/>
          <p:cNvSpPr txBox="1">
            <a:spLocks noChangeArrowheads="1"/>
          </p:cNvSpPr>
          <p:nvPr/>
        </p:nvSpPr>
        <p:spPr bwMode="auto">
          <a:xfrm>
            <a:off x="3164248" y="4109448"/>
            <a:ext cx="1466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2400" b="1" dirty="0">
                <a:latin typeface="Arial"/>
                <a:cs typeface="Arial"/>
              </a:rPr>
              <a:t>Prodotto</a:t>
            </a:r>
          </a:p>
        </p:txBody>
      </p:sp>
      <p:sp>
        <p:nvSpPr>
          <p:cNvPr id="1035" name="Line 8"/>
          <p:cNvSpPr>
            <a:spLocks noChangeShapeType="1"/>
          </p:cNvSpPr>
          <p:nvPr/>
        </p:nvSpPr>
        <p:spPr bwMode="auto">
          <a:xfrm flipH="1">
            <a:off x="2465163" y="2195863"/>
            <a:ext cx="762000" cy="5334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sz="2400" b="1">
              <a:latin typeface="Arial"/>
              <a:cs typeface="Arial"/>
            </a:endParaRPr>
          </a:p>
        </p:txBody>
      </p:sp>
      <p:sp>
        <p:nvSpPr>
          <p:cNvPr id="1036" name="Line 9"/>
          <p:cNvSpPr>
            <a:spLocks noChangeShapeType="1"/>
          </p:cNvSpPr>
          <p:nvPr/>
        </p:nvSpPr>
        <p:spPr bwMode="auto">
          <a:xfrm>
            <a:off x="4903563" y="2195863"/>
            <a:ext cx="762000" cy="5334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sz="2400" b="1">
              <a:latin typeface="Arial"/>
              <a:cs typeface="Arial"/>
            </a:endParaRPr>
          </a:p>
        </p:txBody>
      </p:sp>
      <p:sp>
        <p:nvSpPr>
          <p:cNvPr id="1037" name="Line 10"/>
          <p:cNvSpPr>
            <a:spLocks noChangeShapeType="1"/>
          </p:cNvSpPr>
          <p:nvPr/>
        </p:nvSpPr>
        <p:spPr bwMode="auto">
          <a:xfrm>
            <a:off x="3790500" y="2957863"/>
            <a:ext cx="579663"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sz="2400" b="1">
              <a:latin typeface="Arial"/>
              <a:cs typeface="Arial"/>
            </a:endParaRPr>
          </a:p>
        </p:txBody>
      </p:sp>
      <p:sp>
        <p:nvSpPr>
          <p:cNvPr id="1038" name="AutoShape 11"/>
          <p:cNvSpPr>
            <a:spLocks noChangeArrowheads="1"/>
          </p:cNvSpPr>
          <p:nvPr/>
        </p:nvSpPr>
        <p:spPr bwMode="auto">
          <a:xfrm>
            <a:off x="3590700" y="3719863"/>
            <a:ext cx="685800" cy="381000"/>
          </a:xfrm>
          <a:prstGeom prst="downArrow">
            <a:avLst>
              <a:gd name="adj1" fmla="val 50000"/>
              <a:gd name="adj2" fmla="val 25000"/>
            </a:avLst>
          </a:prstGeom>
          <a:noFill/>
          <a:ln w="12700">
            <a:solidFill>
              <a:schemeClr val="tx1"/>
            </a:solidFill>
            <a:miter lim="800000"/>
            <a:headEnd/>
            <a:tailEnd/>
          </a:ln>
        </p:spPr>
        <p:txBody>
          <a:bodyPr wrap="none" anchor="ctr"/>
          <a:lstStyle/>
          <a:p>
            <a:endParaRPr lang="it-IT" sz="2400" b="1">
              <a:latin typeface="Arial"/>
              <a:cs typeface="Arial"/>
            </a:endParaRPr>
          </a:p>
        </p:txBody>
      </p:sp>
      <p:sp>
        <p:nvSpPr>
          <p:cNvPr id="15" name="Titolo 1"/>
          <p:cNvSpPr txBox="1">
            <a:spLocks/>
          </p:cNvSpPr>
          <p:nvPr/>
        </p:nvSpPr>
        <p:spPr>
          <a:xfrm>
            <a:off x="0" y="274638"/>
            <a:ext cx="91440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it-IT" b="1" smtClean="0">
                <a:solidFill>
                  <a:srgbClr val="008000"/>
                </a:solidFill>
              </a:rPr>
              <a:t>DIFFERENZE FRA GRUPPO E TEAM </a:t>
            </a:r>
            <a:r>
              <a:rPr lang="it-IT" smtClean="0">
                <a:solidFill>
                  <a:srgbClr val="008000"/>
                </a:solidFill>
              </a:rPr>
              <a:t/>
            </a:r>
            <a:br>
              <a:rPr lang="it-IT" smtClean="0">
                <a:solidFill>
                  <a:srgbClr val="008000"/>
                </a:solidFill>
              </a:rPr>
            </a:br>
            <a:endParaRPr lang="it-IT" dirty="0">
              <a:solidFill>
                <a:srgbClr val="008000"/>
              </a:solidFill>
            </a:endParaRPr>
          </a:p>
        </p:txBody>
      </p:sp>
    </p:spTree>
    <p:extLst>
      <p:ext uri="{BB962C8B-B14F-4D97-AF65-F5344CB8AC3E}">
        <p14:creationId xmlns:p14="http://schemas.microsoft.com/office/powerpoint/2010/main" val="298307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E06EDD6C-72DD-204E-82AF-BF513B34FA31}" type="slidenum">
              <a:rPr lang="en-US"/>
              <a:pPr/>
              <a:t>40</a:t>
            </a:fld>
            <a:endParaRPr lang="en-US"/>
          </a:p>
        </p:txBody>
      </p:sp>
      <p:sp>
        <p:nvSpPr>
          <p:cNvPr id="22531" name="Rectangle 3"/>
          <p:cNvSpPr>
            <a:spLocks noGrp="1" noChangeArrowheads="1"/>
          </p:cNvSpPr>
          <p:nvPr>
            <p:ph type="body" idx="1"/>
          </p:nvPr>
        </p:nvSpPr>
        <p:spPr>
          <a:xfrm>
            <a:off x="0" y="1417637"/>
            <a:ext cx="9144000" cy="5303837"/>
          </a:xfrm>
        </p:spPr>
        <p:txBody>
          <a:bodyPr>
            <a:noAutofit/>
          </a:bodyPr>
          <a:lstStyle/>
          <a:p>
            <a:pPr marL="0" indent="0" algn="just">
              <a:buNone/>
            </a:pPr>
            <a:r>
              <a:rPr lang="en-US" sz="2800" dirty="0" smtClean="0">
                <a:solidFill>
                  <a:srgbClr val="000000"/>
                </a:solidFill>
                <a:cs typeface="Arial"/>
              </a:rPr>
              <a:t>I </a:t>
            </a:r>
            <a:r>
              <a:rPr lang="en-US" sz="2800" dirty="0" err="1" smtClean="0">
                <a:solidFill>
                  <a:srgbClr val="000000"/>
                </a:solidFill>
                <a:cs typeface="Arial"/>
              </a:rPr>
              <a:t>membri</a:t>
            </a:r>
            <a:r>
              <a:rPr lang="en-US" sz="2800" dirty="0" smtClean="0">
                <a:solidFill>
                  <a:srgbClr val="000000"/>
                </a:solidFill>
                <a:cs typeface="Arial"/>
              </a:rPr>
              <a:t> </a:t>
            </a:r>
            <a:r>
              <a:rPr lang="en-US" sz="2800" dirty="0" smtClean="0">
                <a:cs typeface="Arial"/>
              </a:rPr>
              <a:t>di un </a:t>
            </a:r>
            <a:r>
              <a:rPr lang="en-US" sz="2800" dirty="0" err="1" smtClean="0">
                <a:cs typeface="Arial"/>
              </a:rPr>
              <a:t>gruppo</a:t>
            </a:r>
            <a:r>
              <a:rPr lang="en-US" sz="2800" dirty="0" smtClean="0">
                <a:cs typeface="Arial"/>
              </a:rPr>
              <a:t> </a:t>
            </a:r>
            <a:r>
              <a:rPr lang="en-US" sz="2800" dirty="0" err="1" smtClean="0">
                <a:cs typeface="Arial"/>
              </a:rPr>
              <a:t>differiscono</a:t>
            </a:r>
            <a:r>
              <a:rPr lang="en-US" sz="2800" dirty="0" smtClean="0">
                <a:cs typeface="Arial"/>
              </a:rPr>
              <a:t> per la </a:t>
            </a:r>
            <a:r>
              <a:rPr lang="en-US" sz="2800" dirty="0" err="1" smtClean="0">
                <a:cs typeface="Arial"/>
              </a:rPr>
              <a:t>loro</a:t>
            </a:r>
            <a:r>
              <a:rPr lang="en-US" sz="2800" dirty="0" smtClean="0">
                <a:cs typeface="Arial"/>
              </a:rPr>
              <a:t> </a:t>
            </a:r>
            <a:r>
              <a:rPr lang="en-US" sz="2800" dirty="0" err="1" smtClean="0">
                <a:cs typeface="Arial"/>
              </a:rPr>
              <a:t>frequenza</a:t>
            </a:r>
            <a:r>
              <a:rPr lang="en-US" sz="2800" dirty="0" smtClean="0">
                <a:cs typeface="Arial"/>
              </a:rPr>
              <a:t> di </a:t>
            </a:r>
            <a:r>
              <a:rPr lang="en-US" sz="2800" dirty="0" err="1" smtClean="0">
                <a:cs typeface="Arial"/>
              </a:rPr>
              <a:t>partecipazione</a:t>
            </a:r>
            <a:r>
              <a:rPr lang="en-US" sz="2800" dirty="0" smtClean="0">
                <a:cs typeface="Arial"/>
              </a:rPr>
              <a:t>, per la </a:t>
            </a:r>
            <a:r>
              <a:rPr lang="en-US" sz="2800" dirty="0" err="1" smtClean="0">
                <a:cs typeface="Arial"/>
              </a:rPr>
              <a:t>loro</a:t>
            </a:r>
            <a:r>
              <a:rPr lang="en-US" sz="2800" dirty="0" smtClean="0">
                <a:cs typeface="Arial"/>
              </a:rPr>
              <a:t> influenza </a:t>
            </a:r>
            <a:r>
              <a:rPr lang="en-US" sz="2800" dirty="0" err="1" smtClean="0">
                <a:cs typeface="Arial"/>
              </a:rPr>
              <a:t>sulle</a:t>
            </a:r>
            <a:r>
              <a:rPr lang="en-US" sz="2800" dirty="0" smtClean="0">
                <a:cs typeface="Arial"/>
              </a:rPr>
              <a:t> </a:t>
            </a:r>
            <a:r>
              <a:rPr lang="en-US" sz="2800" dirty="0" err="1" smtClean="0">
                <a:cs typeface="Arial"/>
              </a:rPr>
              <a:t>decisioni</a:t>
            </a:r>
            <a:r>
              <a:rPr lang="en-US" sz="2800" dirty="0" smtClean="0">
                <a:cs typeface="Arial"/>
              </a:rPr>
              <a:t> di </a:t>
            </a:r>
            <a:r>
              <a:rPr lang="en-US" sz="2800" dirty="0" err="1" smtClean="0">
                <a:cs typeface="Arial"/>
              </a:rPr>
              <a:t>gruppo</a:t>
            </a:r>
            <a:r>
              <a:rPr lang="en-US" sz="2800" dirty="0" smtClean="0">
                <a:cs typeface="Arial"/>
              </a:rPr>
              <a:t>, per le </a:t>
            </a:r>
            <a:r>
              <a:rPr lang="en-US" sz="2800" dirty="0" err="1" smtClean="0">
                <a:cs typeface="Arial"/>
              </a:rPr>
              <a:t>azioni</a:t>
            </a:r>
            <a:r>
              <a:rPr lang="en-US" sz="2800" dirty="0" smtClean="0">
                <a:cs typeface="Arial"/>
              </a:rPr>
              <a:t> </a:t>
            </a:r>
            <a:r>
              <a:rPr lang="en-US" sz="2800" dirty="0" err="1" smtClean="0">
                <a:cs typeface="Arial"/>
              </a:rPr>
              <a:t>tramite</a:t>
            </a:r>
            <a:r>
              <a:rPr lang="en-US" sz="2800" dirty="0" smtClean="0">
                <a:cs typeface="Arial"/>
              </a:rPr>
              <a:t> cui </a:t>
            </a:r>
            <a:r>
              <a:rPr lang="en-US" sz="2800" dirty="0" err="1" smtClean="0">
                <a:cs typeface="Arial"/>
              </a:rPr>
              <a:t>contribuiscono</a:t>
            </a:r>
            <a:r>
              <a:rPr lang="en-US" sz="2800" dirty="0" smtClean="0">
                <a:cs typeface="Arial"/>
              </a:rPr>
              <a:t>.</a:t>
            </a:r>
          </a:p>
          <a:p>
            <a:pPr marL="0" indent="0" algn="just">
              <a:buNone/>
            </a:pPr>
            <a:endParaRPr lang="en-US" sz="2800" dirty="0">
              <a:cs typeface="Arial"/>
            </a:endParaRPr>
          </a:p>
          <a:p>
            <a:pPr marL="0" indent="0" algn="just">
              <a:buNone/>
            </a:pPr>
            <a:r>
              <a:rPr lang="en-US" sz="2800" b="1" dirty="0" err="1" smtClean="0">
                <a:cs typeface="Arial"/>
              </a:rPr>
              <a:t>Caratteristiche</a:t>
            </a:r>
            <a:r>
              <a:rPr lang="en-US" sz="2800" b="1" dirty="0" smtClean="0">
                <a:cs typeface="Arial"/>
              </a:rPr>
              <a:t> di Status: </a:t>
            </a:r>
            <a:r>
              <a:rPr lang="en-US" sz="2800" dirty="0" err="1" smtClean="0">
                <a:cs typeface="Arial"/>
              </a:rPr>
              <a:t>ogni</a:t>
            </a:r>
            <a:r>
              <a:rPr lang="en-US" sz="2800" dirty="0" smtClean="0">
                <a:cs typeface="Arial"/>
              </a:rPr>
              <a:t> </a:t>
            </a:r>
            <a:r>
              <a:rPr lang="en-US" sz="2800" i="1" dirty="0" err="1" smtClean="0">
                <a:cs typeface="Arial"/>
              </a:rPr>
              <a:t>attributo</a:t>
            </a:r>
            <a:r>
              <a:rPr lang="en-US" sz="2800" i="1" dirty="0" smtClean="0">
                <a:cs typeface="Arial"/>
              </a:rPr>
              <a:t> </a:t>
            </a:r>
            <a:r>
              <a:rPr lang="en-US" sz="2800" i="1" dirty="0" err="1" smtClean="0">
                <a:cs typeface="Arial"/>
              </a:rPr>
              <a:t>sociale</a:t>
            </a:r>
            <a:r>
              <a:rPr lang="en-US" sz="2800" i="1" dirty="0" smtClean="0">
                <a:cs typeface="Arial"/>
              </a:rPr>
              <a:t> </a:t>
            </a:r>
            <a:r>
              <a:rPr lang="en-US" sz="2800" dirty="0" smtClean="0">
                <a:cs typeface="Arial"/>
              </a:rPr>
              <a:t>di </a:t>
            </a:r>
            <a:r>
              <a:rPr lang="en-US" sz="2800" dirty="0" err="1" smtClean="0">
                <a:cs typeface="Arial"/>
              </a:rPr>
              <a:t>una</a:t>
            </a:r>
            <a:r>
              <a:rPr lang="en-US" sz="2800" dirty="0" smtClean="0">
                <a:cs typeface="Arial"/>
              </a:rPr>
              <a:t> persona </a:t>
            </a:r>
            <a:r>
              <a:rPr lang="en-US" sz="2800" dirty="0" err="1" smtClean="0">
                <a:cs typeface="Arial"/>
              </a:rPr>
              <a:t>attorno</a:t>
            </a:r>
            <a:r>
              <a:rPr lang="en-US" sz="2800" dirty="0" smtClean="0">
                <a:cs typeface="Arial"/>
              </a:rPr>
              <a:t> a cui </a:t>
            </a:r>
            <a:r>
              <a:rPr lang="en-US" sz="2800" dirty="0" err="1" smtClean="0">
                <a:cs typeface="Arial"/>
              </a:rPr>
              <a:t>valutazioni</a:t>
            </a:r>
            <a:r>
              <a:rPr lang="en-US" sz="2800" dirty="0" smtClean="0">
                <a:cs typeface="Arial"/>
              </a:rPr>
              <a:t> e </a:t>
            </a:r>
            <a:r>
              <a:rPr lang="en-US" sz="2800" dirty="0" err="1" smtClean="0">
                <a:cs typeface="Arial"/>
              </a:rPr>
              <a:t>credenze</a:t>
            </a:r>
            <a:r>
              <a:rPr lang="en-US" sz="2800" dirty="0" smtClean="0">
                <a:cs typeface="Arial"/>
              </a:rPr>
              <a:t> </a:t>
            </a:r>
            <a:r>
              <a:rPr lang="en-US" sz="2800" dirty="0" err="1" smtClean="0">
                <a:cs typeface="Arial"/>
              </a:rPr>
              <a:t>riguardo</a:t>
            </a:r>
            <a:r>
              <a:rPr lang="en-US" sz="2800" dirty="0" smtClean="0">
                <a:cs typeface="Arial"/>
              </a:rPr>
              <a:t> a </a:t>
            </a:r>
            <a:r>
              <a:rPr lang="en-US" sz="2800" dirty="0" err="1" smtClean="0">
                <a:cs typeface="Arial"/>
              </a:rPr>
              <a:t>quella</a:t>
            </a:r>
            <a:r>
              <a:rPr lang="en-US" sz="2800" dirty="0" smtClean="0">
                <a:cs typeface="Arial"/>
              </a:rPr>
              <a:t> persona </a:t>
            </a:r>
            <a:r>
              <a:rPr lang="en-US" sz="2800" dirty="0" err="1" smtClean="0">
                <a:cs typeface="Arial"/>
              </a:rPr>
              <a:t>vengono</a:t>
            </a:r>
            <a:r>
              <a:rPr lang="en-US" sz="2800" dirty="0" smtClean="0">
                <a:cs typeface="Arial"/>
              </a:rPr>
              <a:t> </a:t>
            </a:r>
            <a:r>
              <a:rPr lang="en-US" sz="2800" dirty="0" err="1" smtClean="0">
                <a:cs typeface="Arial"/>
              </a:rPr>
              <a:t>organizzate</a:t>
            </a:r>
            <a:r>
              <a:rPr lang="en-US" sz="2800" dirty="0" smtClean="0">
                <a:cs typeface="Arial"/>
              </a:rPr>
              <a:t>.</a:t>
            </a:r>
          </a:p>
          <a:p>
            <a:pPr marL="0" indent="0" algn="just">
              <a:buNone/>
            </a:pPr>
            <a:endParaRPr lang="en-US" sz="2800" dirty="0" smtClean="0">
              <a:cs typeface="Arial"/>
            </a:endParaRPr>
          </a:p>
          <a:p>
            <a:pPr marL="0" indent="0" algn="just">
              <a:buNone/>
            </a:pPr>
            <a:r>
              <a:rPr lang="en-US" sz="2800" dirty="0" smtClean="0">
                <a:cs typeface="Arial"/>
              </a:rPr>
              <a:t>-&gt; Le </a:t>
            </a:r>
            <a:r>
              <a:rPr lang="en-US" sz="2800" dirty="0" err="1" smtClean="0">
                <a:cs typeface="Arial"/>
              </a:rPr>
              <a:t>caratteristiche</a:t>
            </a:r>
            <a:r>
              <a:rPr lang="en-US" sz="2800" dirty="0" smtClean="0">
                <a:cs typeface="Arial"/>
              </a:rPr>
              <a:t> di status </a:t>
            </a:r>
            <a:r>
              <a:rPr lang="en-US" sz="2800" dirty="0" err="1" smtClean="0">
                <a:cs typeface="Arial"/>
              </a:rPr>
              <a:t>forniscono</a:t>
            </a:r>
            <a:r>
              <a:rPr lang="en-US" sz="2800" dirty="0" smtClean="0">
                <a:cs typeface="Arial"/>
              </a:rPr>
              <a:t> </a:t>
            </a:r>
            <a:r>
              <a:rPr lang="en-US" sz="2800" dirty="0" err="1" smtClean="0">
                <a:cs typeface="Arial"/>
              </a:rPr>
              <a:t>un’indicazione</a:t>
            </a:r>
            <a:r>
              <a:rPr lang="en-US" sz="2800" dirty="0" smtClean="0">
                <a:cs typeface="Arial"/>
              </a:rPr>
              <a:t> </a:t>
            </a:r>
            <a:r>
              <a:rPr lang="en-US" sz="2800" dirty="0" err="1" smtClean="0">
                <a:cs typeface="Arial"/>
              </a:rPr>
              <a:t>indiretta</a:t>
            </a:r>
            <a:r>
              <a:rPr lang="en-US" sz="2800" dirty="0" smtClean="0">
                <a:cs typeface="Arial"/>
              </a:rPr>
              <a:t> </a:t>
            </a:r>
            <a:r>
              <a:rPr lang="en-US" sz="2800" dirty="0" err="1" smtClean="0">
                <a:cs typeface="Arial"/>
              </a:rPr>
              <a:t>della</a:t>
            </a:r>
            <a:r>
              <a:rPr lang="en-US" sz="2800" dirty="0" smtClean="0">
                <a:cs typeface="Arial"/>
              </a:rPr>
              <a:t> </a:t>
            </a:r>
            <a:r>
              <a:rPr lang="en-US" sz="2800" dirty="0" err="1" smtClean="0">
                <a:cs typeface="Arial"/>
              </a:rPr>
              <a:t>capacità</a:t>
            </a:r>
            <a:r>
              <a:rPr lang="en-US" sz="2800" dirty="0" smtClean="0">
                <a:cs typeface="Arial"/>
              </a:rPr>
              <a:t> </a:t>
            </a:r>
            <a:r>
              <a:rPr lang="en-US" sz="2800" dirty="0" err="1" smtClean="0">
                <a:cs typeface="Arial"/>
              </a:rPr>
              <a:t>dell’individuo</a:t>
            </a:r>
            <a:r>
              <a:rPr lang="en-US" sz="2800" dirty="0" smtClean="0">
                <a:cs typeface="Arial"/>
              </a:rPr>
              <a:t> relative </a:t>
            </a:r>
            <a:r>
              <a:rPr lang="en-US" sz="2800" dirty="0" err="1" smtClean="0">
                <a:cs typeface="Arial"/>
              </a:rPr>
              <a:t>all’obiettivo</a:t>
            </a:r>
            <a:r>
              <a:rPr lang="en-US" sz="2800" dirty="0" smtClean="0">
                <a:cs typeface="Arial"/>
              </a:rPr>
              <a:t> del </a:t>
            </a:r>
            <a:r>
              <a:rPr lang="en-US" sz="2800" dirty="0" err="1" smtClean="0">
                <a:cs typeface="Arial"/>
              </a:rPr>
              <a:t>gruppo</a:t>
            </a:r>
            <a:endParaRPr lang="en-US" sz="2800" dirty="0">
              <a:cs typeface="Arial"/>
            </a:endParaRPr>
          </a:p>
        </p:txBody>
      </p:sp>
      <p:sp>
        <p:nvSpPr>
          <p:cNvPr id="7"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13340890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6687587B-DC42-9A4B-866A-75CB24F002DF}" type="slidenum">
              <a:rPr lang="en-US"/>
              <a:pPr/>
              <a:t>41</a:t>
            </a:fld>
            <a:endParaRPr lang="en-US"/>
          </a:p>
        </p:txBody>
      </p:sp>
      <p:sp>
        <p:nvSpPr>
          <p:cNvPr id="64515" name="Rectangle 3"/>
          <p:cNvSpPr>
            <a:spLocks noGrp="1" noChangeArrowheads="1"/>
          </p:cNvSpPr>
          <p:nvPr>
            <p:ph type="body" idx="1"/>
          </p:nvPr>
        </p:nvSpPr>
        <p:spPr>
          <a:xfrm>
            <a:off x="133162" y="1308913"/>
            <a:ext cx="9010837" cy="5412561"/>
          </a:xfrm>
        </p:spPr>
        <p:txBody>
          <a:bodyPr>
            <a:noAutofit/>
          </a:bodyPr>
          <a:lstStyle/>
          <a:p>
            <a:pPr marL="0" indent="0" algn="just">
              <a:lnSpc>
                <a:spcPct val="80000"/>
              </a:lnSpc>
              <a:buNone/>
            </a:pPr>
            <a:r>
              <a:rPr lang="en-US" sz="2800" dirty="0" err="1" smtClean="0">
                <a:cs typeface="Arial"/>
              </a:rPr>
              <a:t>Attributi</a:t>
            </a:r>
            <a:r>
              <a:rPr lang="en-US" sz="2800" dirty="0" smtClean="0">
                <a:cs typeface="Arial"/>
              </a:rPr>
              <a:t> </a:t>
            </a:r>
            <a:r>
              <a:rPr lang="en-US" sz="2800" dirty="0" err="1" smtClean="0">
                <a:cs typeface="Arial"/>
              </a:rPr>
              <a:t>che</a:t>
            </a:r>
            <a:r>
              <a:rPr lang="en-US" sz="2800" dirty="0" smtClean="0">
                <a:cs typeface="Arial"/>
              </a:rPr>
              <a:t> </a:t>
            </a:r>
            <a:r>
              <a:rPr lang="en-US" sz="2800" dirty="0" err="1">
                <a:cs typeface="Arial"/>
              </a:rPr>
              <a:t>forniscono</a:t>
            </a:r>
            <a:r>
              <a:rPr lang="en-US" sz="2800" dirty="0">
                <a:cs typeface="Arial"/>
              </a:rPr>
              <a:t> </a:t>
            </a:r>
            <a:r>
              <a:rPr lang="en-US" sz="2800" dirty="0" err="1">
                <a:cs typeface="Arial"/>
              </a:rPr>
              <a:t>un’indicazione</a:t>
            </a:r>
            <a:r>
              <a:rPr lang="en-US" sz="2800" dirty="0">
                <a:cs typeface="Arial"/>
              </a:rPr>
              <a:t> </a:t>
            </a:r>
            <a:r>
              <a:rPr lang="en-US" sz="2800" dirty="0" err="1">
                <a:cs typeface="Arial"/>
              </a:rPr>
              <a:t>indiretta</a:t>
            </a:r>
            <a:r>
              <a:rPr lang="en-US" sz="2800" dirty="0">
                <a:cs typeface="Arial"/>
              </a:rPr>
              <a:t> </a:t>
            </a:r>
            <a:r>
              <a:rPr lang="en-US" sz="2800" dirty="0" err="1">
                <a:cs typeface="Arial"/>
              </a:rPr>
              <a:t>della</a:t>
            </a:r>
            <a:r>
              <a:rPr lang="en-US" sz="2800" dirty="0">
                <a:cs typeface="Arial"/>
              </a:rPr>
              <a:t> </a:t>
            </a:r>
            <a:r>
              <a:rPr lang="en-US" sz="2800" dirty="0" err="1">
                <a:cs typeface="Arial"/>
              </a:rPr>
              <a:t>capacità</a:t>
            </a:r>
            <a:r>
              <a:rPr lang="en-US" sz="2800" dirty="0">
                <a:cs typeface="Arial"/>
              </a:rPr>
              <a:t> </a:t>
            </a:r>
            <a:r>
              <a:rPr lang="en-US" sz="2800" dirty="0" err="1">
                <a:cs typeface="Arial"/>
              </a:rPr>
              <a:t>dell’individuo</a:t>
            </a:r>
            <a:r>
              <a:rPr lang="en-US" sz="2800" dirty="0">
                <a:cs typeface="Arial"/>
              </a:rPr>
              <a:t> relative </a:t>
            </a:r>
            <a:r>
              <a:rPr lang="en-US" sz="2800" dirty="0" err="1">
                <a:cs typeface="Arial"/>
              </a:rPr>
              <a:t>all’obiettivo</a:t>
            </a:r>
            <a:r>
              <a:rPr lang="en-US" sz="2800" dirty="0">
                <a:cs typeface="Arial"/>
              </a:rPr>
              <a:t> del </a:t>
            </a:r>
            <a:r>
              <a:rPr lang="en-US" sz="2800" dirty="0" err="1" smtClean="0">
                <a:cs typeface="Arial"/>
              </a:rPr>
              <a:t>gruppo</a:t>
            </a:r>
            <a:endParaRPr lang="en-US" sz="2800" dirty="0" smtClean="0">
              <a:cs typeface="Arial"/>
            </a:endParaRPr>
          </a:p>
          <a:p>
            <a:pPr marL="0" indent="0" algn="just">
              <a:lnSpc>
                <a:spcPct val="80000"/>
              </a:lnSpc>
              <a:buNone/>
            </a:pPr>
            <a:r>
              <a:rPr lang="en-US" sz="2800" dirty="0" err="1" smtClean="0">
                <a:cs typeface="Arial"/>
              </a:rPr>
              <a:t>Tra</a:t>
            </a:r>
            <a:r>
              <a:rPr lang="en-US" sz="2800" dirty="0" smtClean="0">
                <a:cs typeface="Arial"/>
              </a:rPr>
              <a:t> cui</a:t>
            </a:r>
            <a:r>
              <a:rPr lang="en-US" dirty="0" smtClean="0">
                <a:cs typeface="Arial"/>
              </a:rPr>
              <a:t>:</a:t>
            </a:r>
            <a:endParaRPr lang="en-US" dirty="0">
              <a:cs typeface="Arial"/>
            </a:endParaRPr>
          </a:p>
          <a:p>
            <a:pPr marL="457200" lvl="2" indent="-457200" algn="just">
              <a:lnSpc>
                <a:spcPct val="80000"/>
              </a:lnSpc>
            </a:pPr>
            <a:r>
              <a:rPr lang="en-US" sz="2800" dirty="0" err="1" smtClean="0">
                <a:cs typeface="Arial"/>
              </a:rPr>
              <a:t>età</a:t>
            </a:r>
            <a:endParaRPr lang="en-US" sz="2800" dirty="0">
              <a:cs typeface="Arial"/>
            </a:endParaRPr>
          </a:p>
          <a:p>
            <a:pPr marL="457200" lvl="2" indent="-457200" algn="just">
              <a:lnSpc>
                <a:spcPct val="80000"/>
              </a:lnSpc>
            </a:pPr>
            <a:r>
              <a:rPr lang="en-US" sz="2800" dirty="0" err="1" smtClean="0">
                <a:cs typeface="Arial"/>
              </a:rPr>
              <a:t>genere</a:t>
            </a:r>
            <a:endParaRPr lang="en-US" sz="2800" dirty="0">
              <a:cs typeface="Arial"/>
            </a:endParaRPr>
          </a:p>
          <a:p>
            <a:pPr marL="457200" lvl="2" indent="-457200" algn="just">
              <a:lnSpc>
                <a:spcPct val="80000"/>
              </a:lnSpc>
            </a:pPr>
            <a:r>
              <a:rPr lang="en-US" sz="2800" dirty="0" err="1" smtClean="0">
                <a:cs typeface="Arial"/>
              </a:rPr>
              <a:t>etnia</a:t>
            </a:r>
            <a:endParaRPr lang="en-US" sz="2800" dirty="0">
              <a:cs typeface="Arial"/>
            </a:endParaRPr>
          </a:p>
          <a:p>
            <a:pPr marL="457200" lvl="2" indent="-457200" algn="just">
              <a:lnSpc>
                <a:spcPct val="80000"/>
              </a:lnSpc>
            </a:pPr>
            <a:r>
              <a:rPr lang="en-US" sz="2800" dirty="0" err="1" smtClean="0">
                <a:cs typeface="Arial"/>
              </a:rPr>
              <a:t>educazione</a:t>
            </a:r>
            <a:endParaRPr lang="en-US" sz="2800" dirty="0">
              <a:cs typeface="Arial"/>
            </a:endParaRPr>
          </a:p>
          <a:p>
            <a:pPr marL="457200" lvl="2" indent="-457200" algn="just">
              <a:lnSpc>
                <a:spcPct val="80000"/>
              </a:lnSpc>
            </a:pPr>
            <a:r>
              <a:rPr lang="en-US" sz="2800" dirty="0" err="1">
                <a:cs typeface="Arial"/>
              </a:rPr>
              <a:t>a</a:t>
            </a:r>
            <a:r>
              <a:rPr lang="en-US" sz="2800" dirty="0" err="1" smtClean="0">
                <a:cs typeface="Arial"/>
              </a:rPr>
              <a:t>ttraenza</a:t>
            </a:r>
            <a:r>
              <a:rPr lang="en-US" sz="2800" dirty="0" smtClean="0">
                <a:cs typeface="Arial"/>
              </a:rPr>
              <a:t> </a:t>
            </a:r>
            <a:r>
              <a:rPr lang="en-US" sz="2800" dirty="0" err="1" smtClean="0">
                <a:cs typeface="Arial"/>
              </a:rPr>
              <a:t>fisica</a:t>
            </a:r>
            <a:endParaRPr lang="en-US" sz="2800" dirty="0">
              <a:cs typeface="Arial"/>
            </a:endParaRPr>
          </a:p>
          <a:p>
            <a:pPr marL="457200" lvl="2" indent="-457200" algn="just">
              <a:lnSpc>
                <a:spcPct val="80000"/>
              </a:lnSpc>
            </a:pPr>
            <a:r>
              <a:rPr lang="en-US" sz="2800" dirty="0" smtClean="0">
                <a:cs typeface="Arial"/>
              </a:rPr>
              <a:t>…</a:t>
            </a:r>
            <a:endParaRPr lang="en-US" sz="2800" dirty="0">
              <a:cs typeface="Arial"/>
            </a:endParaRPr>
          </a:p>
          <a:p>
            <a:pPr marL="0" indent="0" algn="just">
              <a:lnSpc>
                <a:spcPct val="80000"/>
              </a:lnSpc>
              <a:buNone/>
            </a:pPr>
            <a:r>
              <a:rPr lang="it-IT" sz="2800" dirty="0" smtClean="0">
                <a:cs typeface="Arial"/>
              </a:rPr>
              <a:t>Secondo la </a:t>
            </a:r>
            <a:r>
              <a:rPr lang="it-IT" sz="2800" i="1" dirty="0" smtClean="0">
                <a:cs typeface="Arial"/>
              </a:rPr>
              <a:t>teoria sull’aspettativa di status</a:t>
            </a:r>
            <a:r>
              <a:rPr lang="it-IT" sz="2800" dirty="0" smtClean="0">
                <a:cs typeface="Arial"/>
              </a:rPr>
              <a:t>, quando si inizia un’interazione tra membri di un gruppo, i membri si formano delle aspettative riguardo alla prestazione potenziale degli altri</a:t>
            </a:r>
            <a:endParaRPr lang="en-US" sz="2800" dirty="0">
              <a:cs typeface="Arial"/>
            </a:endParaRPr>
          </a:p>
        </p:txBody>
      </p:sp>
      <p:sp>
        <p:nvSpPr>
          <p:cNvPr id="7" name="Titolo 1"/>
          <p:cNvSpPr>
            <a:spLocks noGrp="1"/>
          </p:cNvSpPr>
          <p:nvPr>
            <p:ph type="title"/>
          </p:nvPr>
        </p:nvSpPr>
        <p:spPr>
          <a:xfrm>
            <a:off x="0" y="274638"/>
            <a:ext cx="9144000" cy="1143000"/>
          </a:xfrm>
        </p:spPr>
        <p:txBody>
          <a:bodyPr>
            <a:noAutofit/>
          </a:bodyPr>
          <a:lstStyle/>
          <a:p>
            <a:r>
              <a:rPr lang="it-IT" sz="3600" b="1" dirty="0" smtClean="0">
                <a:solidFill>
                  <a:srgbClr val="008000"/>
                </a:solidFill>
              </a:rPr>
              <a:t>CARATTERISTICHE DI STATUS</a:t>
            </a:r>
            <a:endParaRPr lang="it-IT" sz="3600" dirty="0">
              <a:solidFill>
                <a:srgbClr val="008000"/>
              </a:solidFill>
            </a:endParaRPr>
          </a:p>
        </p:txBody>
      </p:sp>
    </p:spTree>
    <p:extLst>
      <p:ext uri="{BB962C8B-B14F-4D97-AF65-F5344CB8AC3E}">
        <p14:creationId xmlns:p14="http://schemas.microsoft.com/office/powerpoint/2010/main" val="20759753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26C1EC8-BCDB-7A43-B234-E73ABECD1F17}" type="slidenum">
              <a:rPr lang="en-US"/>
              <a:pPr/>
              <a:t>42</a:t>
            </a:fld>
            <a:endParaRPr lang="en-US"/>
          </a:p>
        </p:txBody>
      </p:sp>
      <p:sp>
        <p:nvSpPr>
          <p:cNvPr id="91139" name="Rectangle 3"/>
          <p:cNvSpPr>
            <a:spLocks noGrp="1" noChangeArrowheads="1"/>
          </p:cNvSpPr>
          <p:nvPr>
            <p:ph type="body" idx="1"/>
          </p:nvPr>
        </p:nvSpPr>
        <p:spPr>
          <a:xfrm>
            <a:off x="0" y="1676400"/>
            <a:ext cx="9144000" cy="4419600"/>
          </a:xfrm>
        </p:spPr>
        <p:txBody>
          <a:bodyPr>
            <a:normAutofit/>
          </a:bodyPr>
          <a:lstStyle/>
          <a:p>
            <a:pPr algn="just">
              <a:buFont typeface="Wingdings" charset="0"/>
              <a:buNone/>
            </a:pPr>
            <a:r>
              <a:rPr lang="en-US" b="1" dirty="0" smtClean="0"/>
              <a:t>Vero o </a:t>
            </a:r>
            <a:r>
              <a:rPr lang="en-US" b="1" dirty="0" err="1" smtClean="0"/>
              <a:t>falso</a:t>
            </a:r>
            <a:r>
              <a:rPr lang="en-US" b="1" dirty="0" smtClean="0"/>
              <a:t>?</a:t>
            </a:r>
            <a:endParaRPr lang="en-US" b="1" dirty="0"/>
          </a:p>
          <a:p>
            <a:pPr algn="just"/>
            <a:r>
              <a:rPr lang="en-US" dirty="0" err="1" smtClean="0"/>
              <a:t>Quando</a:t>
            </a:r>
            <a:r>
              <a:rPr lang="en-US" dirty="0" smtClean="0"/>
              <a:t> </a:t>
            </a:r>
            <a:r>
              <a:rPr lang="en-US" dirty="0" err="1" smtClean="0"/>
              <a:t>una</a:t>
            </a:r>
            <a:r>
              <a:rPr lang="en-US" dirty="0" smtClean="0"/>
              <a:t> </a:t>
            </a:r>
            <a:r>
              <a:rPr lang="en-US" dirty="0" err="1" smtClean="0"/>
              <a:t>giuria</a:t>
            </a:r>
            <a:r>
              <a:rPr lang="en-US" dirty="0" smtClean="0"/>
              <a:t> decide </a:t>
            </a:r>
            <a:r>
              <a:rPr lang="en-US" dirty="0" err="1" smtClean="0"/>
              <a:t>su</a:t>
            </a:r>
            <a:r>
              <a:rPr lang="en-US" dirty="0" smtClean="0"/>
              <a:t> un </a:t>
            </a:r>
            <a:r>
              <a:rPr lang="en-US" dirty="0" err="1" smtClean="0"/>
              <a:t>caso</a:t>
            </a:r>
            <a:r>
              <a:rPr lang="en-US" dirty="0" smtClean="0"/>
              <a:t> a </a:t>
            </a:r>
            <a:r>
              <a:rPr lang="en-US" dirty="0" err="1" smtClean="0"/>
              <a:t>porte</a:t>
            </a:r>
            <a:r>
              <a:rPr lang="en-US" dirty="0" smtClean="0"/>
              <a:t> </a:t>
            </a:r>
            <a:r>
              <a:rPr lang="en-US" dirty="0" err="1" smtClean="0"/>
              <a:t>chiuse</a:t>
            </a:r>
            <a:r>
              <a:rPr lang="en-US" dirty="0" smtClean="0"/>
              <a:t>, </a:t>
            </a:r>
            <a:r>
              <a:rPr lang="en-US" dirty="0" err="1" smtClean="0"/>
              <a:t>ogni</a:t>
            </a:r>
            <a:r>
              <a:rPr lang="en-US" dirty="0" smtClean="0"/>
              <a:t> </a:t>
            </a:r>
            <a:r>
              <a:rPr lang="en-US" dirty="0" err="1" smtClean="0"/>
              <a:t>giurato</a:t>
            </a:r>
            <a:r>
              <a:rPr lang="en-US" dirty="0" smtClean="0"/>
              <a:t> ha </a:t>
            </a:r>
            <a:r>
              <a:rPr lang="en-US" dirty="0" err="1" smtClean="0"/>
              <a:t>uguale</a:t>
            </a:r>
            <a:r>
              <a:rPr lang="en-US" dirty="0" smtClean="0"/>
              <a:t> status </a:t>
            </a:r>
            <a:r>
              <a:rPr lang="en-US" dirty="0" err="1" smtClean="0"/>
              <a:t>nel</a:t>
            </a:r>
            <a:r>
              <a:rPr lang="en-US" dirty="0" smtClean="0"/>
              <a:t> </a:t>
            </a:r>
            <a:r>
              <a:rPr lang="en-US" dirty="0" err="1" smtClean="0"/>
              <a:t>processo</a:t>
            </a:r>
            <a:r>
              <a:rPr lang="en-US" dirty="0" smtClean="0"/>
              <a:t> di </a:t>
            </a:r>
            <a:r>
              <a:rPr lang="en-US" dirty="0" err="1" smtClean="0"/>
              <a:t>decisione</a:t>
            </a:r>
            <a:r>
              <a:rPr lang="en-US" dirty="0" smtClean="0"/>
              <a:t> </a:t>
            </a:r>
          </a:p>
          <a:p>
            <a:pPr algn="just"/>
            <a:r>
              <a:rPr lang="en-US" dirty="0" err="1" smtClean="0"/>
              <a:t>Ovvero</a:t>
            </a:r>
            <a:r>
              <a:rPr lang="en-US" dirty="0" smtClean="0"/>
              <a:t>, </a:t>
            </a:r>
            <a:r>
              <a:rPr lang="en-US" dirty="0" err="1" smtClean="0"/>
              <a:t>nessun</a:t>
            </a:r>
            <a:r>
              <a:rPr lang="en-US" dirty="0" smtClean="0"/>
              <a:t> </a:t>
            </a:r>
            <a:r>
              <a:rPr lang="en-US" dirty="0" err="1" smtClean="0"/>
              <a:t>giurato</a:t>
            </a:r>
            <a:r>
              <a:rPr lang="en-US" dirty="0" smtClean="0"/>
              <a:t> ha </a:t>
            </a:r>
            <a:r>
              <a:rPr lang="en-US" dirty="0" err="1" smtClean="0"/>
              <a:t>più</a:t>
            </a:r>
            <a:r>
              <a:rPr lang="en-US" dirty="0" smtClean="0"/>
              <a:t> peso </a:t>
            </a:r>
            <a:r>
              <a:rPr lang="en-US" dirty="0" err="1" smtClean="0"/>
              <a:t>nel</a:t>
            </a:r>
            <a:r>
              <a:rPr lang="en-US" dirty="0" smtClean="0"/>
              <a:t> </a:t>
            </a:r>
            <a:r>
              <a:rPr lang="en-US" dirty="0" err="1" smtClean="0"/>
              <a:t>processo</a:t>
            </a:r>
            <a:r>
              <a:rPr lang="en-US" dirty="0" smtClean="0"/>
              <a:t> </a:t>
            </a:r>
            <a:r>
              <a:rPr lang="en-US" dirty="0" err="1" smtClean="0"/>
              <a:t>decisionale</a:t>
            </a:r>
            <a:r>
              <a:rPr lang="en-US" dirty="0" smtClean="0"/>
              <a:t> a </a:t>
            </a:r>
            <a:r>
              <a:rPr lang="en-US" dirty="0" err="1" smtClean="0"/>
              <a:t>causa</a:t>
            </a:r>
            <a:r>
              <a:rPr lang="en-US" dirty="0" smtClean="0"/>
              <a:t> </a:t>
            </a:r>
            <a:r>
              <a:rPr lang="en-US" dirty="0" err="1" smtClean="0"/>
              <a:t>delle</a:t>
            </a:r>
            <a:r>
              <a:rPr lang="en-US" dirty="0" smtClean="0"/>
              <a:t> sue </a:t>
            </a:r>
            <a:r>
              <a:rPr lang="en-US" dirty="0" err="1" smtClean="0"/>
              <a:t>caratteristiche</a:t>
            </a:r>
            <a:r>
              <a:rPr lang="en-US" dirty="0" smtClean="0"/>
              <a:t> di status</a:t>
            </a:r>
            <a:endParaRPr lang="en-US" dirty="0"/>
          </a:p>
        </p:txBody>
      </p:sp>
      <p:sp>
        <p:nvSpPr>
          <p:cNvPr id="7" name="Titolo 1"/>
          <p:cNvSpPr>
            <a:spLocks noGrp="1"/>
          </p:cNvSpPr>
          <p:nvPr>
            <p:ph type="title"/>
          </p:nvPr>
        </p:nvSpPr>
        <p:spPr>
          <a:xfrm>
            <a:off x="0" y="274638"/>
            <a:ext cx="9144000" cy="1143000"/>
          </a:xfrm>
        </p:spPr>
        <p:txBody>
          <a:bodyPr>
            <a:noAutofit/>
          </a:bodyPr>
          <a:lstStyle/>
          <a:p>
            <a:r>
              <a:rPr lang="it-IT" sz="3600" b="1" dirty="0" smtClean="0">
                <a:solidFill>
                  <a:srgbClr val="008000"/>
                </a:solidFill>
              </a:rPr>
              <a:t>CARATTERISTICHE DI STATUS</a:t>
            </a:r>
            <a:endParaRPr lang="it-IT" sz="3600" dirty="0">
              <a:solidFill>
                <a:srgbClr val="008000"/>
              </a:solidFill>
            </a:endParaRPr>
          </a:p>
        </p:txBody>
      </p:sp>
    </p:spTree>
    <p:extLst>
      <p:ext uri="{BB962C8B-B14F-4D97-AF65-F5344CB8AC3E}">
        <p14:creationId xmlns:p14="http://schemas.microsoft.com/office/powerpoint/2010/main" val="266084985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egnaposto numero diapositiva 5"/>
          <p:cNvSpPr>
            <a:spLocks noGrp="1"/>
          </p:cNvSpPr>
          <p:nvPr>
            <p:ph type="sldNum" sz="quarter" idx="12"/>
          </p:nvPr>
        </p:nvSpPr>
        <p:spPr/>
        <p:txBody>
          <a:bodyPr/>
          <a:lstStyle/>
          <a:p>
            <a:fld id="{41501620-8255-6240-8CF8-62DF1250A178}" type="slidenum">
              <a:rPr lang="en-US"/>
              <a:pPr/>
              <a:t>43</a:t>
            </a:fld>
            <a:endParaRPr lang="en-US"/>
          </a:p>
        </p:txBody>
      </p:sp>
      <p:sp>
        <p:nvSpPr>
          <p:cNvPr id="30722" name="Rectangle 2"/>
          <p:cNvSpPr>
            <a:spLocks noGrp="1" noChangeArrowheads="1"/>
          </p:cNvSpPr>
          <p:nvPr>
            <p:ph type="title"/>
          </p:nvPr>
        </p:nvSpPr>
        <p:spPr>
          <a:xfrm>
            <a:off x="0" y="-145721"/>
            <a:ext cx="9144000" cy="1143000"/>
          </a:xfrm>
        </p:spPr>
        <p:txBody>
          <a:bodyPr>
            <a:normAutofit/>
          </a:bodyPr>
          <a:lstStyle/>
          <a:p>
            <a:pPr algn="just"/>
            <a:r>
              <a:rPr lang="en-US" sz="2800" i="1" dirty="0" err="1" smtClean="0"/>
              <a:t>Giudizi</a:t>
            </a:r>
            <a:r>
              <a:rPr lang="en-US" sz="2800" i="1" dirty="0" smtClean="0"/>
              <a:t> </a:t>
            </a:r>
            <a:r>
              <a:rPr lang="en-US" sz="2800" i="1" dirty="0" err="1" smtClean="0"/>
              <a:t>medi</a:t>
            </a:r>
            <a:r>
              <a:rPr lang="en-US" sz="2800" i="1" dirty="0" smtClean="0"/>
              <a:t> </a:t>
            </a:r>
            <a:r>
              <a:rPr lang="en-US" sz="2800" i="1" dirty="0" err="1" smtClean="0"/>
              <a:t>ricevuti</a:t>
            </a:r>
            <a:r>
              <a:rPr lang="en-US" sz="2800" i="1" dirty="0" smtClean="0"/>
              <a:t> come “</a:t>
            </a:r>
            <a:r>
              <a:rPr lang="en-US" sz="2800" i="1" dirty="0" err="1" smtClean="0"/>
              <a:t>giurato</a:t>
            </a:r>
            <a:r>
              <a:rPr lang="en-US" sz="2800" i="1" dirty="0" smtClean="0"/>
              <a:t> utile” in </a:t>
            </a:r>
            <a:r>
              <a:rPr lang="en-US" sz="2800" i="1" dirty="0" err="1" smtClean="0"/>
              <a:t>funzione</a:t>
            </a:r>
            <a:r>
              <a:rPr lang="en-US" sz="2800" i="1" dirty="0" smtClean="0"/>
              <a:t> del </a:t>
            </a:r>
            <a:r>
              <a:rPr lang="en-US" sz="2800" i="1" dirty="0" err="1" smtClean="0"/>
              <a:t>genere</a:t>
            </a:r>
            <a:r>
              <a:rPr lang="en-US" sz="2800" i="1" dirty="0" smtClean="0"/>
              <a:t> e </a:t>
            </a:r>
            <a:r>
              <a:rPr lang="en-US" sz="2800" i="1" dirty="0" err="1" smtClean="0"/>
              <a:t>dell’occupazione</a:t>
            </a:r>
            <a:r>
              <a:rPr lang="en-US" sz="2800" i="1" dirty="0" smtClean="0"/>
              <a:t> del </a:t>
            </a:r>
            <a:r>
              <a:rPr lang="en-US" sz="2800" i="1" dirty="0" err="1" smtClean="0"/>
              <a:t>giurato</a:t>
            </a:r>
            <a:endParaRPr lang="en-US" sz="2800" i="1" dirty="0"/>
          </a:p>
        </p:txBody>
      </p:sp>
      <p:graphicFrame>
        <p:nvGraphicFramePr>
          <p:cNvPr id="30752" name="Group 32"/>
          <p:cNvGraphicFramePr>
            <a:graphicFrameLocks noGrp="1"/>
          </p:cNvGraphicFramePr>
          <p:nvPr>
            <p:ph type="tbl" idx="1"/>
            <p:extLst>
              <p:ext uri="{D42A27DB-BD31-4B8C-83A1-F6EECF244321}">
                <p14:modId xmlns:p14="http://schemas.microsoft.com/office/powerpoint/2010/main" val="3731873026"/>
              </p:ext>
            </p:extLst>
          </p:nvPr>
        </p:nvGraphicFramePr>
        <p:xfrm>
          <a:off x="708847" y="940843"/>
          <a:ext cx="7772400" cy="3292476"/>
        </p:xfrm>
        <a:graphic>
          <a:graphicData uri="http://schemas.openxmlformats.org/drawingml/2006/table">
            <a:tbl>
              <a:tblPr/>
              <a:tblGrid>
                <a:gridCol w="1519298"/>
                <a:gridCol w="1790166"/>
                <a:gridCol w="1268886"/>
                <a:gridCol w="1597025"/>
                <a:gridCol w="1597025"/>
              </a:tblGrid>
              <a:tr h="822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ea typeface="ＭＳ Ｐゴシック" charset="0"/>
                        </a:rPr>
                        <a:t>Occupazione</a:t>
                      </a:r>
                      <a:endParaRPr kumimoji="0" lang="en-US" sz="2400" b="0" i="0" u="none" strike="noStrike" cap="none" normalizeH="0" baseline="0" dirty="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8239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ea typeface="ＭＳ Ｐゴシック" charset="0"/>
                        </a:rPr>
                        <a:t>Sesso</a:t>
                      </a:r>
                      <a:endParaRPr kumimoji="0" lang="en-US" sz="2400" b="0" i="0" u="none" strike="noStrike" cap="none" normalizeH="0" baseline="0" dirty="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0"/>
                        </a:rPr>
                        <a:t>imprenditore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0"/>
                        </a:rPr>
                        <a:t>impiegato</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0"/>
                        </a:rPr>
                        <a:t>operaio</a:t>
                      </a:r>
                      <a:r>
                        <a:rPr kumimoji="0" lang="en-US" sz="1800" b="0" i="0" u="none" strike="noStrike" cap="none" normalizeH="0" baseline="0" dirty="0" smtClean="0">
                          <a:ln>
                            <a:noFill/>
                          </a:ln>
                          <a:solidFill>
                            <a:schemeClr val="tx1"/>
                          </a:solidFill>
                          <a:effectLst/>
                          <a:latin typeface="Arial" charset="0"/>
                          <a:ea typeface="ＭＳ Ｐゴシック" charset="0"/>
                        </a:rPr>
                        <a:t> </a:t>
                      </a:r>
                      <a:r>
                        <a:rPr kumimoji="0" lang="en-US" sz="1800" b="0" i="0" u="none" strike="noStrike" cap="none" normalizeH="0" baseline="0" dirty="0" err="1" smtClean="0">
                          <a:ln>
                            <a:noFill/>
                          </a:ln>
                          <a:solidFill>
                            <a:schemeClr val="tx1"/>
                          </a:solidFill>
                          <a:effectLst/>
                          <a:latin typeface="Arial" charset="0"/>
                          <a:ea typeface="ＭＳ Ｐゴシック" charset="0"/>
                        </a:rPr>
                        <a:t>specializzato</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0"/>
                        </a:rPr>
                        <a:t>manovale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ea typeface="ＭＳ Ｐゴシック" charset="0"/>
                        </a:rPr>
                        <a:t>Maschio</a:t>
                      </a:r>
                      <a:endParaRPr kumimoji="0" lang="en-US" sz="2000" b="0" i="0" u="none" strike="noStrike" cap="none" normalizeH="0" baseline="0" dirty="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ea typeface="ＭＳ Ｐゴシック" charset="0"/>
                        </a:rPr>
                        <a:t>Femmina</a:t>
                      </a:r>
                      <a:endParaRPr kumimoji="0" lang="en-US" sz="2000" b="0" i="0" u="none" strike="noStrike" cap="none" normalizeH="0" baseline="0" dirty="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rPr>
                        <a:t>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5"/>
          <p:cNvSpPr txBox="1">
            <a:spLocks noChangeArrowheads="1"/>
          </p:cNvSpPr>
          <p:nvPr/>
        </p:nvSpPr>
        <p:spPr>
          <a:xfrm>
            <a:off x="0" y="4719925"/>
            <a:ext cx="91440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800" dirty="0" err="1" smtClean="0"/>
              <a:t>Sebbene</a:t>
            </a:r>
            <a:r>
              <a:rPr lang="en-US" sz="2800" dirty="0" smtClean="0"/>
              <a:t> </a:t>
            </a:r>
            <a:r>
              <a:rPr lang="en-US" sz="2800" dirty="0" err="1" smtClean="0"/>
              <a:t>formalmente</a:t>
            </a:r>
            <a:r>
              <a:rPr lang="en-US" sz="2800" dirty="0" smtClean="0"/>
              <a:t> lo status </a:t>
            </a:r>
            <a:r>
              <a:rPr lang="en-US" sz="2800" dirty="0" err="1" smtClean="0"/>
              <a:t>dovrebbe</a:t>
            </a:r>
            <a:r>
              <a:rPr lang="en-US" sz="2800" dirty="0" smtClean="0"/>
              <a:t> </a:t>
            </a:r>
            <a:r>
              <a:rPr lang="en-US" sz="2800" dirty="0" err="1" smtClean="0"/>
              <a:t>essere</a:t>
            </a:r>
            <a:r>
              <a:rPr lang="en-US" sz="2800" dirty="0" smtClean="0"/>
              <a:t> </a:t>
            </a:r>
            <a:r>
              <a:rPr lang="en-US" sz="2800" dirty="0" err="1" smtClean="0"/>
              <a:t>uguale</a:t>
            </a:r>
            <a:r>
              <a:rPr lang="en-US" sz="2800" dirty="0" smtClean="0"/>
              <a:t>, </a:t>
            </a:r>
            <a:r>
              <a:rPr lang="en-US" sz="2800" dirty="0" err="1" smtClean="0"/>
              <a:t>alcuni</a:t>
            </a:r>
            <a:r>
              <a:rPr lang="en-US" sz="2800" dirty="0" smtClean="0"/>
              <a:t> </a:t>
            </a:r>
            <a:r>
              <a:rPr lang="en-US" sz="2800" dirty="0" err="1" smtClean="0"/>
              <a:t>giurati</a:t>
            </a:r>
            <a:r>
              <a:rPr lang="en-US" sz="2800" dirty="0" smtClean="0"/>
              <a:t> </a:t>
            </a:r>
            <a:r>
              <a:rPr lang="en-US" sz="2800" dirty="0" err="1" smtClean="0"/>
              <a:t>hanno</a:t>
            </a:r>
            <a:r>
              <a:rPr lang="en-US" sz="2800" dirty="0" smtClean="0"/>
              <a:t> </a:t>
            </a:r>
            <a:r>
              <a:rPr lang="en-US" sz="2800" dirty="0" err="1" smtClean="0"/>
              <a:t>più</a:t>
            </a:r>
            <a:r>
              <a:rPr lang="en-US" sz="2800" dirty="0" smtClean="0"/>
              <a:t> influenza di </a:t>
            </a:r>
            <a:r>
              <a:rPr lang="en-US" sz="2800" dirty="0" err="1" smtClean="0"/>
              <a:t>altri</a:t>
            </a:r>
            <a:r>
              <a:rPr lang="en-US" sz="2800" dirty="0" smtClean="0"/>
              <a:t> </a:t>
            </a:r>
            <a:r>
              <a:rPr lang="en-US" sz="2800" dirty="0" err="1" smtClean="0"/>
              <a:t>sul</a:t>
            </a:r>
            <a:r>
              <a:rPr lang="en-US" sz="2800" dirty="0" smtClean="0"/>
              <a:t> </a:t>
            </a:r>
            <a:r>
              <a:rPr lang="en-US" sz="2800" dirty="0" err="1" smtClean="0"/>
              <a:t>verdetto</a:t>
            </a:r>
            <a:r>
              <a:rPr lang="en-US" sz="2800" dirty="0" smtClean="0"/>
              <a:t>. </a:t>
            </a:r>
          </a:p>
          <a:p>
            <a:pPr marL="0" indent="0" algn="just">
              <a:buNone/>
            </a:pPr>
            <a:r>
              <a:rPr lang="en-US" sz="2800" dirty="0" err="1" smtClean="0"/>
              <a:t>Caratteristiche</a:t>
            </a:r>
            <a:r>
              <a:rPr lang="en-US" sz="2800" dirty="0" smtClean="0"/>
              <a:t> di status come </a:t>
            </a:r>
            <a:r>
              <a:rPr lang="en-US" sz="2800" dirty="0" err="1" smtClean="0"/>
              <a:t>occupazione</a:t>
            </a:r>
            <a:r>
              <a:rPr lang="en-US" sz="2800" dirty="0" smtClean="0"/>
              <a:t>, </a:t>
            </a:r>
            <a:r>
              <a:rPr lang="en-US" sz="2800" dirty="0" err="1" smtClean="0"/>
              <a:t>genere</a:t>
            </a:r>
            <a:r>
              <a:rPr lang="en-US" sz="2800" dirty="0" smtClean="0"/>
              <a:t>, </a:t>
            </a:r>
            <a:r>
              <a:rPr lang="en-US" sz="2800" dirty="0" err="1" smtClean="0"/>
              <a:t>etnia</a:t>
            </a:r>
            <a:r>
              <a:rPr lang="en-US" sz="2800" dirty="0" smtClean="0"/>
              <a:t>, </a:t>
            </a:r>
            <a:r>
              <a:rPr lang="en-US" sz="2800" dirty="0" err="1" smtClean="0"/>
              <a:t>possono</a:t>
            </a:r>
            <a:r>
              <a:rPr lang="en-US" sz="2800" dirty="0" smtClean="0"/>
              <a:t> </a:t>
            </a:r>
            <a:r>
              <a:rPr lang="en-US" sz="2800" dirty="0" err="1" smtClean="0"/>
              <a:t>influenzare</a:t>
            </a:r>
            <a:r>
              <a:rPr lang="en-US" sz="2800" dirty="0" smtClean="0"/>
              <a:t> le </a:t>
            </a:r>
            <a:r>
              <a:rPr lang="en-US" sz="2800" dirty="0" err="1" smtClean="0"/>
              <a:t>deliberazioni</a:t>
            </a:r>
            <a:r>
              <a:rPr lang="en-US" sz="2800" dirty="0" smtClean="0"/>
              <a:t> </a:t>
            </a:r>
            <a:r>
              <a:rPr lang="en-US" sz="2800" dirty="0" err="1" smtClean="0"/>
              <a:t>della</a:t>
            </a:r>
            <a:r>
              <a:rPr lang="en-US" sz="2800" dirty="0" smtClean="0"/>
              <a:t> </a:t>
            </a:r>
            <a:r>
              <a:rPr lang="en-US" sz="2800" dirty="0" err="1" smtClean="0"/>
              <a:t>giuria</a:t>
            </a:r>
            <a:r>
              <a:rPr lang="en-US" sz="2800" dirty="0" smtClean="0"/>
              <a:t>.</a:t>
            </a:r>
            <a:endParaRPr lang="en-US" sz="2800" dirty="0"/>
          </a:p>
        </p:txBody>
      </p:sp>
    </p:spTree>
    <p:extLst>
      <p:ext uri="{BB962C8B-B14F-4D97-AF65-F5344CB8AC3E}">
        <p14:creationId xmlns:p14="http://schemas.microsoft.com/office/powerpoint/2010/main" val="16110834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1162763"/>
            <a:ext cx="9144000" cy="5193588"/>
          </a:xfrm>
        </p:spPr>
        <p:txBody>
          <a:bodyPr>
            <a:noAutofit/>
          </a:bodyPr>
          <a:lstStyle/>
          <a:p>
            <a:pPr marL="0" indent="0" algn="just">
              <a:lnSpc>
                <a:spcPct val="90000"/>
              </a:lnSpc>
              <a:buNone/>
            </a:pPr>
            <a:r>
              <a:rPr lang="it-IT" sz="2800" b="1" i="1" dirty="0" smtClean="0"/>
              <a:t>Lo status</a:t>
            </a:r>
            <a:r>
              <a:rPr lang="it-IT" sz="2800" dirty="0" smtClean="0"/>
              <a:t> esprime:</a:t>
            </a:r>
          </a:p>
          <a:p>
            <a:pPr marL="0" indent="0" algn="just">
              <a:lnSpc>
                <a:spcPct val="90000"/>
              </a:lnSpc>
              <a:buNone/>
            </a:pPr>
            <a:r>
              <a:rPr lang="it-IT" sz="2800" dirty="0" smtClean="0"/>
              <a:t>-il grado con cui il contributo di un individuo al raggiungimento del successo sia decisivo o per lo meno rilevante;</a:t>
            </a:r>
          </a:p>
          <a:p>
            <a:pPr marL="0" indent="0" algn="just">
              <a:lnSpc>
                <a:spcPct val="90000"/>
              </a:lnSpc>
              <a:buNone/>
            </a:pPr>
            <a:r>
              <a:rPr lang="it-IT" sz="2800" dirty="0" smtClean="0"/>
              <a:t>-quanto potere o controllo un individuo ha sui risultati del gruppo;</a:t>
            </a:r>
          </a:p>
          <a:p>
            <a:pPr marL="0" indent="0" algn="just">
              <a:lnSpc>
                <a:spcPct val="90000"/>
              </a:lnSpc>
              <a:buNone/>
            </a:pPr>
            <a:r>
              <a:rPr lang="it-IT" sz="2800" dirty="0" smtClean="0"/>
              <a:t>-quanto può influenzare le opinioni degli altri membri del gruppo.</a:t>
            </a:r>
          </a:p>
          <a:p>
            <a:pPr marL="0" indent="0" algn="just">
              <a:lnSpc>
                <a:spcPct val="90000"/>
              </a:lnSpc>
              <a:buNone/>
            </a:pPr>
            <a:endParaRPr lang="it-IT" sz="2800" dirty="0" smtClean="0"/>
          </a:p>
          <a:p>
            <a:pPr marL="0" indent="0" algn="just">
              <a:lnSpc>
                <a:spcPct val="90000"/>
              </a:lnSpc>
              <a:buNone/>
            </a:pPr>
            <a:r>
              <a:rPr lang="it-IT" sz="2800" dirty="0" smtClean="0"/>
              <a:t>Lo status si può anche basare sulla capacità di alcuni individui di esprimere certe caratteristiche fisiche, esaltate o idealizzate.</a:t>
            </a: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44</a:t>
            </a:fld>
            <a:endParaRPr lang="it-IT"/>
          </a:p>
        </p:txBody>
      </p:sp>
    </p:spTree>
    <p:extLst>
      <p:ext uri="{BB962C8B-B14F-4D97-AF65-F5344CB8AC3E}">
        <p14:creationId xmlns:p14="http://schemas.microsoft.com/office/powerpoint/2010/main" val="20103621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125538"/>
            <a:ext cx="9144000" cy="5000625"/>
          </a:xfrm>
        </p:spPr>
        <p:txBody>
          <a:bodyPr>
            <a:noAutofit/>
          </a:bodyPr>
          <a:lstStyle/>
          <a:p>
            <a:pPr marL="0" lvl="1" indent="0" algn="just">
              <a:lnSpc>
                <a:spcPct val="90000"/>
              </a:lnSpc>
              <a:spcBef>
                <a:spcPct val="50000"/>
              </a:spcBef>
              <a:buNone/>
            </a:pPr>
            <a:r>
              <a:rPr lang="it-IT" sz="2600" dirty="0" smtClean="0">
                <a:cs typeface="Times New Roman" charset="0"/>
              </a:rPr>
              <a:t>Si </a:t>
            </a:r>
            <a:r>
              <a:rPr lang="it-IT" sz="2600" dirty="0">
                <a:cs typeface="Times New Roman" charset="0"/>
              </a:rPr>
              <a:t>riferisce alla posizione occupata dall’individuo nel gruppo, unitamente alla valutazione di tale posizione in una scala di prestigio (</a:t>
            </a:r>
            <a:r>
              <a:rPr lang="it-IT" sz="2600" dirty="0" err="1">
                <a:cs typeface="Times New Roman" charset="0"/>
              </a:rPr>
              <a:t>Scilligo</a:t>
            </a:r>
            <a:r>
              <a:rPr lang="it-IT" sz="2600" dirty="0">
                <a:cs typeface="Times New Roman" charset="0"/>
              </a:rPr>
              <a:t>, 1973</a:t>
            </a:r>
            <a:r>
              <a:rPr lang="it-IT" sz="2600" dirty="0" smtClean="0">
                <a:cs typeface="Times New Roman" charset="0"/>
              </a:rPr>
              <a:t>).</a:t>
            </a:r>
            <a:endParaRPr lang="it-IT" sz="2600" dirty="0">
              <a:cs typeface="Times New Roman" charset="0"/>
            </a:endParaRPr>
          </a:p>
          <a:p>
            <a:pPr marL="0" lvl="1" indent="0" algn="just">
              <a:lnSpc>
                <a:spcPct val="90000"/>
              </a:lnSpc>
              <a:spcBef>
                <a:spcPct val="50000"/>
              </a:spcBef>
              <a:buNone/>
            </a:pPr>
            <a:r>
              <a:rPr lang="it-IT" sz="2600" dirty="0" smtClean="0">
                <a:cs typeface="Times New Roman" charset="0"/>
              </a:rPr>
              <a:t>Definisce il </a:t>
            </a:r>
            <a:r>
              <a:rPr lang="it-IT" sz="2600" dirty="0">
                <a:cs typeface="Times New Roman" charset="0"/>
              </a:rPr>
              <a:t>pattern generale di influenza sociale fra i membri di un gruppo (Levine e </a:t>
            </a:r>
            <a:r>
              <a:rPr lang="it-IT" sz="2600" dirty="0" err="1">
                <a:cs typeface="Times New Roman" charset="0"/>
              </a:rPr>
              <a:t>Moreland</a:t>
            </a:r>
            <a:r>
              <a:rPr lang="it-IT" sz="2600" dirty="0">
                <a:cs typeface="Times New Roman" charset="0"/>
              </a:rPr>
              <a:t>, 1990</a:t>
            </a:r>
            <a:r>
              <a:rPr lang="it-IT" sz="2600" dirty="0" smtClean="0">
                <a:cs typeface="Times New Roman" charset="0"/>
              </a:rPr>
              <a:t>).</a:t>
            </a:r>
            <a:endParaRPr lang="it-IT" sz="2600" dirty="0">
              <a:cs typeface="Times New Roman" charset="0"/>
            </a:endParaRPr>
          </a:p>
          <a:p>
            <a:pPr marL="0" lvl="1" indent="0" algn="just">
              <a:lnSpc>
                <a:spcPct val="90000"/>
              </a:lnSpc>
              <a:spcBef>
                <a:spcPct val="50000"/>
              </a:spcBef>
              <a:buNone/>
            </a:pPr>
            <a:r>
              <a:rPr lang="it-IT" sz="2600" dirty="0">
                <a:cs typeface="Times New Roman" charset="0"/>
              </a:rPr>
              <a:t>Uno status elevato è rivelato da due indicatori fondamentali:</a:t>
            </a:r>
          </a:p>
          <a:p>
            <a:pPr marL="0" lvl="2" indent="0" algn="just">
              <a:lnSpc>
                <a:spcPct val="90000"/>
              </a:lnSpc>
              <a:spcBef>
                <a:spcPct val="50000"/>
              </a:spcBef>
              <a:buClr>
                <a:schemeClr val="hlink"/>
              </a:buClr>
              <a:buNone/>
            </a:pPr>
            <a:r>
              <a:rPr lang="it-IT" sz="2600" dirty="0" smtClean="0">
                <a:cs typeface="Times New Roman" charset="0"/>
              </a:rPr>
              <a:t>-Tendenza </a:t>
            </a:r>
            <a:r>
              <a:rPr lang="it-IT" sz="2600" dirty="0">
                <a:cs typeface="Times New Roman" charset="0"/>
              </a:rPr>
              <a:t>a promuovere iniziative (idee ed attività)</a:t>
            </a:r>
          </a:p>
          <a:p>
            <a:pPr marL="0" lvl="2" indent="0" algn="just">
              <a:lnSpc>
                <a:spcPct val="90000"/>
              </a:lnSpc>
              <a:spcBef>
                <a:spcPct val="50000"/>
              </a:spcBef>
              <a:buClr>
                <a:schemeClr val="hlink"/>
              </a:buClr>
              <a:buNone/>
            </a:pPr>
            <a:r>
              <a:rPr lang="it-IT" sz="2600" dirty="0" smtClean="0">
                <a:cs typeface="Times New Roman" charset="0"/>
              </a:rPr>
              <a:t>-Consenso </a:t>
            </a:r>
            <a:r>
              <a:rPr lang="it-IT" sz="2600" dirty="0">
                <a:cs typeface="Times New Roman" charset="0"/>
              </a:rPr>
              <a:t>sulla valutazione del prestigio connesso alla posizione dell’individuo nel gruppo (</a:t>
            </a:r>
            <a:r>
              <a:rPr lang="it-IT" sz="2600" dirty="0" err="1">
                <a:cs typeface="Times New Roman" charset="0"/>
              </a:rPr>
              <a:t>Brown</a:t>
            </a:r>
            <a:r>
              <a:rPr lang="it-IT" sz="2600" dirty="0">
                <a:cs typeface="Times New Roman" charset="0"/>
              </a:rPr>
              <a:t>, 1988)</a:t>
            </a:r>
          </a:p>
          <a:p>
            <a:pPr marL="457200" lvl="1" indent="0" algn="just">
              <a:lnSpc>
                <a:spcPct val="90000"/>
              </a:lnSpc>
              <a:buNone/>
            </a:pPr>
            <a:endParaRPr lang="it-IT" sz="2600" dirty="0" smtClean="0">
              <a:cs typeface="Arial" charset="0"/>
            </a:endParaRPr>
          </a:p>
          <a:p>
            <a:pPr marL="0" lvl="1" indent="0" algn="just">
              <a:lnSpc>
                <a:spcPct val="90000"/>
              </a:lnSpc>
              <a:buNone/>
            </a:pPr>
            <a:r>
              <a:rPr lang="it-IT" sz="2600" dirty="0" smtClean="0">
                <a:cs typeface="Arial" charset="0"/>
              </a:rPr>
              <a:t>Le </a:t>
            </a:r>
            <a:r>
              <a:rPr lang="it-IT" sz="2600" dirty="0">
                <a:cs typeface="Arial" charset="0"/>
              </a:rPr>
              <a:t>differenziazioni di status sono funzionali rispetto al bisogno di prevedibilità e </a:t>
            </a:r>
            <a:r>
              <a:rPr lang="it-IT" sz="2600" dirty="0" smtClean="0">
                <a:cs typeface="Arial" charset="0"/>
              </a:rPr>
              <a:t>ordine.</a:t>
            </a:r>
            <a:endParaRPr lang="it-IT" sz="2600" i="1" dirty="0">
              <a:cs typeface="Arial" charset="0"/>
            </a:endParaRPr>
          </a:p>
          <a:p>
            <a:pPr marL="0" indent="0" algn="just">
              <a:lnSpc>
                <a:spcPct val="90000"/>
              </a:lnSpc>
              <a:buNone/>
            </a:pPr>
            <a:endParaRPr lang="it-IT" sz="2600" dirty="0"/>
          </a:p>
        </p:txBody>
      </p:sp>
      <p:sp>
        <p:nvSpPr>
          <p:cNvPr id="5"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23163316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417638"/>
            <a:ext cx="9144000" cy="4525963"/>
          </a:xfrm>
        </p:spPr>
        <p:txBody>
          <a:bodyPr>
            <a:noAutofit/>
          </a:bodyPr>
          <a:lstStyle/>
          <a:p>
            <a:pPr marL="0" indent="0" algn="just">
              <a:buNone/>
            </a:pPr>
            <a:r>
              <a:rPr lang="it-IT" sz="2800" dirty="0"/>
              <a:t>I membri di un gruppo con </a:t>
            </a:r>
            <a:r>
              <a:rPr lang="it-IT" sz="2800" b="1" dirty="0"/>
              <a:t>status </a:t>
            </a:r>
            <a:r>
              <a:rPr lang="it-IT" sz="2800" dirty="0" smtClean="0"/>
              <a:t>più elevato </a:t>
            </a:r>
            <a:r>
              <a:rPr lang="it-IT" sz="2800" dirty="0"/>
              <a:t>tendono a: </a:t>
            </a:r>
            <a:endParaRPr lang="it-IT" sz="2800" dirty="0" smtClean="0">
              <a:effectLst/>
            </a:endParaRPr>
          </a:p>
          <a:p>
            <a:pPr marL="0" indent="0" algn="just">
              <a:buNone/>
            </a:pPr>
            <a:r>
              <a:rPr lang="it-IT" sz="2800" dirty="0" smtClean="0"/>
              <a:t>- parlare </a:t>
            </a:r>
            <a:r>
              <a:rPr lang="it-IT" sz="2800" dirty="0"/>
              <a:t>con voce </a:t>
            </a:r>
            <a:r>
              <a:rPr lang="it-IT" sz="2800" dirty="0" smtClean="0"/>
              <a:t>più ferma </a:t>
            </a:r>
            <a:r>
              <a:rPr lang="it-IT" sz="2800" dirty="0"/>
              <a:t>e senza esitazioni, mantengono il contatto visivo con gli altri e lo fanno </a:t>
            </a:r>
            <a:r>
              <a:rPr lang="it-IT" sz="2800" dirty="0" smtClean="0"/>
              <a:t>più a </a:t>
            </a:r>
            <a:r>
              <a:rPr lang="it-IT" sz="2800" dirty="0"/>
              <a:t>lungo, hanno una postura eretta (</a:t>
            </a:r>
            <a:r>
              <a:rPr lang="it-IT" sz="2800" b="1" dirty="0"/>
              <a:t>comportamento non verbale</a:t>
            </a:r>
            <a:r>
              <a:rPr lang="it-IT" sz="2800" dirty="0"/>
              <a:t>) (Harper, 1985), </a:t>
            </a:r>
            <a:endParaRPr lang="it-IT" sz="2800" dirty="0" smtClean="0">
              <a:effectLst/>
            </a:endParaRPr>
          </a:p>
          <a:p>
            <a:pPr marL="0" indent="0" algn="just">
              <a:buNone/>
            </a:pPr>
            <a:r>
              <a:rPr lang="it-IT" sz="2800" dirty="0" smtClean="0"/>
              <a:t>e a</a:t>
            </a:r>
            <a:r>
              <a:rPr lang="it-IT" sz="2800" dirty="0"/>
              <a:t/>
            </a:r>
            <a:br>
              <a:rPr lang="it-IT" sz="2800" dirty="0"/>
            </a:br>
            <a:r>
              <a:rPr lang="it-IT" sz="2800" dirty="0" smtClean="0"/>
              <a:t>- parlare più degli </a:t>
            </a:r>
            <a:r>
              <a:rPr lang="it-IT" sz="2800" dirty="0"/>
              <a:t>altri, </a:t>
            </a:r>
            <a:r>
              <a:rPr lang="it-IT" sz="2800" dirty="0" smtClean="0"/>
              <a:t>più </a:t>
            </a:r>
            <a:r>
              <a:rPr lang="it-IT" sz="2800" dirty="0"/>
              <a:t>probabilmente esprimono anche critiche, </a:t>
            </a:r>
            <a:r>
              <a:rPr lang="it-IT" sz="2800" dirty="0" smtClean="0"/>
              <a:t>danno </a:t>
            </a:r>
            <a:r>
              <a:rPr lang="it-IT" sz="2800" dirty="0"/>
              <a:t>ordini o interrompono gli altri (</a:t>
            </a:r>
            <a:r>
              <a:rPr lang="it-IT" sz="2800" b="1" dirty="0"/>
              <a:t>comportamento verbale</a:t>
            </a:r>
            <a:r>
              <a:rPr lang="it-IT" sz="2800" dirty="0"/>
              <a:t>) (</a:t>
            </a:r>
            <a:r>
              <a:rPr lang="it-IT" sz="2800" dirty="0" err="1"/>
              <a:t>Weisfeld</a:t>
            </a:r>
            <a:r>
              <a:rPr lang="it-IT" sz="2800" dirty="0"/>
              <a:t> </a:t>
            </a:r>
            <a:r>
              <a:rPr lang="it-IT" sz="2800" dirty="0" smtClean="0"/>
              <a:t>&amp; </a:t>
            </a:r>
            <a:r>
              <a:rPr lang="it-IT" sz="2800" dirty="0" err="1" smtClean="0"/>
              <a:t>Weisfeld</a:t>
            </a:r>
            <a:r>
              <a:rPr lang="it-IT" sz="2800" dirty="0"/>
              <a:t>, 1984; </a:t>
            </a:r>
            <a:r>
              <a:rPr lang="it-IT" sz="2800" dirty="0" err="1"/>
              <a:t>Skvoretz</a:t>
            </a:r>
            <a:r>
              <a:rPr lang="it-IT" sz="2800" dirty="0"/>
              <a:t>, 1988).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46</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20167655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309509"/>
            <a:ext cx="9144000" cy="4525963"/>
          </a:xfrm>
        </p:spPr>
        <p:txBody>
          <a:bodyPr>
            <a:normAutofit/>
          </a:bodyPr>
          <a:lstStyle/>
          <a:p>
            <a:pPr marL="0" indent="0" algn="just">
              <a:buNone/>
            </a:pPr>
            <a:r>
              <a:rPr lang="it-IT" dirty="0"/>
              <a:t>I membri di un gruppo sono differenziati all’interno dello stesso in base allo </a:t>
            </a:r>
            <a:r>
              <a:rPr lang="it-IT" b="1" dirty="0"/>
              <a:t>status</a:t>
            </a:r>
            <a:r>
              <a:rPr lang="it-IT" dirty="0"/>
              <a:t>, definito come (</a:t>
            </a:r>
            <a:r>
              <a:rPr lang="it-IT" dirty="0" err="1"/>
              <a:t>Scilligo</a:t>
            </a:r>
            <a:r>
              <a:rPr lang="it-IT" dirty="0"/>
              <a:t>, 1973): </a:t>
            </a:r>
            <a:endParaRPr lang="it-IT" dirty="0" smtClean="0"/>
          </a:p>
          <a:p>
            <a:pPr marL="0" indent="0" algn="just">
              <a:buNone/>
            </a:pPr>
            <a:endParaRPr lang="it-IT" dirty="0" smtClean="0">
              <a:effectLst/>
            </a:endParaRPr>
          </a:p>
          <a:p>
            <a:pPr marL="0" indent="0" algn="just">
              <a:buNone/>
            </a:pPr>
            <a:r>
              <a:rPr lang="it-IT" i="1" dirty="0"/>
              <a:t>“La posizione che un individuo occupa in un gruppo (che riflette importanza, </a:t>
            </a:r>
            <a:r>
              <a:rPr lang="it-IT" i="1" dirty="0" smtClean="0"/>
              <a:t>centralità, </a:t>
            </a:r>
            <a:r>
              <a:rPr lang="it-IT" i="1" dirty="0"/>
              <a:t>potere di un membro verso gli altri) e la valutazione di tale posizione su una scala di prestigio.” </a:t>
            </a:r>
            <a:endParaRPr lang="it-IT" i="1"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47</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10385404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248311"/>
            <a:ext cx="9144000" cy="5473164"/>
          </a:xfrm>
        </p:spPr>
        <p:txBody>
          <a:bodyPr>
            <a:noAutofit/>
          </a:bodyPr>
          <a:lstStyle/>
          <a:p>
            <a:pPr marL="0" indent="0" algn="just">
              <a:buNone/>
            </a:pPr>
            <a:r>
              <a:rPr lang="it-IT" sz="2800" dirty="0"/>
              <a:t>Le differenziazioni di </a:t>
            </a:r>
            <a:r>
              <a:rPr lang="it-IT" sz="2800" b="1" dirty="0"/>
              <a:t>status </a:t>
            </a:r>
            <a:r>
              <a:rPr lang="it-IT" sz="2800" dirty="0"/>
              <a:t>si posizionano su una </a:t>
            </a:r>
            <a:r>
              <a:rPr lang="it-IT" sz="2800" b="1" dirty="0"/>
              <a:t>gerarchia</a:t>
            </a:r>
            <a:r>
              <a:rPr lang="it-IT" sz="2800" dirty="0"/>
              <a:t>, che riflette il prestigio delle diverse posizioni dei membri (vale per tutti i gruppi: grandi e piccoli, team faccia a faccia, primari e secondari, formali e informali). </a:t>
            </a:r>
            <a:endParaRPr lang="it-IT" sz="2800" dirty="0" smtClean="0"/>
          </a:p>
          <a:p>
            <a:pPr marL="0" indent="0" algn="just">
              <a:buNone/>
            </a:pPr>
            <a:endParaRPr lang="it-IT" sz="2800" dirty="0" smtClean="0">
              <a:effectLst/>
            </a:endParaRPr>
          </a:p>
          <a:p>
            <a:pPr marL="0" indent="0" algn="just">
              <a:buNone/>
            </a:pPr>
            <a:r>
              <a:rPr lang="it-IT" sz="2800" dirty="0" err="1"/>
              <a:t>Sherif</a:t>
            </a:r>
            <a:r>
              <a:rPr lang="it-IT" sz="2800" dirty="0"/>
              <a:t> (</a:t>
            </a:r>
            <a:r>
              <a:rPr lang="it-IT" sz="2800" dirty="0" smtClean="0"/>
              <a:t>1988) </a:t>
            </a:r>
            <a:r>
              <a:rPr lang="it-IT" sz="2800" dirty="0"/>
              <a:t>sottolinea come questo valga anche nei gruppi spontanei o informali, come quelli amicali: </a:t>
            </a:r>
            <a:endParaRPr lang="it-IT" sz="2800" dirty="0" smtClean="0">
              <a:effectLst/>
            </a:endParaRPr>
          </a:p>
          <a:p>
            <a:pPr marL="0" indent="0" algn="just">
              <a:buNone/>
            </a:pPr>
            <a:r>
              <a:rPr lang="it-IT" sz="2800" i="1" dirty="0"/>
              <a:t>“le strutture sociali in miniatura presentano invariabilmente una gerarchia per quanto concerne il potere sociale, malgrado il fatto che la scelta degli amici, da parte dei membri del gruppo, sia di solito reciproca”. </a:t>
            </a:r>
            <a:endParaRPr lang="it-IT" sz="2800" i="1"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48</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285074012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03520"/>
            <a:ext cx="9144000" cy="5717955"/>
          </a:xfrm>
        </p:spPr>
        <p:txBody>
          <a:bodyPr>
            <a:noAutofit/>
          </a:bodyPr>
          <a:lstStyle/>
          <a:p>
            <a:pPr marL="0" indent="0" algn="just">
              <a:buNone/>
            </a:pPr>
            <a:r>
              <a:rPr lang="it-IT" sz="2800" b="1" dirty="0" smtClean="0"/>
              <a:t>1</a:t>
            </a:r>
            <a:r>
              <a:rPr lang="it-IT" sz="2800" b="1" dirty="0"/>
              <a:t>. Tendenza a promuovere iniziative </a:t>
            </a:r>
            <a:r>
              <a:rPr lang="it-IT" sz="2800" dirty="0"/>
              <a:t>da parte dei membri con </a:t>
            </a:r>
            <a:r>
              <a:rPr lang="it-IT" sz="2800" dirty="0" smtClean="0"/>
              <a:t>più </a:t>
            </a:r>
            <a:r>
              <a:rPr lang="it-IT" sz="2800" b="1" dirty="0"/>
              <a:t>alto status</a:t>
            </a:r>
            <a:r>
              <a:rPr lang="it-IT" sz="2800" dirty="0"/>
              <a:t>: numero </a:t>
            </a:r>
            <a:r>
              <a:rPr lang="it-IT" sz="2800" dirty="0" smtClean="0"/>
              <a:t>più </a:t>
            </a:r>
            <a:r>
              <a:rPr lang="it-IT" sz="2800" dirty="0"/>
              <a:t>elevato di idee che vengono seguite dal gruppo, </a:t>
            </a:r>
            <a:r>
              <a:rPr lang="it-IT" sz="2800" dirty="0" smtClean="0"/>
              <a:t>più </a:t>
            </a:r>
            <a:r>
              <a:rPr lang="it-IT" sz="2800" dirty="0"/>
              <a:t>alto potere di iniziativa che è direttamente proporzionale allo status. Chi ha </a:t>
            </a:r>
            <a:r>
              <a:rPr lang="it-IT" sz="2800" dirty="0" smtClean="0"/>
              <a:t>status </a:t>
            </a:r>
            <a:r>
              <a:rPr lang="it-IT" sz="2800" dirty="0"/>
              <a:t>più alto ha </a:t>
            </a:r>
            <a:r>
              <a:rPr lang="it-IT" sz="2800" dirty="0" smtClean="0"/>
              <a:t>più </a:t>
            </a:r>
            <a:r>
              <a:rPr lang="it-IT" sz="2800" dirty="0"/>
              <a:t>potere di avviare azioni e prendere iniziative (leader); chi ha meno status (membri) per essere propositivo segue un </a:t>
            </a:r>
            <a:r>
              <a:rPr lang="it-IT" sz="2800" i="1" dirty="0"/>
              <a:t>iter </a:t>
            </a:r>
            <a:r>
              <a:rPr lang="it-IT" sz="2800" dirty="0"/>
              <a:t>‘obbligato’ fra i membri, per cui la proposta passa fra i membri fino al capo, che </a:t>
            </a:r>
            <a:r>
              <a:rPr lang="it-IT" sz="2800" dirty="0" smtClean="0"/>
              <a:t>deciderà il </a:t>
            </a:r>
            <a:r>
              <a:rPr lang="it-IT" sz="2800" dirty="0"/>
              <a:t>da farsi; </a:t>
            </a:r>
            <a:endParaRPr lang="it-IT" sz="2800" dirty="0" smtClean="0">
              <a:effectLst/>
            </a:endParaRPr>
          </a:p>
          <a:p>
            <a:pPr marL="0" indent="0" algn="just">
              <a:buNone/>
            </a:pPr>
            <a:r>
              <a:rPr lang="it-IT" sz="2800" b="1" dirty="0"/>
              <a:t>2. Valutazione consensuale del prestigio </a:t>
            </a:r>
            <a:r>
              <a:rPr lang="it-IT" sz="2800" dirty="0"/>
              <a:t>connesso ad un certo status: nel gruppo tende ad esserci maggiore consenso di giudizio per quanto riguarda le posizioni </a:t>
            </a:r>
            <a:r>
              <a:rPr lang="it-IT" sz="2800" dirty="0" smtClean="0"/>
              <a:t>più </a:t>
            </a:r>
            <a:r>
              <a:rPr lang="it-IT" sz="2800" b="1" dirty="0"/>
              <a:t>alte </a:t>
            </a:r>
            <a:r>
              <a:rPr lang="it-IT" sz="2800" dirty="0" smtClean="0"/>
              <a:t>(</a:t>
            </a:r>
            <a:r>
              <a:rPr lang="it-IT" sz="2800" dirty="0" err="1"/>
              <a:t>Sherif</a:t>
            </a:r>
            <a:r>
              <a:rPr lang="it-IT" sz="2800" dirty="0"/>
              <a:t>, 1984).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49</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26845149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numero diapositiva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52F2BA-1D09-CF49-BAE4-3515574F10DA}" type="slidenum">
              <a:rPr lang="it-IT">
                <a:solidFill>
                  <a:srgbClr val="045C75"/>
                </a:solidFill>
              </a:rPr>
              <a:pPr eaLnBrk="1" hangingPunct="1"/>
              <a:t>5</a:t>
            </a:fld>
            <a:endParaRPr lang="it-IT">
              <a:solidFill>
                <a:srgbClr val="045C75"/>
              </a:solidFill>
            </a:endParaRPr>
          </a:p>
        </p:txBody>
      </p:sp>
      <p:graphicFrame>
        <p:nvGraphicFramePr>
          <p:cNvPr id="2050" name="Object 7"/>
          <p:cNvGraphicFramePr>
            <a:graphicFrameLocks noChangeAspect="1"/>
          </p:cNvGraphicFramePr>
          <p:nvPr>
            <p:extLst>
              <p:ext uri="{D42A27DB-BD31-4B8C-83A1-F6EECF244321}">
                <p14:modId xmlns:p14="http://schemas.microsoft.com/office/powerpoint/2010/main" val="3821807577"/>
              </p:ext>
            </p:extLst>
          </p:nvPr>
        </p:nvGraphicFramePr>
        <p:xfrm>
          <a:off x="4016375" y="4795837"/>
          <a:ext cx="5073650" cy="1925638"/>
        </p:xfrm>
        <a:graphic>
          <a:graphicData uri="http://schemas.openxmlformats.org/presentationml/2006/ole">
            <mc:AlternateContent xmlns:mc="http://schemas.openxmlformats.org/markup-compatibility/2006">
              <mc:Choice xmlns:v="urn:schemas-microsoft-com:vml" Requires="v">
                <p:oleObj spid="_x0000_s446588" name="Immagine Photo Magic" r:id="rId4" imgW="1699260" imgH="777240" progId="PhotoMag.Image.4">
                  <p:embed/>
                </p:oleObj>
              </mc:Choice>
              <mc:Fallback>
                <p:oleObj name="Immagine Photo Magic" r:id="rId4" imgW="1699260" imgH="777240" progId="PhotoMag.Imag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4795837"/>
                        <a:ext cx="507365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t-IT">
              <a:latin typeface="Constantia" charset="0"/>
            </a:endParaRPr>
          </a:p>
        </p:txBody>
      </p:sp>
      <p:sp>
        <p:nvSpPr>
          <p:cNvPr id="10244" name="Rectangle 4"/>
          <p:cNvSpPr>
            <a:spLocks noChangeArrowheads="1"/>
          </p:cNvSpPr>
          <p:nvPr/>
        </p:nvSpPr>
        <p:spPr bwMode="auto">
          <a:xfrm>
            <a:off x="83303" y="1198546"/>
            <a:ext cx="7704684" cy="3730764"/>
          </a:xfrm>
          <a:prstGeom prst="rect">
            <a:avLst/>
          </a:prstGeom>
          <a:noFill/>
          <a:ln w="12700">
            <a:noFill/>
            <a:miter lim="800000"/>
            <a:headEnd/>
            <a:tailEnd/>
          </a:ln>
          <a:effectLst/>
        </p:spPr>
        <p:txBody>
          <a:bodyPr wrap="square" lIns="90488" tIns="44450" rIns="90488" bIns="44450">
            <a:spAutoFit/>
          </a:bodyPr>
          <a:lstStyle/>
          <a:p>
            <a:pPr marL="457200" indent="-457200" fontAlgn="auto">
              <a:lnSpc>
                <a:spcPct val="70000"/>
              </a:lnSpc>
              <a:spcBef>
                <a:spcPts val="0"/>
              </a:spcBef>
              <a:spcAft>
                <a:spcPts val="0"/>
              </a:spcAft>
              <a:buFont typeface="Arial"/>
              <a:buChar char="•"/>
              <a:defRPr/>
            </a:pPr>
            <a:endParaRPr lang="it-IT" sz="2800" i="1" dirty="0">
              <a:latin typeface="Arial"/>
              <a:ea typeface="+mn-ea"/>
              <a:cs typeface="Arial"/>
            </a:endParaRPr>
          </a:p>
          <a:p>
            <a:pPr fontAlgn="auto">
              <a:lnSpc>
                <a:spcPct val="70000"/>
              </a:lnSpc>
              <a:spcBef>
                <a:spcPts val="0"/>
              </a:spcBef>
              <a:spcAft>
                <a:spcPts val="0"/>
              </a:spcAft>
              <a:defRPr/>
            </a:pPr>
            <a:r>
              <a:rPr lang="it-IT" sz="2800" dirty="0" smtClean="0">
                <a:latin typeface="Arial"/>
                <a:ea typeface="+mn-ea"/>
                <a:cs typeface="Arial"/>
              </a:rPr>
              <a:t>Un team efficace è caratterizzato da: </a:t>
            </a:r>
          </a:p>
          <a:p>
            <a:pPr fontAlgn="auto">
              <a:lnSpc>
                <a:spcPct val="70000"/>
              </a:lnSpc>
              <a:spcBef>
                <a:spcPts val="0"/>
              </a:spcBef>
              <a:spcAft>
                <a:spcPts val="0"/>
              </a:spcAft>
              <a:defRPr/>
            </a:pPr>
            <a:endParaRPr lang="it-IT" sz="2800" dirty="0" smtClean="0">
              <a:latin typeface="Arial"/>
              <a:ea typeface="+mn-ea"/>
              <a:cs typeface="Arial"/>
            </a:endParaRPr>
          </a:p>
          <a:p>
            <a:pPr marL="457200" indent="-457200" fontAlgn="auto">
              <a:lnSpc>
                <a:spcPct val="70000"/>
              </a:lnSpc>
              <a:spcBef>
                <a:spcPts val="0"/>
              </a:spcBef>
              <a:spcAft>
                <a:spcPts val="0"/>
              </a:spcAft>
              <a:buFont typeface="Arial"/>
              <a:buChar char="•"/>
              <a:defRPr/>
            </a:pPr>
            <a:r>
              <a:rPr lang="it-IT" sz="2800" dirty="0" smtClean="0">
                <a:latin typeface="Arial"/>
                <a:ea typeface="+mn-ea"/>
                <a:cs typeface="Arial"/>
              </a:rPr>
              <a:t>comunione </a:t>
            </a:r>
            <a:r>
              <a:rPr lang="it-IT" sz="2800" dirty="0">
                <a:latin typeface="Arial"/>
                <a:ea typeface="+mn-ea"/>
                <a:cs typeface="Arial"/>
              </a:rPr>
              <a:t>di obiettivi</a:t>
            </a:r>
          </a:p>
          <a:p>
            <a:pPr marL="457200" indent="-457200" fontAlgn="auto">
              <a:lnSpc>
                <a:spcPct val="70000"/>
              </a:lnSpc>
              <a:spcBef>
                <a:spcPts val="0"/>
              </a:spcBef>
              <a:spcAft>
                <a:spcPts val="0"/>
              </a:spcAft>
              <a:buFont typeface="Arial"/>
              <a:buChar char="•"/>
              <a:defRPr/>
            </a:pPr>
            <a:endParaRPr lang="it-IT" sz="2800" dirty="0">
              <a:latin typeface="Arial"/>
              <a:ea typeface="+mn-ea"/>
              <a:cs typeface="Arial"/>
            </a:endParaRPr>
          </a:p>
          <a:p>
            <a:pPr marL="457200" indent="-457200" fontAlgn="auto">
              <a:lnSpc>
                <a:spcPct val="70000"/>
              </a:lnSpc>
              <a:spcBef>
                <a:spcPts val="0"/>
              </a:spcBef>
              <a:spcAft>
                <a:spcPts val="0"/>
              </a:spcAft>
              <a:buFont typeface="Arial"/>
              <a:buChar char="•"/>
              <a:defRPr/>
            </a:pPr>
            <a:r>
              <a:rPr lang="it-IT" sz="2800" dirty="0">
                <a:latin typeface="Arial"/>
                <a:ea typeface="+mn-ea"/>
                <a:cs typeface="Arial"/>
              </a:rPr>
              <a:t>chiarezza di funzioni e compiti</a:t>
            </a:r>
          </a:p>
          <a:p>
            <a:pPr marL="457200" indent="-457200" fontAlgn="auto">
              <a:lnSpc>
                <a:spcPct val="70000"/>
              </a:lnSpc>
              <a:spcBef>
                <a:spcPts val="0"/>
              </a:spcBef>
              <a:spcAft>
                <a:spcPts val="0"/>
              </a:spcAft>
              <a:buFont typeface="Arial"/>
              <a:buChar char="•"/>
              <a:defRPr/>
            </a:pPr>
            <a:endParaRPr lang="it-IT" sz="2800" dirty="0">
              <a:latin typeface="Arial"/>
              <a:ea typeface="+mn-ea"/>
              <a:cs typeface="Arial"/>
            </a:endParaRPr>
          </a:p>
          <a:p>
            <a:pPr marL="457200" indent="-457200" fontAlgn="auto">
              <a:lnSpc>
                <a:spcPct val="70000"/>
              </a:lnSpc>
              <a:spcBef>
                <a:spcPts val="0"/>
              </a:spcBef>
              <a:spcAft>
                <a:spcPts val="0"/>
              </a:spcAft>
              <a:buFont typeface="Arial"/>
              <a:buChar char="•"/>
              <a:defRPr/>
            </a:pPr>
            <a:r>
              <a:rPr lang="it-IT" sz="2800" dirty="0">
                <a:latin typeface="Arial"/>
                <a:ea typeface="+mn-ea"/>
                <a:cs typeface="Arial"/>
              </a:rPr>
              <a:t>assenza di pregiudizi</a:t>
            </a:r>
          </a:p>
          <a:p>
            <a:pPr marL="457200" indent="-457200" fontAlgn="auto">
              <a:lnSpc>
                <a:spcPct val="70000"/>
              </a:lnSpc>
              <a:spcBef>
                <a:spcPts val="0"/>
              </a:spcBef>
              <a:spcAft>
                <a:spcPts val="0"/>
              </a:spcAft>
              <a:buFont typeface="Arial"/>
              <a:buChar char="•"/>
              <a:defRPr/>
            </a:pPr>
            <a:endParaRPr lang="it-IT" sz="2800" dirty="0">
              <a:latin typeface="Arial"/>
              <a:ea typeface="+mn-ea"/>
              <a:cs typeface="Arial"/>
            </a:endParaRPr>
          </a:p>
          <a:p>
            <a:pPr marL="457200" indent="-457200" fontAlgn="auto">
              <a:lnSpc>
                <a:spcPct val="70000"/>
              </a:lnSpc>
              <a:spcBef>
                <a:spcPts val="0"/>
              </a:spcBef>
              <a:spcAft>
                <a:spcPts val="0"/>
              </a:spcAft>
              <a:buFont typeface="Arial"/>
              <a:buChar char="•"/>
              <a:defRPr/>
            </a:pPr>
            <a:r>
              <a:rPr lang="it-IT" sz="2800" dirty="0">
                <a:latin typeface="Arial"/>
                <a:ea typeface="+mn-ea"/>
                <a:cs typeface="Arial"/>
              </a:rPr>
              <a:t>orientamento al risultato</a:t>
            </a:r>
          </a:p>
          <a:p>
            <a:pPr marL="457200" indent="-457200" fontAlgn="auto">
              <a:lnSpc>
                <a:spcPct val="70000"/>
              </a:lnSpc>
              <a:spcBef>
                <a:spcPts val="0"/>
              </a:spcBef>
              <a:spcAft>
                <a:spcPts val="0"/>
              </a:spcAft>
              <a:buFont typeface="Arial"/>
              <a:buChar char="•"/>
              <a:defRPr/>
            </a:pPr>
            <a:endParaRPr lang="it-IT" sz="2800" dirty="0">
              <a:latin typeface="Arial"/>
              <a:ea typeface="+mn-ea"/>
              <a:cs typeface="Arial"/>
            </a:endParaRPr>
          </a:p>
          <a:p>
            <a:pPr marL="457200" indent="-457200" fontAlgn="auto">
              <a:lnSpc>
                <a:spcPct val="70000"/>
              </a:lnSpc>
              <a:spcBef>
                <a:spcPts val="0"/>
              </a:spcBef>
              <a:spcAft>
                <a:spcPts val="0"/>
              </a:spcAft>
              <a:buFont typeface="Arial"/>
              <a:buChar char="•"/>
              <a:defRPr/>
            </a:pPr>
            <a:r>
              <a:rPr lang="it-IT" sz="2800" dirty="0">
                <a:latin typeface="Arial"/>
                <a:ea typeface="+mn-ea"/>
                <a:cs typeface="Arial"/>
              </a:rPr>
              <a:t>orientamento alle persone</a:t>
            </a:r>
          </a:p>
        </p:txBody>
      </p:sp>
      <p:sp>
        <p:nvSpPr>
          <p:cNvPr id="7"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DIFFERENZE FRA GRUPPO E TEAM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Tree>
    <p:extLst>
      <p:ext uri="{BB962C8B-B14F-4D97-AF65-F5344CB8AC3E}">
        <p14:creationId xmlns:p14="http://schemas.microsoft.com/office/powerpoint/2010/main" val="440264625"/>
      </p:ext>
    </p:extLst>
  </p:cSld>
  <p:clrMapOvr>
    <a:masterClrMapping/>
  </p:clrMapOvr>
  <p:transition xmlns:p14="http://schemas.microsoft.com/office/powerpoint/2010/mai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187114"/>
            <a:ext cx="9144000" cy="4525963"/>
          </a:xfrm>
        </p:spPr>
        <p:txBody>
          <a:bodyPr>
            <a:normAutofit fontScale="92500" lnSpcReduction="20000"/>
          </a:bodyPr>
          <a:lstStyle/>
          <a:p>
            <a:pPr marL="0" indent="0" algn="just">
              <a:buNone/>
            </a:pPr>
            <a:r>
              <a:rPr lang="it-IT" dirty="0"/>
              <a:t>Le differenziazioni di </a:t>
            </a:r>
            <a:r>
              <a:rPr lang="it-IT" b="1" dirty="0"/>
              <a:t>status </a:t>
            </a:r>
            <a:r>
              <a:rPr lang="it-IT" dirty="0"/>
              <a:t>seguono una logica di </a:t>
            </a:r>
            <a:r>
              <a:rPr lang="it-IT" b="1" dirty="0"/>
              <a:t>posizione sociale </a:t>
            </a:r>
            <a:r>
              <a:rPr lang="it-IT" dirty="0" smtClean="0"/>
              <a:t>e </a:t>
            </a:r>
            <a:r>
              <a:rPr lang="it-IT" dirty="0"/>
              <a:t>caratterizzano tutti i gruppi (anche </a:t>
            </a:r>
            <a:r>
              <a:rPr lang="it-IT" dirty="0" smtClean="0"/>
              <a:t>animali - Es. l’ordine ‘naturale’ con cui gli animali del branco si avvicinano alla preda e la mangiano)</a:t>
            </a:r>
            <a:r>
              <a:rPr lang="it-IT" dirty="0"/>
              <a:t>. </a:t>
            </a:r>
            <a:endParaRPr lang="it-IT" dirty="0" smtClean="0"/>
          </a:p>
          <a:p>
            <a:pPr marL="0" indent="0" algn="just">
              <a:buNone/>
            </a:pPr>
            <a:endParaRPr lang="it-IT" dirty="0" smtClean="0">
              <a:effectLst/>
            </a:endParaRPr>
          </a:p>
          <a:p>
            <a:pPr marL="0" indent="0" algn="just">
              <a:buNone/>
            </a:pPr>
            <a:r>
              <a:rPr lang="it-IT" dirty="0"/>
              <a:t>Es. se un membro di status elevato in un gruppo </a:t>
            </a:r>
            <a:r>
              <a:rPr lang="it-IT" dirty="0" smtClean="0"/>
              <a:t>deve </a:t>
            </a:r>
            <a:r>
              <a:rPr lang="it-IT" dirty="0"/>
              <a:t>lasciare il gruppo ci sono due </a:t>
            </a:r>
            <a:r>
              <a:rPr lang="it-IT" dirty="0" smtClean="0"/>
              <a:t>possibilità: </a:t>
            </a:r>
            <a:r>
              <a:rPr lang="it-IT" dirty="0"/>
              <a:t>o un membro di status intermedio ‘sale di </a:t>
            </a:r>
            <a:r>
              <a:rPr lang="it-IT" dirty="0" err="1"/>
              <a:t>grado’</a:t>
            </a:r>
            <a:r>
              <a:rPr lang="it-IT" dirty="0"/>
              <a:t> oppure si rimpiazza il vertice con l’entrata di un membro </a:t>
            </a:r>
            <a:r>
              <a:rPr lang="it-IT" dirty="0" smtClean="0"/>
              <a:t>esterno. </a:t>
            </a:r>
            <a:endParaRPr lang="it-IT" dirty="0" smtClean="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50</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35919673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27021"/>
            <a:ext cx="9144000" cy="5429329"/>
          </a:xfrm>
        </p:spPr>
        <p:txBody>
          <a:bodyPr>
            <a:noAutofit/>
          </a:bodyPr>
          <a:lstStyle/>
          <a:p>
            <a:pPr marL="0" indent="0" algn="just">
              <a:buNone/>
            </a:pPr>
            <a:r>
              <a:rPr lang="it-IT" sz="2600" dirty="0"/>
              <a:t>Secondo alcuni autori (</a:t>
            </a:r>
            <a:r>
              <a:rPr lang="it-IT" sz="2600" dirty="0" err="1"/>
              <a:t>Weisfeld</a:t>
            </a:r>
            <a:r>
              <a:rPr lang="it-IT" sz="2600" dirty="0"/>
              <a:t> and </a:t>
            </a:r>
            <a:r>
              <a:rPr lang="it-IT" sz="2600" dirty="0" err="1"/>
              <a:t>Weisfeld</a:t>
            </a:r>
            <a:r>
              <a:rPr lang="it-IT" sz="2600" dirty="0"/>
              <a:t>, 1984), lo </a:t>
            </a:r>
            <a:r>
              <a:rPr lang="it-IT" sz="2600" b="1" dirty="0"/>
              <a:t>status </a:t>
            </a:r>
            <a:r>
              <a:rPr lang="it-IT" sz="2600" dirty="0"/>
              <a:t>in un gruppo si </a:t>
            </a:r>
            <a:r>
              <a:rPr lang="it-IT" sz="2600" b="1" dirty="0"/>
              <a:t>crea nel tempo </a:t>
            </a:r>
            <a:r>
              <a:rPr lang="it-IT" sz="2600" dirty="0"/>
              <a:t>attraverso </a:t>
            </a:r>
            <a:r>
              <a:rPr lang="it-IT" sz="2600" b="1" dirty="0"/>
              <a:t>comportamenti </a:t>
            </a:r>
            <a:r>
              <a:rPr lang="it-IT" sz="2600" dirty="0"/>
              <a:t>che sono in qualche modo ‘ricompensati’ dal gruppo stesso e che costituiscono delle </a:t>
            </a:r>
            <a:r>
              <a:rPr lang="it-IT" sz="2600" b="1" dirty="0"/>
              <a:t>fonti di status</a:t>
            </a:r>
            <a:r>
              <a:rPr lang="it-IT" sz="2600" dirty="0"/>
              <a:t>: </a:t>
            </a:r>
            <a:endParaRPr lang="it-IT" sz="2600" dirty="0" smtClean="0">
              <a:effectLst/>
            </a:endParaRPr>
          </a:p>
          <a:p>
            <a:pPr marL="0" indent="0" algn="just">
              <a:buNone/>
            </a:pPr>
            <a:r>
              <a:rPr lang="it-IT" sz="2600" dirty="0"/>
              <a:t>Esempi:</a:t>
            </a:r>
            <a:br>
              <a:rPr lang="it-IT" sz="2600" dirty="0"/>
            </a:br>
            <a:r>
              <a:rPr lang="it-IT" sz="2600" dirty="0" smtClean="0"/>
              <a:t>-</a:t>
            </a:r>
            <a:r>
              <a:rPr lang="it-IT" sz="2600" dirty="0" smtClean="0">
                <a:cs typeface="Arial"/>
              </a:rPr>
              <a:t>Aiutare </a:t>
            </a:r>
            <a:r>
              <a:rPr lang="it-IT" sz="2600" dirty="0">
                <a:cs typeface="Arial"/>
              </a:rPr>
              <a:t>il gruppo a raggiungere i propri obiettivi </a:t>
            </a:r>
            <a:endParaRPr lang="it-IT" sz="2600" dirty="0" smtClean="0">
              <a:effectLst/>
              <a:cs typeface="Arial"/>
            </a:endParaRPr>
          </a:p>
          <a:p>
            <a:pPr marL="0" indent="0" algn="just">
              <a:buNone/>
            </a:pPr>
            <a:r>
              <a:rPr lang="it-IT" sz="2600" dirty="0">
                <a:cs typeface="Arial"/>
              </a:rPr>
              <a:t>-</a:t>
            </a:r>
            <a:r>
              <a:rPr lang="it-IT" sz="2600" dirty="0" smtClean="0">
                <a:cs typeface="Arial"/>
              </a:rPr>
              <a:t>Conformarsi </a:t>
            </a:r>
            <a:r>
              <a:rPr lang="it-IT" sz="2600" dirty="0">
                <a:cs typeface="Arial"/>
              </a:rPr>
              <a:t>alle regole interne al gruppo</a:t>
            </a:r>
            <a:br>
              <a:rPr lang="it-IT" sz="2600" dirty="0">
                <a:cs typeface="Arial"/>
              </a:rPr>
            </a:br>
            <a:r>
              <a:rPr lang="it-IT" sz="2600" dirty="0" smtClean="0">
                <a:effectLst/>
                <a:cs typeface="Arial"/>
              </a:rPr>
              <a:t>-</a:t>
            </a:r>
            <a:r>
              <a:rPr lang="it-IT" sz="2600" dirty="0" smtClean="0">
                <a:cs typeface="Arial"/>
              </a:rPr>
              <a:t>Sacrificarsi </a:t>
            </a:r>
            <a:r>
              <a:rPr lang="it-IT" sz="2600" dirty="0">
                <a:cs typeface="Arial"/>
              </a:rPr>
              <a:t>in favore del gruppo</a:t>
            </a:r>
            <a:br>
              <a:rPr lang="it-IT" sz="2600" dirty="0">
                <a:cs typeface="Arial"/>
              </a:rPr>
            </a:br>
            <a:endParaRPr lang="it-IT" sz="2600" dirty="0" smtClean="0">
              <a:cs typeface="Arial"/>
            </a:endParaRPr>
          </a:p>
          <a:p>
            <a:pPr marL="0" indent="0" algn="just">
              <a:buNone/>
            </a:pPr>
            <a:r>
              <a:rPr lang="it-IT" sz="2600" dirty="0" smtClean="0"/>
              <a:t>Il </a:t>
            </a:r>
            <a:r>
              <a:rPr lang="it-IT" sz="2600" dirty="0"/>
              <a:t>sistema di status si forma nelle </a:t>
            </a:r>
            <a:r>
              <a:rPr lang="it-IT" sz="2600" b="1" dirty="0"/>
              <a:t>prime fasi di vita del gruppo </a:t>
            </a:r>
            <a:r>
              <a:rPr lang="it-IT" sz="2600" dirty="0"/>
              <a:t>e si crea </a:t>
            </a:r>
            <a:r>
              <a:rPr lang="it-IT" sz="2600" b="1" dirty="0"/>
              <a:t>molto rapidamente </a:t>
            </a:r>
            <a:r>
              <a:rPr lang="it-IT" sz="2600" dirty="0"/>
              <a:t>(es. al primo incontro per i gruppi neonati nei quali i partecipanti si incontrano per la prima volta: gruppo </a:t>
            </a:r>
            <a:r>
              <a:rPr lang="it-IT" sz="2600" dirty="0" smtClean="0"/>
              <a:t>religioso, </a:t>
            </a:r>
            <a:r>
              <a:rPr lang="it-IT" sz="2600" dirty="0"/>
              <a:t>gruppo in palestra, etc.). </a:t>
            </a:r>
            <a:endParaRPr lang="it-IT" sz="26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51</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6091350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248311"/>
            <a:ext cx="9144000" cy="5473164"/>
          </a:xfrm>
        </p:spPr>
        <p:txBody>
          <a:bodyPr>
            <a:noAutofit/>
          </a:bodyPr>
          <a:lstStyle/>
          <a:p>
            <a:pPr marL="0" indent="0" algn="just">
              <a:buNone/>
            </a:pPr>
            <a:r>
              <a:rPr lang="it-IT" sz="2800" dirty="0"/>
              <a:t>Secondo gli </a:t>
            </a:r>
            <a:r>
              <a:rPr lang="it-IT" sz="2800" b="1" dirty="0"/>
              <a:t>studi etologici </a:t>
            </a:r>
            <a:r>
              <a:rPr lang="it-IT" sz="2800" dirty="0"/>
              <a:t>(</a:t>
            </a:r>
            <a:r>
              <a:rPr lang="it-IT" sz="2800" dirty="0" err="1"/>
              <a:t>Mazur</a:t>
            </a:r>
            <a:r>
              <a:rPr lang="it-IT" sz="2800" dirty="0"/>
              <a:t>, 1985), lo </a:t>
            </a:r>
            <a:r>
              <a:rPr lang="it-IT" sz="2800" b="1" dirty="0"/>
              <a:t>status </a:t>
            </a:r>
            <a:r>
              <a:rPr lang="it-IT" sz="2800" dirty="0"/>
              <a:t>si crea fin dalle prime azioni dei membri: essi sono impegnati in una sorta di ‘tenzone’ che definisce vincitori e vinti e che abbozza una prima </a:t>
            </a:r>
            <a:r>
              <a:rPr lang="it-IT" sz="2800" b="1" dirty="0"/>
              <a:t>gerarchia </a:t>
            </a:r>
            <a:r>
              <a:rPr lang="it-IT" sz="2800" dirty="0"/>
              <a:t>del gruppo, che nel tempo </a:t>
            </a:r>
            <a:r>
              <a:rPr lang="it-IT" sz="2800" dirty="0" smtClean="0"/>
              <a:t>può </a:t>
            </a:r>
            <a:r>
              <a:rPr lang="it-IT" sz="2800" dirty="0"/>
              <a:t>essere confermata o cambiata. </a:t>
            </a:r>
            <a:endParaRPr lang="it-IT" sz="2800" dirty="0" smtClean="0">
              <a:effectLst/>
            </a:endParaRPr>
          </a:p>
          <a:p>
            <a:pPr marL="0" indent="0" algn="just">
              <a:buNone/>
            </a:pPr>
            <a:r>
              <a:rPr lang="it-IT" sz="2800" dirty="0"/>
              <a:t>I membri si </a:t>
            </a:r>
            <a:r>
              <a:rPr lang="it-IT" sz="2800" b="1" dirty="0"/>
              <a:t>sfidano </a:t>
            </a:r>
            <a:r>
              <a:rPr lang="it-IT" sz="2800" dirty="0"/>
              <a:t>fin dalle prime interazioni (competizione, evoluzione): si misurano fra loro a partire dai dati percettivi, come apparenza </a:t>
            </a:r>
            <a:r>
              <a:rPr lang="it-IT" sz="2800" dirty="0" smtClean="0"/>
              <a:t>(es. bellezza</a:t>
            </a:r>
            <a:r>
              <a:rPr lang="it-IT" sz="2800" dirty="0"/>
              <a:t>) e contegno, espressione facciale, muscolatura, statura, ma anche aspetti </a:t>
            </a:r>
            <a:r>
              <a:rPr lang="it-IT" sz="2800" dirty="0" smtClean="0"/>
              <a:t>più fini, </a:t>
            </a:r>
            <a:r>
              <a:rPr lang="it-IT" sz="2800" dirty="0"/>
              <a:t>come sguardo e capacità di fissare una persona fino a che sia l’altro a distogliere lo </a:t>
            </a:r>
            <a:r>
              <a:rPr lang="it-IT" sz="2800" dirty="0" smtClean="0"/>
              <a:t>sguardo (varia con la cultura di </a:t>
            </a:r>
            <a:r>
              <a:rPr lang="it-IT" sz="2800" dirty="0" err="1" smtClean="0"/>
              <a:t>appartenza</a:t>
            </a:r>
            <a:r>
              <a:rPr lang="it-IT" sz="2800" dirty="0"/>
              <a:t>)</a:t>
            </a:r>
            <a:r>
              <a:rPr lang="it-IT" sz="2800" dirty="0" smtClean="0"/>
              <a:t>.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52</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12230786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278910"/>
            <a:ext cx="9144000" cy="4525963"/>
          </a:xfrm>
        </p:spPr>
        <p:txBody>
          <a:bodyPr>
            <a:noAutofit/>
          </a:bodyPr>
          <a:lstStyle/>
          <a:p>
            <a:pPr marL="0" indent="0" algn="just">
              <a:buNone/>
            </a:pPr>
            <a:r>
              <a:rPr lang="it-IT" sz="2800" dirty="0"/>
              <a:t>Secondo gli </a:t>
            </a:r>
            <a:r>
              <a:rPr lang="it-IT" sz="2800" b="1" dirty="0"/>
              <a:t>studi sugli stati di aspettativa </a:t>
            </a:r>
            <a:r>
              <a:rPr lang="it-IT" sz="2800" dirty="0"/>
              <a:t>(Berger, </a:t>
            </a:r>
            <a:r>
              <a:rPr lang="it-IT" sz="2800" dirty="0" err="1"/>
              <a:t>Rosenholtz</a:t>
            </a:r>
            <a:r>
              <a:rPr lang="it-IT" sz="2800" dirty="0"/>
              <a:t> </a:t>
            </a:r>
            <a:r>
              <a:rPr lang="it-IT" sz="2800" dirty="0" smtClean="0"/>
              <a:t>&amp; </a:t>
            </a:r>
            <a:r>
              <a:rPr lang="it-IT" sz="2800" dirty="0" err="1" smtClean="0"/>
              <a:t>Zelditch</a:t>
            </a:r>
            <a:r>
              <a:rPr lang="it-IT" sz="2800" dirty="0"/>
              <a:t>, 1980), </a:t>
            </a:r>
            <a:r>
              <a:rPr lang="it-IT" sz="2800" dirty="0" smtClean="0"/>
              <a:t>può </a:t>
            </a:r>
            <a:r>
              <a:rPr lang="it-IT" sz="2800" dirty="0"/>
              <a:t>esistere un’altra spiegazione per il rapido sviluppo del sistema di </a:t>
            </a:r>
            <a:r>
              <a:rPr lang="it-IT" sz="2800" b="1" dirty="0"/>
              <a:t>status </a:t>
            </a:r>
            <a:r>
              <a:rPr lang="it-IT" sz="2800" dirty="0"/>
              <a:t>in un piccolo gruppo: fin dai primi incontri i membri formano vicendevolmente un insieme di aspettative sui contributi che ogni membro </a:t>
            </a:r>
            <a:r>
              <a:rPr lang="it-IT" sz="2800" dirty="0" smtClean="0"/>
              <a:t>potrà </a:t>
            </a:r>
            <a:r>
              <a:rPr lang="it-IT" sz="2800" dirty="0"/>
              <a:t>dare al gruppo. </a:t>
            </a:r>
            <a:endParaRPr lang="it-IT" sz="2800" dirty="0" smtClean="0"/>
          </a:p>
          <a:p>
            <a:pPr marL="0" indent="0" algn="just">
              <a:buNone/>
            </a:pPr>
            <a:endParaRPr lang="it-IT" sz="2800" dirty="0" smtClean="0">
              <a:effectLst/>
            </a:endParaRPr>
          </a:p>
          <a:p>
            <a:pPr marL="0" indent="0" algn="just">
              <a:buNone/>
            </a:pPr>
            <a:r>
              <a:rPr lang="it-IT" sz="2800" dirty="0"/>
              <a:t>I membri </a:t>
            </a:r>
            <a:r>
              <a:rPr lang="it-IT" sz="2800" b="1" dirty="0"/>
              <a:t>valutano </a:t>
            </a:r>
            <a:r>
              <a:rPr lang="it-IT" sz="2800" dirty="0"/>
              <a:t>quelle caratteristiche che i singoli membri esibiscono (es. </a:t>
            </a:r>
            <a:r>
              <a:rPr lang="it-IT" sz="2800" dirty="0" smtClean="0"/>
              <a:t>attitudini, </a:t>
            </a:r>
            <a:r>
              <a:rPr lang="it-IT" sz="2800" dirty="0"/>
              <a:t>intelligenza, esperienza, etc.) o che sono immediatamente percepibili (es. genere, </a:t>
            </a:r>
            <a:r>
              <a:rPr lang="it-IT" sz="2800" dirty="0" smtClean="0"/>
              <a:t>età, </a:t>
            </a:r>
            <a:r>
              <a:rPr lang="it-IT" sz="2800" dirty="0"/>
              <a:t>bellezza o gradevolezza fisica, muscolatura, altezza, peso, etc.).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53</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18756971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04551"/>
            <a:ext cx="9144000" cy="5513035"/>
          </a:xfrm>
        </p:spPr>
        <p:txBody>
          <a:bodyPr>
            <a:noAutofit/>
          </a:bodyPr>
          <a:lstStyle/>
          <a:p>
            <a:pPr marL="0" indent="0" algn="just">
              <a:buNone/>
            </a:pPr>
            <a:r>
              <a:rPr lang="it-IT" sz="2800" dirty="0"/>
              <a:t>Le </a:t>
            </a:r>
            <a:r>
              <a:rPr lang="it-IT" sz="2800" b="1" dirty="0"/>
              <a:t>caratteristiche personali </a:t>
            </a:r>
            <a:r>
              <a:rPr lang="it-IT" sz="2800" dirty="0"/>
              <a:t>che sono </a:t>
            </a:r>
            <a:r>
              <a:rPr lang="it-IT" sz="2800" dirty="0" smtClean="0"/>
              <a:t>più </a:t>
            </a:r>
            <a:r>
              <a:rPr lang="it-IT" sz="2800" b="1" dirty="0"/>
              <a:t>pertinenti al raggiungimento degli obiettivi </a:t>
            </a:r>
            <a:r>
              <a:rPr lang="it-IT" sz="2800" dirty="0"/>
              <a:t>sembrano avere maggiore forza d’impatto sulle aspettative (anche se pure le caratteristiche meno pertinenti sono comunque valutate): i membri che possiedono </a:t>
            </a:r>
            <a:r>
              <a:rPr lang="it-IT" sz="2800" dirty="0" smtClean="0"/>
              <a:t>più </a:t>
            </a:r>
            <a:r>
              <a:rPr lang="it-IT" sz="2800" b="1" dirty="0"/>
              <a:t>tratti </a:t>
            </a:r>
            <a:r>
              <a:rPr lang="it-IT" sz="2800" dirty="0"/>
              <a:t>congruenti con gli scopi del gruppo suscitano maggiori aspettative e ambiscono alle posizioni di </a:t>
            </a:r>
            <a:r>
              <a:rPr lang="it-IT" sz="2800" dirty="0" smtClean="0"/>
              <a:t>più </a:t>
            </a:r>
            <a:r>
              <a:rPr lang="it-IT" sz="2800" dirty="0"/>
              <a:t>alto </a:t>
            </a:r>
            <a:r>
              <a:rPr lang="it-IT" sz="2800" b="1" dirty="0"/>
              <a:t>status</a:t>
            </a:r>
            <a:r>
              <a:rPr lang="it-IT" sz="2800" dirty="0"/>
              <a:t>. </a:t>
            </a:r>
            <a:endParaRPr lang="it-IT" sz="2800" dirty="0" smtClean="0">
              <a:effectLst/>
            </a:endParaRPr>
          </a:p>
          <a:p>
            <a:pPr marL="0" indent="0" algn="just">
              <a:buNone/>
            </a:pPr>
            <a:r>
              <a:rPr lang="it-IT" sz="2800" dirty="0"/>
              <a:t>Sono comunque </a:t>
            </a:r>
            <a:r>
              <a:rPr lang="it-IT" sz="2800" b="1" dirty="0"/>
              <a:t>“assegnazioni di status” provvisorie</a:t>
            </a:r>
            <a:r>
              <a:rPr lang="it-IT" sz="2800" dirty="0"/>
              <a:t>: le aspettative richiedono </a:t>
            </a:r>
            <a:r>
              <a:rPr lang="it-IT" sz="2800" b="1" dirty="0"/>
              <a:t>conferme operative </a:t>
            </a:r>
            <a:r>
              <a:rPr lang="it-IT" sz="2800" dirty="0"/>
              <a:t>e un membro </a:t>
            </a:r>
            <a:r>
              <a:rPr lang="it-IT" sz="2800" dirty="0" smtClean="0"/>
              <a:t>può deluderle </a:t>
            </a:r>
            <a:r>
              <a:rPr lang="it-IT" sz="2800" dirty="0"/>
              <a:t>o </a:t>
            </a:r>
            <a:r>
              <a:rPr lang="it-IT" sz="2800" dirty="0" smtClean="0"/>
              <a:t>confermarle. </a:t>
            </a:r>
            <a:endParaRPr lang="it-IT" sz="2800" dirty="0" smtClean="0">
              <a:effectLst/>
            </a:endParaRPr>
          </a:p>
          <a:p>
            <a:pPr marL="0" indent="0" algn="just">
              <a:buNone/>
            </a:pPr>
            <a:r>
              <a:rPr lang="it-IT" sz="2800" dirty="0"/>
              <a:t>Es. nuova giocatrice di pallavolo bassa in </a:t>
            </a:r>
            <a:r>
              <a:rPr lang="it-IT" sz="2800" dirty="0" smtClean="0"/>
              <a:t>altezza, nuovo insegnante con difetti di pronuncia, ...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54</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69457641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294210"/>
            <a:ext cx="9144000" cy="4525963"/>
          </a:xfrm>
        </p:spPr>
        <p:txBody>
          <a:bodyPr>
            <a:normAutofit/>
          </a:bodyPr>
          <a:lstStyle/>
          <a:p>
            <a:pPr marL="0" indent="0" algn="just">
              <a:buNone/>
            </a:pPr>
            <a:r>
              <a:rPr lang="it-IT" sz="2800" dirty="0"/>
              <a:t>Lo </a:t>
            </a:r>
            <a:r>
              <a:rPr lang="it-IT" sz="2800" b="1" dirty="0"/>
              <a:t>status </a:t>
            </a:r>
            <a:r>
              <a:rPr lang="it-IT" sz="2800" dirty="0"/>
              <a:t>assolve a molteplici funzioni: </a:t>
            </a:r>
            <a:endParaRPr lang="it-IT" sz="2800" dirty="0" smtClean="0">
              <a:effectLst/>
            </a:endParaRPr>
          </a:p>
          <a:p>
            <a:pPr marL="0" indent="0" algn="just">
              <a:buNone/>
            </a:pPr>
            <a:r>
              <a:rPr lang="it-IT" sz="2800" dirty="0" smtClean="0">
                <a:effectLst/>
                <a:cs typeface="Arial"/>
              </a:rPr>
              <a:t>-</a:t>
            </a:r>
            <a:r>
              <a:rPr lang="it-IT" sz="2800" dirty="0" smtClean="0">
                <a:cs typeface="Arial"/>
              </a:rPr>
              <a:t>Crea </a:t>
            </a:r>
            <a:r>
              <a:rPr lang="it-IT" sz="2800" dirty="0">
                <a:cs typeface="Arial"/>
              </a:rPr>
              <a:t>ordine e </a:t>
            </a:r>
            <a:r>
              <a:rPr lang="it-IT" sz="2800" dirty="0" smtClean="0">
                <a:cs typeface="Arial"/>
              </a:rPr>
              <a:t>prevedibilità </a:t>
            </a:r>
            <a:r>
              <a:rPr lang="it-IT" sz="2800" dirty="0">
                <a:cs typeface="Arial"/>
              </a:rPr>
              <a:t>all’interno del gruppo; </a:t>
            </a:r>
            <a:endParaRPr lang="it-IT" sz="2800" dirty="0" smtClean="0">
              <a:effectLst/>
              <a:cs typeface="Arial"/>
            </a:endParaRPr>
          </a:p>
          <a:p>
            <a:pPr marL="0" indent="0" algn="just">
              <a:buNone/>
            </a:pPr>
            <a:r>
              <a:rPr lang="it-IT" sz="2800" dirty="0" smtClean="0">
                <a:effectLst/>
                <a:cs typeface="Arial"/>
              </a:rPr>
              <a:t>-</a:t>
            </a:r>
            <a:r>
              <a:rPr lang="it-IT" sz="2800" dirty="0" smtClean="0">
                <a:cs typeface="Arial"/>
              </a:rPr>
              <a:t>Coordina </a:t>
            </a:r>
            <a:r>
              <a:rPr lang="it-IT" sz="2800" dirty="0">
                <a:cs typeface="Arial"/>
              </a:rPr>
              <a:t>le diverse forze in gioco; </a:t>
            </a:r>
            <a:endParaRPr lang="it-IT" sz="2800" dirty="0" smtClean="0">
              <a:effectLst/>
              <a:cs typeface="Arial"/>
            </a:endParaRPr>
          </a:p>
          <a:p>
            <a:pPr marL="0" indent="0" algn="just">
              <a:buNone/>
            </a:pPr>
            <a:r>
              <a:rPr lang="it-IT" sz="2800" dirty="0" smtClean="0">
                <a:effectLst/>
                <a:cs typeface="Arial"/>
              </a:rPr>
              <a:t>-</a:t>
            </a:r>
            <a:r>
              <a:rPr lang="it-IT" sz="2800" dirty="0" smtClean="0">
                <a:cs typeface="Arial"/>
              </a:rPr>
              <a:t>Attiva </a:t>
            </a:r>
            <a:r>
              <a:rPr lang="it-IT" sz="2800" dirty="0">
                <a:cs typeface="Arial"/>
              </a:rPr>
              <a:t>il gruppo al raggiungimento degli obiettivi; </a:t>
            </a:r>
            <a:endParaRPr lang="it-IT" sz="2800" dirty="0" smtClean="0">
              <a:effectLst/>
              <a:cs typeface="Arial"/>
            </a:endParaRPr>
          </a:p>
          <a:p>
            <a:pPr marL="0" indent="0" algn="just">
              <a:buNone/>
            </a:pPr>
            <a:r>
              <a:rPr lang="it-IT" sz="2800" dirty="0" smtClean="0">
                <a:effectLst/>
                <a:cs typeface="Arial"/>
              </a:rPr>
              <a:t>-</a:t>
            </a:r>
            <a:r>
              <a:rPr lang="it-IT" sz="2800" dirty="0" smtClean="0">
                <a:cs typeface="Arial"/>
              </a:rPr>
              <a:t>È </a:t>
            </a:r>
            <a:r>
              <a:rPr lang="it-IT" sz="2800" dirty="0">
                <a:cs typeface="Arial"/>
              </a:rPr>
              <a:t>funzionale all’autovalutazione di ogni membro che, </a:t>
            </a:r>
            <a:r>
              <a:rPr lang="it-IT" sz="2800" dirty="0" smtClean="0">
                <a:cs typeface="Arial"/>
              </a:rPr>
              <a:t>nel </a:t>
            </a:r>
            <a:r>
              <a:rPr lang="it-IT" sz="2800" dirty="0" smtClean="0"/>
              <a:t>confronto </a:t>
            </a:r>
            <a:r>
              <a:rPr lang="it-IT" sz="2800" dirty="0"/>
              <a:t>della propria situazione con quella altrui, matura una valutazione di sé e un insieme di aspettative concernenti le proprie capacità e valore.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55</a:t>
            </a:fld>
            <a:endParaRPr lang="it-IT"/>
          </a:p>
        </p:txBody>
      </p:sp>
      <p:sp>
        <p:nvSpPr>
          <p:cNvPr id="6" name="Titolo 1"/>
          <p:cNvSpPr>
            <a:spLocks noGrp="1"/>
          </p:cNvSpPr>
          <p:nvPr>
            <p:ph type="title"/>
          </p:nvPr>
        </p:nvSpPr>
        <p:spPr>
          <a:xfrm>
            <a:off x="0" y="289937"/>
            <a:ext cx="9144000" cy="1143000"/>
          </a:xfrm>
        </p:spPr>
        <p:txBody>
          <a:bodyPr>
            <a:noAutofit/>
          </a:bodyPr>
          <a:lstStyle/>
          <a:p>
            <a:r>
              <a:rPr lang="it-IT" sz="3600" b="1" dirty="0">
                <a:solidFill>
                  <a:srgbClr val="008000"/>
                </a:solidFill>
              </a:rPr>
              <a:t>IL SISTEMA DI STATUS NEL GRUPPO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Tree>
    <p:extLst>
      <p:ext uri="{BB962C8B-B14F-4D97-AF65-F5344CB8AC3E}">
        <p14:creationId xmlns:p14="http://schemas.microsoft.com/office/powerpoint/2010/main" val="412230770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b="1" dirty="0">
                <a:solidFill>
                  <a:srgbClr val="008000"/>
                </a:solidFill>
              </a:rPr>
              <a:t>RICERCHE SULLO STATUS NEL GRUPPO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1187113"/>
            <a:ext cx="9144000" cy="4525963"/>
          </a:xfrm>
        </p:spPr>
        <p:txBody>
          <a:bodyPr>
            <a:normAutofit fontScale="92500"/>
          </a:bodyPr>
          <a:lstStyle/>
          <a:p>
            <a:pPr marL="0" indent="0" algn="just">
              <a:buNone/>
            </a:pPr>
            <a:r>
              <a:rPr lang="it-IT" dirty="0" smtClean="0"/>
              <a:t>Le ricerche </a:t>
            </a:r>
            <a:r>
              <a:rPr lang="it-IT" dirty="0"/>
              <a:t>sullo </a:t>
            </a:r>
            <a:r>
              <a:rPr lang="it-IT" b="1" dirty="0"/>
              <a:t>status </a:t>
            </a:r>
            <a:r>
              <a:rPr lang="it-IT" dirty="0"/>
              <a:t>confermano che: </a:t>
            </a:r>
            <a:endParaRPr lang="it-IT" dirty="0" smtClean="0">
              <a:effectLst/>
            </a:endParaRPr>
          </a:p>
          <a:p>
            <a:pPr marL="0" indent="0" algn="just">
              <a:buNone/>
            </a:pPr>
            <a:r>
              <a:rPr lang="it-IT" dirty="0" smtClean="0"/>
              <a:t>- I </a:t>
            </a:r>
            <a:r>
              <a:rPr lang="it-IT" dirty="0"/>
              <a:t>membri di un gruppo con status </a:t>
            </a:r>
            <a:r>
              <a:rPr lang="it-IT" dirty="0" smtClean="0"/>
              <a:t>più elevato </a:t>
            </a:r>
            <a:r>
              <a:rPr lang="it-IT" dirty="0"/>
              <a:t>hanno maggiore </a:t>
            </a:r>
            <a:r>
              <a:rPr lang="it-IT" b="1" dirty="0"/>
              <a:t>autostima </a:t>
            </a:r>
            <a:r>
              <a:rPr lang="it-IT" dirty="0"/>
              <a:t>dei membri con status </a:t>
            </a:r>
            <a:r>
              <a:rPr lang="it-IT" dirty="0" smtClean="0"/>
              <a:t>più </a:t>
            </a:r>
            <a:r>
              <a:rPr lang="it-IT" dirty="0"/>
              <a:t>basso (Moore, 1985). </a:t>
            </a:r>
            <a:endParaRPr lang="it-IT" dirty="0" smtClean="0">
              <a:effectLst/>
            </a:endParaRPr>
          </a:p>
          <a:p>
            <a:pPr marL="0" indent="0" algn="just">
              <a:buNone/>
            </a:pPr>
            <a:r>
              <a:rPr lang="it-IT" dirty="0" smtClean="0"/>
              <a:t>- A parità </a:t>
            </a:r>
            <a:r>
              <a:rPr lang="it-IT" dirty="0"/>
              <a:t>di prestazioni, i membri con status </a:t>
            </a:r>
            <a:r>
              <a:rPr lang="it-IT" dirty="0" smtClean="0"/>
              <a:t>pi</a:t>
            </a:r>
            <a:r>
              <a:rPr lang="it-IT" dirty="0"/>
              <a:t>ù</a:t>
            </a:r>
            <a:r>
              <a:rPr lang="it-IT" dirty="0" smtClean="0"/>
              <a:t> </a:t>
            </a:r>
            <a:r>
              <a:rPr lang="it-IT" dirty="0"/>
              <a:t>elevato vengono </a:t>
            </a:r>
            <a:r>
              <a:rPr lang="it-IT" b="1" dirty="0"/>
              <a:t>giudicati </a:t>
            </a:r>
            <a:r>
              <a:rPr lang="it-IT" b="1" dirty="0" smtClean="0"/>
              <a:t>più </a:t>
            </a:r>
            <a:r>
              <a:rPr lang="it-IT" b="1" dirty="0"/>
              <a:t>positivamente </a:t>
            </a:r>
            <a:r>
              <a:rPr lang="it-IT" dirty="0"/>
              <a:t>dai membri con status </a:t>
            </a:r>
            <a:r>
              <a:rPr lang="it-IT" dirty="0" smtClean="0"/>
              <a:t>più </a:t>
            </a:r>
            <a:r>
              <a:rPr lang="it-IT" dirty="0"/>
              <a:t>basso (</a:t>
            </a:r>
            <a:r>
              <a:rPr lang="it-IT" dirty="0" err="1"/>
              <a:t>Sande</a:t>
            </a:r>
            <a:r>
              <a:rPr lang="it-IT" dirty="0"/>
              <a:t>, </a:t>
            </a:r>
            <a:r>
              <a:rPr lang="it-IT" dirty="0" err="1"/>
              <a:t>Ellard</a:t>
            </a:r>
            <a:r>
              <a:rPr lang="it-IT" dirty="0"/>
              <a:t> </a:t>
            </a:r>
            <a:r>
              <a:rPr lang="it-IT" dirty="0" smtClean="0"/>
              <a:t>&amp; </a:t>
            </a:r>
            <a:r>
              <a:rPr lang="it-IT" dirty="0" err="1" smtClean="0"/>
              <a:t>Ross</a:t>
            </a:r>
            <a:r>
              <a:rPr lang="it-IT" dirty="0"/>
              <a:t>, 1986</a:t>
            </a:r>
            <a:r>
              <a:rPr lang="it-IT" dirty="0" smtClean="0"/>
              <a:t>), il che </a:t>
            </a:r>
            <a:r>
              <a:rPr lang="it-IT" dirty="0"/>
              <a:t>contribuisce a consolidare la fiducia in sé e la percezione positiva del proprio </a:t>
            </a:r>
            <a:r>
              <a:rPr lang="it-IT" dirty="0" smtClean="0"/>
              <a:t>valore.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56</a:t>
            </a:fld>
            <a:endParaRPr lang="it-IT"/>
          </a:p>
        </p:txBody>
      </p:sp>
    </p:spTree>
    <p:extLst>
      <p:ext uri="{BB962C8B-B14F-4D97-AF65-F5344CB8AC3E}">
        <p14:creationId xmlns:p14="http://schemas.microsoft.com/office/powerpoint/2010/main" val="24323084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600" b="1" dirty="0">
                <a:solidFill>
                  <a:srgbClr val="008000"/>
                </a:solidFill>
              </a:rPr>
              <a:t>STATUS E CONFORMITÀ NEI GRUPPI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881123"/>
            <a:ext cx="9144000" cy="5138638"/>
          </a:xfrm>
        </p:spPr>
        <p:txBody>
          <a:bodyPr>
            <a:noAutofit/>
          </a:bodyPr>
          <a:lstStyle/>
          <a:p>
            <a:pPr marL="0" indent="0" algn="just">
              <a:buNone/>
            </a:pPr>
            <a:r>
              <a:rPr lang="it-IT" sz="2600" dirty="0"/>
              <a:t>Nell’ambito delle </a:t>
            </a:r>
            <a:r>
              <a:rPr lang="it-IT" sz="2600" b="1" dirty="0"/>
              <a:t>valutazioni </a:t>
            </a:r>
            <a:r>
              <a:rPr lang="it-IT" sz="2600" dirty="0"/>
              <a:t>e dei </a:t>
            </a:r>
            <a:r>
              <a:rPr lang="it-IT" sz="2600" b="1" dirty="0"/>
              <a:t>confronti </a:t>
            </a:r>
            <a:r>
              <a:rPr lang="it-IT" sz="2600" dirty="0"/>
              <a:t>fra i membri di un gruppo, </a:t>
            </a:r>
            <a:r>
              <a:rPr lang="it-IT" sz="2600" dirty="0" smtClean="0"/>
              <a:t>può </a:t>
            </a:r>
            <a:r>
              <a:rPr lang="it-IT" sz="2600" dirty="0"/>
              <a:t>succedere che si </a:t>
            </a:r>
            <a:r>
              <a:rPr lang="it-IT" sz="2600" dirty="0" smtClean="0"/>
              <a:t>assista </a:t>
            </a:r>
            <a:r>
              <a:rPr lang="it-IT" sz="2600" dirty="0"/>
              <a:t>a fenomeni di </a:t>
            </a:r>
            <a:r>
              <a:rPr lang="it-IT" sz="2600" b="1" dirty="0"/>
              <a:t>adeguamento </a:t>
            </a:r>
            <a:r>
              <a:rPr lang="it-IT" sz="2600" dirty="0"/>
              <a:t>(</a:t>
            </a:r>
            <a:r>
              <a:rPr lang="it-IT" sz="2600" b="1" dirty="0" smtClean="0"/>
              <a:t>conformità</a:t>
            </a:r>
            <a:r>
              <a:rPr lang="it-IT" sz="2600" dirty="0" smtClean="0"/>
              <a:t>) </a:t>
            </a:r>
            <a:r>
              <a:rPr lang="it-IT" sz="2600" dirty="0"/>
              <a:t>dei comportamenti di alcuni membri alle </a:t>
            </a:r>
            <a:r>
              <a:rPr lang="it-IT" sz="2600" b="1" dirty="0"/>
              <a:t>attese/aspettative </a:t>
            </a:r>
            <a:r>
              <a:rPr lang="it-IT" sz="2600" dirty="0"/>
              <a:t>del gruppo, anche a rischio di svolgere prestazioni ad un livello </a:t>
            </a:r>
            <a:r>
              <a:rPr lang="it-IT" sz="2600" dirty="0" smtClean="0"/>
              <a:t>più </a:t>
            </a:r>
            <a:r>
              <a:rPr lang="it-IT" sz="2600" dirty="0"/>
              <a:t>basso di quanto si potrebbe realmente fare. </a:t>
            </a:r>
            <a:endParaRPr lang="it-IT" sz="2600" dirty="0" smtClean="0">
              <a:effectLst/>
            </a:endParaRPr>
          </a:p>
          <a:p>
            <a:pPr marL="0" indent="0" algn="just">
              <a:buNone/>
            </a:pPr>
            <a:r>
              <a:rPr lang="it-IT" sz="2600" dirty="0"/>
              <a:t>Es. Membri ‘abituati’ ad avere un ruolo di secondo piano e con status basso in un gruppo sociale (es. amici), rischiano di avere scarse prestazioni </a:t>
            </a:r>
            <a:r>
              <a:rPr lang="it-IT" sz="2600" dirty="0" smtClean="0"/>
              <a:t>quando lavorano o giocano in </a:t>
            </a:r>
            <a:r>
              <a:rPr lang="it-IT" sz="2600" dirty="0"/>
              <a:t>squadra con gli stessi </a:t>
            </a:r>
            <a:r>
              <a:rPr lang="it-IT" sz="2600" dirty="0" smtClean="0"/>
              <a:t>membri, </a:t>
            </a:r>
            <a:r>
              <a:rPr lang="it-IT" sz="2600" dirty="0"/>
              <a:t>pur avendo capacità e talento. </a:t>
            </a:r>
            <a:endParaRPr lang="it-IT" sz="2600" dirty="0" smtClean="0">
              <a:effectLst/>
            </a:endParaRPr>
          </a:p>
          <a:p>
            <a:pPr marL="0" indent="0" algn="just">
              <a:buNone/>
            </a:pPr>
            <a:r>
              <a:rPr lang="it-IT" sz="2600" dirty="0"/>
              <a:t>Il sistema di status non è inamovibile: </a:t>
            </a:r>
            <a:r>
              <a:rPr lang="it-IT" sz="2600" b="1" dirty="0"/>
              <a:t>si </a:t>
            </a:r>
            <a:r>
              <a:rPr lang="it-IT" sz="2600" b="1" dirty="0" smtClean="0"/>
              <a:t>può </a:t>
            </a:r>
            <a:r>
              <a:rPr lang="it-IT" sz="2600" b="1" dirty="0"/>
              <a:t>cambiare</a:t>
            </a:r>
            <a:r>
              <a:rPr lang="it-IT" sz="2600" dirty="0"/>
              <a:t>. </a:t>
            </a:r>
            <a:endParaRPr lang="it-IT" sz="2600" dirty="0" smtClean="0"/>
          </a:p>
          <a:p>
            <a:pPr marL="0" indent="0" algn="just">
              <a:buNone/>
            </a:pPr>
            <a:r>
              <a:rPr lang="it-IT" sz="2600" dirty="0" smtClean="0"/>
              <a:t>Anche </a:t>
            </a:r>
            <a:r>
              <a:rPr lang="it-IT" sz="2600" dirty="0"/>
              <a:t>la vita dei gruppi è segnata da molti cambiamenti e trasformazioni, come quella dei singoli (</a:t>
            </a:r>
            <a:r>
              <a:rPr lang="it-IT" sz="2600" dirty="0" err="1"/>
              <a:t>Sherif</a:t>
            </a:r>
            <a:r>
              <a:rPr lang="it-IT" sz="2600" dirty="0"/>
              <a:t> </a:t>
            </a:r>
            <a:r>
              <a:rPr lang="it-IT" sz="2600" i="1" dirty="0"/>
              <a:t>et al.</a:t>
            </a:r>
            <a:r>
              <a:rPr lang="it-IT" sz="2600" dirty="0"/>
              <a:t>, 1961). </a:t>
            </a:r>
            <a:endParaRPr lang="it-IT" sz="2600" dirty="0" smtClean="0">
              <a:effectLst/>
            </a:endParaRPr>
          </a:p>
          <a:p>
            <a:pPr marL="0" indent="0" algn="just">
              <a:buNone/>
            </a:pPr>
            <a:endParaRPr lang="it-IT" sz="26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57</a:t>
            </a:fld>
            <a:endParaRPr lang="it-IT"/>
          </a:p>
        </p:txBody>
      </p:sp>
    </p:spTree>
    <p:extLst>
      <p:ext uri="{BB962C8B-B14F-4D97-AF65-F5344CB8AC3E}">
        <p14:creationId xmlns:p14="http://schemas.microsoft.com/office/powerpoint/2010/main" val="387988750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I RUOLI NEI GRUPPI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851557"/>
            <a:ext cx="9144000" cy="4525963"/>
          </a:xfrm>
        </p:spPr>
        <p:txBody>
          <a:bodyPr>
            <a:noAutofit/>
          </a:bodyPr>
          <a:lstStyle/>
          <a:p>
            <a:pPr marL="0" indent="0" algn="just">
              <a:buNone/>
            </a:pPr>
            <a:r>
              <a:rPr lang="it-IT" sz="2800" dirty="0"/>
              <a:t>Se lo </a:t>
            </a:r>
            <a:r>
              <a:rPr lang="it-IT" sz="2800" b="1" dirty="0"/>
              <a:t>status </a:t>
            </a:r>
            <a:r>
              <a:rPr lang="it-IT" sz="2800" dirty="0"/>
              <a:t>rappresenta l’architettura essenziale a livelli gerarchici dei gruppi, il </a:t>
            </a:r>
            <a:r>
              <a:rPr lang="it-IT" sz="2800" b="1" dirty="0"/>
              <a:t>ruolo </a:t>
            </a:r>
            <a:r>
              <a:rPr lang="it-IT" sz="2800" dirty="0"/>
              <a:t>riguarda i comportamenti esibiti ed attesi dei membri. </a:t>
            </a:r>
            <a:endParaRPr lang="it-IT" sz="2800" dirty="0" smtClean="0"/>
          </a:p>
          <a:p>
            <a:pPr marL="0" indent="0" algn="just">
              <a:buNone/>
            </a:pPr>
            <a:endParaRPr lang="it-IT" sz="2800" dirty="0" smtClean="0">
              <a:effectLst/>
            </a:endParaRPr>
          </a:p>
          <a:p>
            <a:pPr marL="0" indent="0" algn="just">
              <a:buNone/>
            </a:pPr>
            <a:r>
              <a:rPr lang="it-IT" sz="2800" b="1" dirty="0" smtClean="0"/>
              <a:t>RUOLO: insieme </a:t>
            </a:r>
            <a:r>
              <a:rPr lang="it-IT" sz="2800" b="1" dirty="0"/>
              <a:t>di comportamenti e di aspettative condivise sul modo in cui si dovrebbe comportare un membro che occupa una certa posizione in un gruppo </a:t>
            </a:r>
            <a:r>
              <a:rPr lang="it-IT" sz="2800" dirty="0"/>
              <a:t>(Weinberg and Gould, 2007). </a:t>
            </a:r>
            <a:endParaRPr lang="it-IT" sz="2800" dirty="0" smtClean="0"/>
          </a:p>
          <a:p>
            <a:pPr marL="0" indent="0" algn="just">
              <a:buNone/>
            </a:pPr>
            <a:endParaRPr lang="it-IT" sz="2800" dirty="0" smtClean="0">
              <a:effectLst/>
            </a:endParaRPr>
          </a:p>
          <a:p>
            <a:pPr marL="0" indent="0" algn="just">
              <a:buNone/>
            </a:pPr>
            <a:r>
              <a:rPr lang="it-IT" sz="2800" dirty="0"/>
              <a:t>Es. insegnanti, genitori, </a:t>
            </a:r>
            <a:r>
              <a:rPr lang="it-IT" sz="2800" dirty="0" smtClean="0"/>
              <a:t>allenatori, dirigenti d’industria, </a:t>
            </a:r>
            <a:r>
              <a:rPr lang="it-IT" sz="2800" dirty="0"/>
              <a:t>operatori sanitari, </a:t>
            </a:r>
            <a:r>
              <a:rPr lang="it-IT" sz="2800" dirty="0" smtClean="0"/>
              <a:t>medici, psicologi, </a:t>
            </a:r>
            <a:r>
              <a:rPr lang="it-IT" sz="2800" dirty="0"/>
              <a:t>per esempio, hanno tutti ruoli specifici all’interno dei propri ambiti professionali, nei team, e nella </a:t>
            </a:r>
            <a:r>
              <a:rPr lang="it-IT" sz="2800" dirty="0" smtClean="0"/>
              <a:t>societ</a:t>
            </a:r>
            <a:r>
              <a:rPr lang="it-IT" sz="2800" dirty="0"/>
              <a:t>à</a:t>
            </a:r>
            <a:r>
              <a:rPr lang="it-IT" sz="2800" dirty="0" smtClean="0"/>
              <a:t>.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58</a:t>
            </a:fld>
            <a:endParaRPr lang="it-IT"/>
          </a:p>
        </p:txBody>
      </p:sp>
    </p:spTree>
    <p:extLst>
      <p:ext uri="{BB962C8B-B14F-4D97-AF65-F5344CB8AC3E}">
        <p14:creationId xmlns:p14="http://schemas.microsoft.com/office/powerpoint/2010/main" val="266157917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I RUOLI NEI GRUPPI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677016"/>
            <a:ext cx="9144000" cy="4525963"/>
          </a:xfrm>
        </p:spPr>
        <p:txBody>
          <a:bodyPr>
            <a:noAutofit/>
          </a:bodyPr>
          <a:lstStyle/>
          <a:p>
            <a:pPr marL="0" indent="0" algn="just">
              <a:buNone/>
            </a:pPr>
            <a:r>
              <a:rPr lang="it-IT" sz="2800" dirty="0" err="1"/>
              <a:t>Bronfenbrenner</a:t>
            </a:r>
            <a:r>
              <a:rPr lang="it-IT" sz="2800" dirty="0"/>
              <a:t> (1986) osserva come il concetto di </a:t>
            </a:r>
            <a:r>
              <a:rPr lang="it-IT" sz="2800" b="1" dirty="0"/>
              <a:t>ruolo </a:t>
            </a:r>
            <a:r>
              <a:rPr lang="it-IT" sz="2800" dirty="0"/>
              <a:t>non riguarda soltanto le aspettative su come </a:t>
            </a:r>
            <a:r>
              <a:rPr lang="it-IT" sz="2800" b="1" dirty="0"/>
              <a:t>un membro </a:t>
            </a:r>
            <a:r>
              <a:rPr lang="it-IT" sz="2800" dirty="0"/>
              <a:t>debba agire quando riveste un ruolo, ma anche quelle relative a come gli </a:t>
            </a:r>
            <a:r>
              <a:rPr lang="it-IT" sz="2800" b="1" dirty="0"/>
              <a:t>altri membri </a:t>
            </a:r>
            <a:r>
              <a:rPr lang="it-IT" sz="2800" dirty="0"/>
              <a:t>debbano agire nei confronti del membro in questione. </a:t>
            </a:r>
            <a:endParaRPr lang="it-IT" sz="2800" dirty="0" smtClean="0">
              <a:effectLst/>
            </a:endParaRPr>
          </a:p>
          <a:p>
            <a:pPr marL="0" indent="0" algn="just">
              <a:buNone/>
            </a:pPr>
            <a:r>
              <a:rPr lang="it-IT" sz="2800" i="1" dirty="0"/>
              <a:t>“</a:t>
            </a:r>
            <a:r>
              <a:rPr lang="it-IT" sz="2800" i="1" dirty="0" err="1"/>
              <a:t>ll</a:t>
            </a:r>
            <a:r>
              <a:rPr lang="it-IT" sz="2800" i="1" dirty="0"/>
              <a:t> ruolo è l’insieme di </a:t>
            </a:r>
            <a:r>
              <a:rPr lang="it-IT" sz="2800" i="1" dirty="0" smtClean="0"/>
              <a:t>attivit</a:t>
            </a:r>
            <a:r>
              <a:rPr lang="it-IT" sz="2800" i="1" dirty="0"/>
              <a:t>à</a:t>
            </a:r>
            <a:r>
              <a:rPr lang="it-IT" sz="2800" i="1" dirty="0" smtClean="0"/>
              <a:t> </a:t>
            </a:r>
            <a:r>
              <a:rPr lang="it-IT" sz="2800" i="1" dirty="0"/>
              <a:t>e di relazioni che ci si aspetta da parte di una persona che occupa una particolare posizione all’interno di un gruppo (o </a:t>
            </a:r>
            <a:r>
              <a:rPr lang="it-IT" sz="2800" i="1" dirty="0" smtClean="0"/>
              <a:t>comunità, societ</a:t>
            </a:r>
            <a:r>
              <a:rPr lang="it-IT" sz="2800" i="1" dirty="0"/>
              <a:t>à</a:t>
            </a:r>
            <a:r>
              <a:rPr lang="it-IT" sz="2800" i="1" dirty="0" smtClean="0"/>
              <a:t>)</a:t>
            </a:r>
            <a:r>
              <a:rPr lang="it-IT" sz="2800" i="1" dirty="0"/>
              <a:t>, e da parte di altri nei confronti della persona in questione</a:t>
            </a:r>
            <a:r>
              <a:rPr lang="it-IT" sz="2800" i="1" dirty="0" smtClean="0"/>
              <a:t>”.</a:t>
            </a:r>
            <a:endParaRPr lang="it-IT" sz="2800" i="1" dirty="0" smtClean="0">
              <a:effectLst/>
            </a:endParaRPr>
          </a:p>
          <a:p>
            <a:pPr marL="0" indent="0" algn="just">
              <a:buNone/>
            </a:pPr>
            <a:r>
              <a:rPr lang="it-IT" sz="2800" dirty="0"/>
              <a:t>Emerge la </a:t>
            </a:r>
            <a:r>
              <a:rPr lang="it-IT" sz="2800" b="1" dirty="0" smtClean="0"/>
              <a:t>reciprocità </a:t>
            </a:r>
            <a:r>
              <a:rPr lang="it-IT" sz="2800" dirty="0"/>
              <a:t>che riguarda i ruoli e che definisce le aspettative sociali.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59</a:t>
            </a:fld>
            <a:endParaRPr lang="it-IT"/>
          </a:p>
        </p:txBody>
      </p:sp>
    </p:spTree>
    <p:extLst>
      <p:ext uri="{BB962C8B-B14F-4D97-AF65-F5344CB8AC3E}">
        <p14:creationId xmlns:p14="http://schemas.microsoft.com/office/powerpoint/2010/main" val="820639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04639"/>
            <a:ext cx="9144000" cy="4525963"/>
          </a:xfrm>
        </p:spPr>
        <p:txBody>
          <a:bodyPr>
            <a:noAutofit/>
          </a:bodyPr>
          <a:lstStyle/>
          <a:p>
            <a:pPr marL="0" indent="0" algn="just">
              <a:buNone/>
            </a:pPr>
            <a:r>
              <a:rPr lang="it-IT" sz="2800" dirty="0"/>
              <a:t>Sono 4 gli elementi chiave che caratterizzano un </a:t>
            </a:r>
            <a:r>
              <a:rPr lang="it-IT" sz="2800" b="1" dirty="0" smtClean="0"/>
              <a:t>team</a:t>
            </a:r>
            <a:r>
              <a:rPr lang="it-IT" sz="2800" dirty="0" smtClean="0"/>
              <a:t>: </a:t>
            </a:r>
            <a:endParaRPr lang="it-IT" sz="2800" dirty="0" smtClean="0">
              <a:effectLst/>
            </a:endParaRPr>
          </a:p>
          <a:p>
            <a:pPr marL="0" indent="0" algn="just">
              <a:buNone/>
            </a:pPr>
            <a:r>
              <a:rPr lang="it-IT" sz="2800" b="1" dirty="0" smtClean="0"/>
              <a:t>1. Senso </a:t>
            </a:r>
            <a:r>
              <a:rPr lang="it-IT" sz="2800" b="1" dirty="0"/>
              <a:t>di </a:t>
            </a:r>
            <a:r>
              <a:rPr lang="it-IT" sz="2800" b="1" dirty="0" smtClean="0"/>
              <a:t>identità </a:t>
            </a:r>
            <a:r>
              <a:rPr lang="it-IT" sz="2800" b="1" dirty="0"/>
              <a:t>collettiva: </a:t>
            </a:r>
            <a:r>
              <a:rPr lang="it-IT" sz="2800" dirty="0" smtClean="0"/>
              <a:t>identità </a:t>
            </a:r>
            <a:r>
              <a:rPr lang="it-IT" sz="2800" dirty="0"/>
              <a:t>individuale (IO) e </a:t>
            </a:r>
            <a:r>
              <a:rPr lang="it-IT" sz="2800" dirty="0" smtClean="0"/>
              <a:t>identità </a:t>
            </a:r>
            <a:r>
              <a:rPr lang="it-IT" sz="2800" dirty="0"/>
              <a:t>collettiva (NOI) (</a:t>
            </a:r>
            <a:r>
              <a:rPr lang="it-IT" sz="2800" dirty="0" err="1"/>
              <a:t>Hogg</a:t>
            </a:r>
            <a:r>
              <a:rPr lang="it-IT" sz="2800" dirty="0"/>
              <a:t> e Williams, 2000);</a:t>
            </a:r>
            <a:br>
              <a:rPr lang="it-IT" sz="2800" dirty="0"/>
            </a:br>
            <a:endParaRPr lang="it-IT" sz="2800" dirty="0" smtClean="0"/>
          </a:p>
          <a:p>
            <a:pPr marL="0" indent="0" algn="just">
              <a:buNone/>
            </a:pPr>
            <a:r>
              <a:rPr lang="it-IT" sz="2800" b="1" dirty="0" smtClean="0"/>
              <a:t>2</a:t>
            </a:r>
            <a:r>
              <a:rPr lang="it-IT" sz="2800" b="1" dirty="0"/>
              <a:t>. Ruoli distinti</a:t>
            </a:r>
            <a:r>
              <a:rPr lang="it-IT" sz="2800" dirty="0"/>
              <a:t>: tutti i membri di un gruppo hanno ruoli diversi e ognuno sa quale sia il proprio contributo specifico; </a:t>
            </a:r>
            <a:endParaRPr lang="it-IT" sz="2800" dirty="0" smtClean="0"/>
          </a:p>
          <a:p>
            <a:pPr marL="0" indent="0" algn="just">
              <a:buNone/>
            </a:pPr>
            <a:endParaRPr lang="it-IT" sz="2800" dirty="0" smtClean="0">
              <a:effectLst/>
            </a:endParaRPr>
          </a:p>
          <a:p>
            <a:pPr marL="0" indent="0" algn="just">
              <a:buNone/>
            </a:pPr>
            <a:r>
              <a:rPr lang="it-IT" sz="2800" b="1" dirty="0"/>
              <a:t>3. Modelli di comunicazione strutturati</a:t>
            </a:r>
            <a:r>
              <a:rPr lang="it-IT" sz="2800" dirty="0"/>
              <a:t>: linee-guida e strategie comunicative;</a:t>
            </a:r>
            <a:br>
              <a:rPr lang="it-IT" sz="2800" dirty="0"/>
            </a:br>
            <a:endParaRPr lang="it-IT" sz="2800" dirty="0" smtClean="0"/>
          </a:p>
          <a:p>
            <a:pPr marL="0" indent="0" algn="just">
              <a:buNone/>
            </a:pPr>
            <a:r>
              <a:rPr lang="it-IT" sz="2800" b="1" dirty="0" smtClean="0"/>
              <a:t>4</a:t>
            </a:r>
            <a:r>
              <a:rPr lang="it-IT" sz="2800" b="1" dirty="0"/>
              <a:t>. Norme e regole </a:t>
            </a:r>
            <a:r>
              <a:rPr lang="it-IT" sz="2800" dirty="0"/>
              <a:t>sociali che guidano i membri del team a sapere cosa fare e come farlo.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6</a:t>
            </a:fld>
            <a:endParaRPr lang="it-IT"/>
          </a:p>
        </p:txBody>
      </p:sp>
      <p:sp>
        <p:nvSpPr>
          <p:cNvPr id="6"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DIFFERENZE FRA GRUPPO E TEAM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Tree>
    <p:extLst>
      <p:ext uri="{BB962C8B-B14F-4D97-AF65-F5344CB8AC3E}">
        <p14:creationId xmlns:p14="http://schemas.microsoft.com/office/powerpoint/2010/main" val="29692903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0" y="705686"/>
            <a:ext cx="9144000" cy="4608513"/>
          </a:xfrm>
        </p:spPr>
        <p:txBody>
          <a:bodyPr>
            <a:noAutofit/>
          </a:bodyPr>
          <a:lstStyle/>
          <a:p>
            <a:pPr marL="0" lvl="1" indent="0" algn="just">
              <a:lnSpc>
                <a:spcPct val="90000"/>
              </a:lnSpc>
              <a:buNone/>
            </a:pPr>
            <a:r>
              <a:rPr lang="it-IT" sz="2600" b="1" i="1" dirty="0" smtClean="0">
                <a:solidFill>
                  <a:srgbClr val="000000"/>
                </a:solidFill>
                <a:cs typeface="Arial"/>
              </a:rPr>
              <a:t>I ruoli</a:t>
            </a:r>
            <a:r>
              <a:rPr lang="it-IT" sz="2600" dirty="0" smtClean="0">
                <a:solidFill>
                  <a:srgbClr val="000000"/>
                </a:solidFill>
                <a:cs typeface="Arial"/>
              </a:rPr>
              <a:t> sono definiti dalla collocazione che i singoli membri occupano all’interno dei gruppi e possono essere formali o informali.</a:t>
            </a:r>
            <a:endParaRPr lang="it-IT" sz="2600" i="1" dirty="0">
              <a:solidFill>
                <a:srgbClr val="000000"/>
              </a:solidFill>
              <a:cs typeface="Arial"/>
            </a:endParaRPr>
          </a:p>
          <a:p>
            <a:pPr marL="0" indent="0" algn="just">
              <a:lnSpc>
                <a:spcPct val="90000"/>
              </a:lnSpc>
              <a:buNone/>
            </a:pPr>
            <a:r>
              <a:rPr lang="it-IT" sz="2600" dirty="0" smtClean="0">
                <a:solidFill>
                  <a:srgbClr val="000000"/>
                </a:solidFill>
                <a:cs typeface="Arial"/>
              </a:rPr>
              <a:t>Sono un insieme </a:t>
            </a:r>
            <a:r>
              <a:rPr lang="it-IT" sz="2600" dirty="0">
                <a:solidFill>
                  <a:srgbClr val="000000"/>
                </a:solidFill>
                <a:cs typeface="Arial"/>
              </a:rPr>
              <a:t>di aspettative condivise rispetto al modo in cui dovrebbe comportarsi un individuo che occupa una certa posizione nel </a:t>
            </a:r>
            <a:r>
              <a:rPr lang="it-IT" sz="2600" dirty="0" smtClean="0">
                <a:solidFill>
                  <a:srgbClr val="000000"/>
                </a:solidFill>
                <a:cs typeface="Arial"/>
              </a:rPr>
              <a:t>gruppo.</a:t>
            </a:r>
          </a:p>
          <a:p>
            <a:pPr marL="0" indent="0" algn="just">
              <a:lnSpc>
                <a:spcPct val="90000"/>
              </a:lnSpc>
              <a:buNone/>
            </a:pPr>
            <a:r>
              <a:rPr lang="it-IT" sz="2600" dirty="0" smtClean="0">
                <a:solidFill>
                  <a:srgbClr val="000000"/>
                </a:solidFill>
              </a:rPr>
              <a:t>I ruoli servono proprio perché le persone sanno cosa aspettarsi dagli altri. In generale, quando le persone si comportano come previsto dal loro ruolo tendono ad essere soddisfatti e a dare buone prestazioni.</a:t>
            </a:r>
            <a:endParaRPr lang="it-IT" sz="2600" dirty="0">
              <a:solidFill>
                <a:srgbClr val="000000"/>
              </a:solidFill>
              <a:cs typeface="Arial"/>
            </a:endParaRPr>
          </a:p>
          <a:p>
            <a:pPr marL="0" indent="0" algn="just">
              <a:lnSpc>
                <a:spcPct val="90000"/>
              </a:lnSpc>
              <a:buNone/>
            </a:pPr>
            <a:r>
              <a:rPr lang="it-IT" sz="2600" i="1" dirty="0">
                <a:solidFill>
                  <a:srgbClr val="000000"/>
                </a:solidFill>
                <a:cs typeface="Arial"/>
              </a:rPr>
              <a:t>A che cosa serve una divisione in ruoli</a:t>
            </a:r>
            <a:r>
              <a:rPr lang="it-IT" sz="2600" i="1" dirty="0" smtClean="0">
                <a:solidFill>
                  <a:srgbClr val="000000"/>
                </a:solidFill>
                <a:cs typeface="Arial"/>
              </a:rPr>
              <a:t>?</a:t>
            </a:r>
            <a:endParaRPr lang="it-IT" sz="2600" dirty="0" smtClean="0">
              <a:solidFill>
                <a:srgbClr val="000000"/>
              </a:solidFill>
              <a:cs typeface="Arial"/>
            </a:endParaRPr>
          </a:p>
          <a:p>
            <a:pPr marL="0" indent="0" algn="just">
              <a:lnSpc>
                <a:spcPct val="90000"/>
              </a:lnSpc>
              <a:buNone/>
            </a:pPr>
            <a:r>
              <a:rPr lang="it-IT" sz="2600" dirty="0" smtClean="0">
                <a:solidFill>
                  <a:srgbClr val="000000"/>
                </a:solidFill>
                <a:cs typeface="Arial"/>
              </a:rPr>
              <a:t>-Permette </a:t>
            </a:r>
            <a:r>
              <a:rPr lang="it-IT" sz="2600" dirty="0">
                <a:solidFill>
                  <a:srgbClr val="000000"/>
                </a:solidFill>
                <a:cs typeface="Arial"/>
              </a:rPr>
              <a:t>una vita di gruppo prevedibile e ordinata; è funzionale al conseguimento degli scopi di gruppo (</a:t>
            </a:r>
            <a:r>
              <a:rPr lang="it-IT" sz="2600" dirty="0" err="1">
                <a:solidFill>
                  <a:srgbClr val="000000"/>
                </a:solidFill>
                <a:cs typeface="Arial"/>
              </a:rPr>
              <a:t>Brown</a:t>
            </a:r>
            <a:r>
              <a:rPr lang="it-IT" sz="2600" dirty="0">
                <a:solidFill>
                  <a:srgbClr val="000000"/>
                </a:solidFill>
                <a:cs typeface="Arial"/>
              </a:rPr>
              <a:t>, 1988</a:t>
            </a:r>
            <a:r>
              <a:rPr lang="it-IT" sz="2600" dirty="0" smtClean="0">
                <a:solidFill>
                  <a:srgbClr val="000000"/>
                </a:solidFill>
                <a:cs typeface="Arial"/>
              </a:rPr>
              <a:t>)</a:t>
            </a:r>
          </a:p>
          <a:p>
            <a:pPr marL="0" indent="0" algn="just">
              <a:lnSpc>
                <a:spcPct val="90000"/>
              </a:lnSpc>
              <a:buNone/>
            </a:pPr>
            <a:r>
              <a:rPr lang="it-IT" sz="2600" dirty="0">
                <a:solidFill>
                  <a:srgbClr val="000000"/>
                </a:solidFill>
                <a:cs typeface="Arial"/>
              </a:rPr>
              <a:t>-</a:t>
            </a:r>
            <a:r>
              <a:rPr lang="it-IT" sz="2600" dirty="0" smtClean="0">
                <a:solidFill>
                  <a:srgbClr val="000000"/>
                </a:solidFill>
                <a:cs typeface="Arial"/>
              </a:rPr>
              <a:t>Levine </a:t>
            </a:r>
            <a:r>
              <a:rPr lang="it-IT" sz="2600" dirty="0">
                <a:solidFill>
                  <a:srgbClr val="000000"/>
                </a:solidFill>
                <a:cs typeface="Arial"/>
              </a:rPr>
              <a:t>e </a:t>
            </a:r>
            <a:r>
              <a:rPr lang="it-IT" sz="2600" dirty="0" err="1">
                <a:solidFill>
                  <a:srgbClr val="000000"/>
                </a:solidFill>
                <a:cs typeface="Arial"/>
              </a:rPr>
              <a:t>Moreland</a:t>
            </a:r>
            <a:r>
              <a:rPr lang="it-IT" sz="2600" dirty="0">
                <a:solidFill>
                  <a:srgbClr val="000000"/>
                </a:solidFill>
                <a:cs typeface="Arial"/>
              </a:rPr>
              <a:t> (1990): in quasi tutti i gruppi è possibile distinguere tre ruoli: leader, nuovo arrivato, capro espiatorio</a:t>
            </a:r>
          </a:p>
          <a:p>
            <a:pPr marL="457200" lvl="1" indent="0" algn="just">
              <a:lnSpc>
                <a:spcPct val="90000"/>
              </a:lnSpc>
              <a:spcBef>
                <a:spcPct val="50000"/>
              </a:spcBef>
              <a:buNone/>
            </a:pPr>
            <a:endParaRPr lang="it-IT" sz="2600" dirty="0">
              <a:solidFill>
                <a:srgbClr val="000000"/>
              </a:solidFill>
              <a:cs typeface="Arial"/>
            </a:endParaRPr>
          </a:p>
          <a:p>
            <a:pPr marL="0" indent="0" algn="just">
              <a:lnSpc>
                <a:spcPct val="90000"/>
              </a:lnSpc>
              <a:buNone/>
            </a:pPr>
            <a:endParaRPr lang="it-IT" sz="2600" dirty="0">
              <a:solidFill>
                <a:srgbClr val="000000"/>
              </a:solidFill>
              <a:cs typeface="Arial"/>
            </a:endParaRPr>
          </a:p>
        </p:txBody>
      </p:sp>
      <p:sp>
        <p:nvSpPr>
          <p:cNvPr id="3" name="Titolo 1"/>
          <p:cNvSpPr>
            <a:spLocks noGrp="1"/>
          </p:cNvSpPr>
          <p:nvPr>
            <p:ph type="title"/>
          </p:nvPr>
        </p:nvSpPr>
        <p:spPr>
          <a:xfrm>
            <a:off x="457200" y="274638"/>
            <a:ext cx="8229600" cy="1143000"/>
          </a:xfrm>
        </p:spPr>
        <p:txBody>
          <a:bodyPr>
            <a:normAutofit fontScale="90000"/>
          </a:bodyPr>
          <a:lstStyle/>
          <a:p>
            <a:r>
              <a:rPr lang="it-IT" b="1" dirty="0">
                <a:solidFill>
                  <a:srgbClr val="008000"/>
                </a:solidFill>
              </a:rPr>
              <a:t>I RUOLI NEI GRUPPI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Tree>
    <p:extLst>
      <p:ext uri="{BB962C8B-B14F-4D97-AF65-F5344CB8AC3E}">
        <p14:creationId xmlns:p14="http://schemas.microsoft.com/office/powerpoint/2010/main" val="261979523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RUOLI FORMALI E INFORMALI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836254"/>
            <a:ext cx="9144000" cy="5520096"/>
          </a:xfrm>
        </p:spPr>
        <p:txBody>
          <a:bodyPr>
            <a:noAutofit/>
          </a:bodyPr>
          <a:lstStyle/>
          <a:p>
            <a:pPr marL="0" indent="0" algn="just">
              <a:buNone/>
            </a:pPr>
            <a:r>
              <a:rPr lang="it-IT" sz="2600" dirty="0"/>
              <a:t>In un gruppo coesistono </a:t>
            </a:r>
            <a:r>
              <a:rPr lang="it-IT" sz="2600" b="1" dirty="0"/>
              <a:t>ruoli formali </a:t>
            </a:r>
            <a:r>
              <a:rPr lang="it-IT" sz="2600" dirty="0"/>
              <a:t>e </a:t>
            </a:r>
            <a:r>
              <a:rPr lang="it-IT" sz="2600" b="1" dirty="0"/>
              <a:t>ruoli informali: </a:t>
            </a:r>
            <a:endParaRPr lang="it-IT" sz="2600" dirty="0" smtClean="0">
              <a:effectLst/>
            </a:endParaRPr>
          </a:p>
          <a:p>
            <a:pPr marL="0" indent="0" algn="just">
              <a:buNone/>
            </a:pPr>
            <a:r>
              <a:rPr lang="it-IT" sz="2600" b="1" dirty="0"/>
              <a:t>RUOLI </a:t>
            </a:r>
            <a:r>
              <a:rPr lang="it-IT" sz="2600" b="1" dirty="0" smtClean="0"/>
              <a:t>FORMALI: </a:t>
            </a:r>
            <a:r>
              <a:rPr lang="it-IT" sz="2600" i="1" dirty="0" smtClean="0"/>
              <a:t>prescritti </a:t>
            </a:r>
            <a:r>
              <a:rPr lang="it-IT" sz="2600" i="1" dirty="0"/>
              <a:t>dalla natura e dalla struttura del gruppo: </a:t>
            </a:r>
            <a:r>
              <a:rPr lang="it-IT" sz="2600" i="1" dirty="0" smtClean="0"/>
              <a:t>ad es. negli </a:t>
            </a:r>
            <a:r>
              <a:rPr lang="it-IT" sz="2600" i="1" dirty="0"/>
              <a:t>sport sono assegnati in base alle regole del gioco </a:t>
            </a:r>
            <a:r>
              <a:rPr lang="it-IT" sz="2600" dirty="0"/>
              <a:t>(es. cambiano per sport e </a:t>
            </a:r>
            <a:r>
              <a:rPr lang="it-IT" sz="2600" dirty="0" smtClean="0"/>
              <a:t>disciplina)</a:t>
            </a:r>
            <a:r>
              <a:rPr lang="it-IT" sz="2600" dirty="0"/>
              <a:t>. </a:t>
            </a:r>
            <a:endParaRPr lang="it-IT" sz="2600" dirty="0" smtClean="0">
              <a:effectLst/>
            </a:endParaRPr>
          </a:p>
          <a:p>
            <a:pPr marL="0" indent="0" algn="just">
              <a:buNone/>
            </a:pPr>
            <a:r>
              <a:rPr lang="it-IT" sz="2600" b="1" dirty="0"/>
              <a:t>RUOLI </a:t>
            </a:r>
            <a:r>
              <a:rPr lang="it-IT" sz="2600" b="1" dirty="0" smtClean="0"/>
              <a:t>INFORMALI: </a:t>
            </a:r>
            <a:r>
              <a:rPr lang="it-IT" sz="2600" i="1" dirty="0" smtClean="0"/>
              <a:t>emergono </a:t>
            </a:r>
            <a:r>
              <a:rPr lang="it-IT" sz="2600" i="1" dirty="0"/>
              <a:t>e evolvono dalle interazioni fra i membri del gruppo </a:t>
            </a:r>
            <a:endParaRPr lang="it-IT" sz="2600" i="1" dirty="0" smtClean="0"/>
          </a:p>
          <a:p>
            <a:pPr marL="0" indent="0" algn="just">
              <a:buNone/>
            </a:pPr>
            <a:endParaRPr lang="it-IT" sz="2600" i="1" dirty="0"/>
          </a:p>
          <a:p>
            <a:pPr marL="0" indent="0" algn="just">
              <a:buNone/>
            </a:pPr>
            <a:r>
              <a:rPr lang="it-IT" sz="2600" dirty="0" smtClean="0"/>
              <a:t>es</a:t>
            </a:r>
            <a:r>
              <a:rPr lang="it-IT" sz="2600" dirty="0"/>
              <a:t>. </a:t>
            </a:r>
            <a:r>
              <a:rPr lang="it-IT" sz="2600" dirty="0" smtClean="0"/>
              <a:t>il </a:t>
            </a:r>
            <a:r>
              <a:rPr lang="it-IT" sz="2600" b="1" dirty="0" smtClean="0"/>
              <a:t>mediatore</a:t>
            </a:r>
            <a:r>
              <a:rPr lang="it-IT" sz="2600" dirty="0" smtClean="0"/>
              <a:t>, che </a:t>
            </a:r>
            <a:r>
              <a:rPr lang="it-IT" sz="2600" dirty="0"/>
              <a:t>svolge un ruolo diplomatico nelle dispute fra membri o fra membri e </a:t>
            </a:r>
            <a:r>
              <a:rPr lang="it-IT" sz="2600" dirty="0" smtClean="0"/>
              <a:t>elementi esterni al gruppo, </a:t>
            </a:r>
            <a:r>
              <a:rPr lang="it-IT" sz="2600" dirty="0"/>
              <a:t>o </a:t>
            </a:r>
            <a:r>
              <a:rPr lang="it-IT" sz="2600" dirty="0" smtClean="0"/>
              <a:t>il </a:t>
            </a:r>
            <a:r>
              <a:rPr lang="it-IT" sz="2600" b="1" dirty="0" smtClean="0"/>
              <a:t>capro espiatorio</a:t>
            </a:r>
            <a:r>
              <a:rPr lang="it-IT" sz="2600" dirty="0"/>
              <a:t>, ovvero </a:t>
            </a:r>
            <a:r>
              <a:rPr lang="it-IT" sz="2600" dirty="0" smtClean="0"/>
              <a:t>“</a:t>
            </a:r>
            <a:r>
              <a:rPr lang="it-IT" sz="2600" dirty="0"/>
              <a:t>colui che si sacrifica” per risolvere conflitti interni, o </a:t>
            </a:r>
            <a:r>
              <a:rPr lang="it-IT" sz="2600" dirty="0" smtClean="0"/>
              <a:t>il </a:t>
            </a:r>
            <a:r>
              <a:rPr lang="it-IT" sz="2600" b="1" dirty="0" smtClean="0"/>
              <a:t>giullare</a:t>
            </a:r>
            <a:r>
              <a:rPr lang="it-IT" sz="2600" dirty="0"/>
              <a:t>, ovvero </a:t>
            </a:r>
            <a:r>
              <a:rPr lang="it-IT" sz="2600" dirty="0" smtClean="0"/>
              <a:t>“</a:t>
            </a:r>
            <a:r>
              <a:rPr lang="it-IT" sz="2600" dirty="0"/>
              <a:t>colui che usa l’ironia” e svolge un ruolo socio</a:t>
            </a:r>
            <a:r>
              <a:rPr lang="it-IT" sz="2600" dirty="0" smtClean="0"/>
              <a:t>-emozionale</a:t>
            </a:r>
            <a:r>
              <a:rPr lang="it-IT" sz="2600" dirty="0"/>
              <a:t>, o </a:t>
            </a:r>
            <a:r>
              <a:rPr lang="it-IT" sz="2600" dirty="0" smtClean="0"/>
              <a:t>il </a:t>
            </a:r>
            <a:r>
              <a:rPr lang="it-IT" sz="2600" b="1" dirty="0" smtClean="0"/>
              <a:t>leader </a:t>
            </a:r>
            <a:r>
              <a:rPr lang="it-IT" sz="2600" b="1" dirty="0"/>
              <a:t>d’opposizione </a:t>
            </a:r>
            <a:r>
              <a:rPr lang="it-IT" sz="2600" dirty="0"/>
              <a:t>(o </a:t>
            </a:r>
            <a:r>
              <a:rPr lang="it-IT" sz="2600" dirty="0" smtClean="0"/>
              <a:t>il “</a:t>
            </a:r>
            <a:r>
              <a:rPr lang="it-IT" sz="2600" dirty="0"/>
              <a:t>bastian contrario”) come “colui che si oppone”, che usa pensiero </a:t>
            </a:r>
            <a:r>
              <a:rPr lang="it-IT" sz="2600" dirty="0" smtClean="0"/>
              <a:t>divergente. </a:t>
            </a:r>
            <a:endParaRPr lang="it-IT" sz="2600" dirty="0" smtClean="0">
              <a:effectLst/>
            </a:endParaRPr>
          </a:p>
          <a:p>
            <a:pPr marL="0" indent="0" algn="just">
              <a:buNone/>
            </a:pPr>
            <a:endParaRPr lang="it-IT" sz="26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61</a:t>
            </a:fld>
            <a:endParaRPr lang="it-IT"/>
          </a:p>
        </p:txBody>
      </p:sp>
    </p:spTree>
    <p:extLst>
      <p:ext uri="{BB962C8B-B14F-4D97-AF65-F5344CB8AC3E}">
        <p14:creationId xmlns:p14="http://schemas.microsoft.com/office/powerpoint/2010/main" val="87549644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FUNZIONI DEI RUOLI NEI GRUPPI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867887"/>
            <a:ext cx="9144000" cy="5488463"/>
          </a:xfrm>
        </p:spPr>
        <p:txBody>
          <a:bodyPr>
            <a:noAutofit/>
          </a:bodyPr>
          <a:lstStyle/>
          <a:p>
            <a:pPr marL="0" indent="0" algn="just">
              <a:buNone/>
            </a:pPr>
            <a:r>
              <a:rPr lang="it-IT" sz="2600" dirty="0"/>
              <a:t>Sono almeno </a:t>
            </a:r>
            <a:r>
              <a:rPr lang="it-IT" sz="2600" b="1" dirty="0"/>
              <a:t>tre </a:t>
            </a:r>
            <a:r>
              <a:rPr lang="it-IT" sz="2600" dirty="0"/>
              <a:t>(</a:t>
            </a:r>
            <a:r>
              <a:rPr lang="it-IT" sz="2600" dirty="0" err="1"/>
              <a:t>Brown</a:t>
            </a:r>
            <a:r>
              <a:rPr lang="it-IT" sz="2600" dirty="0"/>
              <a:t>, 1990): </a:t>
            </a:r>
            <a:endParaRPr lang="it-IT" sz="2600" dirty="0" smtClean="0">
              <a:effectLst/>
            </a:endParaRPr>
          </a:p>
          <a:p>
            <a:pPr marL="0" indent="0" algn="just">
              <a:buNone/>
            </a:pPr>
            <a:r>
              <a:rPr lang="it-IT" sz="2600" b="1" dirty="0"/>
              <a:t>1. Facilitano il raggiungimento degli scopi di gruppo </a:t>
            </a:r>
            <a:r>
              <a:rPr lang="it-IT" sz="2600" dirty="0" smtClean="0"/>
              <a:t>poiché </a:t>
            </a:r>
            <a:r>
              <a:rPr lang="it-IT" sz="2600" dirty="0"/>
              <a:t>i ruoli suddividono la mole di lavoro fra i membri (es. nelle squadre sportive la divisione dei ruoli è elemento cruciale per </a:t>
            </a:r>
            <a:r>
              <a:rPr lang="it-IT" sz="2600" dirty="0" smtClean="0"/>
              <a:t>la prestazione</a:t>
            </a:r>
            <a:r>
              <a:rPr lang="it-IT" sz="2600" dirty="0"/>
              <a:t>); </a:t>
            </a:r>
            <a:endParaRPr lang="it-IT" sz="2600" dirty="0" smtClean="0">
              <a:effectLst/>
            </a:endParaRPr>
          </a:p>
          <a:p>
            <a:pPr marL="0" indent="0" algn="just">
              <a:buNone/>
            </a:pPr>
            <a:r>
              <a:rPr lang="it-IT" sz="2600" b="1" dirty="0"/>
              <a:t>2. Portano ordine e </a:t>
            </a:r>
            <a:r>
              <a:rPr lang="it-IT" sz="2600" b="1" dirty="0" smtClean="0"/>
              <a:t>prevedibilità </a:t>
            </a:r>
            <a:r>
              <a:rPr lang="it-IT" sz="2600" b="1" dirty="0"/>
              <a:t>nel gruppo </a:t>
            </a:r>
            <a:r>
              <a:rPr lang="it-IT" sz="2600" dirty="0" smtClean="0"/>
              <a:t>poiché </a:t>
            </a:r>
            <a:r>
              <a:rPr lang="it-IT" sz="2600" dirty="0"/>
              <a:t>si basano su aspettative condivise e si assegna ad ogni membro un compito specifico nell’ottica della condivisione del lavoro funzionale al raggiungimento degli obiettivi. Con </a:t>
            </a:r>
            <a:r>
              <a:rPr lang="it-IT" sz="2600" dirty="0" smtClean="0"/>
              <a:t>i ruoli </a:t>
            </a:r>
            <a:r>
              <a:rPr lang="it-IT" sz="2600" dirty="0"/>
              <a:t>stabiliti, tutti i membri sanno cosa aspettarsi e da chi, sanno chi deve fare cosa; </a:t>
            </a:r>
            <a:endParaRPr lang="it-IT" sz="2600" dirty="0" smtClean="0">
              <a:effectLst/>
            </a:endParaRPr>
          </a:p>
          <a:p>
            <a:pPr marL="0" indent="0" algn="just">
              <a:buNone/>
            </a:pPr>
            <a:r>
              <a:rPr lang="it-IT" sz="2600" b="1" dirty="0"/>
              <a:t>3. Definiscono </a:t>
            </a:r>
            <a:r>
              <a:rPr lang="it-IT" sz="2600" b="1" dirty="0" smtClean="0"/>
              <a:t>l’identità </a:t>
            </a:r>
            <a:r>
              <a:rPr lang="it-IT" sz="2600" b="1" dirty="0"/>
              <a:t>di ogni membro all’interno del gruppo </a:t>
            </a:r>
            <a:r>
              <a:rPr lang="it-IT" sz="2600" dirty="0" smtClean="0"/>
              <a:t>perché </a:t>
            </a:r>
            <a:r>
              <a:rPr lang="it-IT" sz="2600" dirty="0"/>
              <a:t>contribuiscono all’auto-definizione dei membri e alla loro reciproca consapevolezza. </a:t>
            </a:r>
            <a:endParaRPr lang="it-IT" sz="2600" dirty="0" smtClean="0">
              <a:effectLst/>
            </a:endParaRPr>
          </a:p>
          <a:p>
            <a:pPr marL="0" indent="0" algn="just">
              <a:buNone/>
            </a:pPr>
            <a:endParaRPr lang="it-IT" sz="26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62</a:t>
            </a:fld>
            <a:endParaRPr lang="it-IT"/>
          </a:p>
        </p:txBody>
      </p:sp>
    </p:spTree>
    <p:extLst>
      <p:ext uri="{BB962C8B-B14F-4D97-AF65-F5344CB8AC3E}">
        <p14:creationId xmlns:p14="http://schemas.microsoft.com/office/powerpoint/2010/main" val="27041190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3024"/>
            <a:ext cx="8229600" cy="1143000"/>
          </a:xfrm>
        </p:spPr>
        <p:txBody>
          <a:bodyPr>
            <a:normAutofit fontScale="90000"/>
          </a:bodyPr>
          <a:lstStyle/>
          <a:p>
            <a:r>
              <a:rPr lang="it-IT" b="1" dirty="0">
                <a:solidFill>
                  <a:srgbClr val="008000"/>
                </a:solidFill>
              </a:rPr>
              <a:t>I RUOLI NEI GRUPPI</a:t>
            </a:r>
            <a:br>
              <a:rPr lang="it-IT" b="1" dirty="0">
                <a:solidFill>
                  <a:srgbClr val="008000"/>
                </a:solidFill>
              </a:rPr>
            </a:b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370708"/>
            <a:ext cx="9144000" cy="4525963"/>
          </a:xfrm>
        </p:spPr>
        <p:txBody>
          <a:bodyPr/>
          <a:lstStyle/>
          <a:p>
            <a:pPr marL="0" indent="0" algn="just">
              <a:buNone/>
            </a:pPr>
            <a:r>
              <a:rPr lang="it-IT" dirty="0"/>
              <a:t>I </a:t>
            </a:r>
            <a:r>
              <a:rPr lang="it-IT" b="1" dirty="0"/>
              <a:t>ruoli </a:t>
            </a:r>
            <a:r>
              <a:rPr lang="it-IT" dirty="0"/>
              <a:t>possono suscitare anche </a:t>
            </a:r>
            <a:r>
              <a:rPr lang="it-IT" b="1" dirty="0"/>
              <a:t>conflitti </a:t>
            </a:r>
            <a:r>
              <a:rPr lang="it-IT" dirty="0"/>
              <a:t>fra membri nei </a:t>
            </a:r>
            <a:r>
              <a:rPr lang="it-IT" dirty="0" smtClean="0"/>
              <a:t>gruppi</a:t>
            </a:r>
          </a:p>
          <a:p>
            <a:pPr marL="0" indent="0" algn="just">
              <a:buNone/>
            </a:pPr>
            <a:r>
              <a:rPr lang="it-IT" dirty="0" smtClean="0"/>
              <a:t> </a:t>
            </a:r>
            <a:endParaRPr lang="it-IT" dirty="0" smtClean="0">
              <a:effectLst/>
            </a:endParaRPr>
          </a:p>
          <a:p>
            <a:pPr marL="0" indent="0" algn="just">
              <a:buNone/>
            </a:pPr>
            <a:r>
              <a:rPr lang="it-IT" dirty="0"/>
              <a:t>Es. in fase di assegnazione dei ruoli quando si decide chi deve </a:t>
            </a:r>
            <a:r>
              <a:rPr lang="it-IT" dirty="0" smtClean="0"/>
              <a:t>ricoprire una certa mansione oppure può </a:t>
            </a:r>
            <a:r>
              <a:rPr lang="it-IT" dirty="0"/>
              <a:t>esserci disaccordo fra i membri su come dovrebbe essere </a:t>
            </a:r>
            <a:r>
              <a:rPr lang="it-IT" dirty="0" smtClean="0"/>
              <a:t>svolto un </a:t>
            </a:r>
            <a:r>
              <a:rPr lang="it-IT" dirty="0"/>
              <a:t>certo ruolo.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63</a:t>
            </a:fld>
            <a:endParaRPr lang="it-IT"/>
          </a:p>
        </p:txBody>
      </p:sp>
    </p:spTree>
    <p:extLst>
      <p:ext uri="{BB962C8B-B14F-4D97-AF65-F5344CB8AC3E}">
        <p14:creationId xmlns:p14="http://schemas.microsoft.com/office/powerpoint/2010/main" val="207044683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2800" b="1" dirty="0">
                <a:solidFill>
                  <a:srgbClr val="008000"/>
                </a:solidFill>
              </a:rPr>
              <a:t>AMBIGUITÀ E CONFLITTI DI RUOLO NEI GRUPPI </a:t>
            </a:r>
            <a:r>
              <a:rPr lang="it-IT" sz="2800" dirty="0" smtClean="0">
                <a:solidFill>
                  <a:srgbClr val="008000"/>
                </a:solidFill>
                <a:effectLst/>
              </a:rPr>
              <a:t/>
            </a:r>
            <a:br>
              <a:rPr lang="it-IT" sz="2800" dirty="0" smtClean="0">
                <a:solidFill>
                  <a:srgbClr val="008000"/>
                </a:solidFill>
                <a:effectLst/>
              </a:rPr>
            </a:br>
            <a:endParaRPr lang="it-IT" sz="2800" dirty="0">
              <a:solidFill>
                <a:srgbClr val="008000"/>
              </a:solidFill>
            </a:endParaRPr>
          </a:p>
        </p:txBody>
      </p:sp>
      <p:sp>
        <p:nvSpPr>
          <p:cNvPr id="3" name="Segnaposto contenuto 2"/>
          <p:cNvSpPr>
            <a:spLocks noGrp="1"/>
          </p:cNvSpPr>
          <p:nvPr>
            <p:ph idx="1"/>
          </p:nvPr>
        </p:nvSpPr>
        <p:spPr>
          <a:xfrm>
            <a:off x="0" y="881124"/>
            <a:ext cx="9144000" cy="5636462"/>
          </a:xfrm>
        </p:spPr>
        <p:txBody>
          <a:bodyPr>
            <a:noAutofit/>
          </a:bodyPr>
          <a:lstStyle/>
          <a:p>
            <a:pPr marL="0" indent="0" algn="just">
              <a:buNone/>
            </a:pPr>
            <a:r>
              <a:rPr lang="it-IT" sz="2800" i="1" dirty="0" smtClean="0"/>
              <a:t>Ambiguità </a:t>
            </a:r>
            <a:r>
              <a:rPr lang="it-IT" sz="2800" i="1" dirty="0"/>
              <a:t>di ruolo e conflitti di ruolo producono aumento delle tensioni e decremento della prestazione. </a:t>
            </a:r>
            <a:endParaRPr lang="it-IT" sz="2800" i="1" dirty="0" smtClean="0"/>
          </a:p>
          <a:p>
            <a:pPr marL="0" indent="0" algn="just">
              <a:buNone/>
            </a:pPr>
            <a:endParaRPr lang="it-IT" sz="2800" dirty="0" smtClean="0">
              <a:effectLst/>
            </a:endParaRPr>
          </a:p>
          <a:p>
            <a:pPr marL="0" indent="0" algn="just">
              <a:buNone/>
            </a:pPr>
            <a:r>
              <a:rPr lang="it-IT" sz="2800" dirty="0"/>
              <a:t>Es. si verifica quando un </a:t>
            </a:r>
            <a:r>
              <a:rPr lang="it-IT" sz="2800" dirty="0" smtClean="0"/>
              <a:t>individuo in </a:t>
            </a:r>
            <a:r>
              <a:rPr lang="it-IT" sz="2800" dirty="0"/>
              <a:t>un team “indossa troppi cappelli”, ovvero dovrebbe ricoprire ruoli diversi </a:t>
            </a:r>
            <a:r>
              <a:rPr lang="it-IT" sz="2800" dirty="0" smtClean="0"/>
              <a:t>contemporaneamente (Jackson &amp; </a:t>
            </a:r>
            <a:r>
              <a:rPr lang="it-IT" sz="2800" dirty="0" err="1" smtClean="0"/>
              <a:t>Schuler</a:t>
            </a:r>
            <a:r>
              <a:rPr lang="it-IT" sz="2800" dirty="0" smtClean="0"/>
              <a:t>, 1985). </a:t>
            </a:r>
            <a:endParaRPr lang="it-IT" sz="2800" dirty="0" smtClean="0">
              <a:effectLst/>
            </a:endParaRPr>
          </a:p>
          <a:p>
            <a:pPr marL="0" indent="0" algn="just">
              <a:buNone/>
            </a:pPr>
            <a:r>
              <a:rPr lang="it-IT" sz="2800" dirty="0"/>
              <a:t>Es. emblematica è la difficoltà delle </a:t>
            </a:r>
            <a:r>
              <a:rPr lang="it-IT" sz="2800" dirty="0" smtClean="0"/>
              <a:t>professioniste </a:t>
            </a:r>
            <a:r>
              <a:rPr lang="it-IT" sz="2800" dirty="0"/>
              <a:t>donne </a:t>
            </a:r>
            <a:r>
              <a:rPr lang="it-IT" sz="2800" dirty="0" smtClean="0"/>
              <a:t>che </a:t>
            </a:r>
            <a:r>
              <a:rPr lang="it-IT" sz="2800" dirty="0"/>
              <a:t>faticano a conciliare i ruoli di madre e di </a:t>
            </a:r>
            <a:r>
              <a:rPr lang="it-IT" sz="2800" dirty="0" smtClean="0"/>
              <a:t>lavoratrice (</a:t>
            </a:r>
            <a:r>
              <a:rPr lang="it-IT" sz="2800" dirty="0" err="1"/>
              <a:t>Jambor</a:t>
            </a:r>
            <a:r>
              <a:rPr lang="it-IT" sz="2800" dirty="0"/>
              <a:t> </a:t>
            </a:r>
            <a:r>
              <a:rPr lang="it-IT" sz="2800" dirty="0" smtClean="0"/>
              <a:t>&amp; Weeks</a:t>
            </a:r>
            <a:r>
              <a:rPr lang="it-IT" sz="2800" dirty="0"/>
              <a:t>, 1996). </a:t>
            </a: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64</a:t>
            </a:fld>
            <a:endParaRPr lang="it-IT"/>
          </a:p>
        </p:txBody>
      </p:sp>
    </p:spTree>
    <p:extLst>
      <p:ext uri="{BB962C8B-B14F-4D97-AF65-F5344CB8AC3E}">
        <p14:creationId xmlns:p14="http://schemas.microsoft.com/office/powerpoint/2010/main" val="376479802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CHIAREZZA DI RUOLO NEI GRUPPI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943353"/>
            <a:ext cx="9144000" cy="4525963"/>
          </a:xfrm>
        </p:spPr>
        <p:txBody>
          <a:bodyPr>
            <a:noAutofit/>
          </a:bodyPr>
          <a:lstStyle/>
          <a:p>
            <a:pPr marL="0" indent="0" algn="just">
              <a:buNone/>
            </a:pPr>
            <a:r>
              <a:rPr lang="it-IT" sz="2800" dirty="0"/>
              <a:t>Si </a:t>
            </a:r>
            <a:r>
              <a:rPr lang="it-IT" sz="2800" dirty="0" smtClean="0"/>
              <a:t>può </a:t>
            </a:r>
            <a:r>
              <a:rPr lang="it-IT" sz="2800" dirty="0"/>
              <a:t>migliorare l’</a:t>
            </a:r>
            <a:r>
              <a:rPr lang="it-IT" sz="2800" b="1" dirty="0"/>
              <a:t>efficacia di un team </a:t>
            </a:r>
            <a:r>
              <a:rPr lang="it-IT" sz="2800" dirty="0" smtClean="0"/>
              <a:t>migliorando </a:t>
            </a:r>
            <a:r>
              <a:rPr lang="it-IT" sz="2800" dirty="0"/>
              <a:t>la </a:t>
            </a:r>
            <a:r>
              <a:rPr lang="it-IT" sz="2800" b="1" dirty="0"/>
              <a:t>chiarezza di ruolo </a:t>
            </a:r>
            <a:r>
              <a:rPr lang="it-IT" sz="2800" dirty="0"/>
              <a:t>e l’</a:t>
            </a:r>
            <a:r>
              <a:rPr lang="it-IT" sz="2800" b="1" dirty="0"/>
              <a:t>accettazione di ruolo </a:t>
            </a:r>
            <a:r>
              <a:rPr lang="it-IT" sz="2800" dirty="0"/>
              <a:t>dei singoli membri, </a:t>
            </a:r>
            <a:r>
              <a:rPr lang="it-IT" sz="2800" dirty="0" smtClean="0"/>
              <a:t>ovvero </a:t>
            </a:r>
            <a:r>
              <a:rPr lang="it-IT" sz="2800" dirty="0"/>
              <a:t>facendo in modo che tutti i membri (</a:t>
            </a:r>
            <a:r>
              <a:rPr lang="it-IT" sz="2800" dirty="0" err="1"/>
              <a:t>Beauchamp</a:t>
            </a:r>
            <a:r>
              <a:rPr lang="it-IT" sz="2800" dirty="0"/>
              <a:t>, Bray, </a:t>
            </a:r>
            <a:r>
              <a:rPr lang="it-IT" sz="2800" dirty="0" err="1"/>
              <a:t>Fielding</a:t>
            </a:r>
            <a:r>
              <a:rPr lang="it-IT" sz="2800" dirty="0"/>
              <a:t>, &amp; </a:t>
            </a:r>
            <a:r>
              <a:rPr lang="it-IT" sz="2800" dirty="0" err="1"/>
              <a:t>Eys</a:t>
            </a:r>
            <a:r>
              <a:rPr lang="it-IT" sz="2800" dirty="0"/>
              <a:t>, 2005): </a:t>
            </a:r>
            <a:endParaRPr lang="it-IT" sz="2800" dirty="0" smtClean="0">
              <a:effectLst/>
            </a:endParaRPr>
          </a:p>
          <a:p>
            <a:pPr marL="0" indent="0" algn="just">
              <a:buNone/>
            </a:pPr>
            <a:r>
              <a:rPr lang="it-IT" sz="2800" dirty="0" smtClean="0">
                <a:cs typeface="Arial"/>
              </a:rPr>
              <a:t>- sappiano </a:t>
            </a:r>
            <a:r>
              <a:rPr lang="it-IT" sz="2800" dirty="0">
                <a:cs typeface="Arial"/>
              </a:rPr>
              <a:t>cosa e come fare (</a:t>
            </a:r>
            <a:r>
              <a:rPr lang="it-IT" sz="2800" i="1" dirty="0" err="1">
                <a:cs typeface="Arial"/>
              </a:rPr>
              <a:t>role</a:t>
            </a:r>
            <a:r>
              <a:rPr lang="it-IT" sz="2800" i="1" dirty="0">
                <a:cs typeface="Arial"/>
              </a:rPr>
              <a:t> </a:t>
            </a:r>
            <a:r>
              <a:rPr lang="it-IT" sz="2800" i="1" dirty="0" err="1">
                <a:cs typeface="Arial"/>
              </a:rPr>
              <a:t>clarity</a:t>
            </a:r>
            <a:r>
              <a:rPr lang="it-IT" sz="2800" dirty="0">
                <a:cs typeface="Arial"/>
              </a:rPr>
              <a:t>);</a:t>
            </a:r>
            <a:br>
              <a:rPr lang="it-IT" sz="2800" dirty="0">
                <a:cs typeface="Arial"/>
              </a:rPr>
            </a:br>
            <a:r>
              <a:rPr lang="it-IT" sz="2800" dirty="0" smtClean="0">
                <a:effectLst/>
                <a:cs typeface="Arial"/>
              </a:rPr>
              <a:t>- </a:t>
            </a:r>
            <a:r>
              <a:rPr lang="it-IT" sz="2800" dirty="0">
                <a:cs typeface="Arial"/>
              </a:rPr>
              <a:t>accettino il proprio ruolo (</a:t>
            </a:r>
            <a:r>
              <a:rPr lang="it-IT" sz="2800" i="1" dirty="0" err="1">
                <a:cs typeface="Arial"/>
              </a:rPr>
              <a:t>role</a:t>
            </a:r>
            <a:r>
              <a:rPr lang="it-IT" sz="2800" i="1" dirty="0">
                <a:cs typeface="Arial"/>
              </a:rPr>
              <a:t> </a:t>
            </a:r>
            <a:r>
              <a:rPr lang="it-IT" sz="2800" i="1" dirty="0" err="1">
                <a:cs typeface="Arial"/>
              </a:rPr>
              <a:t>acceptance</a:t>
            </a:r>
            <a:r>
              <a:rPr lang="it-IT" sz="2800" dirty="0">
                <a:cs typeface="Arial"/>
              </a:rPr>
              <a:t>). </a:t>
            </a:r>
            <a:endParaRPr lang="it-IT" sz="2800" dirty="0" smtClean="0">
              <a:effectLst/>
              <a:cs typeface="Arial"/>
            </a:endParaRPr>
          </a:p>
          <a:p>
            <a:pPr marL="0" indent="0" algn="just">
              <a:buNone/>
            </a:pPr>
            <a:r>
              <a:rPr lang="it-IT" sz="2800" dirty="0"/>
              <a:t>Le ricerche dimostrano che la </a:t>
            </a:r>
            <a:r>
              <a:rPr lang="it-IT" sz="2800" b="1" dirty="0"/>
              <a:t>chiarezza di ruolo </a:t>
            </a:r>
            <a:r>
              <a:rPr lang="it-IT" sz="2800" dirty="0"/>
              <a:t>media la relazione fra </a:t>
            </a:r>
            <a:r>
              <a:rPr lang="it-IT" sz="2800" b="1" dirty="0" smtClean="0"/>
              <a:t>ambiguità </a:t>
            </a:r>
            <a:r>
              <a:rPr lang="it-IT" sz="2800" b="1" dirty="0"/>
              <a:t>di ruolo </a:t>
            </a:r>
            <a:r>
              <a:rPr lang="it-IT" sz="2800" dirty="0"/>
              <a:t>e </a:t>
            </a:r>
            <a:r>
              <a:rPr lang="it-IT" sz="2800" b="1" dirty="0"/>
              <a:t>soddisfazione </a:t>
            </a:r>
            <a:r>
              <a:rPr lang="it-IT" sz="2800" b="1" dirty="0" smtClean="0"/>
              <a:t>dei membri del gruppo</a:t>
            </a:r>
            <a:r>
              <a:rPr lang="it-IT" sz="2800" dirty="0" smtClean="0"/>
              <a:t>: </a:t>
            </a:r>
            <a:r>
              <a:rPr lang="it-IT" sz="2800" dirty="0"/>
              <a:t>in particolare, solo quando un </a:t>
            </a:r>
            <a:r>
              <a:rPr lang="it-IT" sz="2800" dirty="0" smtClean="0"/>
              <a:t>individuo ha </a:t>
            </a:r>
            <a:r>
              <a:rPr lang="it-IT" sz="2800" dirty="0"/>
              <a:t>un alto bisogno di chiarezza di ruolo allora </a:t>
            </a:r>
            <a:r>
              <a:rPr lang="it-IT" sz="2800" dirty="0" smtClean="0"/>
              <a:t>l’ambiguità </a:t>
            </a:r>
            <a:r>
              <a:rPr lang="it-IT" sz="2800" dirty="0"/>
              <a:t>circa il proprio ruolo porta ad una diminuzione della propria soddisfazione (Bray, </a:t>
            </a:r>
            <a:r>
              <a:rPr lang="it-IT" sz="2800" dirty="0" err="1"/>
              <a:t>Beauchamp</a:t>
            </a:r>
            <a:r>
              <a:rPr lang="it-IT" sz="2800" dirty="0" smtClean="0"/>
              <a:t>, </a:t>
            </a:r>
            <a:r>
              <a:rPr lang="it-IT" sz="2800" dirty="0" err="1" smtClean="0"/>
              <a:t>Eys</a:t>
            </a:r>
            <a:r>
              <a:rPr lang="it-IT" sz="2800" dirty="0" smtClean="0"/>
              <a:t> &amp; </a:t>
            </a:r>
            <a:r>
              <a:rPr lang="it-IT" sz="2800" dirty="0" err="1" smtClean="0"/>
              <a:t>Carron</a:t>
            </a:r>
            <a:r>
              <a:rPr lang="it-IT" sz="2800" dirty="0"/>
              <a:t>, 2005).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65</a:t>
            </a:fld>
            <a:endParaRPr lang="it-IT"/>
          </a:p>
        </p:txBody>
      </p:sp>
    </p:spTree>
    <p:extLst>
      <p:ext uri="{BB962C8B-B14F-4D97-AF65-F5344CB8AC3E}">
        <p14:creationId xmlns:p14="http://schemas.microsoft.com/office/powerpoint/2010/main" val="274157937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5520"/>
            <a:ext cx="9144000" cy="1143000"/>
          </a:xfrm>
        </p:spPr>
        <p:txBody>
          <a:bodyPr>
            <a:noAutofit/>
          </a:bodyPr>
          <a:lstStyle/>
          <a:p>
            <a:r>
              <a:rPr lang="it-IT" sz="3000" b="1" dirty="0">
                <a:solidFill>
                  <a:srgbClr val="008000"/>
                </a:solidFill>
              </a:rPr>
              <a:t>AMBIGUITÀ E CONFLITTI DI RUOLO NEI TEAM </a:t>
            </a:r>
            <a:endParaRPr lang="it-IT" sz="3000" dirty="0">
              <a:solidFill>
                <a:srgbClr val="008000"/>
              </a:solidFill>
              <a:effectLst/>
            </a:endParaRPr>
          </a:p>
        </p:txBody>
      </p:sp>
      <p:sp>
        <p:nvSpPr>
          <p:cNvPr id="3" name="Segnaposto contenuto 2"/>
          <p:cNvSpPr>
            <a:spLocks noGrp="1"/>
          </p:cNvSpPr>
          <p:nvPr>
            <p:ph idx="1"/>
          </p:nvPr>
        </p:nvSpPr>
        <p:spPr>
          <a:xfrm>
            <a:off x="0" y="624131"/>
            <a:ext cx="9144000" cy="5594528"/>
          </a:xfrm>
        </p:spPr>
        <p:txBody>
          <a:bodyPr>
            <a:noAutofit/>
          </a:bodyPr>
          <a:lstStyle/>
          <a:p>
            <a:pPr marL="0" indent="0" algn="just">
              <a:buNone/>
            </a:pPr>
            <a:r>
              <a:rPr lang="it-IT" sz="2400" b="1" dirty="0">
                <a:cs typeface="Arial"/>
              </a:rPr>
              <a:t>C</a:t>
            </a:r>
            <a:r>
              <a:rPr lang="it-IT" sz="2400" b="1" dirty="0" smtClean="0">
                <a:cs typeface="Arial"/>
              </a:rPr>
              <a:t>hiarezza </a:t>
            </a:r>
            <a:r>
              <a:rPr lang="it-IT" sz="2400" b="1" dirty="0">
                <a:cs typeface="Arial"/>
              </a:rPr>
              <a:t>e </a:t>
            </a:r>
            <a:r>
              <a:rPr lang="it-IT" sz="2400" b="1" dirty="0" smtClean="0">
                <a:cs typeface="Arial"/>
              </a:rPr>
              <a:t>ambiguità </a:t>
            </a:r>
            <a:r>
              <a:rPr lang="it-IT" sz="2400" b="1" dirty="0">
                <a:cs typeface="Arial"/>
              </a:rPr>
              <a:t>di ruolo </a:t>
            </a:r>
            <a:r>
              <a:rPr lang="it-IT" sz="2400" dirty="0">
                <a:cs typeface="Arial"/>
              </a:rPr>
              <a:t>rappresentano costrutti multidimensionali che comprendono: </a:t>
            </a:r>
            <a:endParaRPr lang="it-IT" sz="2400" dirty="0" smtClean="0">
              <a:cs typeface="Arial"/>
            </a:endParaRPr>
          </a:p>
          <a:p>
            <a:pPr marL="0" indent="0" algn="just">
              <a:buNone/>
            </a:pPr>
            <a:endParaRPr lang="it-IT" sz="2400" dirty="0" smtClean="0">
              <a:effectLst/>
              <a:cs typeface="Arial"/>
            </a:endParaRPr>
          </a:p>
          <a:p>
            <a:pPr marL="0" indent="0" algn="just">
              <a:buFontTx/>
              <a:buChar char="-"/>
            </a:pPr>
            <a:r>
              <a:rPr lang="it-IT" sz="2400" b="1" dirty="0" smtClean="0">
                <a:cs typeface="Arial"/>
              </a:rPr>
              <a:t>Scopi </a:t>
            </a:r>
            <a:r>
              <a:rPr lang="it-IT" sz="2400" b="1" dirty="0">
                <a:cs typeface="Arial"/>
              </a:rPr>
              <a:t>delle </a:t>
            </a:r>
            <a:r>
              <a:rPr lang="it-IT" sz="2400" b="1" dirty="0" smtClean="0">
                <a:cs typeface="Arial"/>
              </a:rPr>
              <a:t>responsabilità</a:t>
            </a:r>
            <a:r>
              <a:rPr lang="it-IT" sz="2400" dirty="0" smtClean="0">
                <a:cs typeface="Arial"/>
              </a:rPr>
              <a:t>: </a:t>
            </a:r>
            <a:r>
              <a:rPr lang="it-IT" sz="2400" dirty="0">
                <a:cs typeface="Arial"/>
              </a:rPr>
              <a:t>informazioni sulle </a:t>
            </a:r>
            <a:r>
              <a:rPr lang="it-IT" sz="2400" dirty="0" smtClean="0">
                <a:cs typeface="Arial"/>
              </a:rPr>
              <a:t>responsabilità </a:t>
            </a:r>
            <a:r>
              <a:rPr lang="it-IT" sz="2400" dirty="0">
                <a:cs typeface="Arial"/>
              </a:rPr>
              <a:t>del team e dei singoli membri; </a:t>
            </a:r>
            <a:endParaRPr lang="it-IT" sz="2400" dirty="0" smtClean="0">
              <a:cs typeface="Arial"/>
            </a:endParaRPr>
          </a:p>
          <a:p>
            <a:pPr marL="0" indent="0" algn="just">
              <a:buFontTx/>
              <a:buChar char="-"/>
            </a:pPr>
            <a:endParaRPr lang="it-IT" sz="2400" dirty="0" smtClean="0">
              <a:effectLst/>
              <a:cs typeface="Arial"/>
            </a:endParaRPr>
          </a:p>
          <a:p>
            <a:pPr marL="0" indent="0" algn="just">
              <a:buFontTx/>
              <a:buChar char="-"/>
            </a:pPr>
            <a:r>
              <a:rPr lang="it-IT" sz="2400" b="1" dirty="0" smtClean="0">
                <a:cs typeface="Arial"/>
              </a:rPr>
              <a:t>Responsabilità </a:t>
            </a:r>
            <a:r>
              <a:rPr lang="it-IT" sz="2400" b="1" dirty="0">
                <a:cs typeface="Arial"/>
              </a:rPr>
              <a:t>comportamentali</a:t>
            </a:r>
            <a:r>
              <a:rPr lang="it-IT" sz="2400" dirty="0">
                <a:cs typeface="Arial"/>
              </a:rPr>
              <a:t>: informazioni su quali comportamenti siano necessari per soddisfare le </a:t>
            </a:r>
            <a:r>
              <a:rPr lang="it-IT" sz="2400" dirty="0" smtClean="0">
                <a:cs typeface="Arial"/>
              </a:rPr>
              <a:t>responsabilit</a:t>
            </a:r>
            <a:r>
              <a:rPr lang="it-IT" sz="2400" dirty="0">
                <a:cs typeface="Arial"/>
              </a:rPr>
              <a:t>à</a:t>
            </a:r>
            <a:r>
              <a:rPr lang="it-IT" sz="2400" dirty="0" smtClean="0">
                <a:cs typeface="Arial"/>
              </a:rPr>
              <a:t> </a:t>
            </a:r>
            <a:r>
              <a:rPr lang="it-IT" sz="2400" dirty="0">
                <a:cs typeface="Arial"/>
              </a:rPr>
              <a:t>individuali di un singolo ruolo nel team; </a:t>
            </a:r>
            <a:endParaRPr lang="it-IT" sz="2400" dirty="0" smtClean="0">
              <a:cs typeface="Arial"/>
            </a:endParaRPr>
          </a:p>
          <a:p>
            <a:pPr marL="0" indent="0" algn="just">
              <a:buFontTx/>
              <a:buChar char="-"/>
            </a:pPr>
            <a:endParaRPr lang="it-IT" sz="2400" dirty="0" smtClean="0">
              <a:effectLst/>
              <a:cs typeface="Arial"/>
            </a:endParaRPr>
          </a:p>
          <a:p>
            <a:pPr marL="0" indent="0" algn="just">
              <a:buFontTx/>
              <a:buChar char="-"/>
            </a:pPr>
            <a:r>
              <a:rPr lang="it-IT" sz="2400" b="1" dirty="0" smtClean="0">
                <a:cs typeface="Arial"/>
              </a:rPr>
              <a:t>Valutazione </a:t>
            </a:r>
            <a:r>
              <a:rPr lang="it-IT" sz="2400" b="1" dirty="0">
                <a:cs typeface="Arial"/>
              </a:rPr>
              <a:t>della performance</a:t>
            </a:r>
            <a:r>
              <a:rPr lang="it-IT" sz="2400" dirty="0">
                <a:cs typeface="Arial"/>
              </a:rPr>
              <a:t>: informazioni su come </a:t>
            </a:r>
            <a:r>
              <a:rPr lang="it-IT" sz="2400" dirty="0" smtClean="0">
                <a:cs typeface="Arial"/>
              </a:rPr>
              <a:t>verr</a:t>
            </a:r>
            <a:r>
              <a:rPr lang="it-IT" sz="2400" dirty="0">
                <a:cs typeface="Arial"/>
              </a:rPr>
              <a:t>à</a:t>
            </a:r>
            <a:r>
              <a:rPr lang="it-IT" sz="2400" dirty="0" smtClean="0">
                <a:cs typeface="Arial"/>
              </a:rPr>
              <a:t> </a:t>
            </a:r>
            <a:r>
              <a:rPr lang="it-IT" sz="2400" dirty="0">
                <a:cs typeface="Arial"/>
              </a:rPr>
              <a:t>valutata la performance di un singolo ruolo; </a:t>
            </a:r>
            <a:endParaRPr lang="it-IT" sz="2400" dirty="0" smtClean="0">
              <a:cs typeface="Arial"/>
            </a:endParaRPr>
          </a:p>
          <a:p>
            <a:pPr marL="0" indent="0" algn="just">
              <a:buFontTx/>
              <a:buChar char="-"/>
            </a:pPr>
            <a:endParaRPr lang="it-IT" sz="2400" dirty="0" smtClean="0">
              <a:effectLst/>
              <a:cs typeface="Arial"/>
            </a:endParaRPr>
          </a:p>
          <a:p>
            <a:pPr marL="0" indent="0" algn="just">
              <a:buNone/>
            </a:pPr>
            <a:r>
              <a:rPr lang="it-IT" sz="2400" dirty="0" smtClean="0">
                <a:effectLst/>
                <a:cs typeface="Arial"/>
              </a:rPr>
              <a:t>-</a:t>
            </a:r>
            <a:r>
              <a:rPr lang="it-IT" sz="2400" b="1" dirty="0" smtClean="0">
                <a:cs typeface="Arial"/>
              </a:rPr>
              <a:t>Conseguenze </a:t>
            </a:r>
            <a:r>
              <a:rPr lang="it-IT" sz="2400" b="1" dirty="0">
                <a:cs typeface="Arial"/>
              </a:rPr>
              <a:t>delle </a:t>
            </a:r>
            <a:r>
              <a:rPr lang="it-IT" sz="2400" b="1" dirty="0" smtClean="0">
                <a:cs typeface="Arial"/>
              </a:rPr>
              <a:t>responsabilità </a:t>
            </a:r>
            <a:r>
              <a:rPr lang="it-IT" sz="2400" b="1" dirty="0">
                <a:cs typeface="Arial"/>
              </a:rPr>
              <a:t>tradite</a:t>
            </a:r>
            <a:r>
              <a:rPr lang="it-IT" sz="2400" dirty="0">
                <a:cs typeface="Arial"/>
              </a:rPr>
              <a:t>: informazioni sulle conseguenze del fallimento di un singolo ruolo. </a:t>
            </a:r>
            <a:endParaRPr lang="it-IT" sz="2400" dirty="0">
              <a:effectLst/>
              <a:cs typeface="Arial"/>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66</a:t>
            </a:fld>
            <a:endParaRPr lang="it-IT"/>
          </a:p>
        </p:txBody>
      </p:sp>
    </p:spTree>
    <p:extLst>
      <p:ext uri="{BB962C8B-B14F-4D97-AF65-F5344CB8AC3E}">
        <p14:creationId xmlns:p14="http://schemas.microsoft.com/office/powerpoint/2010/main" val="304830193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b="1" dirty="0">
                <a:solidFill>
                  <a:srgbClr val="008000"/>
                </a:solidFill>
              </a:rPr>
              <a:t>CHIAREZZA DI RUOLO NEI GRUPPI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927022"/>
            <a:ext cx="9144000" cy="5621163"/>
          </a:xfrm>
        </p:spPr>
        <p:txBody>
          <a:bodyPr>
            <a:noAutofit/>
          </a:bodyPr>
          <a:lstStyle/>
          <a:p>
            <a:pPr marL="0" indent="0" algn="just">
              <a:buNone/>
            </a:pPr>
            <a:r>
              <a:rPr lang="it-IT" sz="2800" dirty="0"/>
              <a:t>Gli </a:t>
            </a:r>
            <a:r>
              <a:rPr lang="it-IT" sz="2800" dirty="0" smtClean="0"/>
              <a:t>individui che ricoprono un </a:t>
            </a:r>
            <a:r>
              <a:rPr lang="it-IT" sz="2800" dirty="0"/>
              <a:t>certo ruolo hanno una </a:t>
            </a:r>
            <a:r>
              <a:rPr lang="it-IT" sz="2800" b="1" dirty="0"/>
              <a:t>prospettiva differente </a:t>
            </a:r>
            <a:r>
              <a:rPr lang="it-IT" sz="2800" dirty="0"/>
              <a:t>rispetto a quella degli altri membri circa le esigenze di quel ruolo: ruoli poco chiari inficiano la performance del team. </a:t>
            </a:r>
            <a:endParaRPr lang="it-IT" sz="2800" dirty="0" smtClean="0">
              <a:effectLst/>
            </a:endParaRPr>
          </a:p>
          <a:p>
            <a:pPr marL="0" indent="0" algn="just">
              <a:buNone/>
            </a:pPr>
            <a:r>
              <a:rPr lang="it-IT" sz="2800" dirty="0"/>
              <a:t>Es. se due </a:t>
            </a:r>
            <a:r>
              <a:rPr lang="it-IT" sz="2800" dirty="0" smtClean="0"/>
              <a:t>dirigenti di </a:t>
            </a:r>
            <a:r>
              <a:rPr lang="it-IT" sz="2800" dirty="0"/>
              <a:t>uno stesso team </a:t>
            </a:r>
            <a:r>
              <a:rPr lang="it-IT" sz="2800" dirty="0" smtClean="0"/>
              <a:t>pensano </a:t>
            </a:r>
            <a:r>
              <a:rPr lang="it-IT" sz="2800" dirty="0"/>
              <a:t>che il proprio ruolo sia quello di </a:t>
            </a:r>
            <a:r>
              <a:rPr lang="it-IT" sz="2800" dirty="0" smtClean="0"/>
              <a:t>coordinare le mansioni degli altri membri del team, </a:t>
            </a:r>
            <a:r>
              <a:rPr lang="it-IT" sz="2800" dirty="0"/>
              <a:t>è molto probabile che si generi conflitto fra loro. </a:t>
            </a:r>
            <a:endParaRPr lang="it-IT" sz="2800" dirty="0" smtClean="0">
              <a:effectLst/>
            </a:endParaRPr>
          </a:p>
          <a:p>
            <a:pPr marL="0" indent="0" algn="just">
              <a:buNone/>
            </a:pPr>
            <a:r>
              <a:rPr lang="it-IT" sz="2800" dirty="0"/>
              <a:t>Es. </a:t>
            </a:r>
            <a:r>
              <a:rPr lang="it-IT" sz="2800" dirty="0" smtClean="0"/>
              <a:t>infermiere, </a:t>
            </a:r>
            <a:r>
              <a:rPr lang="it-IT" sz="2800" dirty="0"/>
              <a:t>medico </a:t>
            </a:r>
            <a:r>
              <a:rPr lang="it-IT" sz="2800" dirty="0" smtClean="0"/>
              <a:t>e </a:t>
            </a:r>
            <a:r>
              <a:rPr lang="it-IT" sz="2800" dirty="0" err="1" smtClean="0"/>
              <a:t>riabilitatore</a:t>
            </a:r>
            <a:r>
              <a:rPr lang="it-IT" sz="2800" dirty="0" smtClean="0"/>
              <a:t> devono </a:t>
            </a:r>
            <a:r>
              <a:rPr lang="it-IT" sz="2800" dirty="0"/>
              <a:t>avere ben chiaro il proprio ruolo, in modo </a:t>
            </a:r>
            <a:r>
              <a:rPr lang="it-IT" sz="2800" dirty="0" smtClean="0"/>
              <a:t>che anche i pazienti sappiano </a:t>
            </a:r>
            <a:r>
              <a:rPr lang="it-IT" sz="2800" dirty="0"/>
              <a:t>a chi rivolgersi </a:t>
            </a:r>
            <a:r>
              <a:rPr lang="it-IT" sz="2800" dirty="0" smtClean="0"/>
              <a:t>per risolvere i loro diversi specifici problemi di salute. </a:t>
            </a:r>
            <a:endParaRPr lang="it-IT" sz="2800" dirty="0" smtClean="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67</a:t>
            </a:fld>
            <a:endParaRPr lang="it-IT"/>
          </a:p>
        </p:txBody>
      </p:sp>
    </p:spTree>
    <p:extLst>
      <p:ext uri="{BB962C8B-B14F-4D97-AF65-F5344CB8AC3E}">
        <p14:creationId xmlns:p14="http://schemas.microsoft.com/office/powerpoint/2010/main" val="6121763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547"/>
            <a:ext cx="9144000" cy="1143000"/>
          </a:xfrm>
        </p:spPr>
        <p:txBody>
          <a:bodyPr>
            <a:noAutofit/>
          </a:bodyPr>
          <a:lstStyle/>
          <a:p>
            <a:r>
              <a:rPr lang="it-IT" sz="3600" b="1" dirty="0">
                <a:solidFill>
                  <a:srgbClr val="008000"/>
                </a:solidFill>
              </a:rPr>
              <a:t>ACCETTAZIONE DI RUOLO NEI GRUPPI </a:t>
            </a:r>
            <a:r>
              <a:rPr lang="it-IT" sz="3600" dirty="0" smtClean="0">
                <a:solidFill>
                  <a:srgbClr val="008000"/>
                </a:solidFill>
                <a:effectLst/>
              </a:rPr>
              <a:t/>
            </a:r>
            <a:br>
              <a:rPr lang="it-IT" sz="3600" dirty="0" smtClean="0">
                <a:solidFill>
                  <a:srgbClr val="008000"/>
                </a:solidFill>
                <a:effectLst/>
              </a:rPr>
            </a:br>
            <a:endParaRPr lang="it-IT" sz="3600" dirty="0">
              <a:solidFill>
                <a:srgbClr val="008000"/>
              </a:solidFill>
            </a:endParaRPr>
          </a:p>
        </p:txBody>
      </p:sp>
      <p:sp>
        <p:nvSpPr>
          <p:cNvPr id="3" name="Segnaposto contenuto 2"/>
          <p:cNvSpPr>
            <a:spLocks noGrp="1"/>
          </p:cNvSpPr>
          <p:nvPr>
            <p:ph idx="1"/>
          </p:nvPr>
        </p:nvSpPr>
        <p:spPr>
          <a:xfrm>
            <a:off x="0" y="651631"/>
            <a:ext cx="9144000" cy="5184536"/>
          </a:xfrm>
        </p:spPr>
        <p:txBody>
          <a:bodyPr>
            <a:noAutofit/>
          </a:bodyPr>
          <a:lstStyle/>
          <a:p>
            <a:pPr marL="0" indent="0" algn="just">
              <a:buNone/>
            </a:pPr>
            <a:r>
              <a:rPr lang="it-IT" sz="2600" dirty="0"/>
              <a:t>L’</a:t>
            </a:r>
            <a:r>
              <a:rPr lang="it-IT" sz="2600" b="1" dirty="0"/>
              <a:t>accettazione di ruolo </a:t>
            </a:r>
            <a:r>
              <a:rPr lang="it-IT" sz="2600" dirty="0"/>
              <a:t>migliora </a:t>
            </a:r>
            <a:r>
              <a:rPr lang="it-IT" sz="2600" dirty="0" smtClean="0"/>
              <a:t>la struttura </a:t>
            </a:r>
            <a:r>
              <a:rPr lang="it-IT" sz="2600" dirty="0"/>
              <a:t>e </a:t>
            </a:r>
            <a:r>
              <a:rPr lang="it-IT" sz="2600" dirty="0" smtClean="0"/>
              <a:t>la prestazione </a:t>
            </a:r>
            <a:r>
              <a:rPr lang="it-IT" sz="2600" dirty="0"/>
              <a:t>del gruppo. </a:t>
            </a:r>
            <a:endParaRPr lang="it-IT" sz="2600" dirty="0" smtClean="0">
              <a:effectLst/>
            </a:endParaRPr>
          </a:p>
          <a:p>
            <a:pPr marL="0" indent="0" algn="just">
              <a:buNone/>
            </a:pPr>
            <a:r>
              <a:rPr lang="it-IT" sz="2600" dirty="0" smtClean="0"/>
              <a:t>Tale accettazione dipende </a:t>
            </a:r>
            <a:r>
              <a:rPr lang="it-IT" sz="2600" dirty="0"/>
              <a:t>almeno da quattro fonti:</a:t>
            </a:r>
            <a:br>
              <a:rPr lang="it-IT" sz="2600" dirty="0"/>
            </a:br>
            <a:endParaRPr lang="it-IT" sz="2600" dirty="0" smtClean="0"/>
          </a:p>
          <a:p>
            <a:pPr marL="0" indent="0" algn="just">
              <a:buNone/>
            </a:pPr>
            <a:r>
              <a:rPr lang="it-IT" sz="2600" dirty="0" smtClean="0"/>
              <a:t>1</a:t>
            </a:r>
            <a:r>
              <a:rPr lang="it-IT" sz="2600" dirty="0"/>
              <a:t>. </a:t>
            </a:r>
            <a:r>
              <a:rPr lang="it-IT" sz="2600" dirty="0" smtClean="0"/>
              <a:t>Opportunit</a:t>
            </a:r>
            <a:r>
              <a:rPr lang="it-IT" sz="2600" dirty="0"/>
              <a:t>à</a:t>
            </a:r>
            <a:r>
              <a:rPr lang="it-IT" sz="2600" dirty="0" smtClean="0"/>
              <a:t> </a:t>
            </a:r>
            <a:r>
              <a:rPr lang="it-IT" sz="2600" dirty="0"/>
              <a:t>di utilizzare abilità e competenze specifiche;</a:t>
            </a:r>
            <a:br>
              <a:rPr lang="it-IT" sz="2600" dirty="0"/>
            </a:br>
            <a:r>
              <a:rPr lang="it-IT" sz="2600" dirty="0"/>
              <a:t>2. Feedback e riconoscimento del ruolo; </a:t>
            </a:r>
            <a:endParaRPr lang="it-IT" sz="2600" dirty="0" smtClean="0">
              <a:effectLst/>
            </a:endParaRPr>
          </a:p>
          <a:p>
            <a:pPr marL="0" indent="0" algn="just">
              <a:buNone/>
            </a:pPr>
            <a:r>
              <a:rPr lang="it-IT" sz="2600" dirty="0"/>
              <a:t>3. Significato del ruolo;</a:t>
            </a:r>
            <a:br>
              <a:rPr lang="it-IT" sz="2600" dirty="0"/>
            </a:br>
            <a:r>
              <a:rPr lang="it-IT" sz="2600" dirty="0"/>
              <a:t>4. Autonomia e </a:t>
            </a:r>
            <a:r>
              <a:rPr lang="it-IT" sz="2600" dirty="0" smtClean="0"/>
              <a:t>opportunità </a:t>
            </a:r>
            <a:r>
              <a:rPr lang="it-IT" sz="2600" dirty="0"/>
              <a:t>di </a:t>
            </a:r>
            <a:r>
              <a:rPr lang="it-IT" sz="2600" dirty="0" smtClean="0"/>
              <a:t>lavorare in </a:t>
            </a:r>
            <a:r>
              <a:rPr lang="it-IT" sz="2600" dirty="0"/>
              <a:t>modo indipendente</a:t>
            </a:r>
            <a:r>
              <a:rPr lang="it-IT" sz="2600" dirty="0" smtClean="0"/>
              <a:t>.</a:t>
            </a:r>
          </a:p>
          <a:p>
            <a:pPr marL="0" indent="0" algn="just">
              <a:buNone/>
            </a:pPr>
            <a:r>
              <a:rPr lang="it-IT" sz="2600" dirty="0" smtClean="0"/>
              <a:t> </a:t>
            </a:r>
            <a:endParaRPr lang="it-IT" sz="2600" dirty="0"/>
          </a:p>
          <a:p>
            <a:pPr marL="0" indent="0" algn="just">
              <a:buNone/>
            </a:pPr>
            <a:r>
              <a:rPr lang="it-IT" sz="2600" dirty="0" smtClean="0"/>
              <a:t>Un esempio dal mondo dello sport: “</a:t>
            </a:r>
            <a:r>
              <a:rPr lang="it-IT" sz="2600" i="1" dirty="0" err="1"/>
              <a:t>Everyone</a:t>
            </a:r>
            <a:r>
              <a:rPr lang="it-IT" sz="2600" i="1" dirty="0"/>
              <a:t> </a:t>
            </a:r>
            <a:r>
              <a:rPr lang="it-IT" sz="2600" i="1" dirty="0" err="1"/>
              <a:t>had</a:t>
            </a:r>
            <a:r>
              <a:rPr lang="it-IT" sz="2600" i="1" dirty="0"/>
              <a:t> </a:t>
            </a:r>
            <a:r>
              <a:rPr lang="it-IT" sz="2600" i="1" dirty="0" err="1"/>
              <a:t>his</a:t>
            </a:r>
            <a:r>
              <a:rPr lang="it-IT" sz="2600" i="1" dirty="0"/>
              <a:t> </a:t>
            </a:r>
            <a:r>
              <a:rPr lang="it-IT" sz="2600" i="1" dirty="0" err="1"/>
              <a:t>role</a:t>
            </a:r>
            <a:r>
              <a:rPr lang="it-IT" sz="2600" i="1" dirty="0"/>
              <a:t> and I </a:t>
            </a:r>
            <a:r>
              <a:rPr lang="it-IT" sz="2600" i="1" dirty="0" err="1"/>
              <a:t>felt</a:t>
            </a:r>
            <a:r>
              <a:rPr lang="it-IT" sz="2600" i="1" dirty="0"/>
              <a:t> </a:t>
            </a:r>
            <a:r>
              <a:rPr lang="it-IT" sz="2600" i="1" dirty="0" err="1"/>
              <a:t>great</a:t>
            </a:r>
            <a:r>
              <a:rPr lang="it-IT" sz="2600" i="1" dirty="0"/>
              <a:t> </a:t>
            </a:r>
            <a:r>
              <a:rPr lang="it-IT" sz="2600" i="1" dirty="0" err="1"/>
              <a:t>about</a:t>
            </a:r>
            <a:r>
              <a:rPr lang="it-IT" sz="2600" i="1" dirty="0"/>
              <a:t> mine. So </a:t>
            </a:r>
            <a:r>
              <a:rPr lang="it-IT" sz="2600" i="1" dirty="0" err="1"/>
              <a:t>did</a:t>
            </a:r>
            <a:r>
              <a:rPr lang="it-IT" sz="2600" i="1" dirty="0"/>
              <a:t> </a:t>
            </a:r>
            <a:r>
              <a:rPr lang="it-IT" sz="2600" i="1" dirty="0" err="1"/>
              <a:t>many</a:t>
            </a:r>
            <a:r>
              <a:rPr lang="it-IT" sz="2600" i="1" dirty="0"/>
              <a:t> </a:t>
            </a:r>
            <a:r>
              <a:rPr lang="it-IT" sz="2600" i="1" dirty="0" err="1"/>
              <a:t>others</a:t>
            </a:r>
            <a:r>
              <a:rPr lang="it-IT" sz="2600" i="1" dirty="0"/>
              <a:t> </a:t>
            </a:r>
            <a:r>
              <a:rPr lang="it-IT" sz="2600" i="1" dirty="0" err="1"/>
              <a:t>about</a:t>
            </a:r>
            <a:r>
              <a:rPr lang="it-IT" sz="2600" i="1" dirty="0"/>
              <a:t> </a:t>
            </a:r>
            <a:r>
              <a:rPr lang="it-IT" sz="2600" i="1" dirty="0" err="1"/>
              <a:t>theirs</a:t>
            </a:r>
            <a:r>
              <a:rPr lang="it-IT" sz="2600" i="1" dirty="0"/>
              <a:t>. </a:t>
            </a:r>
            <a:r>
              <a:rPr lang="it-IT" sz="2600" i="1" dirty="0" err="1"/>
              <a:t>If</a:t>
            </a:r>
            <a:r>
              <a:rPr lang="it-IT" sz="2600" i="1" dirty="0"/>
              <a:t> </a:t>
            </a:r>
            <a:r>
              <a:rPr lang="it-IT" sz="2600" i="1" dirty="0" err="1"/>
              <a:t>we</a:t>
            </a:r>
            <a:r>
              <a:rPr lang="it-IT" sz="2600" i="1" dirty="0"/>
              <a:t> </a:t>
            </a:r>
            <a:r>
              <a:rPr lang="it-IT" sz="2600" i="1" dirty="0" err="1"/>
              <a:t>won</a:t>
            </a:r>
            <a:r>
              <a:rPr lang="it-IT" sz="2600" i="1" dirty="0"/>
              <a:t>, and </a:t>
            </a:r>
            <a:r>
              <a:rPr lang="it-IT" sz="2600" i="1" dirty="0" err="1" smtClean="0"/>
              <a:t>won</a:t>
            </a:r>
            <a:r>
              <a:rPr lang="it-IT" sz="2600" i="1" dirty="0" smtClean="0"/>
              <a:t> </a:t>
            </a:r>
            <a:r>
              <a:rPr lang="it-IT" sz="2600" i="1" dirty="0" err="1"/>
              <a:t>often</a:t>
            </a:r>
            <a:r>
              <a:rPr lang="it-IT" sz="2600" i="1" dirty="0"/>
              <a:t>, </a:t>
            </a:r>
            <a:r>
              <a:rPr lang="it-IT" sz="2600" i="1" dirty="0" err="1"/>
              <a:t>we</a:t>
            </a:r>
            <a:r>
              <a:rPr lang="it-IT" sz="2600" i="1" dirty="0"/>
              <a:t> </a:t>
            </a:r>
            <a:r>
              <a:rPr lang="it-IT" sz="2600" i="1" dirty="0" err="1"/>
              <a:t>knew</a:t>
            </a:r>
            <a:r>
              <a:rPr lang="it-IT" sz="2600" i="1" dirty="0"/>
              <a:t> </a:t>
            </a:r>
            <a:r>
              <a:rPr lang="it-IT" sz="2600" i="1" dirty="0" err="1"/>
              <a:t>everyone</a:t>
            </a:r>
            <a:r>
              <a:rPr lang="it-IT" sz="2600" i="1" dirty="0"/>
              <a:t> </a:t>
            </a:r>
            <a:r>
              <a:rPr lang="it-IT" sz="2600" i="1" dirty="0" err="1"/>
              <a:t>would</a:t>
            </a:r>
            <a:r>
              <a:rPr lang="it-IT" sz="2600" i="1" dirty="0"/>
              <a:t> </a:t>
            </a:r>
            <a:r>
              <a:rPr lang="it-IT" sz="2600" i="1" dirty="0" err="1"/>
              <a:t>get</a:t>
            </a:r>
            <a:r>
              <a:rPr lang="it-IT" sz="2600" i="1" dirty="0"/>
              <a:t> </a:t>
            </a:r>
            <a:r>
              <a:rPr lang="it-IT" sz="2600" i="1" dirty="0" err="1"/>
              <a:t>respect</a:t>
            </a:r>
            <a:r>
              <a:rPr lang="it-IT" sz="2600" dirty="0"/>
              <a:t>.”</a:t>
            </a:r>
            <a:r>
              <a:rPr lang="it-IT" sz="2600" b="1" dirty="0"/>
              <a:t> </a:t>
            </a:r>
            <a:r>
              <a:rPr lang="it-IT" sz="2600" dirty="0"/>
              <a:t>(Mark Douglas </a:t>
            </a:r>
            <a:r>
              <a:rPr lang="it-IT" sz="2600" dirty="0" err="1"/>
              <a:t>Messier</a:t>
            </a:r>
            <a:r>
              <a:rPr lang="it-IT" sz="2600" dirty="0"/>
              <a:t>, </a:t>
            </a:r>
            <a:r>
              <a:rPr lang="it-IT" sz="2600" dirty="0" smtClean="0"/>
              <a:t>ex</a:t>
            </a:r>
            <a:r>
              <a:rPr lang="it-IT" sz="2600" dirty="0"/>
              <a:t>-atleta canadese di hockey su </a:t>
            </a:r>
            <a:r>
              <a:rPr lang="it-IT" sz="2600" dirty="0" smtClean="0"/>
              <a:t>ghiaccio in </a:t>
            </a:r>
            <a:r>
              <a:rPr lang="it-IT" sz="2600" dirty="0" err="1" smtClean="0"/>
              <a:t>Swift</a:t>
            </a:r>
            <a:r>
              <a:rPr lang="it-IT" sz="2600" dirty="0"/>
              <a:t>, </a:t>
            </a:r>
            <a:r>
              <a:rPr lang="it-IT" sz="2600" dirty="0" smtClean="0"/>
              <a:t>1996) </a:t>
            </a:r>
            <a:endParaRPr lang="it-IT" sz="2600" dirty="0" smtClean="0">
              <a:effectLst/>
            </a:endParaRPr>
          </a:p>
          <a:p>
            <a:pPr marL="0" indent="0" algn="just">
              <a:buNone/>
            </a:pPr>
            <a:endParaRPr lang="it-IT" sz="26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68</a:t>
            </a:fld>
            <a:endParaRPr lang="it-IT"/>
          </a:p>
        </p:txBody>
      </p:sp>
    </p:spTree>
    <p:extLst>
      <p:ext uri="{BB962C8B-B14F-4D97-AF65-F5344CB8AC3E}">
        <p14:creationId xmlns:p14="http://schemas.microsoft.com/office/powerpoint/2010/main" val="135310245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652667"/>
            <a:ext cx="9144000" cy="4525963"/>
          </a:xfrm>
        </p:spPr>
        <p:txBody>
          <a:bodyPr>
            <a:noAutofit/>
          </a:bodyPr>
          <a:lstStyle/>
          <a:p>
            <a:pPr marL="0" indent="0" algn="just">
              <a:buNone/>
            </a:pPr>
            <a:r>
              <a:rPr lang="it-IT" sz="2800" dirty="0"/>
              <a:t>In ogni gruppo esistono </a:t>
            </a:r>
            <a:r>
              <a:rPr lang="it-IT" sz="2800" b="1" dirty="0"/>
              <a:t>norme </a:t>
            </a:r>
            <a:r>
              <a:rPr lang="it-IT" sz="2800" dirty="0"/>
              <a:t>che riflettono comportamenti consentiti e non consentiti all’interno del </a:t>
            </a:r>
            <a:r>
              <a:rPr lang="it-IT" sz="2800" dirty="0" smtClean="0"/>
              <a:t>gruppo; </a:t>
            </a:r>
            <a:r>
              <a:rPr lang="it-IT" sz="2800" dirty="0"/>
              <a:t>quella che </a:t>
            </a:r>
            <a:r>
              <a:rPr lang="it-IT" sz="2800" dirty="0" err="1"/>
              <a:t>Sherif</a:t>
            </a:r>
            <a:r>
              <a:rPr lang="it-IT" sz="2800" dirty="0"/>
              <a:t> (</a:t>
            </a:r>
            <a:r>
              <a:rPr lang="it-IT" sz="2800" dirty="0" smtClean="0"/>
              <a:t>1988) </a:t>
            </a:r>
            <a:r>
              <a:rPr lang="it-IT" sz="2800" dirty="0"/>
              <a:t>definisce la “latitudine comportamentale”: </a:t>
            </a:r>
            <a:endParaRPr lang="it-IT" sz="2800" dirty="0" smtClean="0">
              <a:effectLst/>
            </a:endParaRPr>
          </a:p>
          <a:p>
            <a:pPr marL="0" indent="0" algn="just">
              <a:buNone/>
            </a:pPr>
            <a:r>
              <a:rPr lang="it-IT" sz="2800" i="1" dirty="0"/>
              <a:t>“Una norma definisce la gamma o latitudine delle differenze individuali che i membri del gruppo ritengono accettabile, </a:t>
            </a:r>
            <a:r>
              <a:rPr lang="it-IT" sz="2800" i="1" dirty="0" smtClean="0"/>
              <a:t>nonché </a:t>
            </a:r>
            <a:r>
              <a:rPr lang="it-IT" sz="2800" i="1" dirty="0"/>
              <a:t>il limite al di là del quale un certo comportamento </a:t>
            </a:r>
            <a:r>
              <a:rPr lang="it-IT" sz="2800" i="1" dirty="0" smtClean="0"/>
              <a:t>può </a:t>
            </a:r>
            <a:r>
              <a:rPr lang="it-IT" sz="2800" i="1" dirty="0"/>
              <a:t>essere biasimato, tramite disapprovazione o altre sanzioni, a seconda della gravità della violazione”. </a:t>
            </a:r>
            <a:endParaRPr lang="it-IT" sz="2800" i="1" dirty="0" smtClean="0"/>
          </a:p>
          <a:p>
            <a:pPr marL="0" indent="0" algn="just">
              <a:buNone/>
            </a:pPr>
            <a:r>
              <a:rPr lang="it-IT" sz="2800" dirty="0" smtClean="0">
                <a:solidFill>
                  <a:srgbClr val="000000"/>
                </a:solidFill>
              </a:rPr>
              <a:t>Mentre i </a:t>
            </a:r>
            <a:r>
              <a:rPr lang="it-IT" sz="2800" i="1" dirty="0" smtClean="0">
                <a:solidFill>
                  <a:srgbClr val="000000"/>
                </a:solidFill>
              </a:rPr>
              <a:t>ruoli</a:t>
            </a:r>
            <a:r>
              <a:rPr lang="it-IT" sz="2800" dirty="0" smtClean="0">
                <a:solidFill>
                  <a:srgbClr val="000000"/>
                </a:solidFill>
              </a:rPr>
              <a:t> specificano come si dovrebbero comportare </a:t>
            </a:r>
            <a:r>
              <a:rPr lang="it-IT" sz="2800" u="sng" dirty="0" smtClean="0">
                <a:solidFill>
                  <a:srgbClr val="000000"/>
                </a:solidFill>
              </a:rPr>
              <a:t>alcuni</a:t>
            </a:r>
            <a:r>
              <a:rPr lang="it-IT" sz="2800" dirty="0" smtClean="0">
                <a:solidFill>
                  <a:srgbClr val="000000"/>
                </a:solidFill>
              </a:rPr>
              <a:t> membri del gruppo, le </a:t>
            </a:r>
            <a:r>
              <a:rPr lang="it-IT" sz="2800" i="1" dirty="0" smtClean="0">
                <a:solidFill>
                  <a:srgbClr val="000000"/>
                </a:solidFill>
              </a:rPr>
              <a:t>norme</a:t>
            </a:r>
            <a:r>
              <a:rPr lang="it-IT" sz="2800" dirty="0" smtClean="0">
                <a:solidFill>
                  <a:srgbClr val="000000"/>
                </a:solidFill>
              </a:rPr>
              <a:t> specificano come si dovrebbero comportare </a:t>
            </a:r>
            <a:r>
              <a:rPr lang="it-IT" sz="2800" u="sng" dirty="0" smtClean="0">
                <a:solidFill>
                  <a:srgbClr val="000000"/>
                </a:solidFill>
              </a:rPr>
              <a:t>tutti</a:t>
            </a:r>
            <a:r>
              <a:rPr lang="it-IT" sz="2800" dirty="0" smtClean="0">
                <a:solidFill>
                  <a:srgbClr val="000000"/>
                </a:solidFill>
              </a:rPr>
              <a:t> i membri del gruppo.</a:t>
            </a:r>
          </a:p>
          <a:p>
            <a:pPr marL="0" indent="0" algn="just">
              <a:buNone/>
            </a:pPr>
            <a:endParaRPr lang="it-IT" sz="2800" dirty="0" smtClean="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69</a:t>
            </a:fld>
            <a:endParaRPr lang="it-IT"/>
          </a:p>
        </p:txBody>
      </p:sp>
    </p:spTree>
    <p:extLst>
      <p:ext uri="{BB962C8B-B14F-4D97-AF65-F5344CB8AC3E}">
        <p14:creationId xmlns:p14="http://schemas.microsoft.com/office/powerpoint/2010/main" val="1561485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IL TEAM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417638"/>
            <a:ext cx="9144000" cy="4525963"/>
          </a:xfrm>
        </p:spPr>
        <p:txBody>
          <a:bodyPr/>
          <a:lstStyle/>
          <a:p>
            <a:pPr marL="0" indent="0" algn="just">
              <a:buNone/>
            </a:pPr>
            <a:r>
              <a:rPr lang="it-IT" dirty="0"/>
              <a:t>Il </a:t>
            </a:r>
            <a:r>
              <a:rPr lang="it-IT" b="1" dirty="0"/>
              <a:t>team </a:t>
            </a:r>
            <a:r>
              <a:rPr lang="it-IT" dirty="0"/>
              <a:t>è un </a:t>
            </a:r>
            <a:r>
              <a:rPr lang="it-IT" b="1" dirty="0"/>
              <a:t>piccolo gruppo (faccia a faccia</a:t>
            </a:r>
            <a:r>
              <a:rPr lang="it-IT" dirty="0"/>
              <a:t>) (De Grada, 1999), ovvero un gruppo ristretto di persone in cui tutti i membri interagiscono direttamente, hanno riunioni frequenti per lungo tempo, con diversi livelli di strutturazione e </a:t>
            </a:r>
            <a:r>
              <a:rPr lang="it-IT" dirty="0" smtClean="0"/>
              <a:t>ufficialità, </a:t>
            </a:r>
            <a:r>
              <a:rPr lang="it-IT" dirty="0"/>
              <a:t>per raggiungere obiettivi condivisi (</a:t>
            </a:r>
            <a:r>
              <a:rPr lang="it-IT" dirty="0" err="1"/>
              <a:t>Carron</a:t>
            </a:r>
            <a:r>
              <a:rPr lang="it-IT" dirty="0"/>
              <a:t> and </a:t>
            </a:r>
            <a:r>
              <a:rPr lang="it-IT" dirty="0" err="1"/>
              <a:t>Hausenblas</a:t>
            </a:r>
            <a:r>
              <a:rPr lang="it-IT" dirty="0"/>
              <a:t>, 1998).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7</a:t>
            </a:fld>
            <a:endParaRPr lang="it-IT"/>
          </a:p>
        </p:txBody>
      </p:sp>
    </p:spTree>
    <p:extLst>
      <p:ext uri="{BB962C8B-B14F-4D97-AF65-F5344CB8AC3E}">
        <p14:creationId xmlns:p14="http://schemas.microsoft.com/office/powerpoint/2010/main" val="351666606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44407"/>
            <a:ext cx="9144000" cy="6614705"/>
          </a:xfrm>
        </p:spPr>
        <p:txBody>
          <a:bodyPr>
            <a:noAutofit/>
          </a:bodyPr>
          <a:lstStyle/>
          <a:p>
            <a:pPr marL="0" indent="0" algn="just">
              <a:lnSpc>
                <a:spcPct val="80000"/>
              </a:lnSpc>
              <a:buNone/>
            </a:pPr>
            <a:r>
              <a:rPr lang="it-IT" sz="3600" dirty="0">
                <a:cs typeface="Arial" charset="0"/>
              </a:rPr>
              <a:t> </a:t>
            </a:r>
            <a:endParaRPr lang="it-IT" sz="2800" i="1" dirty="0">
              <a:cs typeface="Times New Roman" charset="0"/>
            </a:endParaRPr>
          </a:p>
          <a:p>
            <a:pPr marL="0" indent="0" algn="just">
              <a:lnSpc>
                <a:spcPct val="80000"/>
              </a:lnSpc>
              <a:buClr>
                <a:schemeClr val="hlink"/>
              </a:buClr>
              <a:buNone/>
            </a:pPr>
            <a:r>
              <a:rPr lang="it-IT" sz="2800" dirty="0" smtClean="0">
                <a:cs typeface="Times New Roman" charset="0"/>
              </a:rPr>
              <a:t>Le norme </a:t>
            </a:r>
            <a:r>
              <a:rPr lang="it-IT" sz="2800" dirty="0">
                <a:cs typeface="Times New Roman" charset="0"/>
              </a:rPr>
              <a:t>costituiscono aspettative condivise rispetto al modo in cui dovrebbero comportarsi i membri del gruppo (Levine e </a:t>
            </a:r>
            <a:r>
              <a:rPr lang="it-IT" sz="2800" dirty="0" err="1">
                <a:cs typeface="Times New Roman" charset="0"/>
              </a:rPr>
              <a:t>Moreland</a:t>
            </a:r>
            <a:r>
              <a:rPr lang="it-IT" sz="2800" dirty="0">
                <a:cs typeface="Times New Roman" charset="0"/>
              </a:rPr>
              <a:t>, 1990); riguardano un set di comportamenti e opinioni cui ci si aspetta che i membri si </a:t>
            </a:r>
            <a:r>
              <a:rPr lang="it-IT" sz="2800" dirty="0" smtClean="0">
                <a:cs typeface="Times New Roman" charset="0"/>
              </a:rPr>
              <a:t>uniformino.</a:t>
            </a:r>
            <a:endParaRPr lang="it-IT" sz="2800" dirty="0">
              <a:cs typeface="Times New Roman" charset="0"/>
            </a:endParaRPr>
          </a:p>
          <a:p>
            <a:pPr marL="0" indent="0" algn="just">
              <a:lnSpc>
                <a:spcPct val="80000"/>
              </a:lnSpc>
              <a:buClr>
                <a:schemeClr val="hlink"/>
              </a:buClr>
              <a:buNone/>
            </a:pPr>
            <a:r>
              <a:rPr lang="it-IT" sz="2800" dirty="0">
                <a:cs typeface="Times New Roman" charset="0"/>
              </a:rPr>
              <a:t>Permettono di definire la “latitudine” entro la quale sono accettate le differenze </a:t>
            </a:r>
            <a:r>
              <a:rPr lang="it-IT" sz="2800" dirty="0" smtClean="0">
                <a:cs typeface="Times New Roman" charset="0"/>
              </a:rPr>
              <a:t>individuali.</a:t>
            </a:r>
            <a:r>
              <a:rPr lang="it-IT" sz="2800" dirty="0" smtClean="0">
                <a:cs typeface="Arial" charset="0"/>
              </a:rPr>
              <a:t> </a:t>
            </a:r>
            <a:endParaRPr lang="it-IT" sz="2800" dirty="0">
              <a:cs typeface="Arial" charset="0"/>
            </a:endParaRPr>
          </a:p>
          <a:p>
            <a:pPr marL="0" indent="0" algn="just">
              <a:lnSpc>
                <a:spcPct val="80000"/>
              </a:lnSpc>
              <a:buClr>
                <a:schemeClr val="hlink"/>
              </a:buClr>
              <a:buNone/>
            </a:pPr>
            <a:r>
              <a:rPr lang="it-IT" sz="2800" dirty="0">
                <a:cs typeface="Arial" charset="0"/>
              </a:rPr>
              <a:t>Non hanno lo stesso carattere di obbligatorietà per tutti i membri: le persone di status elevato sono più vincolate alle norme </a:t>
            </a:r>
            <a:r>
              <a:rPr lang="it-IT" sz="2800" dirty="0" smtClean="0">
                <a:cs typeface="Arial" charset="0"/>
              </a:rPr>
              <a:t>centrali.</a:t>
            </a:r>
            <a:endParaRPr lang="it-IT" sz="2800" dirty="0">
              <a:cs typeface="Arial" charset="0"/>
            </a:endParaRPr>
          </a:p>
          <a:p>
            <a:pPr marL="0" indent="0" algn="just">
              <a:lnSpc>
                <a:spcPct val="80000"/>
              </a:lnSpc>
              <a:buClr>
                <a:schemeClr val="hlink"/>
              </a:buClr>
              <a:buNone/>
            </a:pPr>
            <a:endParaRPr lang="it-IT" sz="2800" i="1" dirty="0">
              <a:cs typeface="Arial" charset="0"/>
            </a:endParaRPr>
          </a:p>
          <a:p>
            <a:pPr marL="0" indent="0" algn="just">
              <a:lnSpc>
                <a:spcPct val="80000"/>
              </a:lnSpc>
              <a:buClr>
                <a:schemeClr val="hlink"/>
              </a:buClr>
              <a:buNone/>
            </a:pPr>
            <a:r>
              <a:rPr lang="it-IT" sz="2800" i="1" dirty="0">
                <a:cs typeface="Arial" charset="0"/>
              </a:rPr>
              <a:t>Che cosa succede a chi non rispetta le norme?</a:t>
            </a:r>
          </a:p>
          <a:p>
            <a:pPr marL="0" indent="0" algn="just">
              <a:lnSpc>
                <a:spcPct val="80000"/>
              </a:lnSpc>
              <a:buClr>
                <a:schemeClr val="hlink"/>
              </a:buClr>
              <a:buNone/>
            </a:pPr>
            <a:r>
              <a:rPr lang="it-IT" sz="2800" dirty="0">
                <a:cs typeface="Arial" charset="0"/>
              </a:rPr>
              <a:t>I devianti ricevono più comunicazioni; questo stato termina quando essi si riavvicinano alle opinioni della maggioranza. Se invece persistono nella posizione assunta, il gruppo finisce per abbandonarli a se </a:t>
            </a:r>
            <a:r>
              <a:rPr lang="it-IT" sz="2800" dirty="0" smtClean="0">
                <a:cs typeface="Arial" charset="0"/>
              </a:rPr>
              <a:t>stessi o allontanarli.</a:t>
            </a:r>
            <a:endParaRPr lang="it-IT" sz="2800" dirty="0">
              <a:cs typeface="Arial" charset="0"/>
            </a:endParaRPr>
          </a:p>
          <a:p>
            <a:pPr marL="0" indent="0" algn="just">
              <a:lnSpc>
                <a:spcPct val="80000"/>
              </a:lnSpc>
              <a:buNone/>
            </a:pPr>
            <a:endParaRPr lang="it-IT" sz="2800" dirty="0"/>
          </a:p>
        </p:txBody>
      </p:sp>
      <p:sp>
        <p:nvSpPr>
          <p:cNvPr id="4" name="Titolo 1"/>
          <p:cNvSpPr>
            <a:spLocks noGrp="1"/>
          </p:cNvSpPr>
          <p:nvPr>
            <p:ph type="title"/>
          </p:nvPr>
        </p:nvSpPr>
        <p:spPr>
          <a:xfrm>
            <a:off x="457200" y="60452"/>
            <a:ext cx="8229600" cy="1143000"/>
          </a:xfrm>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Tree>
    <p:extLst>
      <p:ext uri="{BB962C8B-B14F-4D97-AF65-F5344CB8AC3E}">
        <p14:creationId xmlns:p14="http://schemas.microsoft.com/office/powerpoint/2010/main" val="295609623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6349"/>
            <a:ext cx="8229600" cy="1143000"/>
          </a:xfrm>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642589"/>
            <a:ext cx="9144000" cy="5757607"/>
          </a:xfrm>
        </p:spPr>
        <p:txBody>
          <a:bodyPr>
            <a:noAutofit/>
          </a:bodyPr>
          <a:lstStyle/>
          <a:p>
            <a:pPr marL="0" indent="0" algn="just">
              <a:buNone/>
            </a:pPr>
            <a:r>
              <a:rPr lang="it-IT" sz="2800" dirty="0"/>
              <a:t>Le </a:t>
            </a:r>
            <a:r>
              <a:rPr lang="it-IT" sz="2800" b="1" dirty="0"/>
              <a:t>norme </a:t>
            </a:r>
            <a:r>
              <a:rPr lang="it-IT" sz="2800" dirty="0"/>
              <a:t>sono “</a:t>
            </a:r>
            <a:r>
              <a:rPr lang="it-IT" sz="2800" b="1" dirty="0"/>
              <a:t>scale di valori</a:t>
            </a:r>
            <a:r>
              <a:rPr lang="it-IT" sz="2800" dirty="0"/>
              <a:t>” che definiscono </a:t>
            </a:r>
            <a:r>
              <a:rPr lang="it-IT" sz="2800" dirty="0" smtClean="0"/>
              <a:t>ciò </a:t>
            </a:r>
            <a:r>
              <a:rPr lang="it-IT" sz="2800" dirty="0"/>
              <a:t>che è accettabile e </a:t>
            </a:r>
            <a:r>
              <a:rPr lang="it-IT" sz="2800" dirty="0" smtClean="0"/>
              <a:t>non </a:t>
            </a:r>
            <a:r>
              <a:rPr lang="it-IT" sz="2800" dirty="0"/>
              <a:t>accettabile all’interno di un gruppo (</a:t>
            </a:r>
            <a:r>
              <a:rPr lang="it-IT" sz="2800" dirty="0" smtClean="0"/>
              <a:t>comunità, </a:t>
            </a:r>
            <a:r>
              <a:rPr lang="it-IT" sz="2800" dirty="0"/>
              <a:t>organizzazione, etc.). </a:t>
            </a:r>
            <a:endParaRPr lang="it-IT" sz="2800" dirty="0" smtClean="0"/>
          </a:p>
          <a:p>
            <a:pPr marL="0" indent="0" algn="just">
              <a:buNone/>
            </a:pPr>
            <a:r>
              <a:rPr lang="it-IT" sz="2800" dirty="0" smtClean="0"/>
              <a:t>Levine </a:t>
            </a:r>
            <a:r>
              <a:rPr lang="it-IT" sz="2800" dirty="0"/>
              <a:t>e </a:t>
            </a:r>
            <a:r>
              <a:rPr lang="it-IT" sz="2800" dirty="0" err="1"/>
              <a:t>Moreland</a:t>
            </a:r>
            <a:r>
              <a:rPr lang="it-IT" sz="2800" dirty="0"/>
              <a:t> (1990) definiscono le norme come “</a:t>
            </a:r>
            <a:r>
              <a:rPr lang="it-IT" sz="2800" b="1" dirty="0"/>
              <a:t>aspettative </a:t>
            </a:r>
            <a:r>
              <a:rPr lang="it-IT" sz="2800" b="1" dirty="0" smtClean="0"/>
              <a:t>condivise</a:t>
            </a:r>
            <a:r>
              <a:rPr lang="it-IT" sz="2800" dirty="0"/>
              <a:t>” dai membri sul modo in cui essi dovrebbero comportarsi. </a:t>
            </a:r>
            <a:endParaRPr lang="it-IT" sz="2800" dirty="0" smtClean="0">
              <a:effectLst/>
            </a:endParaRPr>
          </a:p>
          <a:p>
            <a:pPr marL="0" indent="0" algn="just">
              <a:buNone/>
            </a:pPr>
            <a:r>
              <a:rPr lang="it-IT" sz="2800" dirty="0"/>
              <a:t>Le norme sono un </a:t>
            </a:r>
            <a:r>
              <a:rPr lang="it-IT" sz="2800" b="1" dirty="0"/>
              <a:t>prodotto collettivo </a:t>
            </a:r>
            <a:r>
              <a:rPr lang="it-IT" sz="2800" dirty="0"/>
              <a:t>e non includono solo regole di comportamento, ma anche </a:t>
            </a:r>
            <a:r>
              <a:rPr lang="it-IT" sz="2800" dirty="0" smtClean="0"/>
              <a:t>modalità </a:t>
            </a:r>
            <a:r>
              <a:rPr lang="it-IT" sz="2800" dirty="0"/>
              <a:t>espressive (es. linguaggio tecnico, </a:t>
            </a:r>
            <a:r>
              <a:rPr lang="it-IT" sz="2800" dirty="0" smtClean="0"/>
              <a:t>gergo, </a:t>
            </a:r>
            <a:r>
              <a:rPr lang="it-IT" sz="2800" dirty="0"/>
              <a:t>etc.), abbigliamento, </a:t>
            </a:r>
            <a:r>
              <a:rPr lang="it-IT" sz="2800" i="1" dirty="0" err="1"/>
              <a:t>camouflages</a:t>
            </a:r>
            <a:r>
              <a:rPr lang="it-IT" sz="2800" i="1" dirty="0"/>
              <a:t> </a:t>
            </a:r>
            <a:r>
              <a:rPr lang="it-IT" sz="2800" dirty="0"/>
              <a:t>corporei (es. tatuaggi, piercing, </a:t>
            </a:r>
            <a:r>
              <a:rPr lang="it-IT" sz="2800" dirty="0" smtClean="0"/>
              <a:t>trucco, etc</a:t>
            </a:r>
            <a:r>
              <a:rPr lang="it-IT" sz="2800" dirty="0"/>
              <a:t>.), culto per tipo di musica, </a:t>
            </a:r>
            <a:r>
              <a:rPr lang="it-IT" sz="2800" dirty="0" smtClean="0"/>
              <a:t>abitudini </a:t>
            </a:r>
            <a:r>
              <a:rPr lang="it-IT" sz="2800" dirty="0"/>
              <a:t>salutiste (es. </a:t>
            </a:r>
            <a:r>
              <a:rPr lang="it-IT" sz="2800" dirty="0" smtClean="0"/>
              <a:t>gli operatori sanitari non </a:t>
            </a:r>
            <a:r>
              <a:rPr lang="it-IT" sz="2800" dirty="0"/>
              <a:t>dovrebbero fumare) e </a:t>
            </a:r>
            <a:r>
              <a:rPr lang="it-IT" sz="2800" dirty="0" smtClean="0"/>
              <a:t>alimentari (es. gli animalisti ci sia aspetta siano vegetariani), </a:t>
            </a:r>
            <a:r>
              <a:rPr lang="it-IT" sz="2800" dirty="0"/>
              <a:t>etc.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71</a:t>
            </a:fld>
            <a:endParaRPr lang="it-IT"/>
          </a:p>
        </p:txBody>
      </p:sp>
    </p:spTree>
    <p:extLst>
      <p:ext uri="{BB962C8B-B14F-4D97-AF65-F5344CB8AC3E}">
        <p14:creationId xmlns:p14="http://schemas.microsoft.com/office/powerpoint/2010/main" val="197156729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095317"/>
            <a:ext cx="9144000" cy="4525963"/>
          </a:xfrm>
        </p:spPr>
        <p:txBody>
          <a:bodyPr>
            <a:noAutofit/>
          </a:bodyPr>
          <a:lstStyle/>
          <a:p>
            <a:pPr marL="0" indent="0" algn="just">
              <a:buNone/>
            </a:pPr>
            <a:r>
              <a:rPr lang="it-IT" sz="2800" dirty="0">
                <a:cs typeface="Arial"/>
              </a:rPr>
              <a:t>Secondo </a:t>
            </a:r>
            <a:r>
              <a:rPr lang="it-IT" sz="2800" dirty="0" err="1">
                <a:cs typeface="Arial"/>
              </a:rPr>
              <a:t>Sherif</a:t>
            </a:r>
            <a:r>
              <a:rPr lang="it-IT" sz="2800" dirty="0">
                <a:cs typeface="Arial"/>
              </a:rPr>
              <a:t> (1967) l’</a:t>
            </a:r>
            <a:r>
              <a:rPr lang="it-IT" sz="2800" b="1" dirty="0">
                <a:cs typeface="Arial"/>
              </a:rPr>
              <a:t>essenza di un gruppo </a:t>
            </a:r>
            <a:r>
              <a:rPr lang="it-IT" sz="2800" dirty="0">
                <a:cs typeface="Arial"/>
              </a:rPr>
              <a:t>– intesa come </a:t>
            </a:r>
            <a:r>
              <a:rPr lang="it-IT" sz="2800" dirty="0" smtClean="0">
                <a:cs typeface="Arial"/>
              </a:rPr>
              <a:t>entità </a:t>
            </a:r>
            <a:r>
              <a:rPr lang="it-IT" sz="2800" dirty="0">
                <a:cs typeface="Arial"/>
              </a:rPr>
              <a:t>sociale </a:t>
            </a:r>
            <a:r>
              <a:rPr lang="it-IT" sz="2800" dirty="0" smtClean="0">
                <a:cs typeface="Arial"/>
              </a:rPr>
              <a:t>più </a:t>
            </a:r>
            <a:r>
              <a:rPr lang="it-IT" sz="2800" dirty="0">
                <a:cs typeface="Arial"/>
              </a:rPr>
              <a:t>o meno duratura – sta nella </a:t>
            </a:r>
            <a:r>
              <a:rPr lang="it-IT" sz="2800" b="1" dirty="0">
                <a:cs typeface="Arial"/>
              </a:rPr>
              <a:t>struttura </a:t>
            </a:r>
            <a:r>
              <a:rPr lang="it-IT" sz="2800" dirty="0">
                <a:cs typeface="Arial"/>
              </a:rPr>
              <a:t>(insieme dei diversi ruoli) e nelle </a:t>
            </a:r>
            <a:r>
              <a:rPr lang="it-IT" sz="2800" b="1" dirty="0">
                <a:cs typeface="Arial"/>
              </a:rPr>
              <a:t>norme </a:t>
            </a:r>
            <a:r>
              <a:rPr lang="it-IT" sz="2800" dirty="0">
                <a:cs typeface="Arial"/>
              </a:rPr>
              <a:t>o valori. </a:t>
            </a:r>
            <a:endParaRPr lang="it-IT" sz="2800" dirty="0" smtClean="0">
              <a:effectLst/>
              <a:cs typeface="Arial"/>
            </a:endParaRPr>
          </a:p>
          <a:p>
            <a:pPr marL="0" indent="0" algn="just">
              <a:buNone/>
            </a:pPr>
            <a:r>
              <a:rPr lang="it-IT" sz="2800" dirty="0">
                <a:cs typeface="Arial"/>
              </a:rPr>
              <a:t>Quando mancano </a:t>
            </a:r>
            <a:r>
              <a:rPr lang="it-IT" sz="2800" b="1" dirty="0">
                <a:cs typeface="Arial"/>
              </a:rPr>
              <a:t>struttura (ruoli) </a:t>
            </a:r>
            <a:r>
              <a:rPr lang="it-IT" sz="2800" dirty="0">
                <a:cs typeface="Arial"/>
              </a:rPr>
              <a:t>e </a:t>
            </a:r>
            <a:r>
              <a:rPr lang="it-IT" sz="2800" b="1" dirty="0">
                <a:cs typeface="Arial"/>
              </a:rPr>
              <a:t>norme </a:t>
            </a:r>
            <a:r>
              <a:rPr lang="it-IT" sz="2800" dirty="0">
                <a:cs typeface="Arial"/>
              </a:rPr>
              <a:t>allora non si tratta di gruppi, ma di aggregati sociali. </a:t>
            </a:r>
            <a:endParaRPr lang="it-IT" sz="2800" dirty="0" smtClean="0">
              <a:effectLst/>
              <a:cs typeface="Arial"/>
            </a:endParaRPr>
          </a:p>
          <a:p>
            <a:pPr marL="0" indent="0" algn="just">
              <a:buNone/>
            </a:pPr>
            <a:r>
              <a:rPr lang="it-IT" sz="2800" dirty="0">
                <a:cs typeface="Arial"/>
              </a:rPr>
              <a:t>Le norme caratterizzano tutte le tipologie di gruppo:</a:t>
            </a:r>
            <a:br>
              <a:rPr lang="it-IT" sz="2800" dirty="0">
                <a:cs typeface="Arial"/>
              </a:rPr>
            </a:br>
            <a:r>
              <a:rPr lang="it-IT" sz="2800" dirty="0" smtClean="0">
                <a:effectLst/>
                <a:cs typeface="Arial"/>
              </a:rPr>
              <a:t>-</a:t>
            </a:r>
            <a:r>
              <a:rPr lang="it-IT" sz="2800" dirty="0" smtClean="0">
                <a:cs typeface="Arial"/>
              </a:rPr>
              <a:t>nei </a:t>
            </a:r>
            <a:r>
              <a:rPr lang="it-IT" sz="2800" b="1" dirty="0">
                <a:cs typeface="Arial"/>
              </a:rPr>
              <a:t>gruppi informali </a:t>
            </a:r>
            <a:r>
              <a:rPr lang="it-IT" sz="2800" dirty="0">
                <a:cs typeface="Arial"/>
              </a:rPr>
              <a:t>le norme hanno un carattere </a:t>
            </a:r>
            <a:r>
              <a:rPr lang="it-IT" sz="2800" dirty="0" smtClean="0">
                <a:cs typeface="Arial"/>
              </a:rPr>
              <a:t>più</a:t>
            </a:r>
            <a:r>
              <a:rPr lang="it-IT" sz="2800" dirty="0">
                <a:cs typeface="Arial"/>
              </a:rPr>
              <a:t> </a:t>
            </a:r>
            <a:r>
              <a:rPr lang="it-IT" sz="2800" b="1" dirty="0" smtClean="0">
                <a:cs typeface="Arial"/>
              </a:rPr>
              <a:t>motivazionale </a:t>
            </a:r>
            <a:r>
              <a:rPr lang="it-IT" sz="2800" b="1" dirty="0">
                <a:cs typeface="Arial"/>
              </a:rPr>
              <a:t>e emotivo </a:t>
            </a:r>
            <a:r>
              <a:rPr lang="it-IT" sz="2800" dirty="0">
                <a:cs typeface="Arial"/>
              </a:rPr>
              <a:t>(rinforzo);</a:t>
            </a:r>
            <a:br>
              <a:rPr lang="it-IT" sz="2800" dirty="0">
                <a:cs typeface="Arial"/>
              </a:rPr>
            </a:br>
            <a:r>
              <a:rPr lang="it-IT" sz="2800" dirty="0" smtClean="0">
                <a:effectLst/>
                <a:cs typeface="Arial"/>
              </a:rPr>
              <a:t>-</a:t>
            </a:r>
            <a:r>
              <a:rPr lang="it-IT" sz="2800" dirty="0" smtClean="0">
                <a:cs typeface="Arial"/>
              </a:rPr>
              <a:t>nei </a:t>
            </a:r>
            <a:r>
              <a:rPr lang="it-IT" sz="2800" b="1" dirty="0">
                <a:cs typeface="Arial"/>
              </a:rPr>
              <a:t>gruppi formali </a:t>
            </a:r>
            <a:r>
              <a:rPr lang="it-IT" sz="2800" dirty="0">
                <a:cs typeface="Arial"/>
              </a:rPr>
              <a:t>le norme hanno un carattere maggiormente </a:t>
            </a:r>
            <a:r>
              <a:rPr lang="it-IT" sz="2800" b="1" dirty="0" smtClean="0">
                <a:cs typeface="Arial"/>
              </a:rPr>
              <a:t>prescrittivo </a:t>
            </a:r>
            <a:r>
              <a:rPr lang="it-IT" sz="2800" dirty="0">
                <a:cs typeface="Arial"/>
              </a:rPr>
              <a:t>(anche sanzionatorio in alcuni casi). </a:t>
            </a:r>
            <a:endParaRPr lang="it-IT" sz="2800" dirty="0">
              <a:effectLst/>
              <a:cs typeface="Arial"/>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72</a:t>
            </a:fld>
            <a:endParaRPr lang="it-IT"/>
          </a:p>
        </p:txBody>
      </p:sp>
    </p:spTree>
    <p:extLst>
      <p:ext uri="{BB962C8B-B14F-4D97-AF65-F5344CB8AC3E}">
        <p14:creationId xmlns:p14="http://schemas.microsoft.com/office/powerpoint/2010/main" val="366370712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652444"/>
            <a:ext cx="9144000" cy="5468168"/>
          </a:xfrm>
        </p:spPr>
        <p:txBody>
          <a:bodyPr>
            <a:noAutofit/>
          </a:bodyPr>
          <a:lstStyle/>
          <a:p>
            <a:pPr marL="0" indent="0"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a:t>Le </a:t>
            </a:r>
            <a:r>
              <a:rPr lang="it-IT" sz="2400" b="1" dirty="0"/>
              <a:t>norme </a:t>
            </a:r>
            <a:r>
              <a:rPr lang="it-IT" sz="2400" dirty="0"/>
              <a:t>di gruppo possono essere:</a:t>
            </a:r>
            <a:br>
              <a:rPr lang="it-IT" sz="2400" dirty="0"/>
            </a:br>
            <a:r>
              <a:rPr lang="it-IT" sz="2400" b="1" dirty="0"/>
              <a:t>1. ESPLICITE </a:t>
            </a:r>
            <a:r>
              <a:rPr lang="it-IT" sz="2400" dirty="0"/>
              <a:t>nei gruppi formali (es. regolamento scritto</a:t>
            </a:r>
            <a:r>
              <a:rPr lang="it-IT" sz="2400" dirty="0" smtClean="0"/>
              <a:t>)</a:t>
            </a:r>
            <a:r>
              <a:rPr lang="it-IT" sz="2400" dirty="0" smtClean="0">
                <a:solidFill>
                  <a:srgbClr val="000000"/>
                </a:solidFill>
              </a:rPr>
              <a:t>, condivise da tutti (es., leggi contro il crimine)</a:t>
            </a:r>
          </a:p>
          <a:p>
            <a:pPr marL="0" indent="0"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b="1" dirty="0" smtClean="0"/>
              <a:t>2</a:t>
            </a:r>
            <a:r>
              <a:rPr lang="it-IT" sz="2400" b="1" dirty="0"/>
              <a:t>. IMPLICITE </a:t>
            </a:r>
            <a:r>
              <a:rPr lang="it-IT" sz="2400" dirty="0"/>
              <a:t>nei gruppi formali e informali (non sono scritte né </a:t>
            </a:r>
            <a:r>
              <a:rPr lang="it-IT" sz="2400" dirty="0" smtClean="0"/>
              <a:t>espresse </a:t>
            </a:r>
            <a:r>
              <a:rPr lang="it-IT" sz="2400" dirty="0"/>
              <a:t>in modo diretto, ma hanno comunque forza e impatto</a:t>
            </a:r>
            <a:r>
              <a:rPr lang="it-IT" sz="2400" dirty="0" smtClean="0"/>
              <a:t>), </a:t>
            </a:r>
            <a:r>
              <a:rPr lang="it-IT" sz="2400" dirty="0" smtClean="0">
                <a:solidFill>
                  <a:srgbClr val="000000"/>
                </a:solidFill>
              </a:rPr>
              <a:t>possono variare da gruppo a gruppo (es., le regole su come vestirsi).</a:t>
            </a:r>
          </a:p>
          <a:p>
            <a:pPr marL="0" indent="0"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rPr>
              <a:t>Ad esempio, essere sostenitori di un partito politico può prevedere come norma sociale da seguire il sostenere il proprio partito e il manifestare ostilità per gli avversari in ogni occasione. </a:t>
            </a:r>
          </a:p>
          <a:p>
            <a:pPr marL="0" indent="0"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rPr>
              <a:t>Sono norme che non necessariamente sono condivise dagli altri gruppi di cui uno fa parte, come la famiglia o la congregazione religiosa.</a:t>
            </a:r>
          </a:p>
          <a:p>
            <a:pPr marL="0" indent="0"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400" dirty="0" smtClean="0">
                <a:solidFill>
                  <a:srgbClr val="000000"/>
                </a:solidFill>
              </a:rPr>
              <a:t>L'influenza del gruppo sul singolo è evidente se si violano le norme del gruppo: può significare essere emarginati e ridicolizzati, e in casi estremi, forzati ad abbandonare il gruppo.</a:t>
            </a:r>
            <a:endParaRPr lang="it-IT" sz="2400" dirty="0">
              <a:solidFill>
                <a:srgbClr val="000000"/>
              </a:solidFill>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73</a:t>
            </a:fld>
            <a:endParaRPr lang="it-IT"/>
          </a:p>
        </p:txBody>
      </p:sp>
    </p:spTree>
    <p:extLst>
      <p:ext uri="{BB962C8B-B14F-4D97-AF65-F5344CB8AC3E}">
        <p14:creationId xmlns:p14="http://schemas.microsoft.com/office/powerpoint/2010/main" val="228991075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141215"/>
            <a:ext cx="9144000" cy="5468168"/>
          </a:xfrm>
        </p:spPr>
        <p:txBody>
          <a:bodyPr>
            <a:noAutofit/>
          </a:bodyPr>
          <a:lstStyle/>
          <a:p>
            <a:pPr marL="0" indent="0" algn="just">
              <a:buNone/>
            </a:pPr>
            <a:r>
              <a:rPr lang="it-IT" sz="2800" dirty="0" smtClean="0"/>
              <a:t>Ci </a:t>
            </a:r>
            <a:r>
              <a:rPr lang="it-IT" sz="2800" dirty="0"/>
              <a:t>sono </a:t>
            </a:r>
            <a:r>
              <a:rPr lang="it-IT" sz="2800" b="1" dirty="0"/>
              <a:t>norme:</a:t>
            </a:r>
            <a:br>
              <a:rPr lang="it-IT" sz="2800" b="1" dirty="0"/>
            </a:br>
            <a:r>
              <a:rPr lang="it-IT" sz="2800" b="1" dirty="0"/>
              <a:t>1. CENTRALI </a:t>
            </a:r>
            <a:r>
              <a:rPr lang="it-IT" sz="2800" dirty="0"/>
              <a:t>che si riferiscono a questioni importanti, che hanno </a:t>
            </a:r>
            <a:r>
              <a:rPr lang="it-IT" sz="2800" dirty="0" smtClean="0"/>
              <a:t>conseguenze </a:t>
            </a:r>
            <a:r>
              <a:rPr lang="it-IT" sz="2800" dirty="0"/>
              <a:t>per il gruppo, per la sua esistenza o funzionamento: </a:t>
            </a:r>
            <a:r>
              <a:rPr lang="it-IT" sz="2800" dirty="0" smtClean="0"/>
              <a:t>pongono </a:t>
            </a:r>
            <a:r>
              <a:rPr lang="it-IT" sz="2800" dirty="0"/>
              <a:t>il problema di </a:t>
            </a:r>
            <a:r>
              <a:rPr lang="it-IT" sz="2800" dirty="0" smtClean="0"/>
              <a:t>conformità </a:t>
            </a:r>
            <a:r>
              <a:rPr lang="it-IT" sz="2800" dirty="0"/>
              <a:t>vs devianza (es. </a:t>
            </a:r>
            <a:r>
              <a:rPr lang="it-IT" sz="2800" dirty="0" smtClean="0"/>
              <a:t>uso di sostanze stupefacenti)</a:t>
            </a:r>
            <a:r>
              <a:rPr lang="it-IT" sz="2800" dirty="0"/>
              <a:t>;</a:t>
            </a:r>
            <a:br>
              <a:rPr lang="it-IT" sz="2800" dirty="0"/>
            </a:br>
            <a:r>
              <a:rPr lang="it-IT" sz="2800" b="1" dirty="0"/>
              <a:t>2. PERIFERICHE </a:t>
            </a:r>
            <a:r>
              <a:rPr lang="it-IT" sz="2800" dirty="0"/>
              <a:t>che riguardano questioni considerate dal gruppo </a:t>
            </a:r>
            <a:r>
              <a:rPr lang="it-IT" sz="2800" dirty="0" smtClean="0"/>
              <a:t>come </a:t>
            </a:r>
            <a:r>
              <a:rPr lang="it-IT" sz="2800" dirty="0"/>
              <a:t>marginali (es. se un hobby di un </a:t>
            </a:r>
            <a:r>
              <a:rPr lang="it-IT" sz="2800" dirty="0" smtClean="0"/>
              <a:t>individuo non </a:t>
            </a:r>
            <a:r>
              <a:rPr lang="it-IT" sz="2800" dirty="0"/>
              <a:t>ha conseguenze </a:t>
            </a:r>
            <a:r>
              <a:rPr lang="it-IT" sz="2800" dirty="0" smtClean="0"/>
              <a:t>sul </a:t>
            </a:r>
            <a:r>
              <a:rPr lang="it-IT" sz="2800" dirty="0"/>
              <a:t>rendimento </a:t>
            </a:r>
            <a:r>
              <a:rPr lang="it-IT" sz="2800" dirty="0" smtClean="0"/>
              <a:t>lavorativo, </a:t>
            </a:r>
            <a:r>
              <a:rPr lang="it-IT" sz="2800" dirty="0"/>
              <a:t>è considerato ininfluente dal team).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74</a:t>
            </a:fld>
            <a:endParaRPr lang="it-IT"/>
          </a:p>
        </p:txBody>
      </p:sp>
    </p:spTree>
    <p:extLst>
      <p:ext uri="{BB962C8B-B14F-4D97-AF65-F5344CB8AC3E}">
        <p14:creationId xmlns:p14="http://schemas.microsoft.com/office/powerpoint/2010/main" val="81644600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52621"/>
            <a:ext cx="9144000" cy="1143000"/>
          </a:xfrm>
        </p:spPr>
        <p:txBody>
          <a:bodyPr>
            <a:noAutofit/>
          </a:bodyPr>
          <a:lstStyle/>
          <a:p>
            <a:r>
              <a:rPr lang="it-IT" sz="3200" b="1" dirty="0">
                <a:solidFill>
                  <a:srgbClr val="008000"/>
                </a:solidFill>
              </a:rPr>
              <a:t>COME SI CREANO LE NORME DI GRUPPO? </a:t>
            </a:r>
            <a:endParaRPr lang="it-IT" sz="3200" dirty="0">
              <a:solidFill>
                <a:srgbClr val="008000"/>
              </a:solidFill>
              <a:effectLst/>
            </a:endParaRPr>
          </a:p>
        </p:txBody>
      </p:sp>
      <p:sp>
        <p:nvSpPr>
          <p:cNvPr id="3" name="Segnaposto contenuto 2"/>
          <p:cNvSpPr>
            <a:spLocks noGrp="1"/>
          </p:cNvSpPr>
          <p:nvPr>
            <p:ph idx="1"/>
          </p:nvPr>
        </p:nvSpPr>
        <p:spPr>
          <a:xfrm>
            <a:off x="0" y="299773"/>
            <a:ext cx="9144000" cy="5973047"/>
          </a:xfrm>
        </p:spPr>
        <p:txBody>
          <a:bodyPr>
            <a:noAutofit/>
          </a:bodyPr>
          <a:lstStyle/>
          <a:p>
            <a:pPr marL="0" indent="0" algn="just">
              <a:buNone/>
            </a:pPr>
            <a:r>
              <a:rPr lang="it-IT" sz="2400" dirty="0" err="1"/>
              <a:t>Opp</a:t>
            </a:r>
            <a:r>
              <a:rPr lang="it-IT" sz="2400" dirty="0"/>
              <a:t> (1982) distingue tre tipi di </a:t>
            </a:r>
            <a:r>
              <a:rPr lang="it-IT" sz="2400" b="1" dirty="0"/>
              <a:t>norme </a:t>
            </a:r>
            <a:r>
              <a:rPr lang="it-IT" sz="2400" dirty="0"/>
              <a:t>con origini diverse: </a:t>
            </a:r>
            <a:endParaRPr lang="it-IT" sz="2400" dirty="0" smtClean="0">
              <a:effectLst/>
            </a:endParaRPr>
          </a:p>
          <a:p>
            <a:pPr marL="0" indent="0" algn="just">
              <a:buAutoNum type="arabicPeriod"/>
            </a:pPr>
            <a:r>
              <a:rPr lang="it-IT" sz="2400" b="1" dirty="0" smtClean="0"/>
              <a:t>ISTITUZIONALI</a:t>
            </a:r>
            <a:r>
              <a:rPr lang="it-IT" sz="2400" dirty="0"/>
              <a:t>: sono imposte dal leader o da una </a:t>
            </a:r>
            <a:r>
              <a:rPr lang="it-IT" sz="2400" dirty="0" smtClean="0"/>
              <a:t>autorità </a:t>
            </a:r>
            <a:r>
              <a:rPr lang="it-IT" sz="2400" dirty="0"/>
              <a:t>esterna al gruppo (es. norme gruppi sportivi o scout, norme </a:t>
            </a:r>
            <a:r>
              <a:rPr lang="it-IT" sz="2400" dirty="0" smtClean="0"/>
              <a:t>degli ordini professionali, etc</a:t>
            </a:r>
            <a:r>
              <a:rPr lang="it-IT" sz="2400" dirty="0"/>
              <a:t>.) </a:t>
            </a:r>
            <a:endParaRPr lang="it-IT" sz="2400" dirty="0" smtClean="0"/>
          </a:p>
          <a:p>
            <a:pPr marL="0" indent="0" algn="just">
              <a:buNone/>
            </a:pPr>
            <a:r>
              <a:rPr lang="it-IT" sz="2400" b="1" dirty="0" smtClean="0"/>
              <a:t>2</a:t>
            </a:r>
            <a:r>
              <a:rPr lang="it-IT" sz="2400" b="1" dirty="0"/>
              <a:t>. VOLONTARIE</a:t>
            </a:r>
            <a:r>
              <a:rPr lang="it-IT" sz="2400" dirty="0"/>
              <a:t>: nascono dalle negoziazioni fra i membri del gruppo per prevenire o ridurre conflitti (es. turni, rotazione di incarichi, etc.) </a:t>
            </a:r>
            <a:endParaRPr lang="it-IT" sz="2400" dirty="0" smtClean="0"/>
          </a:p>
          <a:p>
            <a:pPr marL="0" indent="0" algn="just">
              <a:buNone/>
            </a:pPr>
            <a:r>
              <a:rPr lang="it-IT" sz="2400" b="1" dirty="0" smtClean="0"/>
              <a:t>3</a:t>
            </a:r>
            <a:r>
              <a:rPr lang="it-IT" sz="2400" b="1" dirty="0"/>
              <a:t>. EVOLUTIVE</a:t>
            </a:r>
            <a:r>
              <a:rPr lang="it-IT" sz="2400" dirty="0"/>
              <a:t>: si producono quando i comportamenti che soddisfano un membro vengono appresi e diffusi anche fra gli </a:t>
            </a:r>
            <a:r>
              <a:rPr lang="it-IT" sz="2400" dirty="0" smtClean="0"/>
              <a:t>altri. I primi pattern di comportamento si stabilizzano in norme (“si è sempre fatto così”).</a:t>
            </a:r>
          </a:p>
          <a:p>
            <a:pPr marL="0" indent="0" algn="just">
              <a:buNone/>
            </a:pPr>
            <a:r>
              <a:rPr lang="it-IT" sz="2400" dirty="0" smtClean="0"/>
              <a:t>(</a:t>
            </a:r>
            <a:r>
              <a:rPr lang="it-IT" sz="2400" dirty="0"/>
              <a:t>es. soluzione trovata da un membro diventa la soluzione del gruppo: quando una metodologia </a:t>
            </a:r>
            <a:r>
              <a:rPr lang="it-IT" sz="2400" dirty="0" smtClean="0"/>
              <a:t>funziona </a:t>
            </a:r>
            <a:r>
              <a:rPr lang="it-IT" sz="2400" dirty="0"/>
              <a:t>per un </a:t>
            </a:r>
            <a:r>
              <a:rPr lang="it-IT" sz="2400" dirty="0" smtClean="0"/>
              <a:t>individuo/team </a:t>
            </a:r>
            <a:r>
              <a:rPr lang="it-IT" sz="2400" dirty="0"/>
              <a:t>che </a:t>
            </a:r>
            <a:r>
              <a:rPr lang="it-IT" sz="2400" dirty="0" smtClean="0"/>
              <a:t>raggiunge l’obiettivo che si era prefissato, </a:t>
            </a:r>
            <a:r>
              <a:rPr lang="it-IT" sz="2400" dirty="0"/>
              <a:t>allora </a:t>
            </a:r>
            <a:r>
              <a:rPr lang="it-IT" sz="2400" dirty="0" smtClean="0"/>
              <a:t>può </a:t>
            </a:r>
            <a:r>
              <a:rPr lang="it-IT" sz="2400" dirty="0"/>
              <a:t>essere seguita da </a:t>
            </a:r>
            <a:r>
              <a:rPr lang="it-IT" sz="2400" dirty="0" smtClean="0"/>
              <a:t>altri, </a:t>
            </a:r>
            <a:r>
              <a:rPr lang="it-IT" sz="2400" dirty="0"/>
              <a:t>anche se a volte </a:t>
            </a:r>
            <a:r>
              <a:rPr lang="it-IT" sz="2400" dirty="0" smtClean="0"/>
              <a:t>può </a:t>
            </a:r>
            <a:r>
              <a:rPr lang="it-IT" sz="2400" dirty="0"/>
              <a:t>essere priva di basi scientifiche o non supportata da ricerche, ovvero non è </a:t>
            </a:r>
            <a:r>
              <a:rPr lang="it-IT" sz="2400" i="1" dirty="0" err="1"/>
              <a:t>evidence-based</a:t>
            </a:r>
            <a:r>
              <a:rPr lang="it-IT" sz="2400" dirty="0"/>
              <a:t>) </a:t>
            </a:r>
            <a:r>
              <a:rPr kumimoji="0" lang="it-IT" sz="2400" dirty="0" smtClean="0">
                <a:latin typeface="Tahoma" charset="0"/>
                <a:sym typeface="Wingdings" charset="0"/>
              </a:rPr>
              <a:t> </a:t>
            </a:r>
            <a:r>
              <a:rPr kumimoji="0" lang="it-IT" sz="2400" dirty="0" smtClean="0">
                <a:cs typeface="Arial"/>
                <a:sym typeface="Wingdings" charset="0"/>
              </a:rPr>
              <a:t>matrice cognitiva delle norme</a:t>
            </a:r>
            <a:endParaRPr lang="it-IT" sz="2400" dirty="0">
              <a:effectLst/>
              <a:cs typeface="Arial"/>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75</a:t>
            </a:fld>
            <a:endParaRPr lang="it-IT"/>
          </a:p>
        </p:txBody>
      </p:sp>
    </p:spTree>
    <p:extLst>
      <p:ext uri="{BB962C8B-B14F-4D97-AF65-F5344CB8AC3E}">
        <p14:creationId xmlns:p14="http://schemas.microsoft.com/office/powerpoint/2010/main" val="428614933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99749"/>
            <a:ext cx="9144000" cy="6558251"/>
          </a:xfrm>
        </p:spPr>
        <p:txBody>
          <a:bodyPr>
            <a:noAutofit/>
          </a:bodyPr>
          <a:lstStyle/>
          <a:p>
            <a:pPr marL="0" indent="0" algn="just">
              <a:buNone/>
            </a:pPr>
            <a:r>
              <a:rPr lang="it-IT" sz="2800" dirty="0"/>
              <a:t>Secondo </a:t>
            </a:r>
            <a:r>
              <a:rPr lang="it-IT" sz="2800" dirty="0" err="1"/>
              <a:t>Feldman</a:t>
            </a:r>
            <a:r>
              <a:rPr lang="it-IT" sz="2800" dirty="0"/>
              <a:t> (1984) alcuni </a:t>
            </a:r>
            <a:r>
              <a:rPr lang="it-IT" sz="2800" b="1" dirty="0"/>
              <a:t>comportamenti si stabilizzano in norme </a:t>
            </a:r>
            <a:r>
              <a:rPr lang="it-IT" sz="2800" dirty="0"/>
              <a:t>(es. pulizia o manutenzione attrezzature), oppure sono </a:t>
            </a:r>
            <a:r>
              <a:rPr lang="it-IT" sz="2800" b="1" dirty="0"/>
              <a:t>imposte dal leader</a:t>
            </a:r>
            <a:r>
              <a:rPr lang="it-IT" sz="2800" dirty="0"/>
              <a:t>, o ancora sono </a:t>
            </a:r>
            <a:r>
              <a:rPr lang="it-IT" sz="2800" b="1" dirty="0"/>
              <a:t>ispirate dall’ambiente circostante </a:t>
            </a:r>
            <a:r>
              <a:rPr lang="it-IT" sz="2800" dirty="0"/>
              <a:t>(es. modelli di </a:t>
            </a:r>
            <a:r>
              <a:rPr lang="it-IT" sz="2800" dirty="0" smtClean="0"/>
              <a:t>colleghi esperti</a:t>
            </a:r>
            <a:r>
              <a:rPr lang="it-IT" sz="2800" dirty="0"/>
              <a:t>) o da </a:t>
            </a:r>
            <a:r>
              <a:rPr lang="it-IT" sz="2800" b="1" dirty="0"/>
              <a:t>episodi critici </a:t>
            </a:r>
            <a:r>
              <a:rPr lang="it-IT" sz="2800" dirty="0"/>
              <a:t>(es. errore come fonte di norme). </a:t>
            </a:r>
            <a:endParaRPr lang="it-IT" sz="2800" dirty="0" smtClean="0">
              <a:effectLst/>
            </a:endParaRPr>
          </a:p>
          <a:p>
            <a:pPr marL="0" indent="0" algn="just">
              <a:buNone/>
            </a:pPr>
            <a:r>
              <a:rPr lang="it-IT" sz="2800" dirty="0" err="1"/>
              <a:t>Bettenhausen</a:t>
            </a:r>
            <a:r>
              <a:rPr lang="it-IT" sz="2800" dirty="0"/>
              <a:t> e </a:t>
            </a:r>
            <a:r>
              <a:rPr lang="it-IT" sz="2800" dirty="0" err="1"/>
              <a:t>Murninghan</a:t>
            </a:r>
            <a:r>
              <a:rPr lang="it-IT" sz="2800" dirty="0"/>
              <a:t> (1985) evidenziano la </a:t>
            </a:r>
            <a:r>
              <a:rPr lang="it-IT" sz="2800" b="1" dirty="0"/>
              <a:t>natura cognitiva </a:t>
            </a:r>
            <a:r>
              <a:rPr lang="it-IT" sz="2800" dirty="0"/>
              <a:t>delle norme di gruppo: i membri usano degli </a:t>
            </a:r>
            <a:r>
              <a:rPr lang="it-IT" sz="2800" b="1" i="1" dirty="0"/>
              <a:t>script </a:t>
            </a:r>
            <a:r>
              <a:rPr lang="it-IT" sz="2800" dirty="0"/>
              <a:t>(copioni) in diverse situazioni, attivati ogni volta che una nuova situazione si verifica e viene affrontata in modo simile ad altre </a:t>
            </a:r>
            <a:r>
              <a:rPr lang="it-IT" sz="2800" dirty="0" smtClean="0"/>
              <a:t>già incontrate </a:t>
            </a:r>
            <a:r>
              <a:rPr lang="it-IT" sz="2800" dirty="0"/>
              <a:t>o sperimentate (es. schemi di </a:t>
            </a:r>
            <a:r>
              <a:rPr lang="it-IT" sz="2800" dirty="0" smtClean="0"/>
              <a:t>soluzione di problemi consolidati </a:t>
            </a:r>
            <a:r>
              <a:rPr lang="it-IT" sz="2800" dirty="0"/>
              <a:t>e adottati </a:t>
            </a:r>
            <a:r>
              <a:rPr lang="it-IT" sz="2800" dirty="0" smtClean="0"/>
              <a:t>in nuove situazioni, </a:t>
            </a:r>
            <a:r>
              <a:rPr lang="it-IT" sz="2800" dirty="0"/>
              <a:t>reazioni agli errori, strategie fisiche e psicologiche, </a:t>
            </a:r>
            <a:r>
              <a:rPr lang="it-IT" sz="2800" dirty="0" smtClean="0"/>
              <a:t>etc</a:t>
            </a:r>
            <a:r>
              <a:rPr lang="it-IT" sz="2800" dirty="0"/>
              <a:t>.). </a:t>
            </a:r>
            <a:endParaRPr lang="it-IT" sz="28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76</a:t>
            </a:fld>
            <a:endParaRPr lang="it-IT"/>
          </a:p>
        </p:txBody>
      </p:sp>
      <p:sp>
        <p:nvSpPr>
          <p:cNvPr id="6" name="Titolo 1"/>
          <p:cNvSpPr>
            <a:spLocks noGrp="1"/>
          </p:cNvSpPr>
          <p:nvPr>
            <p:ph type="title"/>
          </p:nvPr>
        </p:nvSpPr>
        <p:spPr>
          <a:xfrm>
            <a:off x="0" y="-352621"/>
            <a:ext cx="9144000" cy="1143000"/>
          </a:xfrm>
        </p:spPr>
        <p:txBody>
          <a:bodyPr>
            <a:noAutofit/>
          </a:bodyPr>
          <a:lstStyle/>
          <a:p>
            <a:r>
              <a:rPr lang="it-IT" sz="3200" b="1" dirty="0">
                <a:solidFill>
                  <a:srgbClr val="008000"/>
                </a:solidFill>
              </a:rPr>
              <a:t>COME SI CREANO LE NORME DI GRUPPO? </a:t>
            </a:r>
            <a:endParaRPr lang="it-IT" sz="3200" dirty="0">
              <a:solidFill>
                <a:srgbClr val="008000"/>
              </a:solidFill>
              <a:effectLst/>
            </a:endParaRPr>
          </a:p>
        </p:txBody>
      </p:sp>
    </p:spTree>
    <p:extLst>
      <p:ext uri="{BB962C8B-B14F-4D97-AF65-F5344CB8AC3E}">
        <p14:creationId xmlns:p14="http://schemas.microsoft.com/office/powerpoint/2010/main" val="32115431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22934"/>
            <a:ext cx="9144000" cy="1143000"/>
          </a:xfrm>
        </p:spPr>
        <p:txBody>
          <a:bodyPr>
            <a:noAutofit/>
          </a:bodyPr>
          <a:lstStyle/>
          <a:p>
            <a:r>
              <a:rPr lang="it-IT" sz="3200" b="1" dirty="0">
                <a:solidFill>
                  <a:srgbClr val="008000"/>
                </a:solidFill>
              </a:rPr>
              <a:t>A COSA </a:t>
            </a:r>
            <a:r>
              <a:rPr lang="it-IT" sz="3200" b="1" dirty="0" smtClean="0">
                <a:solidFill>
                  <a:srgbClr val="008000"/>
                </a:solidFill>
              </a:rPr>
              <a:t>SERVONO LE </a:t>
            </a:r>
            <a:r>
              <a:rPr lang="it-IT" sz="3200" b="1" dirty="0">
                <a:solidFill>
                  <a:srgbClr val="008000"/>
                </a:solidFill>
              </a:rPr>
              <a:t>NORME DI GRUPPO?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417968"/>
            <a:ext cx="9144000" cy="6303507"/>
          </a:xfrm>
        </p:spPr>
        <p:txBody>
          <a:bodyPr>
            <a:noAutofit/>
          </a:bodyPr>
          <a:lstStyle/>
          <a:p>
            <a:pPr marL="0" indent="0" algn="just">
              <a:buNone/>
            </a:pPr>
            <a:r>
              <a:rPr lang="it-IT" sz="2200" dirty="0"/>
              <a:t>Le </a:t>
            </a:r>
            <a:r>
              <a:rPr lang="it-IT" sz="2200" b="1" dirty="0"/>
              <a:t>norme </a:t>
            </a:r>
            <a:r>
              <a:rPr lang="it-IT" sz="2200" dirty="0"/>
              <a:t>assolvono ad </a:t>
            </a:r>
            <a:r>
              <a:rPr lang="it-IT" sz="2200" dirty="0" smtClean="0"/>
              <a:t>almeno </a:t>
            </a:r>
            <a:r>
              <a:rPr lang="it-IT" sz="2200" dirty="0"/>
              <a:t>quattro </a:t>
            </a:r>
            <a:r>
              <a:rPr lang="it-IT" sz="2200" dirty="0" smtClean="0"/>
              <a:t>funzioni (Cartwright e </a:t>
            </a:r>
            <a:r>
              <a:rPr lang="it-IT" sz="2200" dirty="0" err="1" smtClean="0"/>
              <a:t>Zander</a:t>
            </a:r>
            <a:r>
              <a:rPr lang="it-IT" sz="2200" dirty="0" smtClean="0"/>
              <a:t>, 1968): </a:t>
            </a:r>
            <a:endParaRPr lang="it-IT" sz="2200" dirty="0" smtClean="0">
              <a:effectLst/>
            </a:endParaRPr>
          </a:p>
          <a:p>
            <a:pPr marL="0" lvl="1" indent="0" algn="just">
              <a:buNone/>
            </a:pPr>
            <a:r>
              <a:rPr lang="it-IT" sz="2200" b="1" dirty="0"/>
              <a:t>1. Avanzamento del gruppo</a:t>
            </a:r>
            <a:r>
              <a:rPr lang="it-IT" sz="2200" dirty="0"/>
              <a:t>: senza norme il gruppo difficilmente raggiunge i propri </a:t>
            </a:r>
            <a:r>
              <a:rPr lang="it-IT" sz="2200" dirty="0" smtClean="0"/>
              <a:t>scopi, le pressioni verso l’uniformità possono servire al raggiungimento degli obiettivi </a:t>
            </a:r>
            <a:r>
              <a:rPr lang="it-IT" sz="2200" dirty="0"/>
              <a:t>(es. gestione di emergenze, conflitti, etc.) </a:t>
            </a:r>
            <a:endParaRPr lang="it-IT" sz="2200" dirty="0" smtClean="0">
              <a:effectLst/>
            </a:endParaRPr>
          </a:p>
          <a:p>
            <a:pPr marL="0" indent="0" algn="just">
              <a:buNone/>
            </a:pPr>
            <a:r>
              <a:rPr lang="it-IT" sz="2200" b="1" dirty="0"/>
              <a:t>2. Mantenimento del gruppo</a:t>
            </a:r>
            <a:r>
              <a:rPr lang="it-IT" sz="2200" dirty="0"/>
              <a:t>: permettono al gruppo di preservarsi in quanto tale, ne evitano </a:t>
            </a:r>
            <a:r>
              <a:rPr lang="it-IT" sz="2200" dirty="0" smtClean="0"/>
              <a:t>l’estinzione, </a:t>
            </a:r>
            <a:r>
              <a:rPr lang="it-IT" sz="2200" dirty="0" smtClean="0">
                <a:cs typeface="Times New Roman" charset="0"/>
              </a:rPr>
              <a:t>come ad esempio le richieste per incontri regolari</a:t>
            </a:r>
            <a:r>
              <a:rPr lang="it-IT" sz="2200" dirty="0" smtClean="0"/>
              <a:t> </a:t>
            </a:r>
            <a:r>
              <a:rPr lang="it-IT" sz="2200" dirty="0"/>
              <a:t>(es. gruppi di minoranza etnica, </a:t>
            </a:r>
            <a:r>
              <a:rPr lang="it-IT" sz="2200" dirty="0" smtClean="0"/>
              <a:t>tradizioni </a:t>
            </a:r>
            <a:r>
              <a:rPr lang="it-IT" sz="2200" dirty="0"/>
              <a:t>che rischiano di perdersi, etc.) </a:t>
            </a:r>
            <a:endParaRPr lang="it-IT" sz="2200" dirty="0" smtClean="0">
              <a:effectLst/>
            </a:endParaRPr>
          </a:p>
          <a:p>
            <a:pPr marL="0" indent="0" algn="just">
              <a:buNone/>
            </a:pPr>
            <a:r>
              <a:rPr lang="it-IT" sz="2200" b="1" dirty="0"/>
              <a:t>3. Costruzione della </a:t>
            </a:r>
            <a:r>
              <a:rPr lang="it-IT" sz="2200" b="1" dirty="0" smtClean="0"/>
              <a:t>realtà </a:t>
            </a:r>
            <a:r>
              <a:rPr lang="it-IT" sz="2200" b="1" dirty="0"/>
              <a:t>sociale</a:t>
            </a:r>
            <a:r>
              <a:rPr lang="it-IT" sz="2200" dirty="0"/>
              <a:t>: le norme assicurano al gruppo una comune concezione della </a:t>
            </a:r>
            <a:r>
              <a:rPr lang="it-IT" sz="2200" dirty="0" smtClean="0"/>
              <a:t>realtà </a:t>
            </a:r>
            <a:r>
              <a:rPr lang="it-IT" sz="2200" dirty="0"/>
              <a:t>(es. norme come punto di riferimento, per auto-valutazioni, per fronteggiare situazioni nuove, etc.) </a:t>
            </a:r>
            <a:endParaRPr lang="it-IT" sz="2200" dirty="0" smtClean="0">
              <a:effectLst/>
            </a:endParaRPr>
          </a:p>
          <a:p>
            <a:pPr marL="0" lvl="1" indent="0" algn="just">
              <a:buNone/>
            </a:pPr>
            <a:r>
              <a:rPr lang="it-IT" sz="2200" b="1" dirty="0"/>
              <a:t>4. Definizione delle relazioni con ambiente esterno</a:t>
            </a:r>
            <a:r>
              <a:rPr lang="it-IT" sz="2200" dirty="0"/>
              <a:t>: permettono di chiarire le relazioni con il contesto sociale esterno al </a:t>
            </a:r>
            <a:r>
              <a:rPr lang="it-IT" sz="2200" dirty="0" smtClean="0"/>
              <a:t>gruppo, organizzazioni, istituzioni, e stabilire quali gruppi siano “alleati” o “nemici” (</a:t>
            </a:r>
            <a:r>
              <a:rPr lang="it-IT" sz="2200" dirty="0"/>
              <a:t>es. gestione dei rapporti con altri gruppi, etc.) </a:t>
            </a:r>
            <a:endParaRPr lang="it-IT" sz="2200" dirty="0" smtClean="0">
              <a:effectLst/>
            </a:endParaRPr>
          </a:p>
          <a:p>
            <a:pPr marL="0" indent="0" algn="just">
              <a:buNone/>
            </a:pPr>
            <a:endParaRPr lang="it-IT" sz="22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77</a:t>
            </a:fld>
            <a:endParaRPr lang="it-IT"/>
          </a:p>
        </p:txBody>
      </p:sp>
    </p:spTree>
    <p:extLst>
      <p:ext uri="{BB962C8B-B14F-4D97-AF65-F5344CB8AC3E}">
        <p14:creationId xmlns:p14="http://schemas.microsoft.com/office/powerpoint/2010/main" val="199767159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049418"/>
            <a:ext cx="9144000" cy="4525963"/>
          </a:xfrm>
        </p:spPr>
        <p:txBody>
          <a:bodyPr>
            <a:normAutofit/>
          </a:bodyPr>
          <a:lstStyle/>
          <a:p>
            <a:pPr marL="0" indent="0" algn="just">
              <a:buNone/>
            </a:pPr>
            <a:r>
              <a:rPr lang="it-IT" dirty="0"/>
              <a:t>Le </a:t>
            </a:r>
            <a:r>
              <a:rPr lang="it-IT" b="1" dirty="0"/>
              <a:t>norme </a:t>
            </a:r>
            <a:r>
              <a:rPr lang="it-IT" dirty="0" smtClean="0"/>
              <a:t>nei</a:t>
            </a:r>
            <a:r>
              <a:rPr lang="it-IT" b="1" dirty="0"/>
              <a:t> gruppi </a:t>
            </a:r>
            <a:r>
              <a:rPr lang="it-IT" b="1" dirty="0" smtClean="0"/>
              <a:t>informali </a:t>
            </a:r>
            <a:r>
              <a:rPr lang="it-IT" dirty="0" smtClean="0"/>
              <a:t>hanno </a:t>
            </a:r>
            <a:r>
              <a:rPr lang="it-IT" dirty="0"/>
              <a:t>un carattere </a:t>
            </a:r>
            <a:r>
              <a:rPr lang="it-IT" b="1" dirty="0"/>
              <a:t>specifico </a:t>
            </a:r>
            <a:r>
              <a:rPr lang="it-IT" dirty="0"/>
              <a:t>nel gruppo, </a:t>
            </a:r>
            <a:r>
              <a:rPr lang="it-IT" dirty="0" smtClean="0"/>
              <a:t>poiché </a:t>
            </a:r>
            <a:r>
              <a:rPr lang="it-IT" dirty="0"/>
              <a:t>sono costruite e </a:t>
            </a:r>
            <a:r>
              <a:rPr lang="it-IT" dirty="0" err="1"/>
              <a:t>ri</a:t>
            </a:r>
            <a:r>
              <a:rPr lang="it-IT" dirty="0"/>
              <a:t>-costruite dai membri, nel corso di negoziazioni e confronti, diretti e indiretti: in questo senso, sono un </a:t>
            </a:r>
            <a:r>
              <a:rPr lang="it-IT"/>
              <a:t>prodotto </a:t>
            </a:r>
            <a:r>
              <a:rPr lang="it-IT" smtClean="0"/>
              <a:t>collettivo. </a:t>
            </a:r>
            <a:endParaRPr lang="it-IT" dirty="0" smtClean="0"/>
          </a:p>
          <a:p>
            <a:pPr marL="0" indent="0" algn="just">
              <a:buNone/>
            </a:pPr>
            <a:endParaRPr lang="it-IT" dirty="0" smtClean="0">
              <a:effectLst/>
            </a:endParaRPr>
          </a:p>
          <a:p>
            <a:pPr marL="0" indent="0" algn="just">
              <a:buNone/>
            </a:pPr>
            <a:r>
              <a:rPr lang="it-IT" dirty="0"/>
              <a:t>Nei </a:t>
            </a:r>
            <a:r>
              <a:rPr lang="it-IT" b="1" dirty="0"/>
              <a:t>gruppi formali </a:t>
            </a:r>
            <a:r>
              <a:rPr lang="it-IT" dirty="0"/>
              <a:t>le norme hanno una lunga storia e spesso preesistono rispetto al </a:t>
            </a:r>
            <a:r>
              <a:rPr lang="it-IT" dirty="0" smtClean="0"/>
              <a:t>gruppo. </a:t>
            </a:r>
            <a:endParaRPr lang="it-IT" dirty="0" smtClean="0">
              <a:effectLst/>
            </a:endParaRPr>
          </a:p>
          <a:p>
            <a:pPr marL="0" indent="0" algn="just">
              <a:buNone/>
            </a:pPr>
            <a:endParaRPr lang="it-IT"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78</a:t>
            </a:fld>
            <a:endParaRPr lang="it-IT"/>
          </a:p>
        </p:txBody>
      </p:sp>
    </p:spTree>
    <p:extLst>
      <p:ext uri="{BB962C8B-B14F-4D97-AF65-F5344CB8AC3E}">
        <p14:creationId xmlns:p14="http://schemas.microsoft.com/office/powerpoint/2010/main" val="31332229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8000"/>
                </a:solidFill>
              </a:rPr>
              <a:t>LE NORME DI GRUPPO </a:t>
            </a:r>
            <a:r>
              <a:rPr lang="it-IT" dirty="0" smtClean="0">
                <a:solidFill>
                  <a:srgbClr val="008000"/>
                </a:solidFill>
                <a:effectLst/>
              </a:rPr>
              <a:t/>
            </a:r>
            <a:br>
              <a:rPr lang="it-IT" dirty="0" smtClean="0">
                <a:solidFill>
                  <a:srgbClr val="008000"/>
                </a:solidFill>
                <a:effectLst/>
              </a:rPr>
            </a:br>
            <a:endParaRPr lang="it-IT" dirty="0">
              <a:solidFill>
                <a:srgbClr val="008000"/>
              </a:solidFill>
            </a:endParaRPr>
          </a:p>
        </p:txBody>
      </p:sp>
      <p:sp>
        <p:nvSpPr>
          <p:cNvPr id="3" name="Segnaposto contenuto 2"/>
          <p:cNvSpPr>
            <a:spLocks noGrp="1"/>
          </p:cNvSpPr>
          <p:nvPr>
            <p:ph idx="1"/>
          </p:nvPr>
        </p:nvSpPr>
        <p:spPr>
          <a:xfrm>
            <a:off x="0" y="1156514"/>
            <a:ext cx="9144000" cy="4525963"/>
          </a:xfrm>
        </p:spPr>
        <p:txBody>
          <a:bodyPr>
            <a:normAutofit fontScale="92500" lnSpcReduction="20000"/>
          </a:bodyPr>
          <a:lstStyle/>
          <a:p>
            <a:pPr marL="0" indent="0" algn="just">
              <a:buNone/>
            </a:pPr>
            <a:r>
              <a:rPr lang="it-IT" dirty="0"/>
              <a:t>Le </a:t>
            </a:r>
            <a:r>
              <a:rPr lang="it-IT" b="1" dirty="0"/>
              <a:t>norme </a:t>
            </a:r>
            <a:r>
              <a:rPr lang="it-IT" dirty="0"/>
              <a:t>una volta create hanno una </a:t>
            </a:r>
            <a:r>
              <a:rPr lang="it-IT" b="1" dirty="0"/>
              <a:t>forte resistenza al cambiamento </a:t>
            </a:r>
            <a:r>
              <a:rPr lang="it-IT" dirty="0"/>
              <a:t>e tendono alla </a:t>
            </a:r>
            <a:r>
              <a:rPr lang="it-IT" b="1" dirty="0"/>
              <a:t>stabilità</a:t>
            </a:r>
            <a:r>
              <a:rPr lang="it-IT" dirty="0"/>
              <a:t>: le tradizioni sono dure a </a:t>
            </a:r>
            <a:r>
              <a:rPr lang="it-IT" dirty="0" smtClean="0"/>
              <a:t>morire </a:t>
            </a:r>
            <a:r>
              <a:rPr lang="it-IT" dirty="0"/>
              <a:t>anche in contesti ‘asettici’ come quelli di laboratorio (Jacobs e Campbell, 1961). </a:t>
            </a:r>
            <a:endParaRPr lang="it-IT" dirty="0" smtClean="0"/>
          </a:p>
          <a:p>
            <a:pPr marL="0" indent="0" algn="just">
              <a:buNone/>
            </a:pPr>
            <a:endParaRPr lang="it-IT" dirty="0" smtClean="0">
              <a:effectLst/>
            </a:endParaRPr>
          </a:p>
          <a:p>
            <a:pPr marL="0" indent="0" algn="just">
              <a:buNone/>
            </a:pPr>
            <a:r>
              <a:rPr lang="it-IT" dirty="0"/>
              <a:t>Una variabile che incide sul </a:t>
            </a:r>
            <a:r>
              <a:rPr lang="it-IT" b="1" dirty="0"/>
              <a:t>cambiamento delle norme di gruppo </a:t>
            </a:r>
            <a:r>
              <a:rPr lang="it-IT" dirty="0"/>
              <a:t>è la </a:t>
            </a:r>
            <a:r>
              <a:rPr lang="it-IT" b="1" dirty="0"/>
              <a:t>partecipazione </a:t>
            </a:r>
            <a:r>
              <a:rPr lang="it-IT" dirty="0"/>
              <a:t>e la sua forza innovativa (</a:t>
            </a:r>
            <a:r>
              <a:rPr lang="it-IT" dirty="0" err="1"/>
              <a:t>Lewin</a:t>
            </a:r>
            <a:r>
              <a:rPr lang="it-IT" dirty="0"/>
              <a:t>, 1951), che </a:t>
            </a:r>
            <a:r>
              <a:rPr lang="it-IT" dirty="0" smtClean="0"/>
              <a:t>può </a:t>
            </a:r>
            <a:r>
              <a:rPr lang="it-IT" dirty="0"/>
              <a:t>incidere sull’impegno dei membri a mutare le norme di gruppo. </a:t>
            </a:r>
            <a:endParaRPr lang="it-IT"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79</a:t>
            </a:fld>
            <a:endParaRPr lang="it-IT"/>
          </a:p>
        </p:txBody>
      </p:sp>
    </p:spTree>
    <p:extLst>
      <p:ext uri="{BB962C8B-B14F-4D97-AF65-F5344CB8AC3E}">
        <p14:creationId xmlns:p14="http://schemas.microsoft.com/office/powerpoint/2010/main" val="2042398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45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4516" name="Rectangle 4"/>
          <p:cNvSpPr>
            <a:spLocks noGrp="1" noChangeArrowheads="1"/>
          </p:cNvSpPr>
          <p:nvPr>
            <p:ph type="body" idx="1"/>
          </p:nvPr>
        </p:nvSpPr>
        <p:spPr>
          <a:xfrm>
            <a:off x="0" y="1600200"/>
            <a:ext cx="91440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marL="0" indent="0" algn="just">
              <a:buNone/>
            </a:pPr>
            <a:r>
              <a:rPr lang="en-US" dirty="0" err="1" smtClean="0"/>
              <a:t>Sono</a:t>
            </a:r>
            <a:r>
              <a:rPr lang="en-US" dirty="0" smtClean="0"/>
              <a:t> </a:t>
            </a:r>
            <a:r>
              <a:rPr lang="en-US" dirty="0" err="1" smtClean="0"/>
              <a:t>utili</a:t>
            </a:r>
            <a:r>
              <a:rPr lang="en-US" dirty="0" smtClean="0"/>
              <a:t> </a:t>
            </a:r>
            <a:r>
              <a:rPr lang="en-US" dirty="0" err="1" smtClean="0"/>
              <a:t>quando</a:t>
            </a:r>
            <a:r>
              <a:rPr lang="en-US" dirty="0" smtClean="0"/>
              <a:t> </a:t>
            </a:r>
            <a:r>
              <a:rPr lang="en-US" dirty="0" err="1" smtClean="0"/>
              <a:t>si</a:t>
            </a:r>
            <a:r>
              <a:rPr lang="en-US" dirty="0" smtClean="0"/>
              <a:t> </a:t>
            </a:r>
            <a:r>
              <a:rPr lang="en-US" dirty="0" err="1" smtClean="0"/>
              <a:t>eseguono</a:t>
            </a:r>
            <a:r>
              <a:rPr lang="en-US" dirty="0" smtClean="0"/>
              <a:t> </a:t>
            </a:r>
            <a:r>
              <a:rPr lang="en-US" dirty="0" err="1" smtClean="0"/>
              <a:t>lavori</a:t>
            </a:r>
            <a:r>
              <a:rPr lang="en-US" dirty="0" smtClean="0"/>
              <a:t> </a:t>
            </a:r>
            <a:r>
              <a:rPr lang="en-US" dirty="0" err="1" smtClean="0"/>
              <a:t>complicati</a:t>
            </a:r>
            <a:r>
              <a:rPr lang="en-US" dirty="0" smtClean="0"/>
              <a:t>, </a:t>
            </a:r>
            <a:r>
              <a:rPr lang="en-US" dirty="0" err="1" smtClean="0"/>
              <a:t>complessi</a:t>
            </a:r>
            <a:r>
              <a:rPr lang="en-US" dirty="0" smtClean="0"/>
              <a:t>, </a:t>
            </a:r>
            <a:r>
              <a:rPr lang="en-US" dirty="0" err="1" smtClean="0"/>
              <a:t>interrelati</a:t>
            </a:r>
            <a:r>
              <a:rPr lang="en-US" dirty="0" smtClean="0"/>
              <a:t> o </a:t>
            </a:r>
            <a:r>
              <a:rPr lang="en-US" dirty="0" err="1" smtClean="0"/>
              <a:t>più</a:t>
            </a:r>
            <a:r>
              <a:rPr lang="en-US" dirty="0" smtClean="0"/>
              <a:t> </a:t>
            </a:r>
            <a:r>
              <a:rPr lang="en-US" dirty="0" err="1" smtClean="0"/>
              <a:t>voluminosi</a:t>
            </a:r>
            <a:r>
              <a:rPr lang="en-US" dirty="0" smtClean="0"/>
              <a:t> </a:t>
            </a:r>
            <a:r>
              <a:rPr lang="en-US" dirty="0" err="1" smtClean="0"/>
              <a:t>rispetto</a:t>
            </a:r>
            <a:r>
              <a:rPr lang="en-US" dirty="0" smtClean="0"/>
              <a:t> a </a:t>
            </a:r>
            <a:r>
              <a:rPr lang="en-US" dirty="0" err="1" smtClean="0"/>
              <a:t>quello</a:t>
            </a:r>
            <a:r>
              <a:rPr lang="en-US" dirty="0" smtClean="0"/>
              <a:t> </a:t>
            </a:r>
            <a:r>
              <a:rPr lang="en-US" dirty="0" err="1" smtClean="0"/>
              <a:t>che</a:t>
            </a:r>
            <a:r>
              <a:rPr lang="en-US" dirty="0" smtClean="0"/>
              <a:t> </a:t>
            </a:r>
            <a:r>
              <a:rPr lang="en-US" dirty="0" err="1" smtClean="0"/>
              <a:t>una</a:t>
            </a:r>
            <a:r>
              <a:rPr lang="en-US" dirty="0" smtClean="0"/>
              <a:t> persona sola </a:t>
            </a:r>
            <a:r>
              <a:rPr lang="en-US" dirty="0" err="1" smtClean="0"/>
              <a:t>può</a:t>
            </a:r>
            <a:r>
              <a:rPr lang="en-US" dirty="0" smtClean="0"/>
              <a:t> </a:t>
            </a:r>
            <a:r>
              <a:rPr lang="en-US" dirty="0" err="1" smtClean="0"/>
              <a:t>gestire</a:t>
            </a:r>
            <a:r>
              <a:rPr lang="en-US" dirty="0" smtClean="0"/>
              <a:t>.</a:t>
            </a:r>
          </a:p>
          <a:p>
            <a:pPr marL="0" indent="0" algn="just">
              <a:buNone/>
            </a:pPr>
            <a:endParaRPr lang="en-US" dirty="0"/>
          </a:p>
          <a:p>
            <a:pPr marL="0" indent="0" algn="just">
              <a:buNone/>
            </a:pPr>
            <a:r>
              <a:rPr lang="en-US" dirty="0" err="1" smtClean="0"/>
              <a:t>Sono</a:t>
            </a:r>
            <a:r>
              <a:rPr lang="en-US" dirty="0" smtClean="0"/>
              <a:t> </a:t>
            </a:r>
            <a:r>
              <a:rPr lang="en-US" dirty="0" err="1" smtClean="0"/>
              <a:t>utili</a:t>
            </a:r>
            <a:r>
              <a:rPr lang="en-US" dirty="0" smtClean="0"/>
              <a:t> </a:t>
            </a:r>
            <a:r>
              <a:rPr lang="en-US" dirty="0" err="1" smtClean="0"/>
              <a:t>quando</a:t>
            </a:r>
            <a:r>
              <a:rPr lang="en-US" dirty="0" smtClean="0"/>
              <a:t> la </a:t>
            </a:r>
            <a:r>
              <a:rPr lang="en-US" dirty="0" err="1" smtClean="0"/>
              <a:t>conoscenza</a:t>
            </a:r>
            <a:r>
              <a:rPr lang="en-US" dirty="0" smtClean="0"/>
              <a:t>, </a:t>
            </a:r>
            <a:r>
              <a:rPr lang="en-US" dirty="0" err="1" smtClean="0"/>
              <a:t>il</a:t>
            </a:r>
            <a:r>
              <a:rPr lang="en-US" dirty="0" smtClean="0"/>
              <a:t> </a:t>
            </a:r>
            <a:r>
              <a:rPr lang="en-US" dirty="0" err="1" smtClean="0"/>
              <a:t>talento</a:t>
            </a:r>
            <a:r>
              <a:rPr lang="en-US" dirty="0" smtClean="0"/>
              <a:t>, le </a:t>
            </a:r>
            <a:r>
              <a:rPr lang="en-US" dirty="0" err="1" smtClean="0"/>
              <a:t>abilità</a:t>
            </a:r>
            <a:r>
              <a:rPr lang="en-US" dirty="0" smtClean="0"/>
              <a:t> e le </a:t>
            </a:r>
            <a:r>
              <a:rPr lang="en-US" dirty="0" err="1" smtClean="0"/>
              <a:t>capacità</a:t>
            </a:r>
            <a:r>
              <a:rPr lang="en-US" dirty="0" smtClean="0"/>
              <a:t> </a:t>
            </a:r>
            <a:r>
              <a:rPr lang="en-US" dirty="0" err="1" smtClean="0"/>
              <a:t>sono</a:t>
            </a:r>
            <a:r>
              <a:rPr lang="en-US" dirty="0" smtClean="0"/>
              <a:t> diffuse e sparse </a:t>
            </a:r>
            <a:r>
              <a:rPr lang="en-US" dirty="0" err="1" smtClean="0"/>
              <a:t>tra</a:t>
            </a:r>
            <a:r>
              <a:rPr lang="en-US" dirty="0" smtClean="0"/>
              <a:t> </a:t>
            </a:r>
            <a:r>
              <a:rPr lang="en-US" dirty="0" err="1" smtClean="0"/>
              <a:t>i</a:t>
            </a:r>
            <a:r>
              <a:rPr lang="en-US" dirty="0" smtClean="0"/>
              <a:t> </a:t>
            </a:r>
            <a:r>
              <a:rPr lang="en-US" dirty="0" err="1" smtClean="0"/>
              <a:t>membri</a:t>
            </a:r>
            <a:r>
              <a:rPr lang="en-US" dirty="0" smtClean="0"/>
              <a:t> </a:t>
            </a:r>
            <a:r>
              <a:rPr lang="en-US" dirty="0" err="1" smtClean="0"/>
              <a:t>dell’organizzazione</a:t>
            </a:r>
            <a:r>
              <a:rPr lang="en-US" dirty="0" smtClean="0"/>
              <a:t>.</a:t>
            </a:r>
          </a:p>
          <a:p>
            <a:pPr marL="0" indent="0" algn="just">
              <a:buNone/>
            </a:pPr>
            <a:endParaRPr lang="en-US" dirty="0"/>
          </a:p>
          <a:p>
            <a:pPr marL="0" indent="0" algn="just">
              <a:buNone/>
            </a:pPr>
            <a:r>
              <a:rPr lang="en-US" dirty="0" err="1" smtClean="0"/>
              <a:t>Sono</a:t>
            </a:r>
            <a:r>
              <a:rPr lang="en-US" dirty="0" smtClean="0"/>
              <a:t> </a:t>
            </a:r>
            <a:r>
              <a:rPr lang="en-US" dirty="0" err="1" smtClean="0"/>
              <a:t>utili</a:t>
            </a:r>
            <a:r>
              <a:rPr lang="en-US" dirty="0" smtClean="0"/>
              <a:t> in </a:t>
            </a:r>
            <a:r>
              <a:rPr lang="en-US" dirty="0" err="1" smtClean="0"/>
              <a:t>quanto</a:t>
            </a:r>
            <a:r>
              <a:rPr lang="en-US" dirty="0" smtClean="0"/>
              <a:t> </a:t>
            </a:r>
            <a:r>
              <a:rPr lang="en-US" dirty="0" err="1" smtClean="0"/>
              <a:t>portano</a:t>
            </a:r>
            <a:r>
              <a:rPr lang="en-US" dirty="0" smtClean="0"/>
              <a:t> a </a:t>
            </a:r>
            <a:r>
              <a:rPr lang="en-US" dirty="0" err="1" smtClean="0"/>
              <a:t>collaborazione</a:t>
            </a:r>
            <a:r>
              <a:rPr lang="en-US" dirty="0" smtClean="0"/>
              <a:t> </a:t>
            </a:r>
            <a:r>
              <a:rPr lang="en-US" dirty="0" err="1" smtClean="0"/>
              <a:t>invece</a:t>
            </a:r>
            <a:r>
              <a:rPr lang="en-US" dirty="0" smtClean="0"/>
              <a:t> </a:t>
            </a:r>
            <a:r>
              <a:rPr lang="en-US" dirty="0" err="1" smtClean="0"/>
              <a:t>che</a:t>
            </a:r>
            <a:r>
              <a:rPr lang="en-US" dirty="0" smtClean="0"/>
              <a:t> a </a:t>
            </a:r>
            <a:r>
              <a:rPr lang="en-US" dirty="0" err="1" smtClean="0"/>
              <a:t>competizione</a:t>
            </a:r>
            <a:r>
              <a:rPr lang="en-US" dirty="0" smtClean="0"/>
              <a:t>.</a:t>
            </a:r>
            <a:endParaRPr lang="en-US" dirty="0"/>
          </a:p>
        </p:txBody>
      </p:sp>
      <p:sp>
        <p:nvSpPr>
          <p:cNvPr id="64517"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sz="4000" b="1" dirty="0" smtClean="0">
                <a:solidFill>
                  <a:srgbClr val="008000"/>
                </a:solidFill>
              </a:rPr>
              <a:t>PERCHÉ SONO UTILI I TEAM?</a:t>
            </a:r>
            <a:endParaRPr lang="en-US" sz="4000" b="1" dirty="0">
              <a:solidFill>
                <a:srgbClr val="008000"/>
              </a:solidFill>
            </a:endParaRPr>
          </a:p>
        </p:txBody>
      </p:sp>
    </p:spTree>
    <p:extLst>
      <p:ext uri="{BB962C8B-B14F-4D97-AF65-F5344CB8AC3E}">
        <p14:creationId xmlns:p14="http://schemas.microsoft.com/office/powerpoint/2010/main" val="11692857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b="1" dirty="0">
                <a:solidFill>
                  <a:srgbClr val="008000"/>
                </a:solidFill>
              </a:rPr>
              <a:t>COME CAMBIARE LE NORME DI GRUPPO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1141215"/>
            <a:ext cx="9144000" cy="4525963"/>
          </a:xfrm>
        </p:spPr>
        <p:txBody>
          <a:bodyPr>
            <a:noAutofit/>
          </a:bodyPr>
          <a:lstStyle/>
          <a:p>
            <a:pPr marL="0" indent="0" algn="just">
              <a:buNone/>
            </a:pPr>
            <a:r>
              <a:rPr lang="it-IT" sz="2400" dirty="0" err="1"/>
              <a:t>Lewin</a:t>
            </a:r>
            <a:r>
              <a:rPr lang="it-IT" sz="2400" dirty="0"/>
              <a:t> (1951) afferma come le norme di gruppo servano a mantenere il gruppo in una situazione di “</a:t>
            </a:r>
            <a:r>
              <a:rPr lang="it-IT" sz="2400" b="1" dirty="0"/>
              <a:t>equilibrio dinamico</a:t>
            </a:r>
            <a:r>
              <a:rPr lang="it-IT" sz="2400" dirty="0"/>
              <a:t>” (omeostasi) tra “forze contrastanti”. </a:t>
            </a:r>
            <a:endParaRPr lang="it-IT" sz="2400" dirty="0" smtClean="0">
              <a:effectLst/>
            </a:endParaRPr>
          </a:p>
          <a:p>
            <a:pPr marL="0" indent="0" algn="just">
              <a:buNone/>
            </a:pPr>
            <a:r>
              <a:rPr lang="it-IT" sz="2400" dirty="0"/>
              <a:t>L’equilibrio </a:t>
            </a:r>
            <a:r>
              <a:rPr lang="it-IT" sz="2400" dirty="0" smtClean="0"/>
              <a:t>può </a:t>
            </a:r>
            <a:r>
              <a:rPr lang="it-IT" sz="2400" dirty="0"/>
              <a:t>cambiare, ma momento per momento risulta stabile: la stabilità si </a:t>
            </a:r>
            <a:r>
              <a:rPr lang="it-IT" sz="2400" dirty="0" smtClean="0"/>
              <a:t>può </a:t>
            </a:r>
            <a:r>
              <a:rPr lang="it-IT" sz="2400" dirty="0"/>
              <a:t>configurare anche come </a:t>
            </a:r>
            <a:r>
              <a:rPr lang="it-IT" sz="2400" b="1" dirty="0"/>
              <a:t>resistenza al cambiamento</a:t>
            </a:r>
            <a:r>
              <a:rPr lang="it-IT" sz="2400" dirty="0"/>
              <a:t>. </a:t>
            </a:r>
            <a:endParaRPr lang="it-IT" sz="2400" dirty="0" smtClean="0">
              <a:effectLst/>
            </a:endParaRPr>
          </a:p>
          <a:p>
            <a:pPr marL="0" indent="0" algn="just">
              <a:buNone/>
            </a:pPr>
            <a:r>
              <a:rPr lang="it-IT" sz="2400" dirty="0"/>
              <a:t>Il </a:t>
            </a:r>
            <a:r>
              <a:rPr lang="it-IT" sz="2400" b="1" dirty="0"/>
              <a:t>cambiamento delle norme di gruppo </a:t>
            </a:r>
            <a:r>
              <a:rPr lang="it-IT" sz="2400" dirty="0"/>
              <a:t>procede su tre fasi:</a:t>
            </a:r>
            <a:br>
              <a:rPr lang="it-IT" sz="2400" dirty="0"/>
            </a:br>
            <a:r>
              <a:rPr lang="it-IT" sz="2400" b="1" dirty="0"/>
              <a:t>1. SCONGELAMENTO </a:t>
            </a:r>
            <a:r>
              <a:rPr lang="it-IT" sz="2400" dirty="0"/>
              <a:t>(</a:t>
            </a:r>
            <a:r>
              <a:rPr lang="it-IT" sz="2400" i="1" dirty="0" err="1"/>
              <a:t>unfreezing</a:t>
            </a:r>
            <a:r>
              <a:rPr lang="it-IT" sz="2400" dirty="0"/>
              <a:t>) delle forze che mantengono </a:t>
            </a:r>
            <a:r>
              <a:rPr lang="it-IT" sz="2400" dirty="0" smtClean="0"/>
              <a:t>l’omeostasi</a:t>
            </a:r>
            <a:r>
              <a:rPr lang="it-IT" sz="2400" dirty="0"/>
              <a:t>;</a:t>
            </a:r>
            <a:br>
              <a:rPr lang="it-IT" sz="2400" dirty="0"/>
            </a:br>
            <a:r>
              <a:rPr lang="it-IT" sz="2400" b="1" dirty="0"/>
              <a:t>2. CAMBIAMENTO </a:t>
            </a:r>
            <a:r>
              <a:rPr lang="it-IT" sz="2400" dirty="0"/>
              <a:t>(</a:t>
            </a:r>
            <a:r>
              <a:rPr lang="it-IT" sz="2400" i="1" dirty="0" err="1"/>
              <a:t>change</a:t>
            </a:r>
            <a:r>
              <a:rPr lang="it-IT" sz="2400" dirty="0"/>
              <a:t>) verso nuove norme e nuovo equilibrio; </a:t>
            </a:r>
            <a:endParaRPr lang="it-IT" sz="2400" dirty="0" smtClean="0"/>
          </a:p>
          <a:p>
            <a:pPr marL="0" indent="0" algn="just">
              <a:buNone/>
            </a:pPr>
            <a:r>
              <a:rPr lang="it-IT" sz="2400" b="1" dirty="0" smtClean="0"/>
              <a:t>3</a:t>
            </a:r>
            <a:r>
              <a:rPr lang="it-IT" sz="2400" b="1" dirty="0"/>
              <a:t>. RICONGELAMENTO </a:t>
            </a:r>
            <a:r>
              <a:rPr lang="it-IT" sz="2400" dirty="0"/>
              <a:t>(</a:t>
            </a:r>
            <a:r>
              <a:rPr lang="it-IT" sz="2400" i="1" dirty="0" err="1"/>
              <a:t>refreezing</a:t>
            </a:r>
            <a:r>
              <a:rPr lang="it-IT" sz="2400" dirty="0"/>
              <a:t>) delle nuove norme di gruppo. </a:t>
            </a:r>
            <a:endParaRPr lang="it-IT" sz="2400" dirty="0" smtClean="0">
              <a:effectLst/>
            </a:endParaRPr>
          </a:p>
          <a:p>
            <a:pPr marL="0" indent="0" algn="just">
              <a:buNone/>
            </a:pPr>
            <a:endParaRPr lang="it-IT" sz="24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80</a:t>
            </a:fld>
            <a:endParaRPr lang="it-IT"/>
          </a:p>
        </p:txBody>
      </p:sp>
    </p:spTree>
    <p:extLst>
      <p:ext uri="{BB962C8B-B14F-4D97-AF65-F5344CB8AC3E}">
        <p14:creationId xmlns:p14="http://schemas.microsoft.com/office/powerpoint/2010/main" val="300694474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95317"/>
            <a:ext cx="9144000" cy="5376371"/>
          </a:xfrm>
        </p:spPr>
        <p:txBody>
          <a:bodyPr>
            <a:noAutofit/>
          </a:bodyPr>
          <a:lstStyle/>
          <a:p>
            <a:pPr marL="0" indent="0" algn="just">
              <a:buNone/>
            </a:pPr>
            <a:r>
              <a:rPr lang="it-IT" sz="2400" b="1" dirty="0"/>
              <a:t>1. </a:t>
            </a:r>
            <a:r>
              <a:rPr lang="it-IT" sz="2400" b="1" dirty="0" smtClean="0"/>
              <a:t>SCONGELAMENTO </a:t>
            </a:r>
            <a:r>
              <a:rPr lang="it-IT" sz="2400" dirty="0" smtClean="0"/>
              <a:t>(</a:t>
            </a:r>
            <a:r>
              <a:rPr lang="it-IT" sz="2400" i="1" dirty="0" err="1"/>
              <a:t>unfreezing</a:t>
            </a:r>
            <a:r>
              <a:rPr lang="it-IT" sz="2400" dirty="0" smtClean="0"/>
              <a:t>) dell’equilibrio significa vedere </a:t>
            </a:r>
            <a:r>
              <a:rPr lang="it-IT" sz="2400" dirty="0"/>
              <a:t>(percepire) lo stato attuale come indesiderabile (</a:t>
            </a:r>
            <a:r>
              <a:rPr lang="it-IT" sz="2400" b="1" dirty="0"/>
              <a:t>induzione di insoddisfazione</a:t>
            </a:r>
            <a:r>
              <a:rPr lang="it-IT" sz="2400" dirty="0"/>
              <a:t>). </a:t>
            </a:r>
            <a:endParaRPr lang="it-IT" sz="2400" dirty="0" smtClean="0">
              <a:effectLst/>
            </a:endParaRPr>
          </a:p>
          <a:p>
            <a:pPr marL="0" indent="0" algn="just">
              <a:buNone/>
            </a:pPr>
            <a:r>
              <a:rPr lang="it-IT" sz="2400" b="1" dirty="0"/>
              <a:t>Metodi: </a:t>
            </a:r>
            <a:r>
              <a:rPr lang="it-IT" sz="2400" dirty="0"/>
              <a:t>sia andando “contro” alla situazione attuale (FORZARE), sia riducendo le forze che la sostengono (INDURRE). </a:t>
            </a:r>
            <a:endParaRPr lang="it-IT" sz="2400" dirty="0" smtClean="0">
              <a:effectLst/>
            </a:endParaRPr>
          </a:p>
          <a:p>
            <a:pPr marL="0" indent="0" algn="just">
              <a:buNone/>
            </a:pPr>
            <a:r>
              <a:rPr lang="it-IT" sz="2400" b="1" dirty="0"/>
              <a:t>2. CAMBIAMENTO </a:t>
            </a:r>
            <a:r>
              <a:rPr lang="it-IT" sz="2400" dirty="0"/>
              <a:t>(</a:t>
            </a:r>
            <a:r>
              <a:rPr lang="it-IT" sz="2400" i="1" dirty="0" err="1"/>
              <a:t>change</a:t>
            </a:r>
            <a:r>
              <a:rPr lang="it-IT" sz="2400" dirty="0"/>
              <a:t>), ovvero favorire nuove norme e nuovo equilibrio auspicato. </a:t>
            </a:r>
            <a:endParaRPr lang="it-IT" sz="2400" dirty="0" smtClean="0">
              <a:effectLst/>
            </a:endParaRPr>
          </a:p>
          <a:p>
            <a:pPr marL="0" indent="0" algn="just">
              <a:buNone/>
            </a:pPr>
            <a:r>
              <a:rPr lang="it-IT" sz="2400" b="1" dirty="0"/>
              <a:t>Metodi: </a:t>
            </a:r>
            <a:r>
              <a:rPr lang="it-IT" sz="2400" dirty="0"/>
              <a:t>combinazione di azioni che sostengono le nuove norme (FORZARE) e che riducono le opposizioni ad esse (INDURRE). </a:t>
            </a:r>
            <a:endParaRPr lang="it-IT" sz="2400" dirty="0" smtClean="0">
              <a:effectLst/>
            </a:endParaRPr>
          </a:p>
          <a:p>
            <a:pPr marL="0" indent="0" algn="just">
              <a:buNone/>
            </a:pPr>
            <a:r>
              <a:rPr lang="it-IT" sz="2400" b="1" dirty="0"/>
              <a:t>3. </a:t>
            </a:r>
            <a:r>
              <a:rPr lang="it-IT" sz="2400" b="1" dirty="0" smtClean="0"/>
              <a:t>RICONGELAMENTO </a:t>
            </a:r>
            <a:r>
              <a:rPr lang="it-IT" sz="2400" dirty="0" smtClean="0"/>
              <a:t>(</a:t>
            </a:r>
            <a:r>
              <a:rPr lang="it-IT" sz="2400" i="1" dirty="0" err="1"/>
              <a:t>refreezing</a:t>
            </a:r>
            <a:r>
              <a:rPr lang="it-IT" sz="2400" dirty="0"/>
              <a:t>)</a:t>
            </a:r>
            <a:r>
              <a:rPr lang="it-IT" sz="2400" dirty="0" smtClean="0"/>
              <a:t>, ovvero favorire la stabilità delle </a:t>
            </a:r>
            <a:r>
              <a:rPr lang="it-IT" sz="2400" dirty="0"/>
              <a:t>nuove norme di gruppo, rendendole “naturali”. </a:t>
            </a:r>
            <a:endParaRPr lang="it-IT" sz="2400" dirty="0" smtClean="0">
              <a:effectLst/>
            </a:endParaRPr>
          </a:p>
          <a:p>
            <a:pPr marL="0" indent="0" algn="just">
              <a:buNone/>
            </a:pPr>
            <a:r>
              <a:rPr lang="it-IT" sz="2400" b="1" dirty="0"/>
              <a:t>Metodi: </a:t>
            </a:r>
            <a:r>
              <a:rPr lang="it-IT" sz="2400" dirty="0"/>
              <a:t>processi per integrare il cambiamento delle norme nel gruppo, </a:t>
            </a:r>
            <a:r>
              <a:rPr lang="it-IT" sz="2400" dirty="0" smtClean="0"/>
              <a:t>affinché </a:t>
            </a:r>
            <a:r>
              <a:rPr lang="it-IT" sz="2400" dirty="0"/>
              <a:t>diventino la nuova </a:t>
            </a:r>
            <a:r>
              <a:rPr lang="it-IT" sz="2400" dirty="0" smtClean="0"/>
              <a:t>modalità </a:t>
            </a:r>
            <a:r>
              <a:rPr lang="it-IT" sz="2400" dirty="0"/>
              <a:t>di funzionamento. </a:t>
            </a:r>
            <a:endParaRPr lang="it-IT" sz="2400" dirty="0" smtClean="0">
              <a:effectLst/>
            </a:endParaRPr>
          </a:p>
          <a:p>
            <a:pPr marL="0" indent="0" algn="just">
              <a:buNone/>
            </a:pPr>
            <a:endParaRPr lang="it-IT" sz="24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81</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3200" b="1" dirty="0">
                <a:solidFill>
                  <a:srgbClr val="008000"/>
                </a:solidFill>
              </a:rPr>
              <a:t>COME CAMBIARE LE NORME DI GRUPPO </a:t>
            </a:r>
            <a:r>
              <a:rPr lang="it-IT" sz="3200" dirty="0" smtClean="0">
                <a:solidFill>
                  <a:srgbClr val="008000"/>
                </a:solidFill>
                <a:effectLst/>
              </a:rPr>
              <a:t/>
            </a:r>
            <a:br>
              <a:rPr lang="it-IT" sz="3200" dirty="0" smtClean="0">
                <a:solidFill>
                  <a:srgbClr val="008000"/>
                </a:solidFill>
                <a:effectLst/>
              </a:rPr>
            </a:br>
            <a:r>
              <a:rPr lang="it-IT" sz="3200" dirty="0" smtClean="0">
                <a:solidFill>
                  <a:srgbClr val="008000"/>
                </a:solidFill>
                <a:effectLst/>
              </a:rPr>
              <a:t> </a:t>
            </a:r>
            <a:endParaRPr lang="it-IT" sz="3200" dirty="0">
              <a:solidFill>
                <a:srgbClr val="008000"/>
              </a:solidFill>
            </a:endParaRPr>
          </a:p>
        </p:txBody>
      </p:sp>
    </p:spTree>
    <p:extLst>
      <p:ext uri="{BB962C8B-B14F-4D97-AF65-F5344CB8AC3E}">
        <p14:creationId xmlns:p14="http://schemas.microsoft.com/office/powerpoint/2010/main" val="369429836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14400" y="64008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6083" name="Rectangle 3"/>
          <p:cNvSpPr>
            <a:spLocks noChangeArrowheads="1"/>
          </p:cNvSpPr>
          <p:nvPr/>
        </p:nvSpPr>
        <p:spPr bwMode="auto">
          <a:xfrm>
            <a:off x="3352800" y="64008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6084" name="Rectangle 4"/>
          <p:cNvSpPr>
            <a:spLocks noGrp="1" noChangeArrowheads="1"/>
          </p:cNvSpPr>
          <p:nvPr>
            <p:ph type="title"/>
          </p:nvPr>
        </p:nvSpPr>
        <p:spPr>
          <a:xfrm>
            <a:off x="0" y="-38100"/>
            <a:ext cx="91440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r>
              <a:rPr lang="en-US" sz="2800" b="1" dirty="0" err="1" smtClean="0">
                <a:solidFill>
                  <a:srgbClr val="008000"/>
                </a:solidFill>
              </a:rPr>
              <a:t>Caratteristiche</a:t>
            </a:r>
            <a:r>
              <a:rPr lang="en-US" sz="2800" b="1" dirty="0" smtClean="0">
                <a:solidFill>
                  <a:srgbClr val="008000"/>
                </a:solidFill>
              </a:rPr>
              <a:t> di un </a:t>
            </a:r>
            <a:r>
              <a:rPr lang="en-US" sz="2800" b="1" dirty="0" err="1" smtClean="0">
                <a:solidFill>
                  <a:srgbClr val="008000"/>
                </a:solidFill>
              </a:rPr>
              <a:t>gruppo</a:t>
            </a:r>
            <a:r>
              <a:rPr lang="en-US" sz="2800" b="1" dirty="0" smtClean="0">
                <a:solidFill>
                  <a:srgbClr val="008000"/>
                </a:solidFill>
              </a:rPr>
              <a:t> </a:t>
            </a:r>
            <a:r>
              <a:rPr lang="en-US" sz="2800" b="1" dirty="0" err="1" smtClean="0">
                <a:solidFill>
                  <a:srgbClr val="008000"/>
                </a:solidFill>
              </a:rPr>
              <a:t>efficace</a:t>
            </a:r>
            <a:r>
              <a:rPr lang="en-US" sz="2800" b="1" dirty="0" smtClean="0">
                <a:solidFill>
                  <a:srgbClr val="008000"/>
                </a:solidFill>
              </a:rPr>
              <a:t> </a:t>
            </a:r>
            <a:r>
              <a:rPr lang="en-US" sz="2800" b="1" dirty="0" err="1" smtClean="0">
                <a:solidFill>
                  <a:srgbClr val="008000"/>
                </a:solidFill>
              </a:rPr>
              <a:t>ed</a:t>
            </a:r>
            <a:r>
              <a:rPr lang="en-US" sz="2800" b="1" dirty="0" smtClean="0">
                <a:solidFill>
                  <a:srgbClr val="008000"/>
                </a:solidFill>
              </a:rPr>
              <a:t> </a:t>
            </a:r>
            <a:r>
              <a:rPr lang="en-US" sz="2800" b="1" dirty="0" err="1" smtClean="0">
                <a:solidFill>
                  <a:srgbClr val="008000"/>
                </a:solidFill>
              </a:rPr>
              <a:t>efficiente</a:t>
            </a:r>
            <a:endParaRPr lang="en-US" sz="2800" b="1" dirty="0">
              <a:solidFill>
                <a:srgbClr val="008000"/>
              </a:solidFill>
            </a:endParaRPr>
          </a:p>
        </p:txBody>
      </p:sp>
      <p:sp>
        <p:nvSpPr>
          <p:cNvPr id="46085" name="Rectangle 5"/>
          <p:cNvSpPr>
            <a:spLocks noChangeArrowheads="1"/>
          </p:cNvSpPr>
          <p:nvPr/>
        </p:nvSpPr>
        <p:spPr bwMode="auto">
          <a:xfrm>
            <a:off x="11946" y="897783"/>
            <a:ext cx="9132054" cy="520655"/>
          </a:xfrm>
          <a:prstGeom prst="rect">
            <a:avLst/>
          </a:prstGeom>
          <a:noFill/>
          <a:ln w="12700">
            <a:noFill/>
            <a:miter lim="800000"/>
            <a:headEnd/>
            <a:tailEnd/>
          </a:ln>
          <a:effectLst/>
        </p:spPr>
        <p:txBody>
          <a:bodyPr wrap="square" lIns="90488" tIns="44450" rIns="90488" bIns="44450" anchor="ctr">
            <a:spAutoFit/>
          </a:bodyPr>
          <a:lstStyle/>
          <a:p>
            <a:pPr marL="457200" indent="-457200" algn="just" eaLnBrk="0" hangingPunct="0">
              <a:buFont typeface="Arial"/>
              <a:buChar char="•"/>
            </a:pPr>
            <a:r>
              <a:rPr lang="en-US" sz="2800" dirty="0" err="1" smtClean="0">
                <a:latin typeface="Arial"/>
                <a:cs typeface="Arial"/>
              </a:rPr>
              <a:t>Atmosfera</a:t>
            </a:r>
            <a:r>
              <a:rPr lang="en-US" sz="2800" dirty="0" smtClean="0">
                <a:latin typeface="Arial"/>
                <a:cs typeface="Arial"/>
              </a:rPr>
              <a:t> </a:t>
            </a:r>
            <a:r>
              <a:rPr lang="en-US" sz="2800" dirty="0" err="1" smtClean="0">
                <a:latin typeface="Arial"/>
                <a:cs typeface="Arial"/>
              </a:rPr>
              <a:t>informale</a:t>
            </a:r>
            <a:r>
              <a:rPr lang="en-US" sz="2800" dirty="0" smtClean="0">
                <a:latin typeface="Arial"/>
                <a:cs typeface="Arial"/>
              </a:rPr>
              <a:t>, </a:t>
            </a:r>
            <a:r>
              <a:rPr lang="en-US" sz="2800" dirty="0" err="1" smtClean="0">
                <a:latin typeface="Arial"/>
                <a:cs typeface="Arial"/>
              </a:rPr>
              <a:t>rilassata</a:t>
            </a:r>
            <a:r>
              <a:rPr lang="en-US" sz="2800" dirty="0" smtClean="0">
                <a:latin typeface="Arial"/>
                <a:cs typeface="Arial"/>
              </a:rPr>
              <a:t>, </a:t>
            </a:r>
            <a:r>
              <a:rPr lang="en-US" sz="2800" dirty="0" err="1" smtClean="0">
                <a:latin typeface="Arial"/>
                <a:cs typeface="Arial"/>
              </a:rPr>
              <a:t>confortevole</a:t>
            </a:r>
            <a:endParaRPr lang="en-US" sz="2800" dirty="0">
              <a:latin typeface="Arial"/>
              <a:cs typeface="Arial"/>
            </a:endParaRPr>
          </a:p>
        </p:txBody>
      </p:sp>
      <p:sp>
        <p:nvSpPr>
          <p:cNvPr id="46086" name="Rectangle 6"/>
          <p:cNvSpPr>
            <a:spLocks noChangeArrowheads="1"/>
          </p:cNvSpPr>
          <p:nvPr/>
        </p:nvSpPr>
        <p:spPr bwMode="auto">
          <a:xfrm>
            <a:off x="11946" y="1445288"/>
            <a:ext cx="9132054" cy="520655"/>
          </a:xfrm>
          <a:prstGeom prst="rect">
            <a:avLst/>
          </a:prstGeom>
          <a:noFill/>
          <a:ln w="12700">
            <a:noFill/>
            <a:miter lim="800000"/>
            <a:headEnd/>
            <a:tailEnd/>
          </a:ln>
          <a:effectLst/>
        </p:spPr>
        <p:txBody>
          <a:bodyPr wrap="square" lIns="90488" tIns="44450" rIns="90488" bIns="44450" anchor="ctr">
            <a:spAutoFit/>
          </a:bodyPr>
          <a:lstStyle/>
          <a:p>
            <a:pPr marL="457200" indent="-457200" algn="just" eaLnBrk="0" hangingPunct="0">
              <a:buFont typeface="Arial"/>
              <a:buChar char="•"/>
            </a:pPr>
            <a:r>
              <a:rPr lang="en-US" sz="2800" dirty="0" err="1" smtClean="0">
                <a:latin typeface="Arial"/>
                <a:cs typeface="Arial"/>
              </a:rPr>
              <a:t>Compiti</a:t>
            </a:r>
            <a:r>
              <a:rPr lang="en-US" sz="2800" dirty="0" smtClean="0">
                <a:latin typeface="Arial"/>
                <a:cs typeface="Arial"/>
              </a:rPr>
              <a:t> ben </a:t>
            </a:r>
            <a:r>
              <a:rPr lang="en-US" sz="2800" dirty="0" err="1" smtClean="0">
                <a:latin typeface="Arial"/>
                <a:cs typeface="Arial"/>
              </a:rPr>
              <a:t>compresi</a:t>
            </a:r>
            <a:r>
              <a:rPr lang="en-US" sz="2800" dirty="0" smtClean="0">
                <a:latin typeface="Arial"/>
                <a:cs typeface="Arial"/>
              </a:rPr>
              <a:t> e </a:t>
            </a:r>
            <a:r>
              <a:rPr lang="en-US" sz="2800" dirty="0" err="1" smtClean="0">
                <a:latin typeface="Arial"/>
                <a:cs typeface="Arial"/>
              </a:rPr>
              <a:t>accettati</a:t>
            </a:r>
            <a:endParaRPr lang="en-US" sz="2800" dirty="0">
              <a:latin typeface="Arial"/>
              <a:cs typeface="Arial"/>
            </a:endParaRPr>
          </a:p>
        </p:txBody>
      </p:sp>
      <p:sp>
        <p:nvSpPr>
          <p:cNvPr id="46088" name="Rectangle 8"/>
          <p:cNvSpPr>
            <a:spLocks noChangeArrowheads="1"/>
          </p:cNvSpPr>
          <p:nvPr/>
        </p:nvSpPr>
        <p:spPr bwMode="auto">
          <a:xfrm>
            <a:off x="11946" y="2681907"/>
            <a:ext cx="9132054" cy="3967753"/>
          </a:xfrm>
          <a:prstGeom prst="rect">
            <a:avLst/>
          </a:prstGeom>
          <a:noFill/>
          <a:ln w="12700">
            <a:noFill/>
            <a:miter lim="800000"/>
            <a:headEnd/>
            <a:tailEnd/>
          </a:ln>
          <a:effectLst/>
        </p:spPr>
        <p:txBody>
          <a:bodyPr wrap="square" lIns="90488" tIns="44450" rIns="90488" bIns="44450" anchor="ctr">
            <a:spAutoFit/>
          </a:bodyPr>
          <a:lstStyle/>
          <a:p>
            <a:pPr marL="457200" indent="-457200" algn="just" eaLnBrk="0" hangingPunct="0">
              <a:buFont typeface="Arial"/>
              <a:buChar char="•"/>
            </a:pPr>
            <a:r>
              <a:rPr lang="en-US" sz="2800" dirty="0" smtClean="0">
                <a:latin typeface="Arial"/>
                <a:cs typeface="Arial"/>
              </a:rPr>
              <a:t>Le </a:t>
            </a:r>
            <a:r>
              <a:rPr lang="en-US" sz="2800" dirty="0" err="1" smtClean="0">
                <a:latin typeface="Arial"/>
                <a:cs typeface="Arial"/>
              </a:rPr>
              <a:t>persone</a:t>
            </a:r>
            <a:r>
              <a:rPr lang="en-US" sz="2800" dirty="0" smtClean="0">
                <a:latin typeface="Arial"/>
                <a:cs typeface="Arial"/>
              </a:rPr>
              <a:t> </a:t>
            </a:r>
            <a:r>
              <a:rPr lang="en-US" sz="2800" dirty="0" err="1" smtClean="0">
                <a:latin typeface="Arial"/>
                <a:cs typeface="Arial"/>
              </a:rPr>
              <a:t>esprimono</a:t>
            </a:r>
            <a:r>
              <a:rPr lang="en-US" sz="2800" dirty="0" smtClean="0">
                <a:latin typeface="Arial"/>
                <a:cs typeface="Arial"/>
              </a:rPr>
              <a:t> le </a:t>
            </a:r>
            <a:r>
              <a:rPr lang="en-US" sz="2800" dirty="0" err="1" smtClean="0">
                <a:latin typeface="Arial"/>
                <a:cs typeface="Arial"/>
              </a:rPr>
              <a:t>loro</a:t>
            </a:r>
            <a:r>
              <a:rPr lang="en-US" sz="2800" dirty="0" smtClean="0">
                <a:latin typeface="Arial"/>
                <a:cs typeface="Arial"/>
              </a:rPr>
              <a:t> </a:t>
            </a:r>
            <a:r>
              <a:rPr lang="en-US" sz="2800" dirty="0" err="1" smtClean="0">
                <a:latin typeface="Arial"/>
                <a:cs typeface="Arial"/>
              </a:rPr>
              <a:t>idee</a:t>
            </a:r>
            <a:r>
              <a:rPr lang="en-US" sz="2800" dirty="0" smtClean="0">
                <a:latin typeface="Arial"/>
                <a:cs typeface="Arial"/>
              </a:rPr>
              <a:t> e </a:t>
            </a:r>
            <a:r>
              <a:rPr lang="en-US" sz="2800" dirty="0" err="1" smtClean="0">
                <a:latin typeface="Arial"/>
                <a:cs typeface="Arial"/>
              </a:rPr>
              <a:t>sentimenti</a:t>
            </a:r>
            <a:endParaRPr lang="en-US" sz="2800" dirty="0" smtClean="0">
              <a:latin typeface="Arial"/>
              <a:cs typeface="Arial"/>
            </a:endParaRPr>
          </a:p>
          <a:p>
            <a:pPr marL="457200" indent="-457200" algn="just" eaLnBrk="0" hangingPunct="0">
              <a:buFont typeface="Arial"/>
              <a:buChar char="•"/>
            </a:pPr>
            <a:r>
              <a:rPr lang="en-US" sz="2800" dirty="0" smtClean="0">
                <a:latin typeface="Arial"/>
                <a:cs typeface="Arial"/>
              </a:rPr>
              <a:t>I </a:t>
            </a:r>
            <a:r>
              <a:rPr lang="en-US" sz="2800" dirty="0" err="1" smtClean="0">
                <a:latin typeface="Arial"/>
                <a:cs typeface="Arial"/>
              </a:rPr>
              <a:t>conflitti</a:t>
            </a:r>
            <a:r>
              <a:rPr lang="en-US" sz="2800" dirty="0" smtClean="0">
                <a:latin typeface="Arial"/>
                <a:cs typeface="Arial"/>
              </a:rPr>
              <a:t> e </a:t>
            </a:r>
            <a:r>
              <a:rPr lang="en-US" sz="2800" dirty="0" err="1" smtClean="0">
                <a:latin typeface="Arial"/>
                <a:cs typeface="Arial"/>
              </a:rPr>
              <a:t>i</a:t>
            </a:r>
            <a:r>
              <a:rPr lang="en-US" sz="2800" dirty="0" smtClean="0">
                <a:latin typeface="Arial"/>
                <a:cs typeface="Arial"/>
              </a:rPr>
              <a:t> </a:t>
            </a:r>
            <a:r>
              <a:rPr lang="en-US" sz="2800" dirty="0" err="1" smtClean="0">
                <a:latin typeface="Arial"/>
                <a:cs typeface="Arial"/>
              </a:rPr>
              <a:t>disaccordi</a:t>
            </a:r>
            <a:r>
              <a:rPr lang="en-US" sz="2800" dirty="0" smtClean="0">
                <a:latin typeface="Arial"/>
                <a:cs typeface="Arial"/>
              </a:rPr>
              <a:t> </a:t>
            </a:r>
            <a:r>
              <a:rPr lang="en-US" sz="2800" dirty="0" err="1" smtClean="0">
                <a:latin typeface="Arial"/>
                <a:cs typeface="Arial"/>
              </a:rPr>
              <a:t>sono</a:t>
            </a:r>
            <a:r>
              <a:rPr lang="en-US" sz="2800" dirty="0" smtClean="0">
                <a:latin typeface="Arial"/>
                <a:cs typeface="Arial"/>
              </a:rPr>
              <a:t> </a:t>
            </a:r>
            <a:r>
              <a:rPr lang="en-US" sz="2800" dirty="0" err="1" smtClean="0">
                <a:latin typeface="Arial"/>
                <a:cs typeface="Arial"/>
              </a:rPr>
              <a:t>centrati</a:t>
            </a:r>
            <a:r>
              <a:rPr lang="en-US" sz="2800" dirty="0" smtClean="0">
                <a:latin typeface="Arial"/>
                <a:cs typeface="Arial"/>
              </a:rPr>
              <a:t> </a:t>
            </a:r>
            <a:r>
              <a:rPr lang="en-US" sz="2800" dirty="0" err="1" smtClean="0">
                <a:latin typeface="Arial"/>
                <a:cs typeface="Arial"/>
              </a:rPr>
              <a:t>sulle</a:t>
            </a:r>
            <a:r>
              <a:rPr lang="en-US" sz="2800" dirty="0" smtClean="0">
                <a:latin typeface="Arial"/>
                <a:cs typeface="Arial"/>
              </a:rPr>
              <a:t> </a:t>
            </a:r>
            <a:r>
              <a:rPr lang="en-US" sz="2800" dirty="0" err="1" smtClean="0">
                <a:latin typeface="Arial"/>
                <a:cs typeface="Arial"/>
              </a:rPr>
              <a:t>idee</a:t>
            </a:r>
            <a:r>
              <a:rPr lang="en-US" sz="2800" dirty="0" smtClean="0">
                <a:latin typeface="Arial"/>
                <a:cs typeface="Arial"/>
              </a:rPr>
              <a:t> o sui </a:t>
            </a:r>
            <a:r>
              <a:rPr lang="en-US" sz="2800" dirty="0" err="1" smtClean="0">
                <a:latin typeface="Arial"/>
                <a:cs typeface="Arial"/>
              </a:rPr>
              <a:t>metodi</a:t>
            </a:r>
            <a:endParaRPr lang="en-US" sz="2800" dirty="0" smtClean="0">
              <a:latin typeface="Arial"/>
              <a:cs typeface="Arial"/>
            </a:endParaRPr>
          </a:p>
          <a:p>
            <a:pPr marL="457200" indent="-457200" algn="just" eaLnBrk="0" hangingPunct="0">
              <a:buFont typeface="Arial"/>
              <a:buChar char="•"/>
            </a:pPr>
            <a:r>
              <a:rPr lang="en-US" sz="2800" dirty="0" smtClean="0">
                <a:latin typeface="Arial"/>
                <a:cs typeface="Arial"/>
              </a:rPr>
              <a:t>Il </a:t>
            </a:r>
            <a:r>
              <a:rPr lang="en-US" sz="2800" dirty="0" err="1" smtClean="0">
                <a:latin typeface="Arial"/>
                <a:cs typeface="Arial"/>
              </a:rPr>
              <a:t>gruppo</a:t>
            </a:r>
            <a:r>
              <a:rPr lang="en-US" sz="2800" dirty="0" smtClean="0">
                <a:latin typeface="Arial"/>
                <a:cs typeface="Arial"/>
              </a:rPr>
              <a:t> </a:t>
            </a:r>
            <a:r>
              <a:rPr lang="en-US" sz="2800" dirty="0" err="1" smtClean="0">
                <a:latin typeface="Arial"/>
                <a:cs typeface="Arial"/>
              </a:rPr>
              <a:t>è</a:t>
            </a:r>
            <a:r>
              <a:rPr lang="en-US" sz="2800" dirty="0" smtClean="0">
                <a:latin typeface="Arial"/>
                <a:cs typeface="Arial"/>
              </a:rPr>
              <a:t> </a:t>
            </a:r>
            <a:r>
              <a:rPr lang="en-US" sz="2800" dirty="0" err="1" smtClean="0">
                <a:latin typeface="Arial"/>
                <a:cs typeface="Arial"/>
              </a:rPr>
              <a:t>consapevole</a:t>
            </a:r>
            <a:r>
              <a:rPr lang="en-US" sz="2800" dirty="0" smtClean="0">
                <a:latin typeface="Arial"/>
                <a:cs typeface="Arial"/>
              </a:rPr>
              <a:t> </a:t>
            </a:r>
            <a:r>
              <a:rPr lang="en-US" sz="2800" dirty="0" err="1" smtClean="0">
                <a:latin typeface="Arial"/>
                <a:cs typeface="Arial"/>
              </a:rPr>
              <a:t>delle</a:t>
            </a:r>
            <a:r>
              <a:rPr lang="en-US" sz="2800" dirty="0" smtClean="0">
                <a:latin typeface="Arial"/>
                <a:cs typeface="Arial"/>
              </a:rPr>
              <a:t> sue </a:t>
            </a:r>
            <a:r>
              <a:rPr lang="en-US" sz="2800" dirty="0" err="1" smtClean="0">
                <a:latin typeface="Arial"/>
                <a:cs typeface="Arial"/>
              </a:rPr>
              <a:t>funzioni</a:t>
            </a:r>
            <a:r>
              <a:rPr lang="en-US" sz="2800" dirty="0" smtClean="0">
                <a:latin typeface="Arial"/>
                <a:cs typeface="Arial"/>
              </a:rPr>
              <a:t> e </a:t>
            </a:r>
            <a:r>
              <a:rPr lang="en-US" sz="2800" dirty="0" err="1" smtClean="0">
                <a:latin typeface="Arial"/>
                <a:cs typeface="Arial"/>
              </a:rPr>
              <a:t>operazioni</a:t>
            </a:r>
            <a:endParaRPr lang="en-US" sz="2800" dirty="0" smtClean="0">
              <a:latin typeface="Arial"/>
              <a:cs typeface="Arial"/>
            </a:endParaRPr>
          </a:p>
          <a:p>
            <a:pPr marL="457200" indent="-457200" algn="just" eaLnBrk="0" hangingPunct="0">
              <a:buFont typeface="Arial"/>
              <a:buChar char="•"/>
            </a:pPr>
            <a:r>
              <a:rPr lang="en-US" sz="2800" dirty="0" err="1" smtClean="0">
                <a:latin typeface="Arial"/>
                <a:cs typeface="Arial"/>
              </a:rPr>
              <a:t>C’è</a:t>
            </a:r>
            <a:r>
              <a:rPr lang="en-US" sz="2800" dirty="0" smtClean="0">
                <a:latin typeface="Arial"/>
                <a:cs typeface="Arial"/>
              </a:rPr>
              <a:t> </a:t>
            </a:r>
            <a:r>
              <a:rPr lang="en-US" sz="2800" dirty="0" err="1" smtClean="0">
                <a:latin typeface="Arial"/>
                <a:cs typeface="Arial"/>
              </a:rPr>
              <a:t>consenso</a:t>
            </a:r>
            <a:r>
              <a:rPr lang="en-US" sz="2800" dirty="0" smtClean="0">
                <a:latin typeface="Arial"/>
                <a:cs typeface="Arial"/>
              </a:rPr>
              <a:t> </a:t>
            </a:r>
            <a:r>
              <a:rPr lang="en-US" sz="2800" dirty="0" err="1" smtClean="0">
                <a:latin typeface="Arial"/>
                <a:cs typeface="Arial"/>
              </a:rPr>
              <a:t>nella</a:t>
            </a:r>
            <a:r>
              <a:rPr lang="en-US" sz="2800" dirty="0" smtClean="0">
                <a:latin typeface="Arial"/>
                <a:cs typeface="Arial"/>
              </a:rPr>
              <a:t> </a:t>
            </a:r>
            <a:r>
              <a:rPr lang="en-US" sz="2800" dirty="0" err="1" smtClean="0">
                <a:latin typeface="Arial"/>
                <a:cs typeface="Arial"/>
              </a:rPr>
              <a:t>presa</a:t>
            </a:r>
            <a:r>
              <a:rPr lang="en-US" sz="2800" dirty="0" smtClean="0">
                <a:latin typeface="Arial"/>
                <a:cs typeface="Arial"/>
              </a:rPr>
              <a:t> di </a:t>
            </a:r>
            <a:r>
              <a:rPr lang="en-US" sz="2800" dirty="0" err="1" smtClean="0">
                <a:latin typeface="Arial"/>
                <a:cs typeface="Arial"/>
              </a:rPr>
              <a:t>decisione</a:t>
            </a:r>
            <a:endParaRPr lang="en-US" sz="2800" dirty="0" smtClean="0">
              <a:latin typeface="Arial"/>
              <a:cs typeface="Arial"/>
            </a:endParaRPr>
          </a:p>
          <a:p>
            <a:pPr marL="457200" indent="-457200" algn="just" eaLnBrk="0" hangingPunct="0">
              <a:buFont typeface="Arial"/>
              <a:buChar char="•"/>
            </a:pPr>
            <a:endParaRPr lang="en-US" sz="2800" dirty="0" smtClean="0">
              <a:latin typeface="Arial"/>
              <a:cs typeface="Arial"/>
            </a:endParaRPr>
          </a:p>
          <a:p>
            <a:pPr marL="457200" indent="-457200" algn="just" eaLnBrk="0" hangingPunct="0">
              <a:buFont typeface="Arial"/>
              <a:buChar char="•"/>
            </a:pPr>
            <a:endParaRPr lang="en-US" sz="2800" dirty="0" smtClean="0">
              <a:latin typeface="Arial"/>
              <a:cs typeface="Arial"/>
            </a:endParaRPr>
          </a:p>
          <a:p>
            <a:pPr marL="457200" indent="-457200" algn="just" eaLnBrk="0" hangingPunct="0">
              <a:buFont typeface="Arial"/>
              <a:buChar char="•"/>
            </a:pPr>
            <a:endParaRPr lang="en-US" sz="2800" dirty="0">
              <a:latin typeface="Arial"/>
              <a:cs typeface="Arial"/>
            </a:endParaRPr>
          </a:p>
        </p:txBody>
      </p:sp>
      <p:sp>
        <p:nvSpPr>
          <p:cNvPr id="46091" name="Rectangle 11"/>
          <p:cNvSpPr>
            <a:spLocks noChangeArrowheads="1"/>
          </p:cNvSpPr>
          <p:nvPr/>
        </p:nvSpPr>
        <p:spPr bwMode="auto">
          <a:xfrm>
            <a:off x="11946" y="2038690"/>
            <a:ext cx="9132054" cy="520655"/>
          </a:xfrm>
          <a:prstGeom prst="rect">
            <a:avLst/>
          </a:prstGeom>
          <a:noFill/>
          <a:ln w="12700">
            <a:noFill/>
            <a:miter lim="800000"/>
            <a:headEnd/>
            <a:tailEnd/>
          </a:ln>
          <a:effectLst/>
        </p:spPr>
        <p:txBody>
          <a:bodyPr wrap="square" lIns="90488" tIns="44450" rIns="90488" bIns="44450" anchor="ctr">
            <a:spAutoFit/>
          </a:bodyPr>
          <a:lstStyle/>
          <a:p>
            <a:pPr marL="457200" indent="-457200" algn="just" eaLnBrk="0" hangingPunct="0">
              <a:buFont typeface="Arial"/>
              <a:buChar char="•"/>
            </a:pPr>
            <a:r>
              <a:rPr lang="en-US" sz="2800" dirty="0" smtClean="0">
                <a:latin typeface="Arial"/>
                <a:cs typeface="Arial"/>
              </a:rPr>
              <a:t>I </a:t>
            </a:r>
            <a:r>
              <a:rPr lang="en-US" sz="2800" dirty="0" err="1" smtClean="0">
                <a:latin typeface="Arial"/>
                <a:cs typeface="Arial"/>
              </a:rPr>
              <a:t>membri</a:t>
            </a:r>
            <a:r>
              <a:rPr lang="en-US" sz="2800" dirty="0" smtClean="0">
                <a:latin typeface="Arial"/>
                <a:cs typeface="Arial"/>
              </a:rPr>
              <a:t> </a:t>
            </a:r>
            <a:r>
              <a:rPr lang="en-US" sz="2800" dirty="0" err="1" smtClean="0">
                <a:latin typeface="Arial"/>
                <a:cs typeface="Arial"/>
              </a:rPr>
              <a:t>sanno</a:t>
            </a:r>
            <a:r>
              <a:rPr lang="en-US" sz="2800" dirty="0" smtClean="0">
                <a:latin typeface="Arial"/>
                <a:cs typeface="Arial"/>
              </a:rPr>
              <a:t> </a:t>
            </a:r>
            <a:r>
              <a:rPr lang="en-US" sz="2800" dirty="0" err="1" smtClean="0">
                <a:latin typeface="Arial"/>
                <a:cs typeface="Arial"/>
              </a:rPr>
              <a:t>ascoltarsi</a:t>
            </a:r>
            <a:r>
              <a:rPr lang="en-US" sz="2800" dirty="0" smtClean="0">
                <a:latin typeface="Arial"/>
                <a:cs typeface="Arial"/>
              </a:rPr>
              <a:t> e </a:t>
            </a:r>
            <a:r>
              <a:rPr lang="en-US" sz="2800" dirty="0" err="1" smtClean="0">
                <a:latin typeface="Arial"/>
                <a:cs typeface="Arial"/>
              </a:rPr>
              <a:t>partecipano</a:t>
            </a:r>
            <a:endParaRPr lang="en-US" sz="2800" dirty="0">
              <a:latin typeface="Arial"/>
              <a:cs typeface="Arial"/>
            </a:endParaRPr>
          </a:p>
        </p:txBody>
      </p:sp>
    </p:spTree>
    <p:extLst>
      <p:ext uri="{BB962C8B-B14F-4D97-AF65-F5344CB8AC3E}">
        <p14:creationId xmlns:p14="http://schemas.microsoft.com/office/powerpoint/2010/main" val="23513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6052"/>
            <a:ext cx="9144000" cy="1143000"/>
          </a:xfrm>
        </p:spPr>
        <p:txBody>
          <a:bodyPr>
            <a:noAutofit/>
          </a:bodyPr>
          <a:lstStyle/>
          <a:p>
            <a:r>
              <a:rPr lang="it-IT" sz="2400" b="1" dirty="0">
                <a:solidFill>
                  <a:srgbClr val="008000"/>
                </a:solidFill>
              </a:rPr>
              <a:t>CLIMA DI GRUPPO EFFICACE (</a:t>
            </a:r>
            <a:r>
              <a:rPr lang="it-IT" sz="2400" b="1" i="1" dirty="0">
                <a:solidFill>
                  <a:srgbClr val="008000"/>
                </a:solidFill>
              </a:rPr>
              <a:t>EFFECTIVE TEAM CLIMATE</a:t>
            </a:r>
            <a:r>
              <a:rPr lang="it-IT" sz="2400" b="1" dirty="0">
                <a:solidFill>
                  <a:srgbClr val="008000"/>
                </a:solidFill>
              </a:rPr>
              <a:t>) </a:t>
            </a:r>
            <a:r>
              <a:rPr lang="it-IT" sz="2400" dirty="0" smtClean="0">
                <a:solidFill>
                  <a:srgbClr val="008000"/>
                </a:solidFill>
                <a:effectLst/>
              </a:rPr>
              <a:t/>
            </a:r>
            <a:br>
              <a:rPr lang="it-IT" sz="2400" dirty="0" smtClean="0">
                <a:solidFill>
                  <a:srgbClr val="008000"/>
                </a:solidFill>
                <a:effectLst/>
              </a:rPr>
            </a:br>
            <a:endParaRPr lang="it-IT" sz="2400" dirty="0">
              <a:solidFill>
                <a:srgbClr val="008000"/>
              </a:solidFill>
            </a:endParaRPr>
          </a:p>
        </p:txBody>
      </p:sp>
      <p:sp>
        <p:nvSpPr>
          <p:cNvPr id="3" name="Segnaposto contenuto 2"/>
          <p:cNvSpPr>
            <a:spLocks noGrp="1"/>
          </p:cNvSpPr>
          <p:nvPr>
            <p:ph idx="1"/>
          </p:nvPr>
        </p:nvSpPr>
        <p:spPr>
          <a:xfrm>
            <a:off x="0" y="682229"/>
            <a:ext cx="9144000" cy="4525963"/>
          </a:xfrm>
        </p:spPr>
        <p:txBody>
          <a:bodyPr>
            <a:noAutofit/>
          </a:bodyPr>
          <a:lstStyle/>
          <a:p>
            <a:pPr marL="0" indent="0" algn="just">
              <a:buNone/>
            </a:pPr>
            <a:r>
              <a:rPr lang="it-IT" sz="2800" dirty="0"/>
              <a:t>Il </a:t>
            </a:r>
            <a:r>
              <a:rPr lang="it-IT" sz="2800" b="1" dirty="0"/>
              <a:t>clima di gruppo </a:t>
            </a:r>
            <a:r>
              <a:rPr lang="it-IT" sz="2800" dirty="0"/>
              <a:t>si </a:t>
            </a:r>
            <a:r>
              <a:rPr lang="it-IT" sz="2800" dirty="0" smtClean="0"/>
              <a:t>può </a:t>
            </a:r>
            <a:r>
              <a:rPr lang="it-IT" sz="2800" dirty="0"/>
              <a:t>definire come: </a:t>
            </a:r>
            <a:r>
              <a:rPr lang="it-IT" sz="2800" i="1" dirty="0"/>
              <a:t>“l’insieme delle percezioni con cui gli </a:t>
            </a:r>
            <a:r>
              <a:rPr lang="it-IT" sz="2800" i="1" dirty="0" smtClean="0"/>
              <a:t>individui che </a:t>
            </a:r>
            <a:r>
              <a:rPr lang="it-IT" sz="2800" i="1" dirty="0"/>
              <a:t>fanno </a:t>
            </a:r>
            <a:r>
              <a:rPr lang="it-IT" sz="2800" i="1" dirty="0" smtClean="0"/>
              <a:t>parte </a:t>
            </a:r>
            <a:r>
              <a:rPr lang="it-IT" sz="2800" i="1" dirty="0"/>
              <a:t>di un team percepiscono le relazioni fra loro”</a:t>
            </a:r>
            <a:r>
              <a:rPr lang="it-IT" sz="2800" b="1" dirty="0"/>
              <a:t> </a:t>
            </a:r>
            <a:r>
              <a:rPr lang="it-IT" sz="2800" dirty="0" smtClean="0"/>
              <a:t>(</a:t>
            </a:r>
            <a:r>
              <a:rPr lang="it-IT" sz="2800" dirty="0"/>
              <a:t>Weinberg </a:t>
            </a:r>
            <a:r>
              <a:rPr lang="it-IT" sz="2800" dirty="0" smtClean="0"/>
              <a:t>&amp; Gould</a:t>
            </a:r>
            <a:r>
              <a:rPr lang="it-IT" sz="2800" dirty="0"/>
              <a:t>, </a:t>
            </a:r>
            <a:r>
              <a:rPr lang="it-IT" sz="2800" dirty="0" smtClean="0"/>
              <a:t>2007)</a:t>
            </a:r>
            <a:r>
              <a:rPr lang="it-IT" sz="2800" dirty="0"/>
              <a:t>. </a:t>
            </a:r>
            <a:endParaRPr lang="it-IT" sz="2800" dirty="0" smtClean="0"/>
          </a:p>
          <a:p>
            <a:pPr marL="0" indent="0" algn="just">
              <a:buNone/>
            </a:pPr>
            <a:r>
              <a:rPr lang="it-IT" sz="2800" dirty="0"/>
              <a:t>Il clima è un costrutto psicologico che si riferisce a percezioni sviluppate dalle persone nei riguardi del proprio ambiente di lavoro e si estrinseca attraverso un giudizio, in parte </a:t>
            </a:r>
            <a:r>
              <a:rPr lang="it-IT" sz="2800" dirty="0" smtClean="0"/>
              <a:t>valutativo </a:t>
            </a:r>
            <a:r>
              <a:rPr lang="it-IT" sz="2800" dirty="0"/>
              <a:t>e in parte </a:t>
            </a:r>
            <a:r>
              <a:rPr lang="it-IT" sz="2800" dirty="0" smtClean="0"/>
              <a:t>descrittivo, </a:t>
            </a:r>
            <a:r>
              <a:rPr lang="it-IT" sz="2800" dirty="0"/>
              <a:t>di ciò che è il funzionamento interno del gruppo stesso (Schneider, 1990; </a:t>
            </a:r>
            <a:r>
              <a:rPr lang="it-IT" sz="2800" dirty="0" err="1"/>
              <a:t>Spaltro</a:t>
            </a:r>
            <a:r>
              <a:rPr lang="it-IT" sz="2800" dirty="0"/>
              <a:t>, 1977</a:t>
            </a:r>
            <a:r>
              <a:rPr lang="it-IT" sz="2800" dirty="0" smtClean="0"/>
              <a:t>).</a:t>
            </a:r>
          </a:p>
          <a:p>
            <a:pPr marL="0" indent="0" algn="just">
              <a:buNone/>
            </a:pPr>
            <a:endParaRPr lang="it-IT" sz="2800" dirty="0" smtClean="0">
              <a:effectLst/>
            </a:endParaRPr>
          </a:p>
          <a:p>
            <a:pPr marL="0" indent="0" algn="just">
              <a:buNone/>
            </a:pPr>
            <a:r>
              <a:rPr lang="it-IT" sz="2800" b="1" dirty="0" smtClean="0"/>
              <a:t>Il </a:t>
            </a:r>
            <a:r>
              <a:rPr lang="it-IT" sz="2800" b="1" dirty="0"/>
              <a:t>clima di gruppo ha un forte impatto sull’efficacia del team </a:t>
            </a:r>
            <a:r>
              <a:rPr lang="it-IT" sz="2800" dirty="0" smtClean="0"/>
              <a:t>(</a:t>
            </a:r>
            <a:r>
              <a:rPr lang="it-IT" sz="2800" dirty="0" err="1"/>
              <a:t>Zander</a:t>
            </a:r>
            <a:r>
              <a:rPr lang="it-IT" sz="2800" dirty="0"/>
              <a:t>, 1982). </a:t>
            </a:r>
            <a:endParaRPr lang="it-IT" sz="2800" dirty="0" smtClean="0">
              <a:effectLst/>
            </a:endParaRPr>
          </a:p>
          <a:p>
            <a:pPr marL="0" indent="0" algn="just">
              <a:buNone/>
            </a:pPr>
            <a:endParaRPr lang="it-IT" sz="28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83</a:t>
            </a:fld>
            <a:endParaRPr lang="it-IT"/>
          </a:p>
        </p:txBody>
      </p:sp>
    </p:spTree>
    <p:extLst>
      <p:ext uri="{BB962C8B-B14F-4D97-AF65-F5344CB8AC3E}">
        <p14:creationId xmlns:p14="http://schemas.microsoft.com/office/powerpoint/2010/main" val="141807653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633217"/>
            <a:ext cx="9144000" cy="6124754"/>
          </a:xfrm>
          <a:prstGeom prst="rect">
            <a:avLst/>
          </a:prstGeom>
        </p:spPr>
        <p:txBody>
          <a:bodyPr wrap="square">
            <a:spAutoFit/>
          </a:bodyPr>
          <a:lstStyle/>
          <a:p>
            <a:pPr algn="just"/>
            <a:r>
              <a:rPr lang="it-IT" sz="2800" dirty="0">
                <a:latin typeface="Arial"/>
                <a:cs typeface="Arial"/>
              </a:rPr>
              <a:t>Secondo il modello di </a:t>
            </a:r>
            <a:r>
              <a:rPr lang="it-IT" sz="2800" dirty="0" err="1">
                <a:latin typeface="Arial"/>
                <a:cs typeface="Arial"/>
              </a:rPr>
              <a:t>Ostroff</a:t>
            </a:r>
            <a:r>
              <a:rPr lang="it-IT" sz="2800" dirty="0">
                <a:latin typeface="Arial"/>
                <a:cs typeface="Arial"/>
              </a:rPr>
              <a:t> (1993) il clima è dato da 12 dimensioni:</a:t>
            </a:r>
          </a:p>
          <a:p>
            <a:pPr algn="just">
              <a:buFont typeface="Calibri" charset="0"/>
              <a:buAutoNum type="arabicPeriod"/>
            </a:pPr>
            <a:r>
              <a:rPr lang="it-IT" sz="2800" dirty="0">
                <a:latin typeface="Arial"/>
                <a:cs typeface="Arial"/>
              </a:rPr>
              <a:t> </a:t>
            </a:r>
            <a:r>
              <a:rPr lang="it-IT" sz="2800" dirty="0" smtClean="0">
                <a:latin typeface="Arial"/>
                <a:cs typeface="Arial"/>
              </a:rPr>
              <a:t>partecipazione</a:t>
            </a:r>
            <a:endParaRPr lang="it-IT" sz="2800" dirty="0">
              <a:latin typeface="Arial"/>
              <a:cs typeface="Arial"/>
            </a:endParaRPr>
          </a:p>
          <a:p>
            <a:pPr algn="just">
              <a:buFont typeface="Calibri" charset="0"/>
              <a:buAutoNum type="arabicPeriod"/>
            </a:pPr>
            <a:r>
              <a:rPr lang="it-IT" sz="2800" dirty="0" smtClean="0">
                <a:latin typeface="Arial"/>
                <a:cs typeface="Arial"/>
              </a:rPr>
              <a:t> calore</a:t>
            </a:r>
            <a:endParaRPr lang="it-IT" sz="2800" dirty="0">
              <a:latin typeface="Arial"/>
              <a:cs typeface="Arial"/>
            </a:endParaRPr>
          </a:p>
          <a:p>
            <a:pPr algn="just">
              <a:buFont typeface="Calibri" charset="0"/>
              <a:buAutoNum type="arabicPeriod"/>
            </a:pPr>
            <a:r>
              <a:rPr lang="it-IT" sz="2800" dirty="0" smtClean="0">
                <a:latin typeface="Arial"/>
                <a:cs typeface="Arial"/>
              </a:rPr>
              <a:t> ricompense sociali</a:t>
            </a:r>
            <a:endParaRPr lang="it-IT" sz="2800" dirty="0">
              <a:latin typeface="Arial"/>
              <a:cs typeface="Arial"/>
            </a:endParaRPr>
          </a:p>
          <a:p>
            <a:pPr algn="just">
              <a:buFont typeface="Calibri" charset="0"/>
              <a:buAutoNum type="arabicPeriod"/>
            </a:pPr>
            <a:r>
              <a:rPr lang="it-IT" sz="2800" dirty="0" smtClean="0">
                <a:latin typeface="Arial"/>
                <a:cs typeface="Arial"/>
              </a:rPr>
              <a:t> cooperazione</a:t>
            </a:r>
            <a:endParaRPr lang="it-IT" sz="2800" dirty="0">
              <a:latin typeface="Arial"/>
              <a:cs typeface="Arial"/>
            </a:endParaRPr>
          </a:p>
          <a:p>
            <a:pPr algn="just">
              <a:buFont typeface="Calibri" charset="0"/>
              <a:buAutoNum type="arabicPeriod"/>
            </a:pPr>
            <a:r>
              <a:rPr lang="it-IT" sz="2800" dirty="0" smtClean="0">
                <a:latin typeface="Arial"/>
                <a:cs typeface="Arial"/>
              </a:rPr>
              <a:t> comunicazione</a:t>
            </a:r>
            <a:endParaRPr lang="it-IT" sz="2800" dirty="0">
              <a:latin typeface="Arial"/>
              <a:cs typeface="Arial"/>
            </a:endParaRPr>
          </a:p>
          <a:p>
            <a:pPr algn="just">
              <a:buFont typeface="Calibri" charset="0"/>
              <a:buAutoNum type="arabicPeriod"/>
            </a:pPr>
            <a:r>
              <a:rPr lang="it-IT" sz="2800" dirty="0" smtClean="0">
                <a:latin typeface="Arial"/>
                <a:cs typeface="Arial"/>
              </a:rPr>
              <a:t> crescita</a:t>
            </a:r>
            <a:endParaRPr lang="it-IT" sz="2800" dirty="0">
              <a:latin typeface="Arial"/>
              <a:cs typeface="Arial"/>
            </a:endParaRPr>
          </a:p>
          <a:p>
            <a:pPr algn="just">
              <a:buFont typeface="Calibri" charset="0"/>
              <a:buAutoNum type="arabicPeriod"/>
            </a:pPr>
            <a:r>
              <a:rPr lang="it-IT" sz="2800" dirty="0" smtClean="0">
                <a:latin typeface="Arial"/>
                <a:cs typeface="Arial"/>
              </a:rPr>
              <a:t> innovazione</a:t>
            </a:r>
            <a:endParaRPr lang="it-IT" sz="2800" dirty="0">
              <a:latin typeface="Arial"/>
              <a:cs typeface="Arial"/>
            </a:endParaRPr>
          </a:p>
          <a:p>
            <a:pPr algn="just">
              <a:buFont typeface="Calibri" charset="0"/>
              <a:buAutoNum type="arabicPeriod"/>
            </a:pPr>
            <a:r>
              <a:rPr lang="it-IT" sz="2800" dirty="0" smtClean="0">
                <a:latin typeface="Arial"/>
                <a:cs typeface="Arial"/>
              </a:rPr>
              <a:t> autonomia</a:t>
            </a:r>
            <a:endParaRPr lang="it-IT" sz="2800" dirty="0">
              <a:latin typeface="Arial"/>
              <a:cs typeface="Arial"/>
            </a:endParaRPr>
          </a:p>
          <a:p>
            <a:pPr algn="just">
              <a:buFont typeface="Calibri" charset="0"/>
              <a:buAutoNum type="arabicPeriod"/>
            </a:pPr>
            <a:r>
              <a:rPr lang="it-IT" sz="2800" dirty="0" smtClean="0">
                <a:latin typeface="Arial"/>
                <a:cs typeface="Arial"/>
              </a:rPr>
              <a:t> gerarchia</a:t>
            </a:r>
            <a:endParaRPr lang="it-IT" sz="2800" dirty="0">
              <a:latin typeface="Arial"/>
              <a:cs typeface="Arial"/>
            </a:endParaRPr>
          </a:p>
          <a:p>
            <a:pPr algn="just">
              <a:buFont typeface="Calibri" charset="0"/>
              <a:buAutoNum type="arabicPeriod"/>
            </a:pPr>
            <a:r>
              <a:rPr lang="it-IT" sz="2800" dirty="0" smtClean="0">
                <a:latin typeface="Arial"/>
                <a:cs typeface="Arial"/>
              </a:rPr>
              <a:t> struttura</a:t>
            </a:r>
            <a:endParaRPr lang="it-IT" sz="2800" dirty="0">
              <a:latin typeface="Arial"/>
              <a:cs typeface="Arial"/>
            </a:endParaRPr>
          </a:p>
          <a:p>
            <a:pPr algn="just">
              <a:buFont typeface="Calibri" charset="0"/>
              <a:buAutoNum type="arabicPeriod"/>
            </a:pPr>
            <a:r>
              <a:rPr lang="it-IT" sz="2800" dirty="0" smtClean="0">
                <a:latin typeface="Arial"/>
                <a:cs typeface="Arial"/>
              </a:rPr>
              <a:t> ricompense estrinseche</a:t>
            </a:r>
            <a:endParaRPr lang="it-IT" sz="2800" dirty="0">
              <a:latin typeface="Arial"/>
              <a:cs typeface="Arial"/>
            </a:endParaRPr>
          </a:p>
          <a:p>
            <a:pPr algn="just">
              <a:buFont typeface="Calibri" charset="0"/>
              <a:buAutoNum type="arabicPeriod"/>
            </a:pPr>
            <a:r>
              <a:rPr lang="it-IT" sz="2800" dirty="0" smtClean="0">
                <a:latin typeface="Arial"/>
                <a:cs typeface="Arial"/>
              </a:rPr>
              <a:t> risultato</a:t>
            </a:r>
            <a:endParaRPr lang="it-IT" sz="2800" dirty="0">
              <a:latin typeface="Arial"/>
              <a:cs typeface="Arial"/>
            </a:endParaRPr>
          </a:p>
        </p:txBody>
      </p:sp>
      <p:sp>
        <p:nvSpPr>
          <p:cNvPr id="4" name="Segnaposto numero diapositiva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4769075-48CF-B746-88DE-A21BA0DD32CD}" type="slidenum">
              <a:rPr lang="it-IT">
                <a:solidFill>
                  <a:srgbClr val="045C75"/>
                </a:solidFill>
              </a:rPr>
              <a:pPr eaLnBrk="1" hangingPunct="1"/>
              <a:t>84</a:t>
            </a:fld>
            <a:endParaRPr lang="it-IT">
              <a:solidFill>
                <a:srgbClr val="045C75"/>
              </a:solidFill>
            </a:endParaRPr>
          </a:p>
        </p:txBody>
      </p:sp>
      <p:sp>
        <p:nvSpPr>
          <p:cNvPr id="6" name="Titolo 1"/>
          <p:cNvSpPr txBox="1">
            <a:spLocks/>
          </p:cNvSpPr>
          <p:nvPr/>
        </p:nvSpPr>
        <p:spPr>
          <a:xfrm>
            <a:off x="0" y="274638"/>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it-IT" sz="2400" b="1" smtClean="0">
                <a:solidFill>
                  <a:srgbClr val="008000"/>
                </a:solidFill>
              </a:rPr>
              <a:t>CLIMA DI GRUPPO EFFICACE (</a:t>
            </a:r>
            <a:r>
              <a:rPr lang="it-IT" sz="2400" b="1" i="1" smtClean="0">
                <a:solidFill>
                  <a:srgbClr val="008000"/>
                </a:solidFill>
              </a:rPr>
              <a:t>EFFECTIVE TEAM CLIMATE</a:t>
            </a:r>
            <a:r>
              <a:rPr lang="it-IT" sz="2400" b="1" smtClean="0">
                <a:solidFill>
                  <a:srgbClr val="008000"/>
                </a:solidFill>
              </a:rPr>
              <a:t>) </a:t>
            </a:r>
            <a:r>
              <a:rPr lang="it-IT" sz="2400" smtClean="0">
                <a:solidFill>
                  <a:srgbClr val="008000"/>
                </a:solidFill>
              </a:rPr>
              <a:t/>
            </a:r>
            <a:br>
              <a:rPr lang="it-IT" sz="2400" smtClean="0">
                <a:solidFill>
                  <a:srgbClr val="008000"/>
                </a:solidFill>
              </a:rPr>
            </a:br>
            <a:endParaRPr lang="it-IT" sz="2400" dirty="0">
              <a:solidFill>
                <a:srgbClr val="008000"/>
              </a:solidFill>
            </a:endParaRPr>
          </a:p>
        </p:txBody>
      </p:sp>
    </p:spTree>
    <p:extLst>
      <p:ext uri="{BB962C8B-B14F-4D97-AF65-F5344CB8AC3E}">
        <p14:creationId xmlns:p14="http://schemas.microsoft.com/office/powerpoint/2010/main" val="84225018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 y="1034119"/>
            <a:ext cx="9144001" cy="5823881"/>
          </a:xfrm>
        </p:spPr>
        <p:txBody>
          <a:bodyPr>
            <a:noAutofit/>
          </a:bodyPr>
          <a:lstStyle/>
          <a:p>
            <a:pPr marL="0" indent="0" algn="just">
              <a:buNone/>
            </a:pPr>
            <a:r>
              <a:rPr lang="it-IT" sz="2400" dirty="0"/>
              <a:t>Sul </a:t>
            </a:r>
            <a:r>
              <a:rPr lang="it-IT" sz="2400" b="1" dirty="0"/>
              <a:t>clima di gruppo </a:t>
            </a:r>
            <a:r>
              <a:rPr lang="it-IT" sz="2400" dirty="0"/>
              <a:t>incidono diversi fattori:</a:t>
            </a:r>
            <a:br>
              <a:rPr lang="it-IT" sz="2400" dirty="0"/>
            </a:br>
            <a:endParaRPr lang="it-IT" sz="2400" dirty="0" smtClean="0"/>
          </a:p>
          <a:p>
            <a:pPr marL="0" indent="0" algn="just">
              <a:buNone/>
            </a:pPr>
            <a:r>
              <a:rPr lang="it-IT" sz="2400" b="1" dirty="0" smtClean="0"/>
              <a:t>1. SUPPORTO </a:t>
            </a:r>
            <a:r>
              <a:rPr lang="it-IT" sz="2400" b="1" dirty="0"/>
              <a:t>SOCIALE</a:t>
            </a:r>
            <a:r>
              <a:rPr lang="it-IT" sz="2400" dirty="0"/>
              <a:t>: migliora gli stati emozionali del team, migliorando la coesione e il clima di gruppo;</a:t>
            </a:r>
            <a:br>
              <a:rPr lang="it-IT" sz="2400" dirty="0"/>
            </a:br>
            <a:r>
              <a:rPr lang="it-IT" sz="2400" b="1" dirty="0"/>
              <a:t>2. VICINANZA (o </a:t>
            </a:r>
            <a:r>
              <a:rPr lang="it-IT" sz="2400" b="1" dirty="0" smtClean="0"/>
              <a:t>prossimità)</a:t>
            </a:r>
            <a:r>
              <a:rPr lang="it-IT" sz="2400" dirty="0"/>
              <a:t>: relazioni positive e contatti che facciano sentire vicinanza (morale, oltre che fisica), migliorano il clima;</a:t>
            </a:r>
            <a:br>
              <a:rPr lang="it-IT" sz="2400" dirty="0"/>
            </a:br>
            <a:r>
              <a:rPr lang="it-IT" sz="2400" b="1" dirty="0"/>
              <a:t>3. UNICITÀ</a:t>
            </a:r>
            <a:r>
              <a:rPr lang="it-IT" sz="2400" dirty="0"/>
              <a:t>: quando un team si sente ‘unico’, allora il sentimento di unità aumenta e il clima di gruppo migliora;</a:t>
            </a:r>
            <a:br>
              <a:rPr lang="it-IT" sz="2400" dirty="0"/>
            </a:br>
            <a:r>
              <a:rPr lang="it-IT" sz="2400" b="1" dirty="0"/>
              <a:t>4. GIUSTIZIA/EQUITÀ</a:t>
            </a:r>
            <a:r>
              <a:rPr lang="it-IT" sz="2400" dirty="0"/>
              <a:t>: la fiducia incide sul clima e l’elemento chiave della fiducia è la percezione che ogni </a:t>
            </a:r>
            <a:r>
              <a:rPr lang="it-IT" sz="2400" dirty="0" smtClean="0"/>
              <a:t>individuo sia </a:t>
            </a:r>
            <a:r>
              <a:rPr lang="it-IT" sz="2400" dirty="0"/>
              <a:t>trattato in modo giusto e equo; </a:t>
            </a:r>
            <a:endParaRPr lang="it-IT" sz="2400" dirty="0" smtClean="0"/>
          </a:p>
          <a:p>
            <a:pPr marL="0" indent="0" algn="just">
              <a:buNone/>
            </a:pPr>
            <a:r>
              <a:rPr lang="it-IT" sz="2400" b="1" dirty="0" smtClean="0"/>
              <a:t>5</a:t>
            </a:r>
            <a:r>
              <a:rPr lang="it-IT" sz="2400" b="1" dirty="0"/>
              <a:t>. SOMIGLIANZA</a:t>
            </a:r>
            <a:r>
              <a:rPr lang="it-IT" sz="2400" dirty="0"/>
              <a:t>: la </a:t>
            </a:r>
            <a:r>
              <a:rPr lang="it-IT" sz="2400" dirty="0" smtClean="0"/>
              <a:t>similarità </a:t>
            </a:r>
            <a:r>
              <a:rPr lang="it-IT" sz="2400" dirty="0"/>
              <a:t>fra membri del team in termini di obiettivi, motivazioni, aspettative, attitudini è importante per sviluppare un clima di gruppo positivo. </a:t>
            </a:r>
            <a:endParaRPr lang="it-IT" sz="2400" dirty="0">
              <a:effectLst/>
            </a:endParaRPr>
          </a:p>
        </p:txBody>
      </p:sp>
      <p:sp>
        <p:nvSpPr>
          <p:cNvPr id="4" name="Segnaposto numero diapositiva 3"/>
          <p:cNvSpPr>
            <a:spLocks noGrp="1"/>
          </p:cNvSpPr>
          <p:nvPr>
            <p:ph type="sldNum" sz="quarter" idx="12"/>
          </p:nvPr>
        </p:nvSpPr>
        <p:spPr/>
        <p:txBody>
          <a:bodyPr/>
          <a:lstStyle/>
          <a:p>
            <a:fld id="{1734C2DD-E8AA-F844-BB93-0A7CC8CEE9EB}" type="slidenum">
              <a:rPr lang="it-IT" smtClean="0"/>
              <a:t>85</a:t>
            </a:fld>
            <a:endParaRPr lang="it-IT"/>
          </a:p>
        </p:txBody>
      </p:sp>
      <p:sp>
        <p:nvSpPr>
          <p:cNvPr id="6" name="Titolo 1"/>
          <p:cNvSpPr>
            <a:spLocks noGrp="1"/>
          </p:cNvSpPr>
          <p:nvPr>
            <p:ph type="title"/>
          </p:nvPr>
        </p:nvSpPr>
        <p:spPr>
          <a:xfrm>
            <a:off x="0" y="274638"/>
            <a:ext cx="9144000" cy="1143000"/>
          </a:xfrm>
        </p:spPr>
        <p:txBody>
          <a:bodyPr>
            <a:noAutofit/>
          </a:bodyPr>
          <a:lstStyle/>
          <a:p>
            <a:r>
              <a:rPr lang="it-IT" sz="2400" b="1" dirty="0">
                <a:solidFill>
                  <a:srgbClr val="008000"/>
                </a:solidFill>
              </a:rPr>
              <a:t>CLIMA DI GRUPPO EFFICACE (</a:t>
            </a:r>
            <a:r>
              <a:rPr lang="it-IT" sz="2400" b="1" i="1" dirty="0">
                <a:solidFill>
                  <a:srgbClr val="008000"/>
                </a:solidFill>
              </a:rPr>
              <a:t>EFFECTIVE TEAM CLIMATE</a:t>
            </a:r>
            <a:r>
              <a:rPr lang="it-IT" sz="2400" b="1" dirty="0">
                <a:solidFill>
                  <a:srgbClr val="008000"/>
                </a:solidFill>
              </a:rPr>
              <a:t>) </a:t>
            </a:r>
            <a:r>
              <a:rPr lang="it-IT" sz="2400" dirty="0" smtClean="0">
                <a:solidFill>
                  <a:srgbClr val="008000"/>
                </a:solidFill>
                <a:effectLst/>
              </a:rPr>
              <a:t/>
            </a:r>
            <a:br>
              <a:rPr lang="it-IT" sz="2400" dirty="0" smtClean="0">
                <a:solidFill>
                  <a:srgbClr val="008000"/>
                </a:solidFill>
                <a:effectLst/>
              </a:rPr>
            </a:br>
            <a:endParaRPr lang="it-IT" sz="2400" dirty="0">
              <a:solidFill>
                <a:srgbClr val="008000"/>
              </a:solidFill>
            </a:endParaRPr>
          </a:p>
        </p:txBody>
      </p:sp>
    </p:spTree>
    <p:extLst>
      <p:ext uri="{BB962C8B-B14F-4D97-AF65-F5344CB8AC3E}">
        <p14:creationId xmlns:p14="http://schemas.microsoft.com/office/powerpoint/2010/main" val="93788158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b="1" dirty="0">
                <a:solidFill>
                  <a:srgbClr val="008000"/>
                </a:solidFill>
              </a:rPr>
              <a:t>CREARE UN </a:t>
            </a:r>
            <a:r>
              <a:rPr lang="it-IT" sz="3200" b="1" i="1" dirty="0">
                <a:solidFill>
                  <a:srgbClr val="008000"/>
                </a:solidFill>
              </a:rPr>
              <a:t>EFFECTIVE TEAM CLIMATE </a:t>
            </a:r>
            <a:r>
              <a:rPr lang="it-IT" sz="3200" b="1" dirty="0">
                <a:solidFill>
                  <a:srgbClr val="008000"/>
                </a:solidFill>
              </a:rPr>
              <a:t>GRAZIE AL SUPPORTO SOCIALE </a:t>
            </a:r>
            <a:r>
              <a:rPr lang="it-IT" sz="3200" dirty="0" smtClean="0">
                <a:solidFill>
                  <a:srgbClr val="008000"/>
                </a:solidFill>
                <a:effectLst/>
              </a:rPr>
              <a:t/>
            </a:r>
            <a:br>
              <a:rPr lang="it-IT" sz="3200" dirty="0" smtClean="0">
                <a:solidFill>
                  <a:srgbClr val="008000"/>
                </a:solidFill>
                <a:effectLst/>
              </a:rPr>
            </a:br>
            <a:endParaRPr lang="it-IT" sz="3200" dirty="0">
              <a:solidFill>
                <a:srgbClr val="008000"/>
              </a:solidFill>
            </a:endParaRPr>
          </a:p>
        </p:txBody>
      </p:sp>
      <p:sp>
        <p:nvSpPr>
          <p:cNvPr id="3" name="Segnaposto contenuto 2"/>
          <p:cNvSpPr>
            <a:spLocks noGrp="1"/>
          </p:cNvSpPr>
          <p:nvPr>
            <p:ph idx="1"/>
          </p:nvPr>
        </p:nvSpPr>
        <p:spPr>
          <a:xfrm>
            <a:off x="0" y="1049418"/>
            <a:ext cx="9144000" cy="5808582"/>
          </a:xfrm>
        </p:spPr>
        <p:txBody>
          <a:bodyPr>
            <a:noAutofit/>
          </a:bodyPr>
          <a:lstStyle/>
          <a:p>
            <a:pPr marL="0" indent="0" algn="just">
              <a:buNone/>
            </a:pPr>
            <a:r>
              <a:rPr lang="it-IT" sz="2000" dirty="0" err="1"/>
              <a:t>Rosenfeld</a:t>
            </a:r>
            <a:r>
              <a:rPr lang="it-IT" sz="2000" dirty="0"/>
              <a:t> e </a:t>
            </a:r>
            <a:r>
              <a:rPr lang="it-IT" sz="2000" dirty="0" err="1"/>
              <a:t>Richman</a:t>
            </a:r>
            <a:r>
              <a:rPr lang="it-IT" sz="2000" dirty="0"/>
              <a:t> (1997) distinguono fra diversi tipi di </a:t>
            </a:r>
            <a:r>
              <a:rPr lang="it-IT" sz="2000" b="1" dirty="0"/>
              <a:t>supporto sociale </a:t>
            </a:r>
            <a:r>
              <a:rPr lang="it-IT" sz="2000" dirty="0"/>
              <a:t>che possono favorire il </a:t>
            </a:r>
            <a:r>
              <a:rPr lang="it-IT" sz="2000" i="1" dirty="0"/>
              <a:t>team building </a:t>
            </a:r>
            <a:r>
              <a:rPr lang="it-IT" sz="2000" dirty="0"/>
              <a:t>e l’</a:t>
            </a:r>
            <a:r>
              <a:rPr lang="it-IT" sz="2000" i="1" dirty="0" err="1"/>
              <a:t>effective</a:t>
            </a:r>
            <a:r>
              <a:rPr lang="it-IT" sz="2000" i="1" dirty="0"/>
              <a:t> team </a:t>
            </a:r>
            <a:r>
              <a:rPr lang="it-IT" sz="2000" i="1" dirty="0" err="1"/>
              <a:t>climate</a:t>
            </a:r>
            <a:r>
              <a:rPr lang="it-IT" sz="2000" dirty="0"/>
              <a:t>:</a:t>
            </a:r>
            <a:br>
              <a:rPr lang="it-IT" sz="2000" dirty="0"/>
            </a:br>
            <a:r>
              <a:rPr lang="it-IT" sz="2000" b="1" dirty="0"/>
              <a:t>1. Supporto di ascolto (</a:t>
            </a:r>
            <a:r>
              <a:rPr lang="it-IT" sz="2000" b="1" i="1" dirty="0" err="1"/>
              <a:t>listening</a:t>
            </a:r>
            <a:r>
              <a:rPr lang="it-IT" sz="2000" b="1" i="1" dirty="0"/>
              <a:t> </a:t>
            </a:r>
            <a:r>
              <a:rPr lang="it-IT" sz="2000" b="1" i="1" dirty="0" err="1"/>
              <a:t>support</a:t>
            </a:r>
            <a:r>
              <a:rPr lang="it-IT" sz="2000" b="1" dirty="0"/>
              <a:t>) </a:t>
            </a:r>
            <a:r>
              <a:rPr lang="it-IT" sz="2000" dirty="0"/>
              <a:t>attivo non giudicante e non finalizzato a consigli; </a:t>
            </a:r>
            <a:endParaRPr lang="it-IT" sz="2000" dirty="0" smtClean="0">
              <a:effectLst/>
            </a:endParaRPr>
          </a:p>
          <a:p>
            <a:pPr marL="0" indent="0" algn="just">
              <a:buNone/>
            </a:pPr>
            <a:r>
              <a:rPr lang="it-IT" sz="2000" b="1" dirty="0"/>
              <a:t>2. Supporto emozionale (</a:t>
            </a:r>
            <a:r>
              <a:rPr lang="it-IT" sz="2000" b="1" i="1" dirty="0" err="1"/>
              <a:t>emotional</a:t>
            </a:r>
            <a:r>
              <a:rPr lang="it-IT" sz="2000" b="1" i="1" dirty="0"/>
              <a:t> </a:t>
            </a:r>
            <a:r>
              <a:rPr lang="it-IT" sz="2000" b="1" i="1" dirty="0" err="1"/>
              <a:t>support</a:t>
            </a:r>
            <a:r>
              <a:rPr lang="it-IT" sz="2000" b="1" dirty="0"/>
              <a:t>)</a:t>
            </a:r>
            <a:r>
              <a:rPr lang="it-IT" sz="2000" dirty="0"/>
              <a:t>: aumenta comfort e sensazione di cura da parte di chi lo riceve;</a:t>
            </a:r>
            <a:br>
              <a:rPr lang="it-IT" sz="2000" dirty="0"/>
            </a:br>
            <a:r>
              <a:rPr lang="it-IT" sz="2000" b="1" dirty="0"/>
              <a:t>3. Supporto alle sfide emozionali (</a:t>
            </a:r>
            <a:r>
              <a:rPr lang="it-IT" sz="2000" b="1" i="1" dirty="0" err="1"/>
              <a:t>emotional-challenge</a:t>
            </a:r>
            <a:r>
              <a:rPr lang="it-IT" sz="2000" b="1" i="1" dirty="0"/>
              <a:t> </a:t>
            </a:r>
            <a:r>
              <a:rPr lang="it-IT" sz="2000" b="1" i="1" dirty="0" err="1"/>
              <a:t>support</a:t>
            </a:r>
            <a:r>
              <a:rPr lang="it-IT" sz="2000" b="1" dirty="0"/>
              <a:t>)</a:t>
            </a:r>
            <a:r>
              <a:rPr lang="it-IT" sz="2000" dirty="0"/>
              <a:t>: supporto e incoraggiamento alla gestione delle emozioni; </a:t>
            </a:r>
            <a:endParaRPr lang="it-IT" sz="2000" dirty="0" smtClean="0">
              <a:effectLst/>
            </a:endParaRPr>
          </a:p>
          <a:p>
            <a:pPr marL="0" indent="0" algn="just">
              <a:buNone/>
            </a:pPr>
            <a:r>
              <a:rPr lang="it-IT" sz="2000" b="1" dirty="0"/>
              <a:t>4. Supporto per la conferma della </a:t>
            </a:r>
            <a:r>
              <a:rPr lang="it-IT" sz="2000" b="1" dirty="0" smtClean="0"/>
              <a:t>realtà </a:t>
            </a:r>
            <a:r>
              <a:rPr lang="it-IT" sz="2000" b="1" dirty="0"/>
              <a:t>(</a:t>
            </a:r>
            <a:r>
              <a:rPr lang="it-IT" sz="2000" b="1" i="1" dirty="0"/>
              <a:t>reality-</a:t>
            </a:r>
            <a:r>
              <a:rPr lang="it-IT" sz="2000" b="1" i="1" dirty="0" err="1"/>
              <a:t>confirmation</a:t>
            </a:r>
            <a:r>
              <a:rPr lang="it-IT" sz="2000" b="1" i="1" dirty="0"/>
              <a:t> </a:t>
            </a:r>
            <a:r>
              <a:rPr lang="it-IT" sz="2000" b="1" i="1" dirty="0" err="1"/>
              <a:t>support</a:t>
            </a:r>
            <a:r>
              <a:rPr lang="it-IT" sz="2000" b="1" dirty="0"/>
              <a:t>)</a:t>
            </a:r>
            <a:r>
              <a:rPr lang="it-IT" sz="2000" dirty="0"/>
              <a:t>: si percepisce quando la fonte di supporto è simile a sé e conferma la propria prospettiva sulla </a:t>
            </a:r>
            <a:r>
              <a:rPr lang="it-IT" sz="2000" dirty="0" smtClean="0"/>
              <a:t>realt</a:t>
            </a:r>
            <a:r>
              <a:rPr lang="it-IT" sz="2000" dirty="0"/>
              <a:t>à</a:t>
            </a:r>
            <a:r>
              <a:rPr lang="it-IT" sz="2000" dirty="0" smtClean="0"/>
              <a:t>;</a:t>
            </a:r>
            <a:r>
              <a:rPr lang="it-IT" sz="2000" dirty="0"/>
              <a:t/>
            </a:r>
            <a:br>
              <a:rPr lang="it-IT" sz="2000" dirty="0"/>
            </a:br>
            <a:r>
              <a:rPr lang="it-IT" sz="2000" b="1" dirty="0"/>
              <a:t>5. Supporto per l’apprezzamento di </a:t>
            </a:r>
            <a:r>
              <a:rPr lang="it-IT" sz="2000" b="1" dirty="0" smtClean="0"/>
              <a:t>ciò </a:t>
            </a:r>
            <a:r>
              <a:rPr lang="it-IT" sz="2000" b="1" dirty="0"/>
              <a:t>che si fa (</a:t>
            </a:r>
            <a:r>
              <a:rPr lang="it-IT" sz="2000" b="1" i="1" dirty="0"/>
              <a:t>task-</a:t>
            </a:r>
            <a:r>
              <a:rPr lang="it-IT" sz="2000" b="1" i="1" dirty="0" err="1"/>
              <a:t>appreciation</a:t>
            </a:r>
            <a:r>
              <a:rPr lang="it-IT" sz="2000" b="1" i="1" dirty="0"/>
              <a:t> </a:t>
            </a:r>
            <a:r>
              <a:rPr lang="it-IT" sz="2000" b="1" i="1" dirty="0" err="1"/>
              <a:t>support</a:t>
            </a:r>
            <a:r>
              <a:rPr lang="it-IT" sz="2000" b="1" dirty="0"/>
              <a:t>)</a:t>
            </a:r>
            <a:r>
              <a:rPr lang="it-IT" sz="2000" dirty="0"/>
              <a:t>: la persona supportata esprime ringraziamento e apprezzamento per la fonte di supporto; </a:t>
            </a:r>
            <a:endParaRPr lang="it-IT" sz="2000" dirty="0" smtClean="0">
              <a:effectLst/>
            </a:endParaRPr>
          </a:p>
          <a:p>
            <a:pPr marL="0" indent="0" algn="just">
              <a:buNone/>
            </a:pPr>
            <a:r>
              <a:rPr lang="it-IT" sz="2000" b="1" dirty="0"/>
              <a:t>6. Supporto alle sfide del compito (</a:t>
            </a:r>
            <a:r>
              <a:rPr lang="it-IT" sz="2000" b="1" i="1" dirty="0"/>
              <a:t>task-</a:t>
            </a:r>
            <a:r>
              <a:rPr lang="it-IT" sz="2000" b="1" i="1" dirty="0" err="1"/>
              <a:t>challenge</a:t>
            </a:r>
            <a:r>
              <a:rPr lang="it-IT" sz="2000" b="1" i="1" dirty="0"/>
              <a:t> </a:t>
            </a:r>
            <a:r>
              <a:rPr lang="it-IT" sz="2000" b="1" i="1" dirty="0" err="1"/>
              <a:t>support</a:t>
            </a:r>
            <a:r>
              <a:rPr lang="it-IT" sz="2000" b="1" dirty="0"/>
              <a:t>)</a:t>
            </a:r>
            <a:r>
              <a:rPr lang="it-IT" sz="2000" dirty="0"/>
              <a:t>: è la percezione che la fonte di supporto motivi e rafforzi chi è supportato a cogliere le sfide;</a:t>
            </a:r>
            <a:br>
              <a:rPr lang="it-IT" sz="2000" dirty="0"/>
            </a:br>
            <a:r>
              <a:rPr lang="it-IT" sz="2000" b="1" dirty="0"/>
              <a:t>7. Supporto come assistenza personale (</a:t>
            </a:r>
            <a:r>
              <a:rPr lang="it-IT" sz="2000" b="1" i="1" dirty="0"/>
              <a:t>personal-</a:t>
            </a:r>
            <a:r>
              <a:rPr lang="it-IT" sz="2000" b="1" i="1" dirty="0" err="1"/>
              <a:t>assistance</a:t>
            </a:r>
            <a:r>
              <a:rPr lang="it-IT" sz="2000" b="1" i="1" dirty="0"/>
              <a:t> </a:t>
            </a:r>
            <a:r>
              <a:rPr lang="it-IT" sz="2000" b="1" i="1" dirty="0" err="1"/>
              <a:t>support</a:t>
            </a:r>
            <a:r>
              <a:rPr lang="it-IT" sz="2000" b="1" dirty="0"/>
              <a:t>)</a:t>
            </a:r>
            <a:r>
              <a:rPr lang="it-IT" sz="2000" dirty="0"/>
              <a:t>: è la percezione che un’altra persona fornisca sostegno e aiuto. </a:t>
            </a:r>
            <a:endParaRPr lang="it-IT" sz="2000" dirty="0" smtClean="0">
              <a:effectLst/>
            </a:endParaRPr>
          </a:p>
          <a:p>
            <a:pPr marL="0" indent="0" algn="just">
              <a:buNone/>
            </a:pPr>
            <a:endParaRPr lang="it-IT" sz="2000" dirty="0"/>
          </a:p>
        </p:txBody>
      </p:sp>
      <p:sp>
        <p:nvSpPr>
          <p:cNvPr id="4" name="Segnaposto numero diapositiva 3"/>
          <p:cNvSpPr>
            <a:spLocks noGrp="1"/>
          </p:cNvSpPr>
          <p:nvPr>
            <p:ph type="sldNum" sz="quarter" idx="12"/>
          </p:nvPr>
        </p:nvSpPr>
        <p:spPr/>
        <p:txBody>
          <a:bodyPr/>
          <a:lstStyle/>
          <a:p>
            <a:fld id="{1734C2DD-E8AA-F844-BB93-0A7CC8CEE9EB}" type="slidenum">
              <a:rPr lang="it-IT" smtClean="0"/>
              <a:t>86</a:t>
            </a:fld>
            <a:endParaRPr lang="it-IT"/>
          </a:p>
        </p:txBody>
      </p:sp>
    </p:spTree>
    <p:extLst>
      <p:ext uri="{BB962C8B-B14F-4D97-AF65-F5344CB8AC3E}">
        <p14:creationId xmlns:p14="http://schemas.microsoft.com/office/powerpoint/2010/main" val="302023826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a:xfrm>
            <a:off x="0" y="1417638"/>
            <a:ext cx="9144000" cy="4648200"/>
          </a:xfrm>
        </p:spPr>
        <p:txBody>
          <a:bodyPr/>
          <a:lstStyle/>
          <a:p>
            <a:pPr marL="0" indent="0" algn="just" eaLnBrk="1" hangingPunct="1">
              <a:lnSpc>
                <a:spcPct val="95000"/>
              </a:lnSpc>
              <a:spcBef>
                <a:spcPct val="10000"/>
              </a:spcBef>
              <a:buFont typeface="Wingdings" charset="0"/>
              <a:buNone/>
            </a:pPr>
            <a:r>
              <a:rPr lang="it-IT" sz="2800" dirty="0">
                <a:cs typeface="Arial"/>
              </a:rPr>
              <a:t>La </a:t>
            </a:r>
            <a:r>
              <a:rPr lang="it-IT" sz="2800" dirty="0" smtClean="0">
                <a:cs typeface="Arial"/>
              </a:rPr>
              <a:t>cultura organizzativa </a:t>
            </a:r>
            <a:r>
              <a:rPr lang="it-IT" sz="2800" dirty="0">
                <a:cs typeface="Arial"/>
              </a:rPr>
              <a:t>impronta il </a:t>
            </a:r>
            <a:r>
              <a:rPr lang="it-IT" sz="2800" i="1" dirty="0" smtClean="0">
                <a:cs typeface="Arial"/>
              </a:rPr>
              <a:t>clima</a:t>
            </a:r>
            <a:r>
              <a:rPr lang="it-IT" sz="2800" dirty="0" smtClean="0">
                <a:cs typeface="Arial"/>
              </a:rPr>
              <a:t>, </a:t>
            </a:r>
            <a:r>
              <a:rPr lang="it-IT" sz="2800" dirty="0">
                <a:cs typeface="Arial"/>
              </a:rPr>
              <a:t>orienta il processo di </a:t>
            </a:r>
            <a:r>
              <a:rPr lang="it-IT" sz="2800" i="1" dirty="0">
                <a:cs typeface="Arial"/>
              </a:rPr>
              <a:t>socializzazione</a:t>
            </a:r>
            <a:r>
              <a:rPr lang="it-IT" sz="2800" dirty="0">
                <a:cs typeface="Arial"/>
              </a:rPr>
              <a:t> dei nuovi membri, coagula </a:t>
            </a:r>
            <a:r>
              <a:rPr lang="it-IT" sz="2800" dirty="0" smtClean="0">
                <a:cs typeface="Arial"/>
              </a:rPr>
              <a:t>l’</a:t>
            </a:r>
            <a:r>
              <a:rPr lang="it-IT" sz="2800" i="1" dirty="0" smtClean="0">
                <a:cs typeface="Arial"/>
              </a:rPr>
              <a:t>operato</a:t>
            </a:r>
            <a:r>
              <a:rPr lang="it-IT" sz="2800" dirty="0" smtClean="0">
                <a:cs typeface="Arial"/>
              </a:rPr>
              <a:t> </a:t>
            </a:r>
            <a:r>
              <a:rPr lang="it-IT" sz="2800" dirty="0">
                <a:cs typeface="Arial"/>
              </a:rPr>
              <a:t>dei responsabili.</a:t>
            </a:r>
          </a:p>
          <a:p>
            <a:pPr marL="0" indent="0" algn="just" eaLnBrk="1" hangingPunct="1">
              <a:lnSpc>
                <a:spcPct val="95000"/>
              </a:lnSpc>
              <a:spcBef>
                <a:spcPct val="10000"/>
              </a:spcBef>
              <a:buFont typeface="Wingdings" charset="0"/>
              <a:buNone/>
            </a:pPr>
            <a:r>
              <a:rPr lang="it-IT" sz="2800" dirty="0">
                <a:cs typeface="Arial"/>
              </a:rPr>
              <a:t>Essa produce effetti </a:t>
            </a:r>
            <a:r>
              <a:rPr lang="it-IT" sz="2800" dirty="0" smtClean="0">
                <a:cs typeface="Arial"/>
              </a:rPr>
              <a:t>sull’elaborazione </a:t>
            </a:r>
            <a:r>
              <a:rPr lang="it-IT" sz="2800" dirty="0">
                <a:cs typeface="Arial"/>
              </a:rPr>
              <a:t>delle </a:t>
            </a:r>
            <a:r>
              <a:rPr lang="it-IT" sz="2800" i="1" dirty="0">
                <a:cs typeface="Arial"/>
              </a:rPr>
              <a:t>strategie</a:t>
            </a:r>
            <a:r>
              <a:rPr lang="it-IT" sz="2800" dirty="0">
                <a:cs typeface="Arial"/>
              </a:rPr>
              <a:t>, sulla capacità di </a:t>
            </a:r>
            <a:r>
              <a:rPr lang="it-IT" sz="2800" i="1" dirty="0">
                <a:cs typeface="Arial"/>
              </a:rPr>
              <a:t>innovazione</a:t>
            </a:r>
            <a:r>
              <a:rPr lang="it-IT" sz="2800" dirty="0">
                <a:cs typeface="Arial"/>
              </a:rPr>
              <a:t> e </a:t>
            </a:r>
            <a:r>
              <a:rPr lang="it-IT" sz="2800" i="1" dirty="0">
                <a:cs typeface="Arial"/>
              </a:rPr>
              <a:t>cambiamento</a:t>
            </a:r>
            <a:r>
              <a:rPr lang="it-IT" sz="2800" dirty="0">
                <a:cs typeface="Arial"/>
              </a:rPr>
              <a:t>, sulla disponibilità a introdurre </a:t>
            </a:r>
            <a:r>
              <a:rPr lang="it-IT" sz="2800" i="1" dirty="0">
                <a:cs typeface="Arial"/>
              </a:rPr>
              <a:t>nuove tecnologie</a:t>
            </a:r>
            <a:r>
              <a:rPr lang="it-IT" sz="2800" dirty="0">
                <a:cs typeface="Arial"/>
              </a:rPr>
              <a:t>, sui processi di </a:t>
            </a:r>
            <a:r>
              <a:rPr lang="it-IT" sz="2800" i="1" dirty="0">
                <a:cs typeface="Arial"/>
              </a:rPr>
              <a:t>fusione</a:t>
            </a:r>
            <a:r>
              <a:rPr lang="it-IT" sz="2800" dirty="0">
                <a:cs typeface="Arial"/>
              </a:rPr>
              <a:t> e di </a:t>
            </a:r>
            <a:r>
              <a:rPr lang="it-IT" sz="2800" i="1" dirty="0">
                <a:cs typeface="Arial"/>
              </a:rPr>
              <a:t>integrazione</a:t>
            </a:r>
            <a:r>
              <a:rPr lang="it-IT" sz="2800" dirty="0">
                <a:cs typeface="Arial"/>
              </a:rPr>
              <a:t> tra organizzazioni o tra comparti della stessa, sulle </a:t>
            </a:r>
            <a:r>
              <a:rPr lang="it-IT" sz="2800" i="1" dirty="0">
                <a:cs typeface="Arial"/>
              </a:rPr>
              <a:t>comunicazioni</a:t>
            </a:r>
            <a:r>
              <a:rPr lang="it-IT" sz="2800" dirty="0">
                <a:cs typeface="Arial"/>
              </a:rPr>
              <a:t>, sui criteri di </a:t>
            </a:r>
            <a:r>
              <a:rPr lang="it-IT" sz="2800" i="1" dirty="0">
                <a:cs typeface="Arial"/>
              </a:rPr>
              <a:t>selezione</a:t>
            </a:r>
            <a:r>
              <a:rPr lang="it-IT" sz="2800" dirty="0">
                <a:cs typeface="Arial"/>
              </a:rPr>
              <a:t> del personale, sulle </a:t>
            </a:r>
            <a:r>
              <a:rPr lang="it-IT" sz="2800" i="1" dirty="0">
                <a:cs typeface="Arial"/>
              </a:rPr>
              <a:t>modalità formative</a:t>
            </a:r>
            <a:r>
              <a:rPr lang="it-IT" sz="2800" dirty="0">
                <a:cs typeface="Arial"/>
              </a:rPr>
              <a:t>, sulla gestione dei </a:t>
            </a:r>
            <a:r>
              <a:rPr lang="it-IT" sz="2800" i="1" dirty="0">
                <a:cs typeface="Arial"/>
              </a:rPr>
              <a:t>conflitti </a:t>
            </a:r>
            <a:r>
              <a:rPr lang="it-IT" sz="2800" dirty="0">
                <a:cs typeface="Arial"/>
              </a:rPr>
              <a:t>e sui processi di presa</a:t>
            </a:r>
            <a:r>
              <a:rPr lang="it-IT" sz="2800" i="1" dirty="0">
                <a:cs typeface="Arial"/>
              </a:rPr>
              <a:t> </a:t>
            </a:r>
            <a:r>
              <a:rPr lang="it-IT" sz="2800" dirty="0">
                <a:cs typeface="Arial"/>
              </a:rPr>
              <a:t>di </a:t>
            </a:r>
            <a:r>
              <a:rPr lang="it-IT" sz="2800" i="1" dirty="0">
                <a:cs typeface="Arial"/>
              </a:rPr>
              <a:t>decisione</a:t>
            </a:r>
            <a:r>
              <a:rPr lang="it-IT" sz="2800" dirty="0">
                <a:cs typeface="Arial"/>
              </a:rPr>
              <a:t>.</a:t>
            </a:r>
          </a:p>
        </p:txBody>
      </p:sp>
      <p:sp>
        <p:nvSpPr>
          <p:cNvPr id="4"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F6D8639-9F04-6B45-94BA-C333B7EAE41D}" type="slidenum">
              <a:rPr lang="it-IT">
                <a:solidFill>
                  <a:srgbClr val="045C75"/>
                </a:solidFill>
              </a:rPr>
              <a:pPr eaLnBrk="1" hangingPunct="1"/>
              <a:t>87</a:t>
            </a:fld>
            <a:endParaRPr lang="it-IT">
              <a:solidFill>
                <a:srgbClr val="045C75"/>
              </a:solidFill>
            </a:endParaRPr>
          </a:p>
        </p:txBody>
      </p:sp>
      <p:sp>
        <p:nvSpPr>
          <p:cNvPr id="7" name="Titolo 1"/>
          <p:cNvSpPr>
            <a:spLocks noGrp="1"/>
          </p:cNvSpPr>
          <p:nvPr>
            <p:ph type="title"/>
          </p:nvPr>
        </p:nvSpPr>
        <p:spPr>
          <a:xfrm>
            <a:off x="0" y="274638"/>
            <a:ext cx="9144000" cy="1143000"/>
          </a:xfrm>
        </p:spPr>
        <p:txBody>
          <a:bodyPr>
            <a:noAutofit/>
          </a:bodyPr>
          <a:lstStyle/>
          <a:p>
            <a:r>
              <a:rPr lang="it-IT" sz="3200" b="1" dirty="0" smtClean="0">
                <a:solidFill>
                  <a:srgbClr val="008000"/>
                </a:solidFill>
              </a:rPr>
              <a:t>CULTURA ORGANIZZATIVA E </a:t>
            </a:r>
            <a:r>
              <a:rPr lang="it-IT" sz="3200" b="1" i="1" dirty="0" smtClean="0">
                <a:solidFill>
                  <a:srgbClr val="008000"/>
                </a:solidFill>
              </a:rPr>
              <a:t>EFFECTIVE </a:t>
            </a:r>
            <a:r>
              <a:rPr lang="it-IT" sz="3200" b="1" i="1" dirty="0">
                <a:solidFill>
                  <a:srgbClr val="008000"/>
                </a:solidFill>
              </a:rPr>
              <a:t>TEAM </a:t>
            </a:r>
            <a:r>
              <a:rPr lang="it-IT" sz="3200" b="1" i="1" dirty="0" smtClean="0">
                <a:solidFill>
                  <a:srgbClr val="008000"/>
                </a:solidFill>
              </a:rPr>
              <a:t>CLIMATE</a:t>
            </a:r>
            <a:endParaRPr lang="it-IT" sz="3200" dirty="0">
              <a:solidFill>
                <a:srgbClr val="008000"/>
              </a:solidFill>
            </a:endParaRPr>
          </a:p>
        </p:txBody>
      </p:sp>
    </p:spTree>
    <p:extLst>
      <p:ext uri="{BB962C8B-B14F-4D97-AF65-F5344CB8AC3E}">
        <p14:creationId xmlns:p14="http://schemas.microsoft.com/office/powerpoint/2010/main" val="340639821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0" y="274638"/>
            <a:ext cx="9144000" cy="1143000"/>
          </a:xfrm>
        </p:spPr>
        <p:txBody>
          <a:bodyPr>
            <a:normAutofit fontScale="90000"/>
          </a:bodyPr>
          <a:lstStyle/>
          <a:p>
            <a:pPr algn="ctr" eaLnBrk="1" hangingPunct="1"/>
            <a:r>
              <a:rPr lang="it-IT" sz="3600" b="1" dirty="0" smtClean="0">
                <a:solidFill>
                  <a:srgbClr val="008000"/>
                </a:solidFill>
                <a:cs typeface="Arial"/>
              </a:rPr>
              <a:t>DEFINIZIONE DI CULTURA ORGANIZZATIVA</a:t>
            </a:r>
            <a:br>
              <a:rPr lang="it-IT" sz="3600" b="1" dirty="0" smtClean="0">
                <a:solidFill>
                  <a:srgbClr val="008000"/>
                </a:solidFill>
                <a:cs typeface="Arial"/>
              </a:rPr>
            </a:br>
            <a:endParaRPr lang="it-IT" sz="3600" b="1" dirty="0">
              <a:solidFill>
                <a:srgbClr val="008000"/>
              </a:solidFill>
              <a:cs typeface="Arial"/>
            </a:endParaRPr>
          </a:p>
        </p:txBody>
      </p:sp>
      <p:sp>
        <p:nvSpPr>
          <p:cNvPr id="41987" name="Rectangle 6"/>
          <p:cNvSpPr>
            <a:spLocks noGrp="1" noChangeArrowheads="1"/>
          </p:cNvSpPr>
          <p:nvPr>
            <p:ph idx="1"/>
          </p:nvPr>
        </p:nvSpPr>
        <p:spPr>
          <a:xfrm>
            <a:off x="0" y="1417638"/>
            <a:ext cx="9144000" cy="4525963"/>
          </a:xfrm>
        </p:spPr>
        <p:txBody>
          <a:bodyPr>
            <a:normAutofit lnSpcReduction="10000"/>
          </a:bodyPr>
          <a:lstStyle/>
          <a:p>
            <a:pPr algn="just" eaLnBrk="1" hangingPunct="1">
              <a:lnSpc>
                <a:spcPct val="90000"/>
              </a:lnSpc>
              <a:buFontTx/>
              <a:buNone/>
            </a:pPr>
            <a:r>
              <a:rPr lang="it-IT" sz="2800" dirty="0">
                <a:cs typeface="Arial"/>
              </a:rPr>
              <a:t>• Specifici </a:t>
            </a:r>
            <a:r>
              <a:rPr lang="ja-JP" altLang="it-IT" sz="2800" dirty="0">
                <a:cs typeface="Arial"/>
              </a:rPr>
              <a:t>“</a:t>
            </a:r>
            <a:r>
              <a:rPr lang="it-IT" sz="2800" dirty="0">
                <a:cs typeface="Arial"/>
              </a:rPr>
              <a:t>modelli di comportamento</a:t>
            </a:r>
            <a:r>
              <a:rPr lang="ja-JP" altLang="it-IT" sz="2800" dirty="0">
                <a:cs typeface="Arial"/>
              </a:rPr>
              <a:t>”</a:t>
            </a:r>
            <a:r>
              <a:rPr lang="it-IT" sz="2800" dirty="0">
                <a:cs typeface="Arial"/>
              </a:rPr>
              <a:t> improntati </a:t>
            </a:r>
            <a:r>
              <a:rPr lang="it-IT" sz="2800" dirty="0" smtClean="0">
                <a:cs typeface="Arial"/>
              </a:rPr>
              <a:t>da specifici </a:t>
            </a:r>
            <a:r>
              <a:rPr lang="it-IT" sz="2800" dirty="0">
                <a:cs typeface="Arial"/>
              </a:rPr>
              <a:t>modi di essere e di relazionarsi con gli </a:t>
            </a:r>
            <a:r>
              <a:rPr lang="it-IT" sz="2800" dirty="0" smtClean="0">
                <a:cs typeface="Arial"/>
              </a:rPr>
              <a:t>altri (</a:t>
            </a:r>
            <a:r>
              <a:rPr lang="it-IT" sz="2800" dirty="0">
                <a:cs typeface="Arial"/>
              </a:rPr>
              <a:t>capi, colleghi, subordinati, esterni…</a:t>
            </a:r>
            <a:r>
              <a:rPr lang="it-IT" sz="2800" dirty="0" smtClean="0">
                <a:cs typeface="Arial"/>
              </a:rPr>
              <a:t>)</a:t>
            </a:r>
          </a:p>
          <a:p>
            <a:pPr algn="just" eaLnBrk="1" hangingPunct="1">
              <a:lnSpc>
                <a:spcPct val="90000"/>
              </a:lnSpc>
              <a:buFontTx/>
              <a:buNone/>
            </a:pPr>
            <a:endParaRPr lang="it-IT" sz="2800" dirty="0">
              <a:cs typeface="Arial"/>
            </a:endParaRPr>
          </a:p>
          <a:p>
            <a:pPr algn="just" eaLnBrk="1" hangingPunct="1">
              <a:lnSpc>
                <a:spcPct val="90000"/>
              </a:lnSpc>
              <a:buFontTx/>
              <a:buNone/>
            </a:pPr>
            <a:r>
              <a:rPr lang="it-IT" sz="2800" dirty="0">
                <a:cs typeface="Arial"/>
              </a:rPr>
              <a:t>• Questi modelli caratterizzano tutti i membri </a:t>
            </a:r>
            <a:r>
              <a:rPr lang="it-IT" sz="2800" dirty="0" smtClean="0">
                <a:cs typeface="Arial"/>
              </a:rPr>
              <a:t>di un’organizzazione </a:t>
            </a:r>
            <a:r>
              <a:rPr lang="it-IT" sz="2800" dirty="0">
                <a:cs typeface="Arial"/>
              </a:rPr>
              <a:t>pure nelle differenze di personalità, di ruolo, di situazioni </a:t>
            </a:r>
            <a:r>
              <a:rPr lang="it-IT" sz="2800" dirty="0" smtClean="0">
                <a:cs typeface="Arial"/>
              </a:rPr>
              <a:t>contingenti</a:t>
            </a:r>
          </a:p>
          <a:p>
            <a:pPr algn="just" eaLnBrk="1" hangingPunct="1">
              <a:lnSpc>
                <a:spcPct val="90000"/>
              </a:lnSpc>
              <a:buFontTx/>
              <a:buNone/>
            </a:pPr>
            <a:endParaRPr lang="it-IT" sz="2800" dirty="0">
              <a:cs typeface="Arial"/>
            </a:endParaRPr>
          </a:p>
          <a:p>
            <a:pPr algn="just" eaLnBrk="1" hangingPunct="1">
              <a:lnSpc>
                <a:spcPct val="90000"/>
              </a:lnSpc>
              <a:buFontTx/>
              <a:buNone/>
            </a:pPr>
            <a:r>
              <a:rPr lang="it-IT" sz="2800" dirty="0">
                <a:cs typeface="Arial"/>
              </a:rPr>
              <a:t>• La cultura organizzativa determina </a:t>
            </a:r>
            <a:r>
              <a:rPr lang="it-IT" sz="2800" dirty="0" smtClean="0">
                <a:cs typeface="Arial"/>
              </a:rPr>
              <a:t>l’immagine dell’azienda</a:t>
            </a:r>
            <a:r>
              <a:rPr lang="it-IT" sz="2800" dirty="0">
                <a:cs typeface="Arial"/>
              </a:rPr>
              <a:t>, sia sul versante interno che sul </a:t>
            </a:r>
            <a:r>
              <a:rPr lang="it-IT" sz="2800" dirty="0" smtClean="0">
                <a:cs typeface="Arial"/>
              </a:rPr>
              <a:t>versante esterno</a:t>
            </a:r>
            <a:endParaRPr lang="it-IT" sz="2800" dirty="0">
              <a:cs typeface="Aria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0582EBD-7E4B-1844-9B34-B93D1CCAFB54}" type="slidenum">
              <a:rPr lang="it-IT">
                <a:solidFill>
                  <a:srgbClr val="045C75"/>
                </a:solidFill>
              </a:rPr>
              <a:pPr eaLnBrk="1" hangingPunct="1"/>
              <a:t>88</a:t>
            </a:fld>
            <a:endParaRPr lang="it-IT">
              <a:solidFill>
                <a:srgbClr val="045C75"/>
              </a:solidFill>
            </a:endParaRPr>
          </a:p>
        </p:txBody>
      </p:sp>
    </p:spTree>
    <p:extLst>
      <p:ext uri="{BB962C8B-B14F-4D97-AF65-F5344CB8AC3E}">
        <p14:creationId xmlns:p14="http://schemas.microsoft.com/office/powerpoint/2010/main" val="318976918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noChangeArrowheads="1"/>
          </p:cNvSpPr>
          <p:nvPr>
            <p:ph idx="1"/>
          </p:nvPr>
        </p:nvSpPr>
        <p:spPr>
          <a:xfrm>
            <a:off x="0" y="1471696"/>
            <a:ext cx="9144000" cy="4572000"/>
          </a:xfrm>
        </p:spPr>
        <p:txBody>
          <a:bodyPr/>
          <a:lstStyle/>
          <a:p>
            <a:pPr marL="0" indent="0" algn="just" eaLnBrk="1" hangingPunct="1">
              <a:spcBef>
                <a:spcPct val="10000"/>
              </a:spcBef>
              <a:buFont typeface="Wingdings" charset="0"/>
              <a:buNone/>
            </a:pPr>
            <a:r>
              <a:rPr lang="it-IT" sz="2800" dirty="0">
                <a:cs typeface="Arial"/>
              </a:rPr>
              <a:t>La cultura organizzativa si articola su 3 livelli di visibilità e profondità (</a:t>
            </a:r>
            <a:r>
              <a:rPr lang="it-IT" sz="2800" dirty="0" err="1">
                <a:cs typeface="Arial"/>
              </a:rPr>
              <a:t>Schein</a:t>
            </a:r>
            <a:r>
              <a:rPr lang="it-IT" sz="2800" dirty="0">
                <a:cs typeface="Arial"/>
              </a:rPr>
              <a:t>, 1980):</a:t>
            </a:r>
          </a:p>
          <a:p>
            <a:pPr marL="184150" lvl="1" indent="-184150" algn="just" eaLnBrk="1" hangingPunct="1">
              <a:spcBef>
                <a:spcPct val="10000"/>
              </a:spcBef>
              <a:buFontTx/>
              <a:buChar char="•"/>
            </a:pPr>
            <a:r>
              <a:rPr lang="it-IT" dirty="0">
                <a:cs typeface="Arial"/>
              </a:rPr>
              <a:t>gli </a:t>
            </a:r>
            <a:r>
              <a:rPr lang="it-IT" i="1" dirty="0">
                <a:cs typeface="Arial"/>
              </a:rPr>
              <a:t>artefatti</a:t>
            </a:r>
            <a:r>
              <a:rPr lang="it-IT" dirty="0">
                <a:cs typeface="Arial"/>
              </a:rPr>
              <a:t> (ambiente fisico e sociale, tecnologia, linguaggio, comportamenti);</a:t>
            </a:r>
          </a:p>
          <a:p>
            <a:pPr marL="184150" lvl="1" indent="-184150" algn="just" eaLnBrk="1" hangingPunct="1">
              <a:spcBef>
                <a:spcPct val="10000"/>
              </a:spcBef>
              <a:buFontTx/>
              <a:buChar char="•"/>
            </a:pPr>
            <a:r>
              <a:rPr lang="it-IT" dirty="0">
                <a:cs typeface="Arial"/>
              </a:rPr>
              <a:t>i </a:t>
            </a:r>
            <a:r>
              <a:rPr lang="it-IT" i="1" dirty="0">
                <a:cs typeface="Arial"/>
              </a:rPr>
              <a:t>valori</a:t>
            </a:r>
            <a:r>
              <a:rPr lang="it-IT" dirty="0">
                <a:cs typeface="Arial"/>
              </a:rPr>
              <a:t> (convinzioni e opzioni fondamentali su ciò che è preferibile e auspicabile);</a:t>
            </a:r>
          </a:p>
          <a:p>
            <a:pPr marL="184150" lvl="1" indent="-184150" algn="just" eaLnBrk="1" hangingPunct="1">
              <a:spcBef>
                <a:spcPct val="10000"/>
              </a:spcBef>
              <a:buFontTx/>
              <a:buChar char="•"/>
            </a:pPr>
            <a:r>
              <a:rPr lang="it-IT" i="1" dirty="0">
                <a:cs typeface="Arial"/>
              </a:rPr>
              <a:t>assunti di base</a:t>
            </a:r>
            <a:r>
              <a:rPr lang="it-IT" dirty="0">
                <a:cs typeface="Arial"/>
              </a:rPr>
              <a:t> impliciti, dati per scontati, invisibili, inconsapevoli, che orientano il comportamento e danno indicazioni su come percepire, pensare e intervenire sulla realtà.</a:t>
            </a:r>
          </a:p>
        </p:txBody>
      </p:sp>
      <p:sp>
        <p:nvSpPr>
          <p:cNvPr id="4"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048BA47-DD06-1D4B-86B8-77E16B10DC2C}" type="slidenum">
              <a:rPr lang="it-IT">
                <a:solidFill>
                  <a:srgbClr val="045C75"/>
                </a:solidFill>
              </a:rPr>
              <a:pPr eaLnBrk="1" hangingPunct="1"/>
              <a:t>89</a:t>
            </a:fld>
            <a:endParaRPr lang="it-IT">
              <a:solidFill>
                <a:srgbClr val="045C75"/>
              </a:solidFill>
            </a:endParaRPr>
          </a:p>
        </p:txBody>
      </p:sp>
      <p:sp>
        <p:nvSpPr>
          <p:cNvPr id="7" name="Titolo 1"/>
          <p:cNvSpPr>
            <a:spLocks noGrp="1"/>
          </p:cNvSpPr>
          <p:nvPr>
            <p:ph type="title"/>
          </p:nvPr>
        </p:nvSpPr>
        <p:spPr>
          <a:xfrm>
            <a:off x="0" y="274638"/>
            <a:ext cx="9144000" cy="1143000"/>
          </a:xfrm>
        </p:spPr>
        <p:txBody>
          <a:bodyPr>
            <a:noAutofit/>
          </a:bodyPr>
          <a:lstStyle/>
          <a:p>
            <a:r>
              <a:rPr lang="it-IT" sz="3200" b="1" dirty="0" smtClean="0">
                <a:solidFill>
                  <a:srgbClr val="008000"/>
                </a:solidFill>
              </a:rPr>
              <a:t>CULTURA ORGANIZZATIVA E </a:t>
            </a:r>
            <a:r>
              <a:rPr lang="it-IT" sz="3200" b="1" i="1" dirty="0" smtClean="0">
                <a:solidFill>
                  <a:srgbClr val="008000"/>
                </a:solidFill>
              </a:rPr>
              <a:t>EFFECTIVE </a:t>
            </a:r>
            <a:r>
              <a:rPr lang="it-IT" sz="3200" b="1" i="1" dirty="0">
                <a:solidFill>
                  <a:srgbClr val="008000"/>
                </a:solidFill>
              </a:rPr>
              <a:t>TEAM </a:t>
            </a:r>
            <a:r>
              <a:rPr lang="it-IT" sz="3200" b="1" i="1" dirty="0" smtClean="0">
                <a:solidFill>
                  <a:srgbClr val="008000"/>
                </a:solidFill>
              </a:rPr>
              <a:t>CLIMATE</a:t>
            </a:r>
            <a:endParaRPr lang="it-IT" sz="3200" dirty="0">
              <a:solidFill>
                <a:srgbClr val="008000"/>
              </a:solidFill>
            </a:endParaRPr>
          </a:p>
        </p:txBody>
      </p:sp>
    </p:spTree>
    <p:extLst>
      <p:ext uri="{BB962C8B-B14F-4D97-AF65-F5344CB8AC3E}">
        <p14:creationId xmlns:p14="http://schemas.microsoft.com/office/powerpoint/2010/main" val="24331455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8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8612"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sz="4000" b="1" dirty="0" smtClean="0">
                <a:solidFill>
                  <a:srgbClr val="008000"/>
                </a:solidFill>
              </a:rPr>
              <a:t>BENEFITS SOCIALI DEI TEAM</a:t>
            </a:r>
            <a:endParaRPr lang="en-US" sz="4000" b="1" dirty="0">
              <a:solidFill>
                <a:srgbClr val="008000"/>
              </a:solidFill>
            </a:endParaRPr>
          </a:p>
        </p:txBody>
      </p:sp>
      <p:grpSp>
        <p:nvGrpSpPr>
          <p:cNvPr id="68620" name="Group 12"/>
          <p:cNvGrpSpPr>
            <a:grpSpLocks/>
          </p:cNvGrpSpPr>
          <p:nvPr/>
        </p:nvGrpSpPr>
        <p:grpSpPr bwMode="auto">
          <a:xfrm>
            <a:off x="838200" y="1981200"/>
            <a:ext cx="7997825" cy="2047875"/>
            <a:chOff x="528" y="1248"/>
            <a:chExt cx="5038" cy="1290"/>
          </a:xfrm>
        </p:grpSpPr>
        <p:sp>
          <p:nvSpPr>
            <p:cNvPr id="68614" name="Rectangle 6"/>
            <p:cNvSpPr>
              <a:spLocks noChangeArrowheads="1"/>
            </p:cNvSpPr>
            <p:nvPr/>
          </p:nvSpPr>
          <p:spPr bwMode="auto">
            <a:xfrm>
              <a:off x="2976" y="1299"/>
              <a:ext cx="2590" cy="1142"/>
            </a:xfrm>
            <a:prstGeom prst="rect">
              <a:avLst/>
            </a:prstGeom>
            <a:noFill/>
            <a:ln w="2857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spAutoFit/>
            </a:bodyPr>
            <a:lstStyle/>
            <a:p>
              <a:pPr algn="just" eaLnBrk="0" hangingPunct="0"/>
              <a:r>
                <a:rPr lang="en-US" sz="2800" b="1" dirty="0" err="1" smtClean="0">
                  <a:latin typeface="Arial"/>
                  <a:cs typeface="Arial"/>
                </a:rPr>
                <a:t>Intimità</a:t>
              </a:r>
              <a:r>
                <a:rPr lang="en-US" sz="2800" b="1" dirty="0" smtClean="0">
                  <a:latin typeface="Arial"/>
                  <a:cs typeface="Arial"/>
                </a:rPr>
                <a:t> </a:t>
              </a:r>
              <a:r>
                <a:rPr lang="en-US" sz="2800" b="1" dirty="0" err="1" smtClean="0">
                  <a:latin typeface="Arial"/>
                  <a:cs typeface="Arial"/>
                </a:rPr>
                <a:t>psicologica</a:t>
              </a:r>
              <a:r>
                <a:rPr lang="en-US" sz="2800" b="1" dirty="0" smtClean="0">
                  <a:latin typeface="Arial"/>
                  <a:cs typeface="Arial"/>
                </a:rPr>
                <a:t> –</a:t>
              </a:r>
              <a:r>
                <a:rPr lang="en-US" sz="2800" dirty="0" err="1" smtClean="0">
                  <a:latin typeface="Arial"/>
                  <a:cs typeface="Arial"/>
                </a:rPr>
                <a:t>vicinanza</a:t>
              </a:r>
              <a:r>
                <a:rPr lang="en-US" sz="2800" dirty="0" smtClean="0">
                  <a:latin typeface="Arial"/>
                  <a:cs typeface="Arial"/>
                </a:rPr>
                <a:t> </a:t>
              </a:r>
              <a:r>
                <a:rPr lang="en-US" sz="2800" dirty="0" err="1" smtClean="0">
                  <a:latin typeface="Arial"/>
                  <a:cs typeface="Arial"/>
                </a:rPr>
                <a:t>emotiva</a:t>
              </a:r>
              <a:r>
                <a:rPr lang="en-US" sz="2800" dirty="0" smtClean="0">
                  <a:latin typeface="Arial"/>
                  <a:cs typeface="Arial"/>
                </a:rPr>
                <a:t> e </a:t>
              </a:r>
              <a:r>
                <a:rPr lang="en-US" sz="2800" dirty="0" err="1" smtClean="0">
                  <a:latin typeface="Arial"/>
                  <a:cs typeface="Arial"/>
                </a:rPr>
                <a:t>psicologica</a:t>
              </a:r>
              <a:r>
                <a:rPr lang="en-US" sz="2800" dirty="0" smtClean="0">
                  <a:latin typeface="Arial"/>
                  <a:cs typeface="Arial"/>
                </a:rPr>
                <a:t> </a:t>
              </a:r>
              <a:r>
                <a:rPr lang="en-US" sz="2800" dirty="0" err="1" smtClean="0">
                  <a:latin typeface="Arial"/>
                  <a:cs typeface="Arial"/>
                </a:rPr>
                <a:t>tra</a:t>
              </a:r>
              <a:r>
                <a:rPr lang="en-US" sz="2800" dirty="0" smtClean="0">
                  <a:latin typeface="Arial"/>
                  <a:cs typeface="Arial"/>
                </a:rPr>
                <a:t> </a:t>
              </a:r>
              <a:r>
                <a:rPr lang="en-US" sz="2800" dirty="0" err="1" smtClean="0">
                  <a:latin typeface="Arial"/>
                  <a:cs typeface="Arial"/>
                </a:rPr>
                <a:t>membri</a:t>
              </a:r>
              <a:r>
                <a:rPr lang="en-US" sz="2800" dirty="0" smtClean="0">
                  <a:latin typeface="Arial"/>
                  <a:cs typeface="Arial"/>
                </a:rPr>
                <a:t> del </a:t>
              </a:r>
              <a:r>
                <a:rPr lang="en-US" sz="2800" dirty="0" err="1" smtClean="0">
                  <a:latin typeface="Arial"/>
                  <a:cs typeface="Arial"/>
                </a:rPr>
                <a:t>gruppo</a:t>
              </a:r>
              <a:r>
                <a:rPr lang="en-US" sz="2800" dirty="0" smtClean="0">
                  <a:latin typeface="Arial"/>
                  <a:cs typeface="Arial"/>
                </a:rPr>
                <a:t> o team</a:t>
              </a:r>
              <a:endParaRPr lang="en-US" sz="2800" dirty="0">
                <a:latin typeface="Arial"/>
                <a:cs typeface="Arial"/>
              </a:endParaRPr>
            </a:p>
          </p:txBody>
        </p:sp>
        <p:pic>
          <p:nvPicPr>
            <p:cNvPr id="68618" name="Picture 10" descr="BD1992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248"/>
              <a:ext cx="2514" cy="12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621" name="Group 13"/>
          <p:cNvGrpSpPr>
            <a:grpSpLocks/>
          </p:cNvGrpSpPr>
          <p:nvPr/>
        </p:nvGrpSpPr>
        <p:grpSpPr bwMode="auto">
          <a:xfrm>
            <a:off x="838200" y="4089400"/>
            <a:ext cx="7391400" cy="2768600"/>
            <a:chOff x="288" y="2576"/>
            <a:chExt cx="4656" cy="1744"/>
          </a:xfrm>
        </p:grpSpPr>
        <p:sp>
          <p:nvSpPr>
            <p:cNvPr id="68615" name="Rectangle 7"/>
            <p:cNvSpPr>
              <a:spLocks noChangeArrowheads="1"/>
            </p:cNvSpPr>
            <p:nvPr/>
          </p:nvSpPr>
          <p:spPr bwMode="auto">
            <a:xfrm>
              <a:off x="288" y="2883"/>
              <a:ext cx="2590" cy="1142"/>
            </a:xfrm>
            <a:prstGeom prst="rect">
              <a:avLst/>
            </a:prstGeom>
            <a:noFill/>
            <a:ln w="2857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spAutoFit/>
            </a:bodyPr>
            <a:lstStyle/>
            <a:p>
              <a:pPr algn="just" eaLnBrk="0" hangingPunct="0"/>
              <a:r>
                <a:rPr lang="en-US" sz="2800" b="1" dirty="0" err="1" smtClean="0">
                  <a:latin typeface="Arial"/>
                  <a:cs typeface="Arial"/>
                </a:rPr>
                <a:t>Intimità</a:t>
              </a:r>
              <a:r>
                <a:rPr lang="en-US" sz="2800" b="1" dirty="0" smtClean="0">
                  <a:latin typeface="Arial"/>
                  <a:cs typeface="Arial"/>
                </a:rPr>
                <a:t> </a:t>
              </a:r>
              <a:r>
                <a:rPr lang="en-US" sz="2800" b="1" dirty="0" err="1" smtClean="0">
                  <a:latin typeface="Arial"/>
                  <a:cs typeface="Arial"/>
                </a:rPr>
                <a:t>integrata</a:t>
              </a:r>
              <a:r>
                <a:rPr lang="en-US" sz="2800" b="1" dirty="0" smtClean="0">
                  <a:latin typeface="Arial"/>
                  <a:cs typeface="Arial"/>
                </a:rPr>
                <a:t> –</a:t>
              </a:r>
              <a:r>
                <a:rPr lang="en-US" sz="2800" dirty="0" smtClean="0">
                  <a:latin typeface="Arial"/>
                  <a:cs typeface="Arial"/>
                </a:rPr>
                <a:t> </a:t>
              </a:r>
              <a:r>
                <a:rPr lang="en-US" sz="2800" dirty="0" err="1" smtClean="0">
                  <a:latin typeface="Arial"/>
                  <a:cs typeface="Arial"/>
                </a:rPr>
                <a:t>vicinanza</a:t>
              </a:r>
              <a:r>
                <a:rPr lang="en-US" sz="2800" dirty="0" smtClean="0">
                  <a:latin typeface="Arial"/>
                  <a:cs typeface="Arial"/>
                </a:rPr>
                <a:t> </a:t>
              </a:r>
              <a:r>
                <a:rPr lang="en-US" sz="2800" dirty="0" err="1" smtClean="0">
                  <a:latin typeface="Arial"/>
                  <a:cs typeface="Arial"/>
                </a:rPr>
                <a:t>ottenuta</a:t>
              </a:r>
              <a:r>
                <a:rPr lang="en-US" sz="2800" dirty="0" smtClean="0">
                  <a:latin typeface="Arial"/>
                  <a:cs typeface="Arial"/>
                </a:rPr>
                <a:t> </a:t>
              </a:r>
              <a:r>
                <a:rPr lang="en-US" sz="2800" dirty="0" err="1" smtClean="0">
                  <a:latin typeface="Arial"/>
                  <a:cs typeface="Arial"/>
                </a:rPr>
                <a:t>tramite</a:t>
              </a:r>
              <a:r>
                <a:rPr lang="en-US" sz="2800" dirty="0" smtClean="0">
                  <a:latin typeface="Arial"/>
                  <a:cs typeface="Arial"/>
                </a:rPr>
                <a:t> le </a:t>
              </a:r>
              <a:r>
                <a:rPr lang="en-US" sz="2800" dirty="0" err="1" smtClean="0">
                  <a:latin typeface="Arial"/>
                  <a:cs typeface="Arial"/>
                </a:rPr>
                <a:t>attività</a:t>
              </a:r>
              <a:r>
                <a:rPr lang="en-US" sz="2800" dirty="0" smtClean="0">
                  <a:latin typeface="Arial"/>
                  <a:cs typeface="Arial"/>
                </a:rPr>
                <a:t> e </a:t>
              </a:r>
              <a:r>
                <a:rPr lang="en-US" sz="2800" dirty="0" err="1" smtClean="0">
                  <a:latin typeface="Arial"/>
                  <a:cs typeface="Arial"/>
                </a:rPr>
                <a:t>i</a:t>
              </a:r>
              <a:r>
                <a:rPr lang="en-US" sz="2800" dirty="0" smtClean="0">
                  <a:latin typeface="Arial"/>
                  <a:cs typeface="Arial"/>
                </a:rPr>
                <a:t> </a:t>
              </a:r>
              <a:r>
                <a:rPr lang="en-US" sz="2800" dirty="0" err="1" smtClean="0">
                  <a:latin typeface="Arial"/>
                  <a:cs typeface="Arial"/>
                </a:rPr>
                <a:t>compiti</a:t>
              </a:r>
              <a:endParaRPr lang="en-US" sz="2800" dirty="0">
                <a:latin typeface="Arial"/>
                <a:cs typeface="Arial"/>
              </a:endParaRPr>
            </a:p>
          </p:txBody>
        </p:sp>
        <p:pic>
          <p:nvPicPr>
            <p:cNvPr id="68619" name="Picture 11" descr="BD19903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576"/>
              <a:ext cx="1872" cy="17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78310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412423"/>
            <a:ext cx="9144000" cy="1655762"/>
          </a:xfrm>
        </p:spPr>
        <p:txBody>
          <a:bodyPr>
            <a:normAutofit/>
          </a:bodyPr>
          <a:lstStyle/>
          <a:p>
            <a:pPr algn="just" eaLnBrk="1" hangingPunct="1"/>
            <a:r>
              <a:rPr lang="it-IT" sz="2800" dirty="0" smtClean="0">
                <a:cs typeface="Arial"/>
              </a:rPr>
              <a:t>Ogni </a:t>
            </a:r>
            <a:r>
              <a:rPr lang="it-IT" sz="2800" dirty="0">
                <a:cs typeface="Arial"/>
              </a:rPr>
              <a:t>cultura organizzativa è determinata </a:t>
            </a:r>
            <a:r>
              <a:rPr lang="it-IT" sz="2800" dirty="0" smtClean="0">
                <a:cs typeface="Arial"/>
              </a:rPr>
              <a:t>da un’interrelazione </a:t>
            </a:r>
            <a:r>
              <a:rPr lang="it-IT" sz="2800" dirty="0">
                <a:cs typeface="Arial"/>
              </a:rPr>
              <a:t>articolata e sistemica </a:t>
            </a:r>
            <a:r>
              <a:rPr lang="it-IT" sz="2800" dirty="0" smtClean="0">
                <a:cs typeface="Arial"/>
              </a:rPr>
              <a:t>tra:</a:t>
            </a:r>
            <a:endParaRPr lang="it-IT" sz="2800" dirty="0">
              <a:cs typeface="Arial"/>
            </a:endParaRPr>
          </a:p>
        </p:txBody>
      </p:sp>
      <p:sp>
        <p:nvSpPr>
          <p:cNvPr id="43011" name="Rectangle 3"/>
          <p:cNvSpPr>
            <a:spLocks noGrp="1" noChangeArrowheads="1"/>
          </p:cNvSpPr>
          <p:nvPr>
            <p:ph sz="half" idx="1"/>
          </p:nvPr>
        </p:nvSpPr>
        <p:spPr>
          <a:xfrm>
            <a:off x="162302" y="3068185"/>
            <a:ext cx="4038600" cy="2678112"/>
          </a:xfrm>
        </p:spPr>
        <p:txBody>
          <a:bodyPr>
            <a:normAutofit fontScale="92500" lnSpcReduction="20000"/>
          </a:bodyPr>
          <a:lstStyle/>
          <a:p>
            <a:pPr eaLnBrk="1" hangingPunct="1">
              <a:lnSpc>
                <a:spcPct val="90000"/>
              </a:lnSpc>
              <a:buFontTx/>
              <a:buNone/>
            </a:pPr>
            <a:r>
              <a:rPr lang="it-IT" dirty="0">
                <a:cs typeface="Arial"/>
              </a:rPr>
              <a:t>VARIABILI INTERNE</a:t>
            </a:r>
          </a:p>
          <a:p>
            <a:pPr eaLnBrk="1" hangingPunct="1">
              <a:lnSpc>
                <a:spcPct val="90000"/>
              </a:lnSpc>
            </a:pPr>
            <a:endParaRPr lang="it-IT" dirty="0">
              <a:cs typeface="Arial"/>
            </a:endParaRPr>
          </a:p>
          <a:p>
            <a:pPr eaLnBrk="1" hangingPunct="1">
              <a:lnSpc>
                <a:spcPct val="90000"/>
              </a:lnSpc>
            </a:pPr>
            <a:r>
              <a:rPr lang="it-IT" dirty="0">
                <a:cs typeface="Arial"/>
              </a:rPr>
              <a:t>dimensione </a:t>
            </a:r>
          </a:p>
          <a:p>
            <a:pPr eaLnBrk="1" hangingPunct="1">
              <a:lnSpc>
                <a:spcPct val="90000"/>
              </a:lnSpc>
            </a:pPr>
            <a:r>
              <a:rPr lang="it-IT" dirty="0" smtClean="0">
                <a:cs typeface="Arial"/>
              </a:rPr>
              <a:t>organizzazione formale</a:t>
            </a:r>
            <a:endParaRPr lang="it-IT" dirty="0">
              <a:cs typeface="Arial"/>
            </a:endParaRPr>
          </a:p>
          <a:p>
            <a:pPr eaLnBrk="1" hangingPunct="1">
              <a:lnSpc>
                <a:spcPct val="90000"/>
              </a:lnSpc>
            </a:pPr>
            <a:r>
              <a:rPr lang="it-IT" dirty="0" smtClean="0">
                <a:cs typeface="Arial"/>
              </a:rPr>
              <a:t>tecnologia </a:t>
            </a:r>
            <a:endParaRPr lang="it-IT" dirty="0">
              <a:cs typeface="Arial"/>
            </a:endParaRPr>
          </a:p>
          <a:p>
            <a:pPr eaLnBrk="1" hangingPunct="1">
              <a:lnSpc>
                <a:spcPct val="90000"/>
              </a:lnSpc>
            </a:pPr>
            <a:r>
              <a:rPr lang="it-IT" dirty="0">
                <a:cs typeface="Arial"/>
              </a:rPr>
              <a:t>risorse </a:t>
            </a:r>
            <a:r>
              <a:rPr lang="it-IT" dirty="0" smtClean="0">
                <a:cs typeface="Arial"/>
              </a:rPr>
              <a:t>umane</a:t>
            </a:r>
          </a:p>
          <a:p>
            <a:pPr eaLnBrk="1" hangingPunct="1">
              <a:lnSpc>
                <a:spcPct val="90000"/>
              </a:lnSpc>
            </a:pPr>
            <a:r>
              <a:rPr lang="it-IT" dirty="0" smtClean="0">
                <a:cs typeface="Arial"/>
              </a:rPr>
              <a:t>…</a:t>
            </a:r>
            <a:r>
              <a:rPr lang="it-IT" dirty="0">
                <a:cs typeface="Arial"/>
              </a:rPr>
              <a:t>. </a:t>
            </a:r>
          </a:p>
        </p:txBody>
      </p:sp>
      <p:sp>
        <p:nvSpPr>
          <p:cNvPr id="43012" name="Rectangle 4"/>
          <p:cNvSpPr>
            <a:spLocks noGrp="1" noChangeArrowheads="1"/>
          </p:cNvSpPr>
          <p:nvPr>
            <p:ph sz="half" idx="2"/>
          </p:nvPr>
        </p:nvSpPr>
        <p:spPr>
          <a:xfrm>
            <a:off x="4837176" y="3068185"/>
            <a:ext cx="4040187" cy="2892425"/>
          </a:xfrm>
        </p:spPr>
        <p:txBody>
          <a:bodyPr>
            <a:normAutofit fontScale="92500" lnSpcReduction="20000"/>
          </a:bodyPr>
          <a:lstStyle/>
          <a:p>
            <a:pPr eaLnBrk="1" hangingPunct="1">
              <a:lnSpc>
                <a:spcPct val="90000"/>
              </a:lnSpc>
              <a:buFont typeface="Wingdings 2" charset="0"/>
              <a:buNone/>
            </a:pPr>
            <a:r>
              <a:rPr lang="it-IT" dirty="0">
                <a:cs typeface="Arial"/>
              </a:rPr>
              <a:t>VARIABILI ESTERNE</a:t>
            </a:r>
          </a:p>
          <a:p>
            <a:pPr eaLnBrk="1" hangingPunct="1">
              <a:lnSpc>
                <a:spcPct val="90000"/>
              </a:lnSpc>
              <a:buFontTx/>
              <a:buNone/>
            </a:pPr>
            <a:endParaRPr lang="it-IT" dirty="0">
              <a:cs typeface="Arial"/>
            </a:endParaRPr>
          </a:p>
          <a:p>
            <a:pPr eaLnBrk="1" hangingPunct="1">
              <a:lnSpc>
                <a:spcPct val="90000"/>
              </a:lnSpc>
            </a:pPr>
            <a:r>
              <a:rPr lang="it-IT" dirty="0">
                <a:cs typeface="Arial"/>
              </a:rPr>
              <a:t>contesto socio-politico</a:t>
            </a:r>
          </a:p>
          <a:p>
            <a:pPr eaLnBrk="1" hangingPunct="1">
              <a:lnSpc>
                <a:spcPct val="90000"/>
              </a:lnSpc>
            </a:pPr>
            <a:r>
              <a:rPr lang="it-IT" dirty="0">
                <a:cs typeface="Arial"/>
              </a:rPr>
              <a:t>settore economico</a:t>
            </a:r>
          </a:p>
          <a:p>
            <a:pPr eaLnBrk="1" hangingPunct="1">
              <a:lnSpc>
                <a:spcPct val="90000"/>
              </a:lnSpc>
            </a:pPr>
            <a:r>
              <a:rPr lang="it-IT" dirty="0">
                <a:cs typeface="Arial"/>
              </a:rPr>
              <a:t>mercato di riferimento</a:t>
            </a:r>
          </a:p>
          <a:p>
            <a:pPr eaLnBrk="1" hangingPunct="1">
              <a:lnSpc>
                <a:spcPct val="90000"/>
              </a:lnSpc>
            </a:pPr>
            <a:r>
              <a:rPr lang="it-IT" dirty="0">
                <a:cs typeface="Arial"/>
              </a:rPr>
              <a:t>target di </a:t>
            </a:r>
            <a:r>
              <a:rPr lang="it-IT" dirty="0" smtClean="0">
                <a:cs typeface="Arial"/>
              </a:rPr>
              <a:t>utenza</a:t>
            </a:r>
          </a:p>
          <a:p>
            <a:pPr eaLnBrk="1" hangingPunct="1">
              <a:lnSpc>
                <a:spcPct val="90000"/>
              </a:lnSpc>
            </a:pPr>
            <a:r>
              <a:rPr lang="it-IT" dirty="0" smtClean="0">
                <a:cs typeface="Arial"/>
              </a:rPr>
              <a:t>…</a:t>
            </a:r>
            <a:endParaRPr lang="it-IT" dirty="0">
              <a:cs typeface="Arial"/>
            </a:endParaRPr>
          </a:p>
          <a:p>
            <a:pPr eaLnBrk="1" hangingPunct="1">
              <a:lnSpc>
                <a:spcPct val="90000"/>
              </a:lnSpc>
              <a:buFontTx/>
              <a:buNone/>
            </a:pPr>
            <a:endParaRPr lang="it-IT" dirty="0">
              <a:cs typeface="Arial"/>
            </a:endParaRPr>
          </a:p>
        </p:txBody>
      </p:sp>
      <p:sp>
        <p:nvSpPr>
          <p:cNvPr id="7" name="Segnaposto numero diapositiva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79EE7F9-B490-9D4B-BC3C-3A6A1B9789EB}" type="slidenum">
              <a:rPr lang="it-IT">
                <a:solidFill>
                  <a:srgbClr val="045C75"/>
                </a:solidFill>
              </a:rPr>
              <a:pPr eaLnBrk="1" hangingPunct="1"/>
              <a:t>90</a:t>
            </a:fld>
            <a:endParaRPr lang="it-IT">
              <a:solidFill>
                <a:srgbClr val="045C75"/>
              </a:solidFill>
            </a:endParaRPr>
          </a:p>
        </p:txBody>
      </p:sp>
      <p:sp>
        <p:nvSpPr>
          <p:cNvPr id="8" name="Titolo 1"/>
          <p:cNvSpPr txBox="1">
            <a:spLocks/>
          </p:cNvSpPr>
          <p:nvPr/>
        </p:nvSpPr>
        <p:spPr>
          <a:xfrm>
            <a:off x="0" y="274638"/>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it-IT" sz="3200" b="1" smtClean="0">
                <a:solidFill>
                  <a:srgbClr val="008000"/>
                </a:solidFill>
              </a:rPr>
              <a:t>CULTURA ORGANIZZATIVA E </a:t>
            </a:r>
            <a:r>
              <a:rPr lang="it-IT" sz="3200" b="1" i="1" smtClean="0">
                <a:solidFill>
                  <a:srgbClr val="008000"/>
                </a:solidFill>
              </a:rPr>
              <a:t>EFFECTIVE TEAM CLIMATE</a:t>
            </a:r>
            <a:endParaRPr lang="it-IT" sz="3200" dirty="0">
              <a:solidFill>
                <a:srgbClr val="008000"/>
              </a:solidFill>
            </a:endParaRPr>
          </a:p>
        </p:txBody>
      </p:sp>
    </p:spTree>
    <p:extLst>
      <p:ext uri="{BB962C8B-B14F-4D97-AF65-F5344CB8AC3E}">
        <p14:creationId xmlns:p14="http://schemas.microsoft.com/office/powerpoint/2010/main" val="269381084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0" y="1600200"/>
            <a:ext cx="9144000" cy="4525963"/>
          </a:xfrm>
        </p:spPr>
        <p:txBody>
          <a:bodyPr/>
          <a:lstStyle/>
          <a:p>
            <a:pPr marL="0" indent="0" algn="just">
              <a:buNone/>
            </a:pPr>
            <a:r>
              <a:rPr lang="it-IT" dirty="0" smtClean="0">
                <a:cs typeface="Arial"/>
              </a:rPr>
              <a:t>Il </a:t>
            </a:r>
            <a:r>
              <a:rPr lang="it-IT" sz="2800" dirty="0" smtClean="0">
                <a:cs typeface="Arial"/>
              </a:rPr>
              <a:t>fondatore, gestore, </a:t>
            </a:r>
            <a:r>
              <a:rPr lang="it-IT" sz="2800" dirty="0">
                <a:cs typeface="Arial"/>
              </a:rPr>
              <a:t>e/o leader </a:t>
            </a:r>
            <a:r>
              <a:rPr lang="it-IT" sz="2800" dirty="0" smtClean="0">
                <a:cs typeface="Arial"/>
              </a:rPr>
              <a:t>dell’azienda </a:t>
            </a:r>
            <a:r>
              <a:rPr lang="it-IT" sz="2800" dirty="0">
                <a:cs typeface="Arial"/>
              </a:rPr>
              <a:t>ha un </a:t>
            </a:r>
            <a:r>
              <a:rPr lang="it-IT" sz="2800" dirty="0" smtClean="0">
                <a:cs typeface="Arial"/>
              </a:rPr>
              <a:t>ruolo determinante </a:t>
            </a:r>
            <a:r>
              <a:rPr lang="it-IT" sz="2800" dirty="0">
                <a:cs typeface="Arial"/>
              </a:rPr>
              <a:t>nella creazione della cultura </a:t>
            </a:r>
            <a:r>
              <a:rPr lang="it-IT" sz="2800" dirty="0" smtClean="0">
                <a:cs typeface="Arial"/>
              </a:rPr>
              <a:t>organizzativa e dunque del clima di gruppo, in </a:t>
            </a:r>
            <a:r>
              <a:rPr lang="it-IT" sz="2800" dirty="0">
                <a:cs typeface="Arial"/>
              </a:rPr>
              <a:t>quanto esercita una grossa influenza sul modo in cui il gruppo si definisce e risolve i suoi problemi di adattamento </a:t>
            </a:r>
            <a:r>
              <a:rPr lang="it-IT" sz="2800" dirty="0" smtClean="0">
                <a:cs typeface="Arial"/>
              </a:rPr>
              <a:t>all’esterno </a:t>
            </a:r>
            <a:r>
              <a:rPr lang="it-IT" sz="2800" dirty="0">
                <a:cs typeface="Arial"/>
              </a:rPr>
              <a:t>e di integrazione </a:t>
            </a:r>
            <a:r>
              <a:rPr lang="it-IT" sz="2800" dirty="0" smtClean="0">
                <a:cs typeface="Arial"/>
              </a:rPr>
              <a:t>all’interno</a:t>
            </a:r>
            <a:r>
              <a:rPr lang="it-IT" sz="2800" dirty="0">
                <a:cs typeface="Arial"/>
              </a:rPr>
              <a:t>, trasmettendo i propri principi, visioni, valori, ideali</a:t>
            </a:r>
            <a:r>
              <a:rPr lang="it-IT" dirty="0">
                <a:cs typeface="Arial"/>
              </a:rPr>
              <a:t>. </a:t>
            </a:r>
            <a:endParaRPr lang="it-IT" dirty="0">
              <a:solidFill>
                <a:srgbClr val="0000FF"/>
              </a:solidFill>
              <a:cs typeface="Aria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37620A0-7D4D-D448-8D1C-B43605C4B280}" type="slidenum">
              <a:rPr lang="it-IT">
                <a:solidFill>
                  <a:srgbClr val="045C75"/>
                </a:solidFill>
              </a:rPr>
              <a:pPr eaLnBrk="1" hangingPunct="1"/>
              <a:t>91</a:t>
            </a:fld>
            <a:endParaRPr lang="it-IT">
              <a:solidFill>
                <a:srgbClr val="045C75"/>
              </a:solidFill>
            </a:endParaRPr>
          </a:p>
        </p:txBody>
      </p:sp>
      <p:sp>
        <p:nvSpPr>
          <p:cNvPr id="7" name="Titolo 1"/>
          <p:cNvSpPr>
            <a:spLocks noGrp="1"/>
          </p:cNvSpPr>
          <p:nvPr>
            <p:ph type="title"/>
          </p:nvPr>
        </p:nvSpPr>
        <p:spPr>
          <a:xfrm>
            <a:off x="0" y="274638"/>
            <a:ext cx="9144000" cy="1143000"/>
          </a:xfrm>
        </p:spPr>
        <p:txBody>
          <a:bodyPr>
            <a:noAutofit/>
          </a:bodyPr>
          <a:lstStyle/>
          <a:p>
            <a:r>
              <a:rPr lang="it-IT" sz="3200" b="1" dirty="0" smtClean="0">
                <a:solidFill>
                  <a:srgbClr val="008000"/>
                </a:solidFill>
              </a:rPr>
              <a:t>CULTURA ORGANIZZATIVA E </a:t>
            </a:r>
            <a:r>
              <a:rPr lang="it-IT" sz="3200" b="1" i="1" dirty="0" smtClean="0">
                <a:solidFill>
                  <a:srgbClr val="008000"/>
                </a:solidFill>
              </a:rPr>
              <a:t>EFFECTIVE </a:t>
            </a:r>
            <a:r>
              <a:rPr lang="it-IT" sz="3200" b="1" i="1" dirty="0">
                <a:solidFill>
                  <a:srgbClr val="008000"/>
                </a:solidFill>
              </a:rPr>
              <a:t>TEAM </a:t>
            </a:r>
            <a:r>
              <a:rPr lang="it-IT" sz="3200" b="1" i="1" dirty="0" smtClean="0">
                <a:solidFill>
                  <a:srgbClr val="008000"/>
                </a:solidFill>
              </a:rPr>
              <a:t>CLIMATE</a:t>
            </a:r>
            <a:endParaRPr lang="it-IT" sz="3200" dirty="0">
              <a:solidFill>
                <a:srgbClr val="008000"/>
              </a:solidFill>
            </a:endParaRPr>
          </a:p>
        </p:txBody>
      </p:sp>
    </p:spTree>
    <p:extLst>
      <p:ext uri="{BB962C8B-B14F-4D97-AF65-F5344CB8AC3E}">
        <p14:creationId xmlns:p14="http://schemas.microsoft.com/office/powerpoint/2010/main" val="38769327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81A7755-F292-0D48-B608-8591B4905780}" type="slidenum">
              <a:rPr lang="it-IT">
                <a:solidFill>
                  <a:srgbClr val="045C75"/>
                </a:solidFill>
              </a:rPr>
              <a:pPr eaLnBrk="1" hangingPunct="1"/>
              <a:t>92</a:t>
            </a:fld>
            <a:endParaRPr lang="it-IT">
              <a:solidFill>
                <a:srgbClr val="045C75"/>
              </a:solidFill>
            </a:endParaRP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09" y="-84016"/>
            <a:ext cx="9594732" cy="71556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32764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A5659FD-7B58-5640-8788-09F4C5DC404F}" type="slidenum">
              <a:rPr lang="it-IT">
                <a:solidFill>
                  <a:srgbClr val="045C75"/>
                </a:solidFill>
              </a:rPr>
              <a:pPr eaLnBrk="1" hangingPunct="1"/>
              <a:t>93</a:t>
            </a:fld>
            <a:endParaRPr lang="it-IT">
              <a:solidFill>
                <a:srgbClr val="045C75"/>
              </a:solidFill>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19" y="-156799"/>
            <a:ext cx="9815673" cy="738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98928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81A7755-F292-0D48-B608-8591B4905780}" type="slidenum">
              <a:rPr lang="it-IT">
                <a:solidFill>
                  <a:srgbClr val="045C75"/>
                </a:solidFill>
              </a:rPr>
              <a:pPr eaLnBrk="1" hangingPunct="1"/>
              <a:t>94</a:t>
            </a:fld>
            <a:endParaRPr lang="it-IT">
              <a:solidFill>
                <a:srgbClr val="045C75"/>
              </a:solidFill>
            </a:endParaRP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65" y="-106476"/>
            <a:ext cx="9911211" cy="70997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8624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1CEE4CE-D2AC-B341-9234-AC2C3D4BF25E}" type="slidenum">
              <a:rPr lang="it-IT">
                <a:solidFill>
                  <a:srgbClr val="045C75"/>
                </a:solidFill>
              </a:rPr>
              <a:pPr eaLnBrk="1" hangingPunct="1"/>
              <a:t>95</a:t>
            </a:fld>
            <a:endParaRPr lang="it-IT">
              <a:solidFill>
                <a:srgbClr val="045C75"/>
              </a:solidFill>
            </a:endParaRP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14" y="-156798"/>
            <a:ext cx="9903970" cy="725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73702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81A7755-F292-0D48-B608-8591B4905780}" type="slidenum">
              <a:rPr lang="it-IT">
                <a:solidFill>
                  <a:srgbClr val="045C75"/>
                </a:solidFill>
              </a:rPr>
              <a:pPr eaLnBrk="1" hangingPunct="1"/>
              <a:t>96</a:t>
            </a:fld>
            <a:endParaRPr lang="it-IT">
              <a:solidFill>
                <a:srgbClr val="045C75"/>
              </a:solidFill>
            </a:endParaRP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86" y="-454717"/>
            <a:ext cx="9579054" cy="73754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9780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E08510E-D0E5-C345-B8B0-C40BB4041C97}" type="slidenum">
              <a:rPr lang="it-IT">
                <a:solidFill>
                  <a:srgbClr val="045C75"/>
                </a:solidFill>
              </a:rPr>
              <a:pPr eaLnBrk="1" hangingPunct="1"/>
              <a:t>97</a:t>
            </a:fld>
            <a:endParaRPr lang="it-IT">
              <a:solidFill>
                <a:srgbClr val="045C75"/>
              </a:solidFill>
            </a:endParaRPr>
          </a:p>
        </p:txBody>
      </p:sp>
      <p:pic>
        <p:nvPicPr>
          <p:cNvPr id="512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71" y="-156798"/>
            <a:ext cx="9675228" cy="7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81828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81A7755-F292-0D48-B608-8591B4905780}" type="slidenum">
              <a:rPr lang="it-IT">
                <a:solidFill>
                  <a:srgbClr val="045C75"/>
                </a:solidFill>
              </a:rPr>
              <a:pPr eaLnBrk="1" hangingPunct="1"/>
              <a:t>98</a:t>
            </a:fld>
            <a:endParaRPr lang="it-IT">
              <a:solidFill>
                <a:srgbClr val="045C75"/>
              </a:solidFill>
            </a:endParaRP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3" y="-78400"/>
            <a:ext cx="9477446" cy="69775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2517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A51A3E4-C0E3-7747-85E2-EB20DD05F439}" type="slidenum">
              <a:rPr lang="it-IT">
                <a:solidFill>
                  <a:srgbClr val="045C75"/>
                </a:solidFill>
              </a:rPr>
              <a:pPr eaLnBrk="1" hangingPunct="1"/>
              <a:t>99</a:t>
            </a:fld>
            <a:endParaRPr lang="it-IT">
              <a:solidFill>
                <a:srgbClr val="045C75"/>
              </a:solidFill>
            </a:endParaRP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54" y="-78399"/>
            <a:ext cx="9594733" cy="696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9813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Verdana"/>
        <a:ea typeface="ＭＳ Ｐゴシック"/>
        <a:cs typeface="Arial Unicode MS"/>
      </a:majorFont>
      <a:minorFont>
        <a:latin typeface="Verdan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Verdana"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Verdana" charset="0"/>
            <a:ea typeface="ＭＳ Ｐゴシック" charset="0"/>
            <a:cs typeface="Arial Unicode MS"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19453</TotalTime>
  <Words>9484</Words>
  <Application>Microsoft Macintosh PowerPoint</Application>
  <PresentationFormat>Presentazione su schermo (4:3)</PresentationFormat>
  <Paragraphs>860</Paragraphs>
  <Slides>122</Slides>
  <Notes>26</Notes>
  <HiddenSlides>0</HiddenSlides>
  <MMClips>0</MMClips>
  <ScaleCrop>false</ScaleCrop>
  <HeadingPairs>
    <vt:vector size="6" baseType="variant">
      <vt:variant>
        <vt:lpstr>Tema</vt:lpstr>
      </vt:variant>
      <vt:variant>
        <vt:i4>2</vt:i4>
      </vt:variant>
      <vt:variant>
        <vt:lpstr>Server OLE incorporati</vt:lpstr>
      </vt:variant>
      <vt:variant>
        <vt:i4>2</vt:i4>
      </vt:variant>
      <vt:variant>
        <vt:lpstr>Titoli diapositive</vt:lpstr>
      </vt:variant>
      <vt:variant>
        <vt:i4>122</vt:i4>
      </vt:variant>
    </vt:vector>
  </HeadingPairs>
  <TitlesOfParts>
    <vt:vector size="126" baseType="lpstr">
      <vt:lpstr>Tema di Office</vt:lpstr>
      <vt:lpstr>4_Tema di Office</vt:lpstr>
      <vt:lpstr>Immagine Photo Magic</vt:lpstr>
      <vt:lpstr>Clip</vt:lpstr>
      <vt:lpstr>DIFFERENZE FRA GRUPPO E TEAM  </vt:lpstr>
      <vt:lpstr>DIFFERENZE FRA GRUPPO E TEAM  </vt:lpstr>
      <vt:lpstr>DIFFERENZE FRA GRUPPO E TEAM  </vt:lpstr>
      <vt:lpstr>Presentazione di PowerPoint</vt:lpstr>
      <vt:lpstr>DIFFERENZE FRA GRUPPO E TEAM  </vt:lpstr>
      <vt:lpstr>DIFFERENZE FRA GRUPPO E TEAM  </vt:lpstr>
      <vt:lpstr>IL TEAM  </vt:lpstr>
      <vt:lpstr>PERCHÉ SONO UTILI I TEAM?</vt:lpstr>
      <vt:lpstr>BENEFITS SOCIALI DEI TEAM</vt:lpstr>
      <vt:lpstr>PROCESSO DEL LAVORARE IN TEAM</vt:lpstr>
      <vt:lpstr>1. PROGETTARE IL RISULTATO</vt:lpstr>
      <vt:lpstr>2. FARE SQUADRA</vt:lpstr>
      <vt:lpstr>3. SVILUPPARE RELAZIONI COLLABORATIVE</vt:lpstr>
      <vt:lpstr>4. REALIZZARE IL RISULTATO</vt:lpstr>
      <vt:lpstr>COME SI CREA UN TEAM?  </vt:lpstr>
      <vt:lpstr>1. Teoria evolutiva lineare (Tuckman &amp; Jensen 1977)  </vt:lpstr>
      <vt:lpstr>1. Teoria evolutiva lineare (Tuckman &amp; Jensen 1977)  </vt:lpstr>
      <vt:lpstr>1. Teoria evolutiva lineare (Tuckman &amp; Jensen 1977)  </vt:lpstr>
      <vt:lpstr>2. Teoria evolutiva del ciclo di vita (life cycle)  </vt:lpstr>
      <vt:lpstr>3. Teoria evolutiva a fasi ricorsive (Pendular model)  </vt:lpstr>
      <vt:lpstr>3. Teoria evolutiva a fasi ricorsive (Pendular model)  </vt:lpstr>
      <vt:lpstr>PROCESSI DI SOCIALIZZAZIONE NEI GRUPPI  </vt:lpstr>
      <vt:lpstr>PROCESSI DI SOCIALIZZAZIONE NEI GRUPPI  </vt:lpstr>
      <vt:lpstr>ENTRARE NEI GRUPPI  </vt:lpstr>
      <vt:lpstr>TEORIA DELLA SOCIALIZZAZIONE DI GRUPPO  </vt:lpstr>
      <vt:lpstr>TRANSIZIONI DI RUOLO  </vt:lpstr>
      <vt:lpstr>TRANSIZIONI PSICOSOCIALI  </vt:lpstr>
      <vt:lpstr>LE FASI DELLA SOCIALIZZAZIONE DI GRUPPO  </vt:lpstr>
      <vt:lpstr>TEORIA DELLA SOCIALIZZAZIONE DI GRUPPO  </vt:lpstr>
      <vt:lpstr>La socializzazione di gruppo  (Moreland e Levine 1989; Levine e Moreland 1994)</vt:lpstr>
      <vt:lpstr>Stadi della formazione del gruppo</vt:lpstr>
      <vt:lpstr>Caratteristiche di un gruppo maturo</vt:lpstr>
      <vt:lpstr>Caratteristiche di un gruppo maturo</vt:lpstr>
      <vt:lpstr>Caratteristiche di un gruppo maturo</vt:lpstr>
      <vt:lpstr>Caratteristiche di un gruppo maturo</vt:lpstr>
      <vt:lpstr>Caratteristiche di un gruppo maturo</vt:lpstr>
      <vt:lpstr>LE DINAMICHE DEI GRUPPI </vt:lpstr>
      <vt:lpstr>LE DINAMICHE DEI GRUPPI </vt:lpstr>
      <vt:lpstr>IL SISTEMA DI STATUS NEL GRUPPO  </vt:lpstr>
      <vt:lpstr>IL SISTEMA DI STATUS NEL GRUPPO  </vt:lpstr>
      <vt:lpstr>CARATTERISTICHE DI STATUS</vt:lpstr>
      <vt:lpstr>CARATTERISTICHE DI STATUS</vt:lpstr>
      <vt:lpstr>Giudizi medi ricevuti come “giurato utile” in funzione del genere e dell’occupazione del giurato</vt:lpstr>
      <vt:lpstr>IL SISTEMA DI STATUS NEL GRUPPO  </vt:lpstr>
      <vt:lpstr>IL SISTEMA DI STATUS NEL GRUPPO  </vt:lpstr>
      <vt:lpstr>IL SISTEMA DI STATUS NEL GRUPPO  </vt:lpstr>
      <vt:lpstr>IL SISTEMA DI STATUS NEL GRUPPO  </vt:lpstr>
      <vt:lpstr>IL SISTEMA DI STATUS NEL GRUPPO  </vt:lpstr>
      <vt:lpstr>IL SISTEMA DI STATUS NEL GRUPPO  </vt:lpstr>
      <vt:lpstr>IL SISTEMA DI STATUS NEL GRUPPO  </vt:lpstr>
      <vt:lpstr>IL SISTEMA DI STATUS NEL GRUPPO  </vt:lpstr>
      <vt:lpstr>IL SISTEMA DI STATUS NEL GRUPPO  </vt:lpstr>
      <vt:lpstr>IL SISTEMA DI STATUS NEL GRUPPO  </vt:lpstr>
      <vt:lpstr>IL SISTEMA DI STATUS NEL GRUPPO  </vt:lpstr>
      <vt:lpstr>IL SISTEMA DI STATUS NEL GRUPPO  </vt:lpstr>
      <vt:lpstr>RICERCHE SULLO STATUS NEL GRUPPO  </vt:lpstr>
      <vt:lpstr>STATUS E CONFORMITÀ NEI GRUPPI  </vt:lpstr>
      <vt:lpstr>I RUOLI NEI GRUPPI  </vt:lpstr>
      <vt:lpstr>I RUOLI NEI GRUPPI  </vt:lpstr>
      <vt:lpstr>I RUOLI NEI GRUPPI  </vt:lpstr>
      <vt:lpstr>RUOLI FORMALI E INFORMALI  </vt:lpstr>
      <vt:lpstr>FUNZIONI DEI RUOLI NEI GRUPPI  </vt:lpstr>
      <vt:lpstr>I RUOLI NEI GRUPPI  </vt:lpstr>
      <vt:lpstr>AMBIGUITÀ E CONFLITTI DI RUOLO NEI GRUPPI  </vt:lpstr>
      <vt:lpstr>CHIAREZZA DI RUOLO NEI GRUPPI  </vt:lpstr>
      <vt:lpstr>AMBIGUITÀ E CONFLITTI DI RUOLO NEI TEAM </vt:lpstr>
      <vt:lpstr>CHIAREZZA DI RUOLO NEI GRUPPI  </vt:lpstr>
      <vt:lpstr>ACCETTAZIONE DI RUOLO NEI GRUPPI  </vt:lpstr>
      <vt:lpstr>LE NORME DI GRUPPO  </vt:lpstr>
      <vt:lpstr>LE NORME DI GRUPPO  </vt:lpstr>
      <vt:lpstr>LE NORME DI GRUPPO  </vt:lpstr>
      <vt:lpstr>LE NORME DI GRUPPO  </vt:lpstr>
      <vt:lpstr>LE NORME DI GRUPPO  </vt:lpstr>
      <vt:lpstr>LE NORME DI GRUPPO  </vt:lpstr>
      <vt:lpstr>COME SI CREANO LE NORME DI GRUPPO? </vt:lpstr>
      <vt:lpstr>COME SI CREANO LE NORME DI GRUPPO? </vt:lpstr>
      <vt:lpstr>A COSA SERVONO LE NORME DI GRUPPO?  </vt:lpstr>
      <vt:lpstr>LE NORME DI GRUPPO  </vt:lpstr>
      <vt:lpstr>LE NORME DI GRUPPO  </vt:lpstr>
      <vt:lpstr>COME CAMBIARE LE NORME DI GRUPPO  </vt:lpstr>
      <vt:lpstr>COME CAMBIARE LE NORME DI GRUPPO   </vt:lpstr>
      <vt:lpstr>Caratteristiche di un gruppo efficace ed efficiente</vt:lpstr>
      <vt:lpstr>CLIMA DI GRUPPO EFFICACE (EFFECTIVE TEAM CLIMATE)  </vt:lpstr>
      <vt:lpstr>Presentazione di PowerPoint</vt:lpstr>
      <vt:lpstr>CLIMA DI GRUPPO EFFICACE (EFFECTIVE TEAM CLIMATE)  </vt:lpstr>
      <vt:lpstr>CREARE UN EFFECTIVE TEAM CLIMATE GRAZIE AL SUPPORTO SOCIALE  </vt:lpstr>
      <vt:lpstr>CULTURA ORGANIZZATIVA E EFFECTIVE TEAM CLIMATE</vt:lpstr>
      <vt:lpstr>DEFINIZIONE DI CULTURA ORGANIZZATIVA </vt:lpstr>
      <vt:lpstr>CULTURA ORGANIZZATIVA E EFFECTIVE TEAM CLIMATE</vt:lpstr>
      <vt:lpstr>Ogni cultura organizzativa è determinata da un’interrelazione articolata e sistemica tra:</vt:lpstr>
      <vt:lpstr>CULTURA ORGANIZZATIVA E EFFECTIVE TEAM CLIMATE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Funzioni del Team </vt:lpstr>
      <vt:lpstr>Funzioni del Team </vt:lpstr>
      <vt:lpstr>IL MODELLO DI STEINER SULLA “PRODUTTIVITÀ EFFETTIVA”  </vt:lpstr>
      <vt:lpstr>Presentazione di PowerPoint</vt:lpstr>
      <vt:lpstr>PRODUTTIVITÀ POTENZIALE DI UN TEAM  </vt:lpstr>
      <vt:lpstr>PERDITE DOVUTE A PROCESSI DI GRUPPO ‘DIFETTOSI’ (FAULTY)  </vt:lpstr>
      <vt:lpstr>COSA SONO I PROCESSI DI GRUPPO ‘DIFETTOSI’ (FAULTY)?  </vt:lpstr>
      <vt:lpstr>RINGELMANN EFFECT  </vt:lpstr>
      <vt:lpstr>RINGELMANN EFFECT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COSA FAVORISCE IL SOCIAL LOAFING?  </vt:lpstr>
      <vt:lpstr>COSA RIDUCE IL SOCIAL LOAFING?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DEFINIRE IL TERMINE “GRUPPO”  </dc:title>
  <dc:creator>Alessandra Galmonte</dc:creator>
  <cp:lastModifiedBy>Alessandra Galmonte</cp:lastModifiedBy>
  <cp:revision>290</cp:revision>
  <dcterms:created xsi:type="dcterms:W3CDTF">2013-04-22T14:12:02Z</dcterms:created>
  <dcterms:modified xsi:type="dcterms:W3CDTF">2013-06-05T15:54:25Z</dcterms:modified>
</cp:coreProperties>
</file>