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3" autoAdjust="0"/>
    <p:restoredTop sz="94671" autoAdjust="0"/>
  </p:normalViewPr>
  <p:slideViewPr>
    <p:cSldViewPr>
      <p:cViewPr varScale="1">
        <p:scale>
          <a:sx n="77" d="100"/>
          <a:sy n="77" d="100"/>
        </p:scale>
        <p:origin x="-1124" y="-76"/>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8/23/2011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8/23/2011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8/23/2011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8/23/2011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8/23/2011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8/23/2011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8/23/2011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8/23/2011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8/23/2011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8/23/2011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8/23/2011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8/23/2011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it.wikipedia.org/w/index.php?title=Speciale:Entra&amp;returnto=Aiuto:Come_registrarsi"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COMUNICAZIONE ONLINE, RETI E VIRTUALITA’</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PATROLLING – VANDALISMO</a:t>
            </a:r>
            <a:endParaRPr lang="it-IT" dirty="0"/>
          </a:p>
        </p:txBody>
      </p:sp>
      <p:sp>
        <p:nvSpPr>
          <p:cNvPr id="3" name="Segnaposto contenuto 2"/>
          <p:cNvSpPr>
            <a:spLocks noGrp="1"/>
          </p:cNvSpPr>
          <p:nvPr>
            <p:ph sz="quarter" idx="1"/>
          </p:nvPr>
        </p:nvSpPr>
        <p:spPr/>
        <p:txBody>
          <a:bodyPr/>
          <a:lstStyle/>
          <a:p>
            <a:r>
              <a:rPr lang="it-IT" dirty="0" smtClean="0"/>
              <a:t>Su </a:t>
            </a:r>
            <a:r>
              <a:rPr lang="it-IT" dirty="0" err="1" smtClean="0"/>
              <a:t>Wikipedia</a:t>
            </a:r>
            <a:r>
              <a:rPr lang="it-IT" dirty="0" smtClean="0"/>
              <a:t> tutti possono contribuire al progetto. Questa libertà porta molte persone a commettere dei vandalismi, modificando le voci con frasi senza senso o con affermazioni errate. Per contrastare i vandali e per seguire l'evolvere del progetto è stata sviluppata la pagina ultime modifiche. Nella pagina ultime modifiche vengono mostrare le ultime modifiche al database del progetto. </a:t>
            </a:r>
            <a:endParaRPr lang="it-IT" dirty="0" smtClean="0"/>
          </a:p>
          <a:p>
            <a:r>
              <a:rPr lang="it-IT" dirty="0" smtClean="0"/>
              <a:t>Per </a:t>
            </a:r>
            <a:r>
              <a:rPr lang="it-IT" dirty="0" smtClean="0"/>
              <a:t>contrastare i vandali è stato sviluppato anche un programma apposito che si chiama VandalFighter. VandalFighter permette di seguire le modifiche al progetto meglio di quanto possa permettere la pagina ultime modifiche. Per maggiori informazioni ti rimandiamo alla sua pagina.</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CREAZIONE E MODIFICA </a:t>
            </a:r>
            <a:r>
              <a:rPr lang="it-IT" dirty="0" err="1" smtClean="0"/>
              <a:t>DI</a:t>
            </a:r>
            <a:r>
              <a:rPr lang="it-IT" dirty="0" smtClean="0"/>
              <a:t> VOCI</a:t>
            </a:r>
            <a:endParaRPr lang="it-IT" dirty="0"/>
          </a:p>
        </p:txBody>
      </p:sp>
      <p:sp>
        <p:nvSpPr>
          <p:cNvPr id="3" name="Segnaposto contenuto 2"/>
          <p:cNvSpPr>
            <a:spLocks noGrp="1"/>
          </p:cNvSpPr>
          <p:nvPr>
            <p:ph sz="quarter" idx="1"/>
          </p:nvPr>
        </p:nvSpPr>
        <p:spPr/>
        <p:txBody>
          <a:bodyPr/>
          <a:lstStyle/>
          <a:p>
            <a:r>
              <a:rPr lang="it-IT" dirty="0" smtClean="0"/>
              <a:t>CHE COSA </a:t>
            </a:r>
            <a:r>
              <a:rPr lang="it-IT" b="1" dirty="0" smtClean="0"/>
              <a:t>NON METTERE </a:t>
            </a:r>
            <a:r>
              <a:rPr lang="it-IT" dirty="0" smtClean="0"/>
              <a:t>SU WIKIPEDIA</a:t>
            </a:r>
          </a:p>
          <a:p>
            <a:r>
              <a:rPr lang="it-IT" dirty="0" smtClean="0"/>
              <a:t>CHE COSA NON E’ WIKIPEDIA</a:t>
            </a:r>
          </a:p>
          <a:p>
            <a:r>
              <a:rPr lang="it-IT" dirty="0" smtClean="0"/>
              <a:t>CHE COSA </a:t>
            </a:r>
            <a:r>
              <a:rPr lang="it-IT" b="1" dirty="0" smtClean="0"/>
              <a:t>METTERE</a:t>
            </a:r>
            <a:r>
              <a:rPr lang="it-IT" dirty="0" smtClean="0"/>
              <a:t> SU WIKIPEDIA</a:t>
            </a:r>
          </a:p>
          <a:p>
            <a:r>
              <a:rPr lang="it-IT" dirty="0" smtClean="0"/>
              <a:t>INSERIMENO E CANCELLAZIONE </a:t>
            </a:r>
            <a:r>
              <a:rPr lang="it-IT" dirty="0" err="1" smtClean="0"/>
              <a:t>DI</a:t>
            </a:r>
            <a:r>
              <a:rPr lang="it-IT" dirty="0" smtClean="0"/>
              <a:t> VOCI</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CHE COSA NON METTERE SU WIKIPEDIA</a:t>
            </a:r>
            <a:endParaRPr lang="it-IT" sz="2800" dirty="0"/>
          </a:p>
        </p:txBody>
      </p:sp>
      <p:sp>
        <p:nvSpPr>
          <p:cNvPr id="3" name="Segnaposto contenuto 2"/>
          <p:cNvSpPr>
            <a:spLocks noGrp="1"/>
          </p:cNvSpPr>
          <p:nvPr>
            <p:ph sz="quarter" idx="1"/>
          </p:nvPr>
        </p:nvSpPr>
        <p:spPr/>
        <p:txBody>
          <a:bodyPr/>
          <a:lstStyle/>
          <a:p>
            <a:r>
              <a:rPr lang="it-IT" dirty="0" err="1" smtClean="0"/>
              <a:t>Wikipedia</a:t>
            </a:r>
            <a:r>
              <a:rPr lang="it-IT" dirty="0" smtClean="0"/>
              <a:t> non accetta voci eccessivamente sintetiche, non accetta pubblicità, né personale (autobiografie) né commerciale (società). Non inserire voci legate a persone o aziende se queste non hanno fatto qualcosa di significativo per la società. I gruppi musicali devono aver prodotto almeno un album con un distributore. Gli album autoprodotti non fanno testo. Gli scrittori devono avere pubblicato dei libri; dato che a volte gli scrittori finanziano gli editori per farsi pubblicare un libro -se l'editore non è famoso- un libro pubblicato potrebbe non bastare. Non creare pagine con soli link, noi non raccogliamo link.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CHE COSA NON E’ WIKIPEDIA</a:t>
            </a:r>
            <a:endParaRPr lang="it-IT" dirty="0"/>
          </a:p>
        </p:txBody>
      </p:sp>
      <p:sp>
        <p:nvSpPr>
          <p:cNvPr id="3" name="Segnaposto contenuto 2"/>
          <p:cNvSpPr>
            <a:spLocks noGrp="1"/>
          </p:cNvSpPr>
          <p:nvPr>
            <p:ph sz="quarter" idx="1"/>
          </p:nvPr>
        </p:nvSpPr>
        <p:spPr/>
        <p:txBody>
          <a:bodyPr/>
          <a:lstStyle/>
          <a:p>
            <a:r>
              <a:rPr lang="it-IT" dirty="0" err="1" smtClean="0"/>
              <a:t>Wikipedia</a:t>
            </a:r>
            <a:r>
              <a:rPr lang="it-IT" dirty="0" smtClean="0"/>
              <a:t> non è un palco per comizi, non raccoglie opinioni personali, ricerche originali o quant'altro. </a:t>
            </a:r>
            <a:r>
              <a:rPr lang="it-IT" dirty="0" err="1" smtClean="0"/>
              <a:t>Wikipedia</a:t>
            </a:r>
            <a:r>
              <a:rPr lang="it-IT" dirty="0" smtClean="0"/>
              <a:t> non è un tutor, non utilizzarla per richiedere informazioni su argomenti </a:t>
            </a:r>
            <a:r>
              <a:rPr lang="it-IT" dirty="0" smtClean="0"/>
              <a:t>vari</a:t>
            </a:r>
            <a:endParaRPr lang="it-IT" dirty="0" smtClean="0"/>
          </a:p>
          <a:p>
            <a:r>
              <a:rPr lang="it-IT" dirty="0" err="1" smtClean="0"/>
              <a:t>Wikipedia</a:t>
            </a:r>
            <a:r>
              <a:rPr lang="it-IT" dirty="0" smtClean="0"/>
              <a:t> </a:t>
            </a:r>
            <a:r>
              <a:rPr lang="it-IT" dirty="0" smtClean="0"/>
              <a:t>è un'enciclopedia, tutto è finalizzato ad ottenere una buona enciclopedia e non a sviluppare un esperimento di democrazia collettiva.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CHE COSA VA SU WIKIPEDIA?</a:t>
            </a:r>
            <a:endParaRPr lang="it-IT" dirty="0"/>
          </a:p>
        </p:txBody>
      </p:sp>
      <p:sp>
        <p:nvSpPr>
          <p:cNvPr id="3" name="Segnaposto contenuto 2"/>
          <p:cNvSpPr>
            <a:spLocks noGrp="1"/>
          </p:cNvSpPr>
          <p:nvPr>
            <p:ph sz="quarter" idx="1"/>
          </p:nvPr>
        </p:nvSpPr>
        <p:spPr/>
        <p:txBody>
          <a:bodyPr/>
          <a:lstStyle/>
          <a:p>
            <a:r>
              <a:rPr lang="it-IT" dirty="0" err="1" smtClean="0"/>
              <a:t>Wikipedia</a:t>
            </a:r>
            <a:r>
              <a:rPr lang="it-IT" dirty="0" smtClean="0"/>
              <a:t> è un'enciclopedia ma a differenza delle classiche enciclopedie non è scritta su carta. </a:t>
            </a:r>
            <a:endParaRPr lang="it-IT" dirty="0" smtClean="0"/>
          </a:p>
          <a:p>
            <a:r>
              <a:rPr lang="it-IT" dirty="0" smtClean="0"/>
              <a:t>Questo </a:t>
            </a:r>
            <a:r>
              <a:rPr lang="it-IT" dirty="0" smtClean="0"/>
              <a:t>le permette notevole libertà di movimento, non ci sono limiti alla lunghezza delle pagine da creare tranne la comodità di lettura. </a:t>
            </a:r>
            <a:endParaRPr lang="it-IT" dirty="0" smtClean="0"/>
          </a:p>
          <a:p>
            <a:r>
              <a:rPr lang="it-IT" dirty="0" smtClean="0"/>
              <a:t>Sono </a:t>
            </a:r>
            <a:r>
              <a:rPr lang="it-IT" dirty="0" smtClean="0"/>
              <a:t>sicuramente ben accette biografie di personaggi importanti come premi Nobel, personaggi istituzionali dei massimi livelli, professionisti famosi per il loro lavoro, ricercatori che hanno sviluppato importanti innovazioni nel loro settore, etc. </a:t>
            </a:r>
            <a:endParaRPr lang="it-IT"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CHE COSA VA SU WIKIPEDIA?</a:t>
            </a:r>
            <a:endParaRPr lang="it-IT" dirty="0"/>
          </a:p>
        </p:txBody>
      </p:sp>
      <p:sp>
        <p:nvSpPr>
          <p:cNvPr id="3" name="Segnaposto contenuto 2"/>
          <p:cNvSpPr>
            <a:spLocks noGrp="1"/>
          </p:cNvSpPr>
          <p:nvPr>
            <p:ph sz="quarter" idx="1"/>
          </p:nvPr>
        </p:nvSpPr>
        <p:spPr/>
        <p:txBody>
          <a:bodyPr/>
          <a:lstStyle/>
          <a:p>
            <a:r>
              <a:rPr lang="it-IT" dirty="0" smtClean="0"/>
              <a:t>Una volta appurato che la tua pagina può stare su </a:t>
            </a:r>
            <a:r>
              <a:rPr lang="it-IT" dirty="0" err="1" smtClean="0"/>
              <a:t>Wikipedia</a:t>
            </a:r>
            <a:r>
              <a:rPr lang="it-IT" dirty="0" smtClean="0"/>
              <a:t> tieni conto che per una questione di uniformità le prime righe della voce dovrebbero consentire di capire di cosa parla la voce. La prima volta che appare il nome della voce questo va messo in grassetto. Utilizza uno stile sobrio per scrivere la voce. </a:t>
            </a:r>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CREAZIONE </a:t>
            </a:r>
            <a:r>
              <a:rPr lang="it-IT" dirty="0" err="1" smtClean="0"/>
              <a:t>DI</a:t>
            </a:r>
            <a:r>
              <a:rPr lang="it-IT" dirty="0" smtClean="0"/>
              <a:t> VOCI</a:t>
            </a:r>
            <a:endParaRPr lang="it-IT" dirty="0"/>
          </a:p>
        </p:txBody>
      </p:sp>
      <p:sp>
        <p:nvSpPr>
          <p:cNvPr id="3" name="Segnaposto contenuto 2"/>
          <p:cNvSpPr>
            <a:spLocks noGrp="1"/>
          </p:cNvSpPr>
          <p:nvPr>
            <p:ph sz="quarter" idx="1"/>
          </p:nvPr>
        </p:nvSpPr>
        <p:spPr/>
        <p:txBody>
          <a:bodyPr/>
          <a:lstStyle/>
          <a:p>
            <a:r>
              <a:rPr lang="it-IT" dirty="0" smtClean="0"/>
              <a:t>REGISTRAZIONE</a:t>
            </a:r>
          </a:p>
          <a:p>
            <a:r>
              <a:rPr lang="it-IT" dirty="0" smtClean="0"/>
              <a:t>VOCI A PARTIRE DA LINK ROSSI</a:t>
            </a:r>
          </a:p>
          <a:p>
            <a:r>
              <a:rPr lang="it-IT" dirty="0" smtClean="0"/>
              <a:t>VOCI AGGIUNTE EX-NOVO</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REGISTRAZIONE</a:t>
            </a:r>
            <a:endParaRPr lang="it-IT" dirty="0"/>
          </a:p>
        </p:txBody>
      </p:sp>
      <p:sp>
        <p:nvSpPr>
          <p:cNvPr id="3" name="Segnaposto contenuto 2"/>
          <p:cNvSpPr>
            <a:spLocks noGrp="1"/>
          </p:cNvSpPr>
          <p:nvPr>
            <p:ph sz="quarter" idx="1"/>
          </p:nvPr>
        </p:nvSpPr>
        <p:spPr/>
        <p:txBody>
          <a:bodyPr/>
          <a:lstStyle/>
          <a:p>
            <a:r>
              <a:rPr lang="it-IT" dirty="0" smtClean="0"/>
              <a:t>La procedura di registrazione è particolarmente semplice</a:t>
            </a:r>
          </a:p>
          <a:p>
            <a:r>
              <a:rPr lang="it-IT" dirty="0" smtClean="0">
                <a:hlinkClick r:id="rId2"/>
              </a:rPr>
              <a:t>ESEMPIO</a:t>
            </a:r>
            <a:endParaRPr lang="it-IT" dirty="0" smtClean="0"/>
          </a:p>
          <a:p>
            <a:r>
              <a:rPr lang="it-IT" dirty="0" smtClean="0"/>
              <a:t>Una volta effettuata la registrazione, l’inserimento di voci risulta facilitato e si acquisiscono diritti di intervento nei forum, possibilità di utilizzare alcune risorse (</a:t>
            </a:r>
            <a:r>
              <a:rPr lang="it-IT" dirty="0" err="1" smtClean="0"/>
              <a:t>wikimedia</a:t>
            </a:r>
            <a:r>
              <a:rPr lang="it-IT" dirty="0" smtClean="0"/>
              <a:t> </a:t>
            </a:r>
            <a:r>
              <a:rPr lang="it-IT" dirty="0" err="1" smtClean="0"/>
              <a:t>commons</a:t>
            </a:r>
            <a:r>
              <a:rPr lang="it-IT" dirty="0" smtClean="0"/>
              <a:t>) e diritti di amministrazione sulle pagine che si scrivono</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LINK ROSSI</a:t>
            </a:r>
            <a:endParaRPr lang="it-IT" dirty="0"/>
          </a:p>
        </p:txBody>
      </p:sp>
      <p:sp>
        <p:nvSpPr>
          <p:cNvPr id="3" name="Segnaposto contenuto 2"/>
          <p:cNvSpPr>
            <a:spLocks noGrp="1"/>
          </p:cNvSpPr>
          <p:nvPr>
            <p:ph sz="quarter" idx="1"/>
          </p:nvPr>
        </p:nvSpPr>
        <p:spPr/>
        <p:txBody>
          <a:bodyPr/>
          <a:lstStyle/>
          <a:p>
            <a:r>
              <a:rPr lang="it-IT" dirty="0" smtClean="0"/>
              <a:t>Quando una pagina viene creta, capita spesso che si inseriscano dei link rossi, ovvero aperti</a:t>
            </a:r>
          </a:p>
          <a:p>
            <a:r>
              <a:rPr lang="it-IT" dirty="0" smtClean="0"/>
              <a:t>Si tratta di rimandi a pagine non esistenti ancora</a:t>
            </a:r>
          </a:p>
          <a:p>
            <a:r>
              <a:rPr lang="it-IT" dirty="0" smtClean="0"/>
              <a:t>A partire da un link rosso incontrato si possono generare pagine mancanti</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CREAZIONE </a:t>
            </a:r>
            <a:r>
              <a:rPr lang="it-IT" dirty="0" err="1" smtClean="0"/>
              <a:t>DI</a:t>
            </a:r>
            <a:r>
              <a:rPr lang="it-IT" dirty="0" smtClean="0"/>
              <a:t> PAGINE EX-NOVO</a:t>
            </a:r>
            <a:endParaRPr lang="it-IT" dirty="0"/>
          </a:p>
        </p:txBody>
      </p:sp>
      <p:sp>
        <p:nvSpPr>
          <p:cNvPr id="3" name="Segnaposto contenuto 2"/>
          <p:cNvSpPr>
            <a:spLocks noGrp="1"/>
          </p:cNvSpPr>
          <p:nvPr>
            <p:ph sz="quarter" idx="1"/>
          </p:nvPr>
        </p:nvSpPr>
        <p:spPr/>
        <p:txBody>
          <a:bodyPr/>
          <a:lstStyle/>
          <a:p>
            <a:r>
              <a:rPr lang="it-IT" dirty="0" smtClean="0"/>
              <a:t>La creazione di pagine ex-novo è identica </a:t>
            </a:r>
            <a:r>
              <a:rPr lang="it-IT" dirty="0" err="1" smtClean="0"/>
              <a:t>proceduralmente</a:t>
            </a:r>
            <a:r>
              <a:rPr lang="it-IT" dirty="0" smtClean="0"/>
              <a:t>, ma richiede, ovviamente, particolare cura nella scelta delle categorie di riferimento della voce</a:t>
            </a:r>
          </a:p>
          <a:p>
            <a:r>
              <a:rPr lang="it-IT" dirty="0" smtClean="0"/>
              <a:t>La voce va collegata alle altre, quindi è possibile che per creare una voce si debba estenderne un’altra aggiungendo link alla voce creata</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755576" y="1988840"/>
          <a:ext cx="7704858" cy="3960441"/>
        </p:xfrm>
        <a:graphic>
          <a:graphicData uri="http://schemas.openxmlformats.org/drawingml/2006/table">
            <a:tbl>
              <a:tblPr firstRow="1" bandRow="1">
                <a:tableStyleId>{D7AC3CCA-C797-4891-BE02-D94E43425B78}</a:tableStyleId>
              </a:tblPr>
              <a:tblGrid>
                <a:gridCol w="1284143"/>
                <a:gridCol w="1284143"/>
                <a:gridCol w="1284143"/>
                <a:gridCol w="1284143"/>
                <a:gridCol w="1284143"/>
                <a:gridCol w="1284143"/>
              </a:tblGrid>
              <a:tr h="1320147">
                <a:tc>
                  <a:txBody>
                    <a:bodyPr/>
                    <a:lstStyle/>
                    <a:p>
                      <a:r>
                        <a:rPr lang="it-IT" b="1" dirty="0" smtClean="0">
                          <a:solidFill>
                            <a:schemeClr val="tx1"/>
                          </a:solidFill>
                        </a:rPr>
                        <a:t>LEZ.</a:t>
                      </a:r>
                      <a:r>
                        <a:rPr lang="it-IT" b="1" baseline="0" dirty="0" smtClean="0">
                          <a:solidFill>
                            <a:schemeClr val="tx1"/>
                          </a:solidFill>
                        </a:rPr>
                        <a:t> 1</a:t>
                      </a:r>
                    </a:p>
                    <a:p>
                      <a:r>
                        <a:rPr lang="it-IT" sz="1200" b="0" i="1" dirty="0" smtClean="0">
                          <a:solidFill>
                            <a:schemeClr val="tx1"/>
                          </a:solidFill>
                        </a:rPr>
                        <a:t>INTRODUZIONE</a:t>
                      </a:r>
                      <a:r>
                        <a:rPr lang="it-IT" sz="1200" b="0" i="1" baseline="0" dirty="0" smtClean="0">
                          <a:solidFill>
                            <a:schemeClr val="tx1"/>
                          </a:solidFill>
                        </a:rPr>
                        <a:t> AL CORSO</a:t>
                      </a:r>
                      <a:endParaRPr lang="it-IT" sz="1200" b="0" i="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2	</a:t>
                      </a:r>
                    </a:p>
                    <a:p>
                      <a:r>
                        <a:rPr lang="it-IT" sz="1200" b="0" i="1" dirty="0" smtClean="0"/>
                        <a:t>LA</a:t>
                      </a:r>
                      <a:r>
                        <a:rPr lang="it-IT" sz="1200" b="0" i="1" baseline="0" dirty="0" smtClean="0"/>
                        <a:t> RETE INTERNET</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3</a:t>
                      </a:r>
                      <a:endParaRPr lang="it-IT" b="1" dirty="0" smtClean="0"/>
                    </a:p>
                    <a:p>
                      <a:r>
                        <a:rPr lang="it-IT" sz="1200" b="0" i="1" dirty="0" smtClean="0"/>
                        <a:t>IL WEB</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4</a:t>
                      </a:r>
                      <a:endParaRPr lang="it-IT" b="1" dirty="0" smtClean="0"/>
                    </a:p>
                    <a:p>
                      <a:r>
                        <a:rPr kumimoji="0" lang="it-IT" sz="1200" b="0" i="1" kern="1200" baseline="0" dirty="0" smtClean="0">
                          <a:solidFill>
                            <a:schemeClr val="dk1"/>
                          </a:solidFill>
                          <a:latin typeface="+mn-lt"/>
                          <a:ea typeface="+mn-ea"/>
                          <a:cs typeface="+mn-cs"/>
                        </a:rPr>
                        <a:t>LA POSTA ELETTRONICA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5</a:t>
                      </a:r>
                      <a:endParaRPr lang="it-IT" b="1" dirty="0" smtClean="0"/>
                    </a:p>
                    <a:p>
                      <a:r>
                        <a:rPr kumimoji="0" lang="it-IT" sz="1200" b="0" i="1" kern="1200" baseline="0" dirty="0" smtClean="0">
                          <a:solidFill>
                            <a:schemeClr val="dk1"/>
                          </a:solidFill>
                          <a:latin typeface="+mn-lt"/>
                          <a:ea typeface="+mn-ea"/>
                          <a:cs typeface="+mn-cs"/>
                        </a:rPr>
                        <a:t>LE RETI P2P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6</a:t>
                      </a:r>
                      <a:endParaRPr lang="it-IT" b="1" dirty="0" smtClean="0"/>
                    </a:p>
                    <a:p>
                      <a:r>
                        <a:rPr kumimoji="0" lang="it-IT" sz="1200" b="0" i="1" kern="1200" baseline="0" dirty="0" smtClean="0">
                          <a:solidFill>
                            <a:schemeClr val="dk1"/>
                          </a:solidFill>
                          <a:latin typeface="+mn-lt"/>
                          <a:ea typeface="+mn-ea"/>
                          <a:cs typeface="+mn-cs"/>
                        </a:rPr>
                        <a:t>CLASSI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APPLICAZIONI WEB</a:t>
                      </a: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baseline="0" dirty="0" smtClean="0">
                          <a:solidFill>
                            <a:schemeClr val="dk1"/>
                          </a:solidFill>
                          <a:latin typeface="+mn-lt"/>
                          <a:ea typeface="+mn-ea"/>
                          <a:cs typeface="+mn-cs"/>
                        </a:rPr>
                        <a:t>PORTALI E MOTORI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RICERCA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8</a:t>
                      </a:r>
                      <a:endParaRPr lang="it-IT"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 SOCIAL NETWORKS</a:t>
                      </a:r>
                    </a:p>
                    <a:p>
                      <a:endParaRPr lang="it-IT"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CONCETTO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IPERTESTO</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PROGETTO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IPERTESTI</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IL LINGUAGGIO HTML</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dk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ESERCITAZIONE SU HTML</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dk1"/>
                        </a:solidFill>
                        <a:latin typeface="+mn-lt"/>
                        <a:ea typeface="+mn-ea"/>
                        <a:cs typeface="+mn-cs"/>
                      </a:endParaRP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13</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14</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15</a:t>
                      </a:r>
                      <a:endParaRPr lang="it-IT" b="1" dirty="0" smtClean="0"/>
                    </a:p>
                    <a:p>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LEZ.</a:t>
                      </a:r>
                      <a:r>
                        <a:rPr lang="it-IT" b="1" baseline="0" dirty="0" smtClean="0">
                          <a:solidFill>
                            <a:srgbClr val="FF0000"/>
                          </a:solidFill>
                        </a:rPr>
                        <a:t> 16</a:t>
                      </a:r>
                      <a:endParaRPr lang="it-IT" b="1" dirty="0" smtClean="0">
                        <a:solidFill>
                          <a:srgbClr val="FF0000"/>
                        </a:solidFill>
                      </a:endParaRPr>
                    </a:p>
                    <a:p>
                      <a:r>
                        <a:rPr kumimoji="0" lang="it-IT" sz="1200" b="0" i="1" kern="1200" baseline="0" dirty="0" smtClean="0">
                          <a:solidFill>
                            <a:srgbClr val="FF0000"/>
                          </a:solidFill>
                          <a:latin typeface="+mn-lt"/>
                          <a:ea typeface="+mn-ea"/>
                          <a:cs typeface="+mn-cs"/>
                        </a:rPr>
                        <a:t>LABORATORIO </a:t>
                      </a:r>
                      <a:r>
                        <a:rPr kumimoji="0" lang="it-IT" sz="1200" b="0" i="1" kern="1200" baseline="0" dirty="0" err="1" smtClean="0">
                          <a:solidFill>
                            <a:srgbClr val="FF0000"/>
                          </a:solidFill>
                          <a:latin typeface="+mn-lt"/>
                          <a:ea typeface="+mn-ea"/>
                          <a:cs typeface="+mn-cs"/>
                        </a:rPr>
                        <a:t>DI</a:t>
                      </a:r>
                      <a:r>
                        <a:rPr kumimoji="0" lang="it-IT" sz="1200" b="0" i="1" kern="1200" baseline="0" dirty="0" smtClean="0">
                          <a:solidFill>
                            <a:srgbClr val="FF0000"/>
                          </a:solidFill>
                          <a:latin typeface="+mn-lt"/>
                          <a:ea typeface="+mn-ea"/>
                          <a:cs typeface="+mn-cs"/>
                        </a:rPr>
                        <a:t> SVILUPPO </a:t>
                      </a:r>
                      <a:br>
                        <a:rPr kumimoji="0" lang="it-IT" sz="1200" b="0" i="1" kern="1200" baseline="0" dirty="0" smtClean="0">
                          <a:solidFill>
                            <a:srgbClr val="FF0000"/>
                          </a:solidFill>
                          <a:latin typeface="+mn-lt"/>
                          <a:ea typeface="+mn-ea"/>
                          <a:cs typeface="+mn-cs"/>
                        </a:rPr>
                      </a:br>
                      <a:r>
                        <a:rPr kumimoji="0" lang="it-IT" sz="1200" b="0" i="1" kern="1200" baseline="0" dirty="0" smtClean="0">
                          <a:solidFill>
                            <a:srgbClr val="FF0000"/>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17</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18</a:t>
                      </a:r>
                      <a:endParaRPr lang="it-IT" b="1" dirty="0" smtClean="0"/>
                    </a:p>
                    <a:p>
                      <a:r>
                        <a:rPr kumimoji="0" lang="it-IT" sz="1200" b="0" i="1" kern="1200" baseline="0" dirty="0" smtClean="0">
                          <a:solidFill>
                            <a:schemeClr val="dk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CANCELLAZIONE</a:t>
            </a:r>
            <a:endParaRPr lang="it-IT" dirty="0"/>
          </a:p>
        </p:txBody>
      </p:sp>
      <p:sp>
        <p:nvSpPr>
          <p:cNvPr id="3" name="Segnaposto contenuto 2"/>
          <p:cNvSpPr>
            <a:spLocks noGrp="1"/>
          </p:cNvSpPr>
          <p:nvPr>
            <p:ph sz="quarter" idx="1"/>
          </p:nvPr>
        </p:nvSpPr>
        <p:spPr/>
        <p:txBody>
          <a:bodyPr/>
          <a:lstStyle/>
          <a:p>
            <a:r>
              <a:rPr lang="it-IT" dirty="0" smtClean="0"/>
              <a:t>Nonostante tutta la cura applicata nel creare una voce a volte possono esservi dei dubbi sulla sua reale </a:t>
            </a:r>
            <a:r>
              <a:rPr lang="it-IT" dirty="0" err="1" smtClean="0"/>
              <a:t>enciclopedicità</a:t>
            </a:r>
            <a:r>
              <a:rPr lang="it-IT" dirty="0" smtClean="0"/>
              <a:t> e la voce può essere proposta per la cancellazione. </a:t>
            </a:r>
            <a:endParaRPr lang="it-IT" dirty="0" smtClean="0"/>
          </a:p>
          <a:p>
            <a:r>
              <a:rPr lang="it-IT" dirty="0" smtClean="0"/>
              <a:t>Se </a:t>
            </a:r>
            <a:r>
              <a:rPr lang="it-IT" dirty="0" smtClean="0"/>
              <a:t>non sei registrato potrebbe non essere possibile avvisarti dell'avvio di tale procedura. </a:t>
            </a:r>
            <a:endParaRPr lang="it-IT" dirty="0" smtClean="0"/>
          </a:p>
          <a:p>
            <a:r>
              <a:rPr lang="it-IT" dirty="0" smtClean="0"/>
              <a:t>Non </a:t>
            </a:r>
            <a:r>
              <a:rPr lang="it-IT" dirty="0" smtClean="0"/>
              <a:t>rimuovere l'avviso dalla voce senza il consenso degli altri utenti. Inizialmente la voce viene posta in cancellazione silenziosa. Se entro una settimana non si oppone nessun utente qualificato, la pagina viene cancellata, altrimenti si apre la votazione. </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CANCELLAZIONE</a:t>
            </a:r>
            <a:endParaRPr lang="it-IT" dirty="0"/>
          </a:p>
        </p:txBody>
      </p:sp>
      <p:sp>
        <p:nvSpPr>
          <p:cNvPr id="3" name="Segnaposto contenuto 2"/>
          <p:cNvSpPr>
            <a:spLocks noGrp="1"/>
          </p:cNvSpPr>
          <p:nvPr>
            <p:ph sz="quarter" idx="1"/>
          </p:nvPr>
        </p:nvSpPr>
        <p:spPr/>
        <p:txBody>
          <a:bodyPr/>
          <a:lstStyle/>
          <a:p>
            <a:r>
              <a:rPr lang="it-IT" dirty="0" smtClean="0"/>
              <a:t>Per essere valida devono parteciparvi almeno 10 utenti e deve esserci la maggioranza dei 2/3 per la cancellazione. Se non hai effettuato 50 </a:t>
            </a:r>
            <a:r>
              <a:rPr lang="it-IT" dirty="0" err="1" smtClean="0"/>
              <a:t>edit</a:t>
            </a:r>
            <a:r>
              <a:rPr lang="it-IT" dirty="0" smtClean="0"/>
              <a:t> non puoi aprire la votazione ma puoi esporre in modo civile le tue obiezioni nella discussione sulla cancellazione. </a:t>
            </a:r>
            <a:endParaRPr lang="it-IT" dirty="0" smtClean="0"/>
          </a:p>
          <a:p>
            <a:r>
              <a:rPr lang="it-IT" dirty="0" smtClean="0"/>
              <a:t>In </a:t>
            </a:r>
            <a:r>
              <a:rPr lang="it-IT" dirty="0" smtClean="0"/>
              <a:t>taluni casi tassativi e obbligatori la pagina può essere cancellata immediatamente, e senza preavviso, mediante la procedura di cancellazione immediata. In questo caso la pagina verrà cancellata anche dalla lista dei tuoi contributi. </a:t>
            </a:r>
          </a:p>
          <a:p>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CANCELLAZIONE IMMEDIATA</a:t>
            </a:r>
            <a:endParaRPr lang="it-IT" dirty="0"/>
          </a:p>
        </p:txBody>
      </p:sp>
      <p:sp>
        <p:nvSpPr>
          <p:cNvPr id="3" name="Segnaposto contenuto 2"/>
          <p:cNvSpPr>
            <a:spLocks noGrp="1"/>
          </p:cNvSpPr>
          <p:nvPr>
            <p:ph sz="quarter" idx="1"/>
          </p:nvPr>
        </p:nvSpPr>
        <p:spPr/>
        <p:txBody>
          <a:bodyPr/>
          <a:lstStyle/>
          <a:p>
            <a:r>
              <a:rPr lang="it-IT" dirty="0" smtClean="0"/>
              <a:t>pagine </a:t>
            </a:r>
            <a:r>
              <a:rPr lang="it-IT" b="1" dirty="0" smtClean="0"/>
              <a:t>vuote, di prova, senza significato</a:t>
            </a:r>
            <a:r>
              <a:rPr lang="it-IT" dirty="0" smtClean="0"/>
              <a:t> o contenuti sensati (esempi: "ciao", "ma ci si può scrivere qui?", "</a:t>
            </a:r>
            <a:r>
              <a:rPr lang="it-IT" dirty="0" err="1" smtClean="0"/>
              <a:t>ajaissnsdfuf</a:t>
            </a:r>
            <a:r>
              <a:rPr lang="it-IT" dirty="0" smtClean="0"/>
              <a:t>"), pagine tautologiche (contenuto uguale o equivalente al titolo in termini di contenuto informativo), bufale e palesi stupidaggini;</a:t>
            </a:r>
          </a:p>
          <a:p>
            <a:r>
              <a:rPr lang="it-IT" dirty="0" smtClean="0"/>
              <a:t>voci </a:t>
            </a:r>
            <a:r>
              <a:rPr lang="it-IT" b="1" dirty="0" smtClean="0"/>
              <a:t>contenenti solo frasi offensive </a:t>
            </a:r>
            <a:r>
              <a:rPr lang="it-IT" dirty="0" smtClean="0"/>
              <a:t>e/o volgari e/o comunque diffamatorie/denigratorie verso persone, aziende, istituzioni ed enti in generale;</a:t>
            </a:r>
          </a:p>
          <a:p>
            <a:r>
              <a:rPr lang="it-IT" dirty="0" smtClean="0"/>
              <a:t>voci </a:t>
            </a:r>
            <a:r>
              <a:rPr lang="it-IT" b="1" dirty="0" smtClean="0"/>
              <a:t>scritte quasi completamente in una lingua </a:t>
            </a:r>
            <a:r>
              <a:rPr lang="it-IT" b="1" dirty="0" smtClean="0"/>
              <a:t>diversa</a:t>
            </a:r>
            <a:r>
              <a:rPr lang="it-IT" dirty="0" smtClean="0"/>
              <a:t>, </a:t>
            </a:r>
            <a:r>
              <a:rPr lang="it-IT" dirty="0" smtClean="0"/>
              <a:t>oppure tradotte con sistemi di traduzione automatica o semi-automatica (</a:t>
            </a:r>
            <a:r>
              <a:rPr lang="it-IT" i="1" dirty="0" err="1" smtClean="0"/>
              <a:t>babelfish</a:t>
            </a:r>
            <a:r>
              <a:rPr lang="it-IT" dirty="0" smtClean="0"/>
              <a:t> e simili</a:t>
            </a:r>
            <a:r>
              <a:rPr lang="it-IT" dirty="0" smtClean="0"/>
              <a:t>);</a:t>
            </a:r>
            <a:endParaRPr lang="it-IT"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CANCELLAZIONE IMMEDIATA</a:t>
            </a:r>
            <a:endParaRPr lang="it-IT" dirty="0"/>
          </a:p>
        </p:txBody>
      </p:sp>
      <p:sp>
        <p:nvSpPr>
          <p:cNvPr id="3" name="Segnaposto contenuto 2"/>
          <p:cNvSpPr>
            <a:spLocks noGrp="1"/>
          </p:cNvSpPr>
          <p:nvPr>
            <p:ph sz="quarter" idx="1"/>
          </p:nvPr>
        </p:nvSpPr>
        <p:spPr/>
        <p:txBody>
          <a:bodyPr/>
          <a:lstStyle/>
          <a:p>
            <a:r>
              <a:rPr lang="it-IT" dirty="0" smtClean="0"/>
              <a:t>voci dal </a:t>
            </a:r>
            <a:r>
              <a:rPr lang="it-IT" b="1" dirty="0" smtClean="0"/>
              <a:t>contenuto </a:t>
            </a:r>
            <a:r>
              <a:rPr lang="it-IT" b="1" i="1" dirty="0" smtClean="0"/>
              <a:t>palesemente</a:t>
            </a:r>
            <a:r>
              <a:rPr lang="it-IT" b="1" dirty="0" smtClean="0"/>
              <a:t> non enciclopedico</a:t>
            </a:r>
            <a:r>
              <a:rPr lang="it-IT" dirty="0" smtClean="0"/>
              <a:t>; pagine o immagini promozionali, per es. costituite unicamente da collegamenti esterni (comprese </a:t>
            </a:r>
            <a:r>
              <a:rPr lang="it-IT" dirty="0" err="1" smtClean="0"/>
              <a:t>Wikipedie</a:t>
            </a:r>
            <a:r>
              <a:rPr lang="it-IT" dirty="0" smtClean="0"/>
              <a:t> in altre lingue) e/o spam che reclamizzino prodotti, servizi o persone (incluse note </a:t>
            </a:r>
            <a:r>
              <a:rPr lang="it-IT" i="1" dirty="0" smtClean="0"/>
              <a:t>autopromozionali</a:t>
            </a:r>
            <a:r>
              <a:rPr lang="it-IT" dirty="0" smtClean="0"/>
              <a:t>); </a:t>
            </a:r>
            <a:r>
              <a:rPr lang="it-IT" i="1" dirty="0" err="1" smtClean="0"/>
              <a:t>curricula</a:t>
            </a:r>
            <a:r>
              <a:rPr lang="it-IT" i="1" dirty="0" smtClean="0"/>
              <a:t> </a:t>
            </a:r>
            <a:r>
              <a:rPr lang="it-IT" i="1" dirty="0" err="1" smtClean="0"/>
              <a:t>vitæ</a:t>
            </a:r>
            <a:r>
              <a:rPr lang="it-IT" dirty="0" smtClean="0"/>
              <a:t> personali, specie se scritti in prima persona;</a:t>
            </a:r>
          </a:p>
          <a:p>
            <a:r>
              <a:rPr lang="it-IT" b="1" dirty="0" smtClean="0"/>
              <a:t>pagine orfane, con titolo sbagliato e dal contenuto </a:t>
            </a:r>
            <a:r>
              <a:rPr lang="it-IT" b="1" i="1" dirty="0" smtClean="0"/>
              <a:t>identico</a:t>
            </a:r>
            <a:r>
              <a:rPr lang="it-IT" b="1" dirty="0" smtClean="0"/>
              <a:t> ad altre pagine già presenti </a:t>
            </a:r>
            <a:r>
              <a:rPr lang="it-IT" dirty="0" smtClean="0"/>
              <a:t>(i requisiti debbono essere contemporaneamente </a:t>
            </a:r>
            <a:r>
              <a:rPr lang="it-IT" dirty="0" smtClean="0"/>
              <a:t>presenti);</a:t>
            </a:r>
            <a:endParaRPr lang="it-IT" dirty="0" smtClean="0"/>
          </a:p>
          <a:p>
            <a:r>
              <a:rPr lang="it-IT" dirty="0" smtClean="0"/>
              <a:t>categorie senza voci, file o sottocategorie (con l'eccezione di alcune categorie di servizio opportunamente segnalate</a:t>
            </a:r>
            <a:r>
              <a:rPr lang="it-IT" dirty="0" smtClean="0"/>
              <a:t>);</a:t>
            </a:r>
            <a:endParaRPr lang="it-IT"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CANCELLAZIONE IMMEDIATA</a:t>
            </a:r>
            <a:endParaRPr lang="it-IT" dirty="0"/>
          </a:p>
        </p:txBody>
      </p:sp>
      <p:sp>
        <p:nvSpPr>
          <p:cNvPr id="3" name="Segnaposto contenuto 2"/>
          <p:cNvSpPr>
            <a:spLocks noGrp="1"/>
          </p:cNvSpPr>
          <p:nvPr>
            <p:ph sz="quarter" idx="1"/>
          </p:nvPr>
        </p:nvSpPr>
        <p:spPr/>
        <p:txBody>
          <a:bodyPr/>
          <a:lstStyle/>
          <a:p>
            <a:r>
              <a:rPr lang="it-IT" b="1" dirty="0" smtClean="0"/>
              <a:t>pagine già cancellate </a:t>
            </a:r>
            <a:r>
              <a:rPr lang="it-IT" dirty="0" smtClean="0"/>
              <a:t>per decisione della comunità e reinserite senza che siano stati eliminati i motivi che ne hanno comportato la cancellazione;</a:t>
            </a:r>
          </a:p>
          <a:p>
            <a:r>
              <a:rPr lang="it-IT" dirty="0" smtClean="0"/>
              <a:t>pagine provvisorie create per </a:t>
            </a:r>
            <a:r>
              <a:rPr lang="it-IT" b="1" dirty="0" smtClean="0"/>
              <a:t>l'inversione del redirect</a:t>
            </a:r>
            <a:r>
              <a:rPr lang="it-IT" dirty="0" smtClean="0"/>
              <a:t>;</a:t>
            </a:r>
          </a:p>
          <a:p>
            <a:r>
              <a:rPr lang="it-IT" dirty="0" smtClean="0"/>
              <a:t>redirect con errori di battitura nel titolo, redirect a pagine non esistenti, redirect non conformi alle linee guida; purché tali redirect siano orfani;</a:t>
            </a:r>
          </a:p>
          <a:p>
            <a:r>
              <a:rPr lang="it-IT" dirty="0" smtClean="0"/>
              <a:t>discussioni, sottopagine o </a:t>
            </a:r>
            <a:r>
              <a:rPr lang="it-IT" dirty="0" smtClean="0"/>
              <a:t>“</a:t>
            </a:r>
            <a:r>
              <a:rPr lang="it-IT" dirty="0" err="1" smtClean="0"/>
              <a:t>edit</a:t>
            </a:r>
            <a:r>
              <a:rPr lang="it-IT" dirty="0" smtClean="0"/>
              <a:t> </a:t>
            </a:r>
            <a:r>
              <a:rPr lang="it-IT" dirty="0" err="1" smtClean="0"/>
              <a:t>notice</a:t>
            </a:r>
            <a:r>
              <a:rPr lang="it-IT" dirty="0" smtClean="0"/>
              <a:t>” </a:t>
            </a:r>
            <a:r>
              <a:rPr lang="it-IT" dirty="0" smtClean="0"/>
              <a:t>di pagine cancellate, se il contenuto non presenta argomenti di valenza più generale</a:t>
            </a:r>
            <a:r>
              <a:rPr lang="it-IT" dirty="0" smtClean="0"/>
              <a:t>;</a:t>
            </a:r>
            <a:endParaRPr lang="it-IT"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CANCELLAZIONE IMMEDIATA</a:t>
            </a:r>
            <a:endParaRPr lang="it-IT" dirty="0"/>
          </a:p>
        </p:txBody>
      </p:sp>
      <p:sp>
        <p:nvSpPr>
          <p:cNvPr id="3" name="Segnaposto contenuto 2"/>
          <p:cNvSpPr>
            <a:spLocks noGrp="1"/>
          </p:cNvSpPr>
          <p:nvPr>
            <p:ph sz="quarter" idx="1"/>
          </p:nvPr>
        </p:nvSpPr>
        <p:spPr/>
        <p:txBody>
          <a:bodyPr/>
          <a:lstStyle/>
          <a:p>
            <a:r>
              <a:rPr lang="it-IT" dirty="0" smtClean="0"/>
              <a:t>immagini contemporaneamente doppie e orfane, oppure non funzionanti, vuote o già presenti su Commons;</a:t>
            </a:r>
          </a:p>
          <a:p>
            <a:r>
              <a:rPr lang="it-IT" dirty="0" smtClean="0"/>
              <a:t>immagini in evidente violazione di copyright;</a:t>
            </a:r>
          </a:p>
          <a:p>
            <a:r>
              <a:rPr lang="it-IT" dirty="0" smtClean="0"/>
              <a:t>pagine interamente costituite da testo in violazione di copyright;</a:t>
            </a:r>
          </a:p>
          <a:p>
            <a:r>
              <a:rPr lang="it-IT" dirty="0" smtClean="0"/>
              <a:t>immagini da verificare da oltre una settimana (fa fede l'avviso all'utente);</a:t>
            </a:r>
          </a:p>
          <a:p>
            <a:r>
              <a:rPr lang="it-IT" dirty="0" smtClean="0"/>
              <a:t>pagine del </a:t>
            </a:r>
            <a:r>
              <a:rPr lang="it-IT" dirty="0" err="1" smtClean="0"/>
              <a:t>namespace</a:t>
            </a:r>
            <a:r>
              <a:rPr lang="it-IT" dirty="0" smtClean="0"/>
              <a:t> "Utente:" il cui titolo non corrisponde a nessun utente registrato o integralmente non conformi all'uso appropriato</a:t>
            </a:r>
            <a:r>
              <a:rPr lang="it-IT" dirty="0" smtClean="0"/>
              <a:t>;</a:t>
            </a:r>
            <a:endParaRPr lang="it-IT"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CANCELLAZIONE IMMEDIATA</a:t>
            </a:r>
            <a:endParaRPr lang="it-IT" dirty="0"/>
          </a:p>
        </p:txBody>
      </p:sp>
      <p:sp>
        <p:nvSpPr>
          <p:cNvPr id="3" name="Segnaposto contenuto 2"/>
          <p:cNvSpPr>
            <a:spLocks noGrp="1"/>
          </p:cNvSpPr>
          <p:nvPr>
            <p:ph sz="quarter" idx="1"/>
          </p:nvPr>
        </p:nvSpPr>
        <p:spPr/>
        <p:txBody>
          <a:bodyPr/>
          <a:lstStyle/>
          <a:p>
            <a:r>
              <a:rPr lang="it-IT" dirty="0" smtClean="0"/>
              <a:t>pagine trasferite ad altri progetti secondo procedura;</a:t>
            </a:r>
          </a:p>
          <a:p>
            <a:r>
              <a:rPr lang="it-IT" dirty="0" smtClean="0"/>
              <a:t>pagine e sottopagine del </a:t>
            </a:r>
            <a:r>
              <a:rPr lang="it-IT" dirty="0" err="1" smtClean="0"/>
              <a:t>namespace</a:t>
            </a:r>
            <a:r>
              <a:rPr lang="it-IT" dirty="0" smtClean="0"/>
              <a:t> "Utente:" la cui cancellazione è richiesta dall'utente stesso (esempi: "Utente:Tizio/Sottopagina"). Di regola le pagine del </a:t>
            </a:r>
            <a:r>
              <a:rPr lang="it-IT" dirty="0" err="1" smtClean="0"/>
              <a:t>namespace</a:t>
            </a:r>
            <a:r>
              <a:rPr lang="it-IT" dirty="0" smtClean="0"/>
              <a:t> "Discussioni utente" (</a:t>
            </a:r>
            <a:r>
              <a:rPr lang="it-IT" dirty="0" err="1" smtClean="0"/>
              <a:t>ad.es.</a:t>
            </a:r>
            <a:r>
              <a:rPr lang="it-IT" dirty="0" smtClean="0"/>
              <a:t> "Discussioni utente:Tizio") non possono essere cancellate ma solo archiviate;</a:t>
            </a:r>
          </a:p>
          <a:p>
            <a:r>
              <a:rPr lang="it-IT" dirty="0" smtClean="0"/>
              <a:t>file orfani e non utili all'enciclopedia; file non liberi che non rispettano l'EDP;</a:t>
            </a:r>
          </a:p>
          <a:p>
            <a:r>
              <a:rPr lang="it-IT" dirty="0" smtClean="0"/>
              <a:t>template obsoleto, sostituito ed orfano (i requisiti devono essere soddisfatti contemporaneamente).</a:t>
            </a:r>
          </a:p>
          <a:p>
            <a:pPr marL="514350" indent="-514350">
              <a:buFont typeface="+mj-lt"/>
              <a:buAutoNum type="arabicPeriod"/>
            </a:pPr>
            <a:endParaRPr lang="it-IT" dirty="0" smtClean="0"/>
          </a:p>
          <a:p>
            <a:pPr marL="514350" indent="-514350">
              <a:buFont typeface="+mj-lt"/>
              <a:buAutoNum type="arabicPeriod"/>
            </a:pPr>
            <a:endParaRPr lang="it-IT" dirty="0" smtClean="0"/>
          </a:p>
          <a:p>
            <a:endParaRPr lang="it-IT" dirty="0" smtClean="0"/>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LE REGOLE </a:t>
            </a:r>
            <a:r>
              <a:rPr lang="it-IT" dirty="0" err="1" smtClean="0"/>
              <a:t>DI</a:t>
            </a:r>
            <a:r>
              <a:rPr lang="it-IT" dirty="0" smtClean="0"/>
              <a:t> WIKIPEDIA</a:t>
            </a:r>
          </a:p>
          <a:p>
            <a:pPr lvl="1"/>
            <a:r>
              <a:rPr lang="it-IT" dirty="0" smtClean="0"/>
              <a:t>RUDIMENTI </a:t>
            </a:r>
            <a:r>
              <a:rPr lang="it-IT" dirty="0" err="1" smtClean="0"/>
              <a:t>DI</a:t>
            </a:r>
            <a:r>
              <a:rPr lang="it-IT" dirty="0" smtClean="0"/>
              <a:t> NETIQUETTE WIKIPEDIANA</a:t>
            </a:r>
          </a:p>
          <a:p>
            <a:pPr lvl="1"/>
            <a:r>
              <a:rPr lang="it-IT" dirty="0" smtClean="0"/>
              <a:t>REGOLE </a:t>
            </a:r>
            <a:r>
              <a:rPr lang="it-IT" dirty="0" err="1" smtClean="0"/>
              <a:t>DI</a:t>
            </a:r>
            <a:r>
              <a:rPr lang="it-IT" dirty="0" smtClean="0"/>
              <a:t> CREAZIONE</a:t>
            </a:r>
          </a:p>
          <a:p>
            <a:pPr lvl="1"/>
            <a:r>
              <a:rPr lang="it-IT" dirty="0" smtClean="0"/>
              <a:t>MECCANISMI SOCIALI</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RICERCA IN WIKIPEDIA</a:t>
            </a:r>
            <a:endParaRPr lang="it-IT" dirty="0"/>
          </a:p>
        </p:txBody>
      </p:sp>
      <p:sp>
        <p:nvSpPr>
          <p:cNvPr id="3" name="Segnaposto contenuto 2"/>
          <p:cNvSpPr>
            <a:spLocks noGrp="1"/>
          </p:cNvSpPr>
          <p:nvPr>
            <p:ph sz="quarter" idx="1"/>
          </p:nvPr>
        </p:nvSpPr>
        <p:spPr/>
        <p:txBody>
          <a:bodyPr/>
          <a:lstStyle/>
          <a:p>
            <a:r>
              <a:rPr lang="it-IT" dirty="0" smtClean="0"/>
              <a:t>La casella di ricerca nel menù in altro a destra dello schermo è la funzione basilare di ricerca su </a:t>
            </a:r>
            <a:r>
              <a:rPr lang="it-IT" dirty="0" err="1" smtClean="0"/>
              <a:t>Wikipedia</a:t>
            </a:r>
            <a:r>
              <a:rPr lang="it-IT" dirty="0" smtClean="0"/>
              <a:t>. È </a:t>
            </a:r>
            <a:r>
              <a:rPr lang="it-IT" i="1" dirty="0" smtClean="0"/>
              <a:t>case sensitive</a:t>
            </a:r>
            <a:r>
              <a:rPr lang="it-IT" dirty="0" smtClean="0"/>
              <a:t>, cioè funziona secondo un criterio che, a differenza dei comuni motori di ricerca, fa distinzione tra maiuscole e minuscole. Cerca di immettere il nome corretto altrimenti la funzione di ricerca potrebbe non trovare la pagina cercata, anche se questa è presente nel sito. È comunque possibile cercare all'interno di </a:t>
            </a:r>
            <a:r>
              <a:rPr lang="it-IT" dirty="0" err="1" smtClean="0"/>
              <a:t>Wikipedia</a:t>
            </a:r>
            <a:r>
              <a:rPr lang="it-IT" dirty="0" smtClean="0"/>
              <a:t> utilizzando un motore di ricerca esterno. Per far ciò, è sufficiente inserire nel campo di ricerca </a:t>
            </a:r>
            <a:r>
              <a:rPr lang="it-IT" b="1" dirty="0" smtClean="0"/>
              <a:t>site:</a:t>
            </a:r>
            <a:r>
              <a:rPr lang="it-IT" b="1" dirty="0" err="1" smtClean="0"/>
              <a:t>it.wikipedia.org</a:t>
            </a:r>
            <a:r>
              <a:rPr lang="it-IT" b="1" dirty="0" smtClean="0"/>
              <a:t> </a:t>
            </a:r>
            <a:r>
              <a:rPr lang="it-IT" b="1" dirty="0" err="1" smtClean="0"/>
              <a:t>xxx</a:t>
            </a:r>
            <a:r>
              <a:rPr lang="it-IT" dirty="0" smtClean="0"/>
              <a:t>, con al posto di </a:t>
            </a:r>
            <a:r>
              <a:rPr lang="it-IT" b="1" dirty="0" err="1" smtClean="0"/>
              <a:t>xxx</a:t>
            </a:r>
            <a:r>
              <a:rPr lang="it-IT" dirty="0" smtClean="0"/>
              <a:t> la parola che vuoi cercare.</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CATEGORIE</a:t>
            </a:r>
            <a:endParaRPr lang="it-IT" dirty="0"/>
          </a:p>
        </p:txBody>
      </p:sp>
      <p:sp>
        <p:nvSpPr>
          <p:cNvPr id="3" name="Segnaposto contenuto 2"/>
          <p:cNvSpPr>
            <a:spLocks noGrp="1"/>
          </p:cNvSpPr>
          <p:nvPr>
            <p:ph sz="quarter" idx="1"/>
          </p:nvPr>
        </p:nvSpPr>
        <p:spPr/>
        <p:txBody>
          <a:bodyPr/>
          <a:lstStyle/>
          <a:p>
            <a:r>
              <a:rPr lang="it-IT" dirty="0" smtClean="0"/>
              <a:t>La maggior parte delle pagine sono divise per categorie. Le categorie sono raggruppamenti di voci con qualche caratteristica comune, per esempio quelle riguardanti i cantanti rock, i matematici italiani o i comuni della provincia di Milano, etc. </a:t>
            </a:r>
          </a:p>
          <a:p>
            <a:r>
              <a:rPr lang="it-IT" dirty="0" smtClean="0"/>
              <a:t>Le </a:t>
            </a:r>
            <a:r>
              <a:rPr lang="it-IT" dirty="0" smtClean="0"/>
              <a:t>categorie sono organizzate con una struttura ad albero: per esempio nella categoria Informatica troverai le varie componenti dell'informatica come Categoria:Hardware, Software, etc. </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CATEGORIE</a:t>
            </a:r>
            <a:endParaRPr lang="it-IT" dirty="0"/>
          </a:p>
        </p:txBody>
      </p:sp>
      <p:sp>
        <p:nvSpPr>
          <p:cNvPr id="3" name="Segnaposto contenuto 2"/>
          <p:cNvSpPr>
            <a:spLocks noGrp="1"/>
          </p:cNvSpPr>
          <p:nvPr>
            <p:ph sz="quarter" idx="1"/>
          </p:nvPr>
        </p:nvSpPr>
        <p:spPr/>
        <p:txBody>
          <a:bodyPr/>
          <a:lstStyle/>
          <a:p>
            <a:r>
              <a:rPr lang="it-IT" dirty="0" smtClean="0"/>
              <a:t>All'interno della categoria Software troverai i programmi divisi per tipologia e così via. Le categorie sono indicate in fondo alla pagina e permettono di navigare tra i contenuti dell'enciclopedia analizzando gruppi di voci comuni, per accedervi basta premere il link con il mouse, come per ogni altro collegamento di </a:t>
            </a:r>
            <a:r>
              <a:rPr lang="it-IT" dirty="0" err="1" smtClean="0"/>
              <a:t>Wikipedia</a:t>
            </a:r>
            <a:r>
              <a:rPr lang="it-IT" dirty="0" smtClean="0"/>
              <a:t>. </a:t>
            </a:r>
            <a:endParaRPr lang="it-IT" dirty="0" smtClean="0"/>
          </a:p>
          <a:p>
            <a:r>
              <a:rPr lang="it-IT" dirty="0" smtClean="0"/>
              <a:t>Le </a:t>
            </a:r>
            <a:r>
              <a:rPr lang="it-IT" dirty="0" smtClean="0"/>
              <a:t>categorie sono un modo diverso di analizzare le informazioni. Se per esempio vuoi cercare uno scrittore francese ma non sei sicuro del nome, puoi trovare il nome di uno scrittore francese del quale conosci il nome e poi guardando la sua categoria vedere se trovi lo scrittore che cerchi.</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COMMUNITY</a:t>
            </a:r>
            <a:endParaRPr lang="it-IT" dirty="0"/>
          </a:p>
        </p:txBody>
      </p:sp>
      <p:sp>
        <p:nvSpPr>
          <p:cNvPr id="3" name="Segnaposto contenuto 2"/>
          <p:cNvSpPr>
            <a:spLocks noGrp="1"/>
          </p:cNvSpPr>
          <p:nvPr>
            <p:ph sz="quarter" idx="1"/>
          </p:nvPr>
        </p:nvSpPr>
        <p:spPr/>
        <p:txBody>
          <a:bodyPr/>
          <a:lstStyle/>
          <a:p>
            <a:r>
              <a:rPr lang="it-IT" dirty="0" smtClean="0"/>
              <a:t>La community degli utenti di </a:t>
            </a:r>
            <a:r>
              <a:rPr lang="it-IT" dirty="0" err="1" smtClean="0"/>
              <a:t>Wikipedia</a:t>
            </a:r>
            <a:r>
              <a:rPr lang="it-IT" dirty="0" smtClean="0"/>
              <a:t> è formata dagli </a:t>
            </a:r>
            <a:r>
              <a:rPr lang="it-IT" dirty="0" err="1" smtClean="0"/>
              <a:t>wikipediani</a:t>
            </a:r>
            <a:endParaRPr lang="it-IT" dirty="0" smtClean="0"/>
          </a:p>
          <a:p>
            <a:r>
              <a:rPr lang="it-IT" dirty="0" smtClean="0"/>
              <a:t>Il luogo d’incontro degli </a:t>
            </a:r>
            <a:r>
              <a:rPr lang="it-IT" dirty="0" err="1" smtClean="0"/>
              <a:t>Wikipediani</a:t>
            </a:r>
            <a:r>
              <a:rPr lang="it-IT" dirty="0" smtClean="0"/>
              <a:t> è il </a:t>
            </a:r>
            <a:r>
              <a:rPr lang="it-IT" b="1" dirty="0" smtClean="0"/>
              <a:t>bar</a:t>
            </a:r>
          </a:p>
          <a:p>
            <a:r>
              <a:rPr lang="it-IT" dirty="0" smtClean="0"/>
              <a:t>Nel </a:t>
            </a:r>
            <a:r>
              <a:rPr lang="it-IT" dirty="0" smtClean="0"/>
              <a:t>Bar si discutono di tutti gli argomenti generali che riguardano il progetto. Nel Bar vengono posti anche gli avvisi riguardanti il progetto, come le elezioni degli amministratori o l'inizio dei sondaggi. Quindi se vuoi partecipare alla vita del progetto il Bar è un posto che devi assolutamente frequentare.</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PROGETTI TEMATICI</a:t>
            </a:r>
            <a:endParaRPr lang="it-IT" dirty="0"/>
          </a:p>
        </p:txBody>
      </p:sp>
      <p:sp>
        <p:nvSpPr>
          <p:cNvPr id="3" name="Segnaposto contenuto 2"/>
          <p:cNvSpPr>
            <a:spLocks noGrp="1"/>
          </p:cNvSpPr>
          <p:nvPr>
            <p:ph sz="quarter" idx="1"/>
          </p:nvPr>
        </p:nvSpPr>
        <p:spPr/>
        <p:txBody>
          <a:bodyPr/>
          <a:lstStyle/>
          <a:p>
            <a:r>
              <a:rPr lang="it-IT" dirty="0" smtClean="0"/>
              <a:t>Per migliorare e accrescere le conoscenze delle varie aree del sapere molti </a:t>
            </a:r>
            <a:r>
              <a:rPr lang="it-IT" dirty="0" err="1" smtClean="0"/>
              <a:t>wikipediani</a:t>
            </a:r>
            <a:r>
              <a:rPr lang="it-IT" dirty="0" smtClean="0"/>
              <a:t> hanno sentito la necessità di creare della pagine dove poter discutere e coordinare il miglioramento di uno specifico campo del sapere. Questo ha portato alla creazione di una serie di progetti legati ad uno specifico interesse. Molti progetti hanno un portale dove vengono esposte le principali voci legate al progetto e spesso i progetti hanno un bar tematico dove poter discutere. Se sei interessato ad una particolare area del sapere cerca il tuo progetto ed iscriviti.</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VOTAZIONI</a:t>
            </a:r>
            <a:endParaRPr lang="it-IT" dirty="0"/>
          </a:p>
        </p:txBody>
      </p:sp>
      <p:sp>
        <p:nvSpPr>
          <p:cNvPr id="3" name="Segnaposto contenuto 2"/>
          <p:cNvSpPr>
            <a:spLocks noGrp="1"/>
          </p:cNvSpPr>
          <p:nvPr>
            <p:ph sz="quarter" idx="1"/>
          </p:nvPr>
        </p:nvSpPr>
        <p:spPr/>
        <p:txBody>
          <a:bodyPr/>
          <a:lstStyle/>
          <a:p>
            <a:r>
              <a:rPr lang="it-IT" dirty="0" smtClean="0"/>
              <a:t>Sebbene </a:t>
            </a:r>
            <a:r>
              <a:rPr lang="it-IT" dirty="0" err="1" smtClean="0"/>
              <a:t>Wikipedia</a:t>
            </a:r>
            <a:r>
              <a:rPr lang="it-IT" dirty="0" smtClean="0"/>
              <a:t> non sia una democrazia le cariche all'interno del progetto vengono assegnate tramite votazioni. </a:t>
            </a:r>
            <a:endParaRPr lang="it-IT" dirty="0" smtClean="0"/>
          </a:p>
          <a:p>
            <a:r>
              <a:rPr lang="it-IT" dirty="0" smtClean="0"/>
              <a:t>Tieni </a:t>
            </a:r>
            <a:r>
              <a:rPr lang="it-IT" dirty="0" smtClean="0"/>
              <a:t>conto che comunque all'interno del progetto si cerca di raggiungere una posizione condivisa dalla maggior parte dei partecipanti e quindi le questioni non vanno risolte a colpi di maggioranza.</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1855</Words>
  <Application>Microsoft Office PowerPoint</Application>
  <PresentationFormat>Presentazione su schermo (4:3)</PresentationFormat>
  <Paragraphs>131</Paragraphs>
  <Slides>26</Slides>
  <Notes>2</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Presentazione del lavoro del team</vt:lpstr>
      <vt:lpstr>COMUNICAZIONE ONLINE, RETI E VIRTUALITA’</vt:lpstr>
      <vt:lpstr>INDICE</vt:lpstr>
      <vt:lpstr>AGENDA</vt:lpstr>
      <vt:lpstr>RICERCA IN WIKIPEDIA</vt:lpstr>
      <vt:lpstr>CATEGORIE</vt:lpstr>
      <vt:lpstr>CATEGORIE</vt:lpstr>
      <vt:lpstr>LA COMMUNITY</vt:lpstr>
      <vt:lpstr>PROGETTI TEMATICI</vt:lpstr>
      <vt:lpstr>VOTAZIONI</vt:lpstr>
      <vt:lpstr>PATROLLING – VANDALISMO</vt:lpstr>
      <vt:lpstr>CREAZIONE E MODIFICA DI VOCI</vt:lpstr>
      <vt:lpstr>CHE COSA NON METTERE SU WIKIPEDIA</vt:lpstr>
      <vt:lpstr>CHE COSA NON E’ WIKIPEDIA</vt:lpstr>
      <vt:lpstr>CHE COSA VA SU WIKIPEDIA?</vt:lpstr>
      <vt:lpstr>CHE COSA VA SU WIKIPEDIA?</vt:lpstr>
      <vt:lpstr>CREAZIONE DI VOCI</vt:lpstr>
      <vt:lpstr>REGISTRAZIONE</vt:lpstr>
      <vt:lpstr>LINK ROSSI</vt:lpstr>
      <vt:lpstr>CREAZIONE DI PAGINE EX-NOVO</vt:lpstr>
      <vt:lpstr>CANCELLAZIONE</vt:lpstr>
      <vt:lpstr>CANCELLAZIONE</vt:lpstr>
      <vt:lpstr>CANCELLAZIONE IMMEDIATA</vt:lpstr>
      <vt:lpstr>CANCELLAZIONE IMMEDIATA</vt:lpstr>
      <vt:lpstr>CANCELLAZIONE IMMEDIATA</vt:lpstr>
      <vt:lpstr>CANCELLAZIONE IMMEDIATA</vt:lpstr>
      <vt:lpstr>CANCELLAZIONE IMMEDIATA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2011-08-23T05:50:58Z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