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sldIdLst>
    <p:sldId id="323"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02" r:id="rId16"/>
    <p:sldId id="304" r:id="rId17"/>
    <p:sldId id="305" r:id="rId18"/>
    <p:sldId id="306" r:id="rId19"/>
    <p:sldId id="307" r:id="rId20"/>
    <p:sldId id="308" r:id="rId21"/>
    <p:sldId id="311" r:id="rId22"/>
    <p:sldId id="313" r:id="rId23"/>
    <p:sldId id="342" r:id="rId24"/>
    <p:sldId id="314" r:id="rId25"/>
    <p:sldId id="315" r:id="rId26"/>
    <p:sldId id="316" r:id="rId27"/>
    <p:sldId id="317" r:id="rId28"/>
    <p:sldId id="318" r:id="rId29"/>
    <p:sldId id="319" r:id="rId30"/>
    <p:sldId id="320" r:id="rId31"/>
    <p:sldId id="321" r:id="rId32"/>
    <p:sldId id="322" r:id="rId33"/>
    <p:sldId id="337" r:id="rId34"/>
    <p:sldId id="340" r:id="rId35"/>
    <p:sldId id="338" r:id="rId36"/>
    <p:sldId id="341" r:id="rId37"/>
    <p:sldId id="268" r:id="rId38"/>
    <p:sldId id="281" r:id="rId39"/>
    <p:sldId id="293" r:id="rId40"/>
    <p:sldId id="294" r:id="rId41"/>
    <p:sldId id="267" r:id="rId42"/>
    <p:sldId id="257" r:id="rId43"/>
    <p:sldId id="259" r:id="rId44"/>
    <p:sldId id="260" r:id="rId45"/>
    <p:sldId id="261" r:id="rId46"/>
    <p:sldId id="279" r:id="rId47"/>
    <p:sldId id="262" r:id="rId48"/>
    <p:sldId id="278" r:id="rId49"/>
    <p:sldId id="263" r:id="rId50"/>
    <p:sldId id="277" r:id="rId51"/>
    <p:sldId id="343" r:id="rId52"/>
    <p:sldId id="269" r:id="rId53"/>
    <p:sldId id="270" r:id="rId54"/>
    <p:sldId id="280" r:id="rId55"/>
    <p:sldId id="271" r:id="rId56"/>
    <p:sldId id="272" r:id="rId57"/>
    <p:sldId id="273" r:id="rId58"/>
    <p:sldId id="344" r:id="rId59"/>
    <p:sldId id="274" r:id="rId60"/>
    <p:sldId id="295" r:id="rId61"/>
    <p:sldId id="296" r:id="rId62"/>
    <p:sldId id="297" r:id="rId63"/>
    <p:sldId id="298" r:id="rId64"/>
    <p:sldId id="345" r:id="rId65"/>
    <p:sldId id="299" r:id="rId66"/>
    <p:sldId id="300" r:id="rId67"/>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94671" autoAdjust="0"/>
  </p:normalViewPr>
  <p:slideViewPr>
    <p:cSldViewPr>
      <p:cViewPr>
        <p:scale>
          <a:sx n="96" d="100"/>
          <a:sy n="96" d="100"/>
        </p:scale>
        <p:origin x="-144" y="-252"/>
      </p:cViewPr>
      <p:guideLst>
        <p:guide orient="horz" pos="2160"/>
        <p:guide pos="2880"/>
      </p:guideLst>
    </p:cSldViewPr>
  </p:slideViewPr>
  <p:outlineViewPr>
    <p:cViewPr>
      <p:scale>
        <a:sx n="33" d="100"/>
        <a:sy n="33" d="100"/>
      </p:scale>
      <p:origin x="0" y="488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fld id="{3935F750-560A-432C-BA3C-831F35A2D6E0}" type="datetimeFigureOut">
              <a:rPr lang="es-ES"/>
              <a:pPr>
                <a:defRPr/>
              </a:pPr>
              <a:t>07/04/2016</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A5939AEC-5EB6-4E6E-91FF-1E58BC58AB79}" type="slidenum">
              <a:rPr lang="es-ES"/>
              <a:pPr>
                <a:defRPr/>
              </a:pPr>
              <a:t>‹N›</a:t>
            </a:fld>
            <a:endParaRPr lang="es-ES"/>
          </a:p>
        </p:txBody>
      </p:sp>
    </p:spTree>
    <p:extLst>
      <p:ext uri="{BB962C8B-B14F-4D97-AF65-F5344CB8AC3E}">
        <p14:creationId xmlns:p14="http://schemas.microsoft.com/office/powerpoint/2010/main" val="1877484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06375-99FE-427F-BDE2-7740C83A6504}" type="slidenum">
              <a:rPr lang="es-ES_tradnl"/>
              <a:pPr/>
              <a:t>15</a:t>
            </a:fld>
            <a:endParaRPr lang="es-ES_tradnl"/>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3513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3CED2-229C-4D5F-9BB7-B056A78EE836}" type="slidenum">
              <a:rPr lang="es-ES_tradnl"/>
              <a:pPr/>
              <a:t>25</a:t>
            </a:fld>
            <a:endParaRPr lang="es-ES_tradnl"/>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246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9F498-DA28-43CB-88B5-5E223DAAFD9C}" type="slidenum">
              <a:rPr lang="es-ES_tradnl"/>
              <a:pPr/>
              <a:t>26</a:t>
            </a:fld>
            <a:endParaRPr lang="es-ES_tradnl"/>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3212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2183E-03B8-407F-ABF7-82A499CAAD0A}" type="slidenum">
              <a:rPr lang="es-ES_tradnl"/>
              <a:pPr/>
              <a:t>27</a:t>
            </a:fld>
            <a:endParaRPr lang="es-ES_tradnl"/>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39200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71B48-9953-4E13-B613-1E9D951F87F5}" type="slidenum">
              <a:rPr lang="es-ES_tradnl"/>
              <a:pPr/>
              <a:t>28</a:t>
            </a:fld>
            <a:endParaRPr lang="es-ES_tradnl"/>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8464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568B5-8825-47C4-9A03-68F9DA10B39E}" type="slidenum">
              <a:rPr lang="es-ES_tradnl"/>
              <a:pPr/>
              <a:t>29</a:t>
            </a:fld>
            <a:endParaRPr lang="es-ES_tradnl"/>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8112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68432-8559-4983-96CE-491D6F9461B9}" type="slidenum">
              <a:rPr lang="es-ES_tradnl"/>
              <a:pPr/>
              <a:t>30</a:t>
            </a:fld>
            <a:endParaRPr lang="es-ES_tradnl"/>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48030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3677E-6D68-4B10-8074-B312F31EDCB4}" type="slidenum">
              <a:rPr lang="es-ES_tradnl"/>
              <a:pPr/>
              <a:t>31</a:t>
            </a:fld>
            <a:endParaRPr lang="es-ES_tradnl"/>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75503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4376F-D12E-42B5-A213-66E9234B3C1D}" type="slidenum">
              <a:rPr lang="es-ES_tradnl"/>
              <a:pPr/>
              <a:t>32</a:t>
            </a:fld>
            <a:endParaRPr lang="es-ES_tradnl"/>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1223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Pantano de Mansilla de la Sierra (La Rioja)</a:t>
            </a:r>
          </a:p>
          <a:p>
            <a:pPr>
              <a:spcBef>
                <a:spcPct val="0"/>
              </a:spcBef>
            </a:pPr>
            <a:endParaRPr lang="es-ES"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D162E4-21E0-42B2-8764-038DDF87CD6B}" type="slidenum">
              <a:rPr lang="es-ES"/>
              <a:pPr fontAlgn="base">
                <a:spcBef>
                  <a:spcPct val="0"/>
                </a:spcBef>
                <a:spcAft>
                  <a:spcPct val="0"/>
                </a:spcAft>
              </a:pPr>
              <a:t>48</a:t>
            </a:fld>
            <a:endParaRPr lang="es-ES"/>
          </a:p>
        </p:txBody>
      </p:sp>
    </p:spTree>
    <p:extLst>
      <p:ext uri="{BB962C8B-B14F-4D97-AF65-F5344CB8AC3E}">
        <p14:creationId xmlns:p14="http://schemas.microsoft.com/office/powerpoint/2010/main" val="103690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C5ABF-3DDB-4097-BB6B-3E602B04DEF7}" type="slidenum">
              <a:rPr lang="es-ES_tradnl"/>
              <a:pPr/>
              <a:t>60</a:t>
            </a:fld>
            <a:endParaRPr lang="es-ES_tradnl"/>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0508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E7003-F2D5-4075-9929-28D1A975CC45}" type="slidenum">
              <a:rPr lang="es-ES_tradnl"/>
              <a:pPr/>
              <a:t>16</a:t>
            </a:fld>
            <a:endParaRPr lang="es-ES_tradnl"/>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98423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CFA84-809F-41DD-B91C-DCB23AD0B935}" type="slidenum">
              <a:rPr lang="es-ES_tradnl"/>
              <a:pPr/>
              <a:t>61</a:t>
            </a:fld>
            <a:endParaRPr lang="es-ES_tradnl"/>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3617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0F17-8951-4A94-A211-822BD67D4502}" type="slidenum">
              <a:rPr lang="es-ES_tradnl"/>
              <a:pPr/>
              <a:t>62</a:t>
            </a:fld>
            <a:endParaRPr lang="es-ES_tradnl"/>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45882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F3667-8278-4E9B-995C-333CDDD944DF}" type="slidenum">
              <a:rPr lang="es-ES_tradnl"/>
              <a:pPr/>
              <a:t>63</a:t>
            </a:fld>
            <a:endParaRPr lang="es-ES_tradnl"/>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6427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722AF-0FF0-43DD-81BD-0A30606E0054}" type="slidenum">
              <a:rPr lang="es-ES_tradnl"/>
              <a:pPr/>
              <a:t>65</a:t>
            </a:fld>
            <a:endParaRPr lang="es-ES_tradnl"/>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4125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42ADB-CC46-4345-B8C9-79C8F6C4F2EE}" type="slidenum">
              <a:rPr lang="es-ES_tradnl"/>
              <a:pPr/>
              <a:t>66</a:t>
            </a:fld>
            <a:endParaRPr lang="es-ES_tradnl"/>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409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CD77C-A3D0-410D-B471-5A7472C38114}" type="slidenum">
              <a:rPr lang="es-ES_tradnl"/>
              <a:pPr/>
              <a:t>17</a:t>
            </a:fld>
            <a:endParaRPr lang="es-ES_tradnl"/>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62465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63EAD-2962-48C4-88D1-757B02789CA6}" type="slidenum">
              <a:rPr lang="es-ES_tradnl"/>
              <a:pPr/>
              <a:t>18</a:t>
            </a:fld>
            <a:endParaRPr lang="es-ES_tradn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2645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9671D-5795-4F78-AB50-FA9E24C1FDFD}" type="slidenum">
              <a:rPr lang="es-ES_tradnl"/>
              <a:pPr/>
              <a:t>19</a:t>
            </a:fld>
            <a:endParaRPr lang="es-ES_tradnl"/>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5655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B3B3B-64A8-4E64-9BDC-B57723A25C35}" type="slidenum">
              <a:rPr lang="es-ES_tradnl"/>
              <a:pPr/>
              <a:t>20</a:t>
            </a:fld>
            <a:endParaRPr lang="es-ES_trad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3542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07699-C2EB-4BC1-A342-271E097BFCAE}" type="slidenum">
              <a:rPr lang="es-ES_tradnl"/>
              <a:pPr/>
              <a:t>21</a:t>
            </a:fld>
            <a:endParaRPr lang="es-ES_tradnl"/>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7006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45DB2-1E70-4105-9DEF-1C7345A8D730}" type="slidenum">
              <a:rPr lang="es-ES_tradnl"/>
              <a:pPr/>
              <a:t>22</a:t>
            </a:fld>
            <a:endParaRPr lang="es-ES_tradnl"/>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6560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6B77B-C55D-4933-8AFF-B127888670AD}" type="slidenum">
              <a:rPr lang="es-ES_tradnl"/>
              <a:pPr/>
              <a:t>24</a:t>
            </a:fld>
            <a:endParaRPr lang="es-ES_tradnl"/>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003987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6F13F0DE-9A61-4DA2-AACA-A9A007E452DE}" type="datetimeFigureOut">
              <a:rPr lang="es-ES"/>
              <a:pPr>
                <a:defRPr/>
              </a:pPr>
              <a:t>07/04/2016</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45943DBC-975A-4ADB-A768-798804395C1A}" type="slidenum">
              <a:rPr lang="es-ES"/>
              <a:pPr>
                <a:defRPr/>
              </a:pPr>
              <a:t>‹N›</a:t>
            </a:fld>
            <a:endParaRPr lang="es-E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4EB8988-5540-4E86-B729-F00D3B303EC3}" type="datetimeFigureOut">
              <a:rPr lang="es-ES"/>
              <a:pPr>
                <a:defRPr/>
              </a:pPr>
              <a:t>07/04/2016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95729DCE-0E46-4ED8-933C-AC1ED524E9BA}" type="slidenum">
              <a:rPr lang="es-ES"/>
              <a:pPr>
                <a:defRPr/>
              </a:pPr>
              <a:t>‹N›</a:t>
            </a:fld>
            <a:endParaRPr lang="es-E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709F9BEF-2DC5-41C6-B6E6-9E08ADCC386B}" type="datetimeFigureOut">
              <a:rPr lang="es-ES"/>
              <a:pPr>
                <a:defRPr/>
              </a:pPr>
              <a:t>07/04/2016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82B88736-1962-482F-ABB1-D25B49AF3105}" type="slidenum">
              <a:rPr lang="es-ES"/>
              <a:pPr>
                <a:defRPr/>
              </a:pPr>
              <a:t>‹N›</a:t>
            </a:fld>
            <a:endParaRPr lang="es-E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_tradnl"/>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_tradnl"/>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592C8B9E-60C0-4B32-99A9-2812B07F5EA2}" type="slidenum">
              <a:rPr lang="es-ES_tradnl"/>
              <a:pPr/>
              <a:t>‹N›</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_tradnl"/>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_tradnl"/>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B4583272-124C-4188-91BE-62F0EC286B2E}" type="slidenum">
              <a:rPr lang="es-ES_tradnl"/>
              <a:pPr/>
              <a:t>‹N›</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396B2CD8-56BF-4B96-AFD4-4928BAF721CB}" type="datetimeFigureOut">
              <a:rPr lang="es-ES"/>
              <a:pPr>
                <a:defRPr/>
              </a:pPr>
              <a:t>07/04/2016</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9373793-1EAA-4A92-8E8D-59456A1B56F0}" type="slidenum">
              <a:rPr lang="es-ES"/>
              <a:pPr>
                <a:defRPr/>
              </a:pPr>
              <a:t>‹N›</a:t>
            </a:fld>
            <a:endParaRPr lang="es-E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2290B39-9676-44DF-A2EF-DFE5DA71E484}" type="datetimeFigureOut">
              <a:rPr lang="es-ES"/>
              <a:pPr>
                <a:defRPr/>
              </a:pPr>
              <a:t>07/04/2016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C548273-E70F-4B8A-9F76-F311E76104FF}" type="slidenum">
              <a:rPr lang="es-ES"/>
              <a:pPr>
                <a:defRPr/>
              </a:pPr>
              <a:t>‹N›</a:t>
            </a:fld>
            <a:endParaRPr lang="es-E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5D6A9215-5FF6-4582-8F2D-0FA1E8F49224}" type="datetimeFigureOut">
              <a:rPr lang="es-ES"/>
              <a:pPr>
                <a:defRPr/>
              </a:pPr>
              <a:t>07/04/2016</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CE6BCD13-EC72-4FCC-9BF1-2E2F053A88C8}" type="slidenum">
              <a:rPr lang="es-ES"/>
              <a:pPr>
                <a:defRPr/>
              </a:pPr>
              <a:t>‹N›</a:t>
            </a:fld>
            <a:endParaRPr lang="es-E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32F5F5EE-DF36-462A-8217-0A0AEBD6ACD2}" type="datetimeFigureOut">
              <a:rPr lang="es-ES"/>
              <a:pPr>
                <a:defRPr/>
              </a:pPr>
              <a:t>07/04/2016</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6BD8DCDE-4C75-4001-B68C-CEEE44ABAA3E}" type="slidenum">
              <a:rPr lang="es-ES"/>
              <a:pPr>
                <a:defRPr/>
              </a:pPr>
              <a:t>‹N›</a:t>
            </a:fld>
            <a:endParaRPr lang="es-E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8E573093-0E2F-4A8B-AC49-6134D4B7F347}" type="datetimeFigureOut">
              <a:rPr lang="es-ES"/>
              <a:pPr>
                <a:defRPr/>
              </a:pPr>
              <a:t>07/04/2016</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AE5E7A29-DDFA-48C6-9F40-6693B4FFAEBF}" type="slidenum">
              <a:rPr lang="es-ES"/>
              <a:pPr>
                <a:defRPr/>
              </a:pPr>
              <a:t>‹N›</a:t>
            </a:fld>
            <a:endParaRPr lang="es-E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F4815CC1-212F-48DF-A6A9-288E6EDB0D91}" type="datetimeFigureOut">
              <a:rPr lang="es-ES"/>
              <a:pPr>
                <a:defRPr/>
              </a:pPr>
              <a:t>07/04/2016</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128AEE3B-18C4-47AF-A216-A26CBCE140CD}" type="slidenum">
              <a:rPr lang="es-ES"/>
              <a:pPr>
                <a:defRPr/>
              </a:pPr>
              <a:t>‹N›</a:t>
            </a:fld>
            <a:endParaRPr lang="es-E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37B87B43-4956-479D-BE42-D79727FD1D21}" type="datetimeFigureOut">
              <a:rPr lang="es-ES"/>
              <a:pPr>
                <a:defRPr/>
              </a:pPr>
              <a:t>07/04/2016</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2940FCB0-1856-43AF-BAB3-0D4FFCFBBDCC}" type="slidenum">
              <a:rPr lang="es-ES"/>
              <a:pPr>
                <a:defRPr/>
              </a:pPr>
              <a:t>‹N›</a:t>
            </a:fld>
            <a:endParaRPr lang="es-E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a:p>
        </p:txBody>
      </p:sp>
      <p:sp>
        <p:nvSpPr>
          <p:cNvPr id="9" name="4 Marcador de fecha"/>
          <p:cNvSpPr>
            <a:spLocks noGrp="1"/>
          </p:cNvSpPr>
          <p:nvPr>
            <p:ph type="dt" sz="half" idx="10"/>
          </p:nvPr>
        </p:nvSpPr>
        <p:spPr/>
        <p:txBody>
          <a:bodyPr/>
          <a:lstStyle>
            <a:lvl1pPr>
              <a:defRPr/>
            </a:lvl1pPr>
          </a:lstStyle>
          <a:p>
            <a:pPr>
              <a:defRPr/>
            </a:pPr>
            <a:fld id="{2B22BA20-3BD7-405D-B22D-B1EB661772EE}" type="datetimeFigureOut">
              <a:rPr lang="es-ES"/>
              <a:pPr>
                <a:defRPr/>
              </a:pPr>
              <a:t>07/04/2016</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6FFF76DE-2064-4A5C-9255-9159554DA0C0}" type="slidenum">
              <a:rPr lang="es-ES"/>
              <a:pPr>
                <a:defRPr/>
              </a:pPr>
              <a:t>‹N›</a:t>
            </a:fld>
            <a:endParaRPr lang="es-E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BF48829-B86E-4F1F-BF90-86BEF35472AD}" type="datetimeFigureOut">
              <a:rPr lang="es-ES"/>
              <a:pPr>
                <a:defRPr/>
              </a:pPr>
              <a:t>07/04/2016</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16737B6-E759-4BD8-9C6D-7410E7328FCB}" type="slidenum">
              <a:rPr lang="es-ES"/>
              <a:pPr>
                <a:defRPr/>
              </a:pPr>
              <a:t>‹N›</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9" r:id="rId1"/>
    <p:sldLayoutId id="2147483711" r:id="rId2"/>
    <p:sldLayoutId id="2147483720" r:id="rId3"/>
    <p:sldLayoutId id="2147483712" r:id="rId4"/>
    <p:sldLayoutId id="2147483713" r:id="rId5"/>
    <p:sldLayoutId id="2147483714" r:id="rId6"/>
    <p:sldLayoutId id="2147483715" r:id="rId7"/>
    <p:sldLayoutId id="2147483716" r:id="rId8"/>
    <p:sldLayoutId id="2147483721" r:id="rId9"/>
    <p:sldLayoutId id="2147483717" r:id="rId10"/>
    <p:sldLayoutId id="2147483718" r:id="rId11"/>
    <p:sldLayoutId id="2147483722" r:id="rId12"/>
    <p:sldLayoutId id="2147483723" r:id="rId13"/>
  </p:sldLayoutIdLst>
  <p:transition spd="med">
    <p:fade/>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57200"/>
            <a:ext cx="7772400" cy="2438400"/>
          </a:xfrm>
        </p:spPr>
        <p:txBody>
          <a:bodyPr/>
          <a:lstStyle/>
          <a:p>
            <a:r>
              <a:rPr lang="en-GB" sz="5400" i="1">
                <a:solidFill>
                  <a:schemeClr val="tx1"/>
                </a:solidFill>
                <a:latin typeface="Harlow Solid Italic" pitchFamily="82" charset="0"/>
              </a:rPr>
              <a:t>Ana Maria Matute</a:t>
            </a:r>
            <a:endParaRPr lang="es-ES_tradnl" sz="5400" i="1">
              <a:solidFill>
                <a:schemeClr val="tx1"/>
              </a:solidFill>
              <a:latin typeface="Harlow Solid Italic" pitchFamily="82" charset="0"/>
            </a:endParaRPr>
          </a:p>
        </p:txBody>
      </p:sp>
      <p:sp>
        <p:nvSpPr>
          <p:cNvPr id="4099" name="Rectangle 3"/>
          <p:cNvSpPr>
            <a:spLocks noGrp="1" noChangeArrowheads="1"/>
          </p:cNvSpPr>
          <p:nvPr>
            <p:ph type="subTitle" idx="1"/>
          </p:nvPr>
        </p:nvSpPr>
        <p:spPr>
          <a:xfrm>
            <a:off x="4419600" y="3429000"/>
            <a:ext cx="3352800" cy="2819400"/>
          </a:xfrm>
        </p:spPr>
        <p:txBody>
          <a:bodyPr/>
          <a:lstStyle/>
          <a:p>
            <a:r>
              <a:rPr lang="es-ES_tradnl" sz="4000">
                <a:latin typeface="Script MT Bold" pitchFamily="66" charset="0"/>
              </a:rPr>
              <a:t>La niña que hizo caer un mito</a:t>
            </a:r>
          </a:p>
        </p:txBody>
      </p:sp>
      <p:pic>
        <p:nvPicPr>
          <p:cNvPr id="4101" name="Picture 5" descr="bio2"/>
          <p:cNvPicPr>
            <a:picLocks noChangeAspect="1" noChangeArrowheads="1"/>
          </p:cNvPicPr>
          <p:nvPr/>
        </p:nvPicPr>
        <p:blipFill>
          <a:blip r:embed="rId2"/>
          <a:srcRect/>
          <a:stretch>
            <a:fillRect/>
          </a:stretch>
        </p:blipFill>
        <p:spPr bwMode="auto">
          <a:xfrm>
            <a:off x="381000" y="2819400"/>
            <a:ext cx="3886200" cy="29337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1000">
                                          <p:stCondLst>
                                            <p:cond delay="0"/>
                                          </p:stCondLst>
                                        </p:cTn>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stCondLst>
                                            <p:cond delay="0"/>
                                          </p:stCondLst>
                                        </p:cTn>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62"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a:srcRect/>
          <a:stretch>
            <a:fillRect/>
          </a:stretch>
        </p:blipFill>
        <p:spPr bwMode="auto">
          <a:xfrm>
            <a:off x="5029200" y="0"/>
            <a:ext cx="4114800" cy="2971800"/>
          </a:xfrm>
          <a:prstGeom prst="rect">
            <a:avLst/>
          </a:prstGeom>
          <a:noFill/>
          <a:ln w="9525">
            <a:noFill/>
            <a:miter lim="800000"/>
            <a:headEnd/>
            <a:tailEnd/>
          </a:ln>
          <a:effectLst/>
        </p:spPr>
      </p:pic>
      <p:sp>
        <p:nvSpPr>
          <p:cNvPr id="45059" name="Rectangle 3"/>
          <p:cNvSpPr>
            <a:spLocks noGrp="1" noChangeArrowheads="1"/>
          </p:cNvSpPr>
          <p:nvPr>
            <p:ph type="body" idx="1"/>
          </p:nvPr>
        </p:nvSpPr>
        <p:spPr>
          <a:xfrm>
            <a:off x="457200" y="1066800"/>
            <a:ext cx="8229600" cy="5791200"/>
          </a:xfrm>
        </p:spPr>
        <p:txBody>
          <a:bodyPr/>
          <a:lstStyle/>
          <a:p>
            <a:r>
              <a:rPr lang="es-ES_tradnl" b="1" i="1" dirty="0">
                <a:latin typeface="Kristen ITC" pitchFamily="66" charset="0"/>
              </a:rPr>
              <a:t>Matute </a:t>
            </a:r>
            <a:r>
              <a:rPr lang="es-ES_tradnl" b="1" i="1" dirty="0" smtClean="0">
                <a:latin typeface="Kristen ITC" pitchFamily="66" charset="0"/>
              </a:rPr>
              <a:t>fue </a:t>
            </a:r>
            <a:r>
              <a:rPr lang="es-ES_tradnl" b="1" i="1" dirty="0">
                <a:latin typeface="Kristen ITC" pitchFamily="66" charset="0"/>
              </a:rPr>
              <a:t>también </a:t>
            </a:r>
          </a:p>
          <a:p>
            <a:pPr>
              <a:buFontTx/>
              <a:buNone/>
            </a:pPr>
            <a:r>
              <a:rPr lang="es-ES_tradnl" b="1" i="1" dirty="0">
                <a:latin typeface="Kristen ITC" pitchFamily="66" charset="0"/>
              </a:rPr>
              <a:t>   miembro honorario </a:t>
            </a:r>
          </a:p>
          <a:p>
            <a:pPr>
              <a:buFontTx/>
              <a:buNone/>
            </a:pPr>
            <a:r>
              <a:rPr lang="es-ES_tradnl" b="1" i="1" dirty="0">
                <a:latin typeface="Kristen ITC" pitchFamily="66" charset="0"/>
              </a:rPr>
              <a:t>   de la </a:t>
            </a:r>
            <a:r>
              <a:rPr lang="es-ES_tradnl" b="1" i="1" dirty="0" err="1">
                <a:latin typeface="Kristen ITC" pitchFamily="66" charset="0"/>
              </a:rPr>
              <a:t>Hispanic</a:t>
            </a:r>
            <a:r>
              <a:rPr lang="es-ES_tradnl" b="1" i="1" dirty="0">
                <a:latin typeface="Kristen ITC" pitchFamily="66" charset="0"/>
              </a:rPr>
              <a:t> </a:t>
            </a:r>
            <a:r>
              <a:rPr lang="es-ES_tradnl" b="1" i="1" dirty="0" err="1">
                <a:latin typeface="Kristen ITC" pitchFamily="66" charset="0"/>
              </a:rPr>
              <a:t>Society</a:t>
            </a:r>
            <a:r>
              <a:rPr lang="es-ES_tradnl" b="1" i="1" dirty="0">
                <a:latin typeface="Kristen ITC" pitchFamily="66" charset="0"/>
              </a:rPr>
              <a:t> </a:t>
            </a:r>
          </a:p>
          <a:p>
            <a:pPr>
              <a:buFontTx/>
              <a:buNone/>
            </a:pPr>
            <a:r>
              <a:rPr lang="es-ES_tradnl" b="1" i="1" dirty="0">
                <a:latin typeface="Kristen ITC" pitchFamily="66" charset="0"/>
              </a:rPr>
              <a:t>   of </a:t>
            </a:r>
            <a:r>
              <a:rPr lang="es-ES_tradnl" b="1" i="1" dirty="0" err="1">
                <a:latin typeface="Kristen ITC" pitchFamily="66" charset="0"/>
              </a:rPr>
              <a:t>America</a:t>
            </a:r>
            <a:r>
              <a:rPr lang="es-ES_tradnl" b="1" i="1" dirty="0">
                <a:latin typeface="Kristen ITC" pitchFamily="66" charset="0"/>
              </a:rPr>
              <a:t> y de la</a:t>
            </a:r>
          </a:p>
          <a:p>
            <a:pPr>
              <a:buFontTx/>
              <a:buNone/>
            </a:pPr>
            <a:r>
              <a:rPr lang="es-ES_tradnl" b="1" i="1" dirty="0">
                <a:latin typeface="Kristen ITC" pitchFamily="66" charset="0"/>
              </a:rPr>
              <a:t>   American </a:t>
            </a:r>
            <a:r>
              <a:rPr lang="es-ES_tradnl" b="1" i="1" dirty="0" err="1">
                <a:latin typeface="Kristen ITC" pitchFamily="66" charset="0"/>
              </a:rPr>
              <a:t>Association</a:t>
            </a:r>
            <a:r>
              <a:rPr lang="es-ES_tradnl" b="1" i="1" dirty="0">
                <a:latin typeface="Kristen ITC" pitchFamily="66" charset="0"/>
              </a:rPr>
              <a:t> of </a:t>
            </a:r>
            <a:r>
              <a:rPr lang="es-ES_tradnl" b="1" i="1" dirty="0" err="1">
                <a:latin typeface="Kristen ITC" pitchFamily="66" charset="0"/>
              </a:rPr>
              <a:t>Teachers</a:t>
            </a:r>
            <a:r>
              <a:rPr lang="es-ES_tradnl" b="1" i="1" dirty="0">
                <a:latin typeface="Kristen ITC" pitchFamily="66" charset="0"/>
              </a:rPr>
              <a:t> of </a:t>
            </a:r>
            <a:r>
              <a:rPr lang="es-ES_tradnl" b="1" i="1" dirty="0" err="1">
                <a:latin typeface="Kristen ITC" pitchFamily="66" charset="0"/>
              </a:rPr>
              <a:t>Spanish</a:t>
            </a:r>
            <a:r>
              <a:rPr lang="es-ES_tradnl" b="1" i="1" dirty="0">
                <a:latin typeface="Kristen ITC" pitchFamily="66" charset="0"/>
              </a:rPr>
              <a:t> and </a:t>
            </a:r>
            <a:r>
              <a:rPr lang="es-ES_tradnl" b="1" i="1" dirty="0" err="1">
                <a:latin typeface="Kristen ITC" pitchFamily="66" charset="0"/>
              </a:rPr>
              <a:t>Portuguese</a:t>
            </a:r>
            <a:r>
              <a:rPr lang="es-ES_tradnl" b="1" i="1" dirty="0">
                <a:latin typeface="Kristen ITC" pitchFamily="66" charset="0"/>
              </a:rPr>
              <a:t>. La  universidad de Boston tiene en su biblioteca un fondo llamado Ana María Matute </a:t>
            </a:r>
            <a:r>
              <a:rPr lang="es-ES_tradnl" b="1" i="1" dirty="0" err="1">
                <a:latin typeface="Kristen ITC" pitchFamily="66" charset="0"/>
              </a:rPr>
              <a:t>Collection</a:t>
            </a:r>
            <a:r>
              <a:rPr lang="es-ES_tradnl" b="1" i="1" dirty="0">
                <a:latin typeface="Kristen ITC" pitchFamily="66" charset="0"/>
              </a:rPr>
              <a:t>. Sus libros han sido traducidos a 23 idiomas.</a:t>
            </a:r>
            <a:r>
              <a:rPr lang="es-ES_tradnl" dirty="0">
                <a:latin typeface="Matura MT Script Capitals" pitchFamily="66" charset="0"/>
              </a:rPr>
              <a:t> </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505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50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5059">
                                            <p:txEl>
                                              <p:pRg st="1" end="1"/>
                                            </p:txEl>
                                          </p:spTgt>
                                        </p:tgtEl>
                                        <p:attrNameLst>
                                          <p:attrName>style.visibility</p:attrName>
                                        </p:attrNameLst>
                                      </p:cBhvr>
                                      <p:to>
                                        <p:strVal val="visible"/>
                                      </p:to>
                                    </p:set>
                                    <p:anim calcmode="lin" valueType="num">
                                      <p:cBhvr>
                                        <p:cTn id="15"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505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5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5059">
                                            <p:txEl>
                                              <p:pRg st="2" end="2"/>
                                            </p:txEl>
                                          </p:spTgt>
                                        </p:tgtEl>
                                        <p:attrNameLst>
                                          <p:attrName>style.visibility</p:attrName>
                                        </p:attrNameLst>
                                      </p:cBhvr>
                                      <p:to>
                                        <p:strVal val="visible"/>
                                      </p:to>
                                    </p:set>
                                    <p:anim calcmode="lin" valueType="num">
                                      <p:cBhvr>
                                        <p:cTn id="23"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5059">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505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p:cTn id="31"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5059">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4505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45059">
                                            <p:txEl>
                                              <p:pRg st="4" end="4"/>
                                            </p:txEl>
                                          </p:spTgt>
                                        </p:tgtEl>
                                        <p:attrNameLst>
                                          <p:attrName>style.visibility</p:attrName>
                                        </p:attrNameLst>
                                      </p:cBhvr>
                                      <p:to>
                                        <p:strVal val="visible"/>
                                      </p:to>
                                    </p:set>
                                    <p:anim calcmode="lin" valueType="num">
                                      <p:cBhvr>
                                        <p:cTn id="39"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505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5059">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2"/>
          <a:srcRect/>
          <a:stretch>
            <a:fillRect/>
          </a:stretch>
        </p:blipFill>
        <p:spPr bwMode="auto">
          <a:xfrm>
            <a:off x="4648200" y="0"/>
            <a:ext cx="4495800" cy="6858000"/>
          </a:xfrm>
          <a:prstGeom prst="rect">
            <a:avLst/>
          </a:prstGeom>
          <a:noFill/>
          <a:ln w="9525">
            <a:noFill/>
            <a:miter lim="800000"/>
            <a:headEnd/>
            <a:tailEnd/>
          </a:ln>
        </p:spPr>
      </p:pic>
      <p:pic>
        <p:nvPicPr>
          <p:cNvPr id="46085" name="Picture 5"/>
          <p:cNvPicPr>
            <a:picLocks noChangeAspect="1" noChangeArrowheads="1"/>
          </p:cNvPicPr>
          <p:nvPr/>
        </p:nvPicPr>
        <p:blipFill>
          <a:blip r:embed="rId3"/>
          <a:srcRect/>
          <a:stretch>
            <a:fillRect/>
          </a:stretch>
        </p:blipFill>
        <p:spPr bwMode="auto">
          <a:xfrm>
            <a:off x="0" y="0"/>
            <a:ext cx="4648200" cy="6858000"/>
          </a:xfrm>
          <a:prstGeom prst="rect">
            <a:avLst/>
          </a:prstGeom>
          <a:noFill/>
          <a:ln w="9525">
            <a:noFill/>
            <a:miter lim="800000"/>
            <a:headEnd/>
            <a:tailEnd/>
          </a:ln>
        </p:spPr>
      </p:pic>
      <p:sp>
        <p:nvSpPr>
          <p:cNvPr id="46083" name="Rectangle 3"/>
          <p:cNvSpPr>
            <a:spLocks noGrp="1" noChangeArrowheads="1"/>
          </p:cNvSpPr>
          <p:nvPr>
            <p:ph type="body" idx="1"/>
          </p:nvPr>
        </p:nvSpPr>
        <p:spPr>
          <a:xfrm>
            <a:off x="0" y="0"/>
            <a:ext cx="9144000" cy="6858000"/>
          </a:xfrm>
        </p:spPr>
        <p:txBody>
          <a:bodyPr/>
          <a:lstStyle/>
          <a:p>
            <a:pPr>
              <a:buFontTx/>
              <a:buNone/>
            </a:pPr>
            <a:r>
              <a:rPr lang="es-ES_tradnl" sz="2400">
                <a:solidFill>
                  <a:srgbClr val="FF0000"/>
                </a:solidFill>
                <a:latin typeface="Algerian" pitchFamily="82" charset="0"/>
              </a:rPr>
              <a:t>Aunque su cuerpo es viejo, </a:t>
            </a:r>
          </a:p>
          <a:p>
            <a:pPr>
              <a:buFontTx/>
              <a:buNone/>
            </a:pPr>
            <a:r>
              <a:rPr lang="es-ES_tradnl" sz="2400">
                <a:solidFill>
                  <a:srgbClr val="FF0000"/>
                </a:solidFill>
                <a:latin typeface="Algerian" pitchFamily="82" charset="0"/>
              </a:rPr>
              <a:t>su corazón todavía es joven.</a:t>
            </a:r>
            <a:r>
              <a:rPr lang="es-ES_tradnl">
                <a:latin typeface="Algerian" pitchFamily="82" charset="0"/>
              </a:rPr>
              <a:t> </a:t>
            </a:r>
          </a:p>
        </p:txBody>
      </p:sp>
      <p:sp>
        <p:nvSpPr>
          <p:cNvPr id="46087" name="Rectangle 7"/>
          <p:cNvSpPr>
            <a:spLocks noChangeArrowheads="1"/>
          </p:cNvSpPr>
          <p:nvPr/>
        </p:nvSpPr>
        <p:spPr bwMode="auto">
          <a:xfrm>
            <a:off x="4648200" y="5334000"/>
            <a:ext cx="4495800" cy="1187450"/>
          </a:xfrm>
          <a:prstGeom prst="rect">
            <a:avLst/>
          </a:prstGeom>
          <a:noFill/>
          <a:ln w="9525">
            <a:noFill/>
            <a:miter lim="800000"/>
            <a:headEnd/>
            <a:tailEnd/>
          </a:ln>
          <a:effectLst/>
        </p:spPr>
        <p:txBody>
          <a:bodyPr>
            <a:spAutoFit/>
          </a:bodyPr>
          <a:lstStyle/>
          <a:p>
            <a:pPr>
              <a:spcBef>
                <a:spcPct val="20000"/>
              </a:spcBef>
            </a:pPr>
            <a:r>
              <a:rPr lang="es-ES_tradnl" sz="2400">
                <a:solidFill>
                  <a:srgbClr val="FF0000"/>
                </a:solidFill>
                <a:latin typeface="Script MT Bold" pitchFamily="66" charset="0"/>
              </a:rPr>
              <a:t>"El sufrimiento me ha marcado la cara, pero también la risa me ha dejado arrugas".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1000" fill="hold"/>
                                        <p:tgtEl>
                                          <p:spTgt spid="4608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srcRect/>
          <a:stretch>
            <a:fillRect/>
          </a:stretch>
        </p:blipFill>
        <p:spPr bwMode="auto">
          <a:xfrm>
            <a:off x="0" y="692696"/>
            <a:ext cx="3679609" cy="5256584"/>
          </a:xfrm>
          <a:prstGeom prst="rect">
            <a:avLst/>
          </a:prstGeom>
          <a:noFill/>
          <a:ln w="9525">
            <a:noFill/>
            <a:miter lim="800000"/>
            <a:headEnd/>
            <a:tailEnd/>
          </a:ln>
        </p:spPr>
      </p:pic>
      <p:sp>
        <p:nvSpPr>
          <p:cNvPr id="47107" name="Rectangle 3"/>
          <p:cNvSpPr>
            <a:spLocks noGrp="1" noChangeArrowheads="1"/>
          </p:cNvSpPr>
          <p:nvPr>
            <p:ph type="body" idx="1"/>
          </p:nvPr>
        </p:nvSpPr>
        <p:spPr>
          <a:xfrm>
            <a:off x="3581400" y="0"/>
            <a:ext cx="5562600" cy="7086600"/>
          </a:xfrm>
        </p:spPr>
        <p:txBody>
          <a:bodyPr/>
          <a:lstStyle/>
          <a:p>
            <a:pPr>
              <a:lnSpc>
                <a:spcPct val="80000"/>
              </a:lnSpc>
              <a:buFontTx/>
              <a:buNone/>
            </a:pPr>
            <a:r>
              <a:rPr lang="es-ES_tradnl" sz="2400" b="1" i="1" dirty="0">
                <a:latin typeface="Bradley Hand ITC" pitchFamily="66" charset="0"/>
              </a:rPr>
              <a:t>         </a:t>
            </a:r>
          </a:p>
          <a:p>
            <a:pPr>
              <a:lnSpc>
                <a:spcPct val="80000"/>
              </a:lnSpc>
              <a:buFontTx/>
              <a:buNone/>
            </a:pPr>
            <a:r>
              <a:rPr lang="es-ES_tradnl" sz="2400" b="1" i="1" dirty="0">
                <a:latin typeface="Bradley Hand ITC" pitchFamily="66" charset="0"/>
              </a:rPr>
              <a:t>          ´´ Nadie es feliz del todo, los niños tampoco lo son, hay unos dramas tremendos a los seis, siete años, diez. Hay infancias de una pobreza tremenda y mucha alegría, y niños muy cuidados y tristes. Pero lo que es una injusticia terrible es que los niños tengan que trabajar, peor aún el abuso; y eso ha ocurrido siempre, aunque antes no se sabía. Ese abuso del débil por el fuerte, sexual, social, laboral, es lo que más me impulsa a escribir. Y luego la falta de comunicación, la falta de interés por comprender al otro, que cada vez se agudiza más. Y el odio entre hermanos,  que está en todos mis libros, que no sé si vendrá de la guerra civil. Creo que la revelación mayor fueron esos veranos en la finca de mi madre en Mansilla y el contacto con estos niños, y luego el choque brutal de la guerra.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710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71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7107">
                                            <p:txEl>
                                              <p:pRg st="1" end="1"/>
                                            </p:txEl>
                                          </p:spTgt>
                                        </p:tgtEl>
                                        <p:attrNameLst>
                                          <p:attrName>style.visibility</p:attrName>
                                        </p:attrNameLst>
                                      </p:cBhvr>
                                      <p:to>
                                        <p:strVal val="visible"/>
                                      </p:to>
                                    </p:set>
                                    <p:anim calcmode="lin" valueType="num">
                                      <p:cBhvr>
                                        <p:cTn id="15"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710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710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4" name="Picture 6"/>
          <p:cNvPicPr>
            <a:picLocks noChangeAspect="1" noChangeArrowheads="1"/>
          </p:cNvPicPr>
          <p:nvPr/>
        </p:nvPicPr>
        <p:blipFill>
          <a:blip r:embed="rId2"/>
          <a:srcRect/>
          <a:stretch>
            <a:fillRect/>
          </a:stretch>
        </p:blipFill>
        <p:spPr bwMode="auto">
          <a:xfrm>
            <a:off x="0" y="0"/>
            <a:ext cx="4648200" cy="6858000"/>
          </a:xfrm>
          <a:prstGeom prst="rect">
            <a:avLst/>
          </a:prstGeom>
          <a:noFill/>
          <a:ln w="9525">
            <a:noFill/>
            <a:miter lim="800000"/>
            <a:headEnd/>
            <a:tailEnd/>
          </a:ln>
          <a:effectLst/>
        </p:spPr>
      </p:pic>
      <p:pic>
        <p:nvPicPr>
          <p:cNvPr id="48133" name="Picture 5"/>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3048000" y="304800"/>
            <a:ext cx="6096000" cy="531912"/>
          </a:xfrm>
        </p:spPr>
        <p:txBody>
          <a:bodyPr/>
          <a:lstStyle/>
          <a:p>
            <a:pPr algn="l"/>
            <a:r>
              <a:rPr lang="es-ES_tradnl" sz="3600" i="1" dirty="0">
                <a:solidFill>
                  <a:srgbClr val="FF0066"/>
                </a:solidFill>
                <a:latin typeface="GungsuhChe" pitchFamily="49" charset="-127"/>
              </a:rPr>
              <a:t>Premios y Reconocimientos</a:t>
            </a:r>
            <a:r>
              <a:rPr lang="es-ES_tradnl" sz="4000" dirty="0"/>
              <a:t> </a:t>
            </a:r>
          </a:p>
        </p:txBody>
      </p:sp>
      <p:sp>
        <p:nvSpPr>
          <p:cNvPr id="48131" name="Rectangle 3"/>
          <p:cNvSpPr>
            <a:spLocks noGrp="1" noChangeArrowheads="1"/>
          </p:cNvSpPr>
          <p:nvPr>
            <p:ph type="body" idx="1"/>
          </p:nvPr>
        </p:nvSpPr>
        <p:spPr>
          <a:xfrm>
            <a:off x="228600" y="980728"/>
            <a:ext cx="8663880" cy="5877272"/>
          </a:xfrm>
        </p:spPr>
        <p:txBody>
          <a:bodyPr/>
          <a:lstStyle/>
          <a:p>
            <a:pPr>
              <a:lnSpc>
                <a:spcPct val="80000"/>
              </a:lnSpc>
              <a:buFontTx/>
              <a:buNone/>
            </a:pPr>
            <a:endParaRPr lang="es-ES_tradnl" sz="1600" b="1" dirty="0"/>
          </a:p>
          <a:p>
            <a:pPr>
              <a:lnSpc>
                <a:spcPct val="80000"/>
              </a:lnSpc>
            </a:pPr>
            <a:r>
              <a:rPr lang="es-ES_tradnl" sz="1800" b="1" i="1" dirty="0">
                <a:solidFill>
                  <a:srgbClr val="FFFF00"/>
                </a:solidFill>
              </a:rPr>
              <a:t>Mención especial en el </a:t>
            </a:r>
            <a:r>
              <a:rPr lang="es-ES_tradnl" sz="1800" b="1" i="1" u="sng" dirty="0">
                <a:solidFill>
                  <a:srgbClr val="FFFF00"/>
                </a:solidFill>
              </a:rPr>
              <a:t>Premio Nadal, 1947</a:t>
            </a:r>
            <a:r>
              <a:rPr lang="es-ES_tradnl" sz="1800" b="1" i="1" dirty="0">
                <a:solidFill>
                  <a:srgbClr val="FFFF00"/>
                </a:solidFill>
              </a:rPr>
              <a:t> con Los Abel.</a:t>
            </a:r>
          </a:p>
          <a:p>
            <a:pPr>
              <a:lnSpc>
                <a:spcPct val="80000"/>
              </a:lnSpc>
            </a:pPr>
            <a:r>
              <a:rPr lang="es-ES_tradnl" sz="1800" b="1" i="1" u="sng" dirty="0">
                <a:solidFill>
                  <a:srgbClr val="FFFF00"/>
                </a:solidFill>
              </a:rPr>
              <a:t>Premio Café Gijón, 1952</a:t>
            </a:r>
            <a:r>
              <a:rPr lang="es-ES_tradnl" sz="1800" b="1" i="1" dirty="0">
                <a:solidFill>
                  <a:srgbClr val="FFFF00"/>
                </a:solidFill>
              </a:rPr>
              <a:t> con Fiesta al Noroeste.</a:t>
            </a:r>
          </a:p>
          <a:p>
            <a:pPr>
              <a:lnSpc>
                <a:spcPct val="80000"/>
              </a:lnSpc>
            </a:pPr>
            <a:r>
              <a:rPr lang="es-ES_tradnl" sz="1800" b="1" i="1" u="sng" dirty="0">
                <a:solidFill>
                  <a:srgbClr val="FFFF00"/>
                </a:solidFill>
              </a:rPr>
              <a:t>Premio Planeta de Novela ,1954</a:t>
            </a:r>
            <a:r>
              <a:rPr lang="es-ES_tradnl" sz="1800" b="1" i="1" dirty="0">
                <a:solidFill>
                  <a:srgbClr val="FFFF00"/>
                </a:solidFill>
              </a:rPr>
              <a:t> con Pequeño Teatro.</a:t>
            </a:r>
          </a:p>
          <a:p>
            <a:pPr>
              <a:lnSpc>
                <a:spcPct val="80000"/>
              </a:lnSpc>
            </a:pPr>
            <a:r>
              <a:rPr lang="es-ES_tradnl" sz="1800" b="1" i="1" u="sng" dirty="0">
                <a:solidFill>
                  <a:srgbClr val="FFFF00"/>
                </a:solidFill>
              </a:rPr>
              <a:t>Premio de la Crítica, 1958</a:t>
            </a:r>
            <a:r>
              <a:rPr lang="es-ES_tradnl" sz="1800" b="1" i="1" dirty="0">
                <a:solidFill>
                  <a:srgbClr val="FFFF00"/>
                </a:solidFill>
              </a:rPr>
              <a:t> con Los hijos muertos.</a:t>
            </a:r>
          </a:p>
          <a:p>
            <a:pPr>
              <a:lnSpc>
                <a:spcPct val="80000"/>
              </a:lnSpc>
            </a:pPr>
            <a:r>
              <a:rPr lang="es-ES_tradnl" sz="1800" b="1" i="1" u="sng" dirty="0">
                <a:solidFill>
                  <a:srgbClr val="FFFF00"/>
                </a:solidFill>
              </a:rPr>
              <a:t>Premio Nacional de Literatura, 1959</a:t>
            </a:r>
            <a:r>
              <a:rPr lang="es-ES_tradnl" sz="1800" b="1" i="1" dirty="0">
                <a:solidFill>
                  <a:srgbClr val="FFFF00"/>
                </a:solidFill>
              </a:rPr>
              <a:t> con Los hijos muertos.</a:t>
            </a:r>
          </a:p>
          <a:p>
            <a:pPr>
              <a:lnSpc>
                <a:spcPct val="80000"/>
              </a:lnSpc>
            </a:pPr>
            <a:r>
              <a:rPr lang="es-ES_tradnl" sz="1800" b="1" i="1" u="sng" dirty="0">
                <a:solidFill>
                  <a:srgbClr val="FFFF00"/>
                </a:solidFill>
              </a:rPr>
              <a:t>Premio de la Crítica de Narrativa Castellana ,1959.</a:t>
            </a:r>
          </a:p>
          <a:p>
            <a:pPr>
              <a:lnSpc>
                <a:spcPct val="80000"/>
              </a:lnSpc>
            </a:pPr>
            <a:r>
              <a:rPr lang="es-ES_tradnl" sz="1800" b="1" i="1" u="sng" dirty="0">
                <a:solidFill>
                  <a:srgbClr val="FFFF00"/>
                </a:solidFill>
              </a:rPr>
              <a:t>Premio Nacional de Narrativa de España ,1959.</a:t>
            </a:r>
          </a:p>
          <a:p>
            <a:pPr>
              <a:lnSpc>
                <a:spcPct val="80000"/>
              </a:lnSpc>
            </a:pPr>
            <a:r>
              <a:rPr lang="es-ES_tradnl" sz="1800" b="1" i="1" u="sng" dirty="0">
                <a:solidFill>
                  <a:srgbClr val="FFFF00"/>
                </a:solidFill>
              </a:rPr>
              <a:t>Premio Nadal de Novela, 1959</a:t>
            </a:r>
            <a:r>
              <a:rPr lang="es-ES_tradnl" sz="1800" b="1" i="1" dirty="0">
                <a:solidFill>
                  <a:srgbClr val="FFFF00"/>
                </a:solidFill>
              </a:rPr>
              <a:t> con Primera Memoria.</a:t>
            </a:r>
          </a:p>
          <a:p>
            <a:pPr>
              <a:lnSpc>
                <a:spcPct val="80000"/>
              </a:lnSpc>
            </a:pPr>
            <a:r>
              <a:rPr lang="es-ES_tradnl" sz="1800" b="1" i="1" u="sng" dirty="0">
                <a:solidFill>
                  <a:srgbClr val="FFFF00"/>
                </a:solidFill>
              </a:rPr>
              <a:t>Premio </a:t>
            </a:r>
            <a:r>
              <a:rPr lang="es-ES_tradnl" sz="1800" b="1" i="1" u="sng" dirty="0" err="1">
                <a:solidFill>
                  <a:srgbClr val="FFFF00"/>
                </a:solidFill>
              </a:rPr>
              <a:t>Fastenrath</a:t>
            </a:r>
            <a:r>
              <a:rPr lang="es-ES_tradnl" sz="1800" b="1" i="1" u="sng" dirty="0">
                <a:solidFill>
                  <a:srgbClr val="FFFF00"/>
                </a:solidFill>
              </a:rPr>
              <a:t> de la Real Academia Española, 1962 y Premio Nadal</a:t>
            </a:r>
            <a:r>
              <a:rPr lang="es-ES_tradnl" sz="1800" b="1" i="1" dirty="0">
                <a:solidFill>
                  <a:srgbClr val="FFFF00"/>
                </a:solidFill>
              </a:rPr>
              <a:t> con Los soldados lloran de noche.</a:t>
            </a:r>
          </a:p>
          <a:p>
            <a:pPr>
              <a:lnSpc>
                <a:spcPct val="80000"/>
              </a:lnSpc>
            </a:pPr>
            <a:r>
              <a:rPr lang="es-ES_tradnl" sz="1800" b="1" i="1" u="sng" dirty="0">
                <a:solidFill>
                  <a:srgbClr val="FFFF00"/>
                </a:solidFill>
              </a:rPr>
              <a:t>Premio Lazarillo de literatura infantil, 1965</a:t>
            </a:r>
            <a:r>
              <a:rPr lang="es-ES_tradnl" sz="1800" b="1" i="1" dirty="0">
                <a:solidFill>
                  <a:srgbClr val="FFFF00"/>
                </a:solidFill>
              </a:rPr>
              <a:t> por El polizón de Ulises.</a:t>
            </a:r>
          </a:p>
          <a:p>
            <a:pPr>
              <a:lnSpc>
                <a:spcPct val="80000"/>
              </a:lnSpc>
            </a:pPr>
            <a:r>
              <a:rPr lang="es-ES_tradnl" sz="1800" b="1" i="1" u="sng" dirty="0">
                <a:solidFill>
                  <a:srgbClr val="FFFF00"/>
                </a:solidFill>
              </a:rPr>
              <a:t>Premio Nacional de Literatura Infantil y Juvenil, 1984</a:t>
            </a:r>
            <a:r>
              <a:rPr lang="es-ES_tradnl" sz="1800" b="1" i="1" dirty="0">
                <a:solidFill>
                  <a:srgbClr val="FFFF00"/>
                </a:solidFill>
              </a:rPr>
              <a:t> con Sólo un pie descalzo.</a:t>
            </a:r>
          </a:p>
          <a:p>
            <a:pPr>
              <a:lnSpc>
                <a:spcPct val="80000"/>
              </a:lnSpc>
            </a:pPr>
            <a:r>
              <a:rPr lang="es-ES_tradnl" sz="1800" b="1" i="1" u="sng" dirty="0">
                <a:solidFill>
                  <a:srgbClr val="FFFF00"/>
                </a:solidFill>
              </a:rPr>
              <a:t>Premio Ciudad de Barcelona,1996</a:t>
            </a:r>
            <a:r>
              <a:rPr lang="es-ES_tradnl" sz="1800" b="1" i="1" dirty="0">
                <a:solidFill>
                  <a:srgbClr val="FFFF00"/>
                </a:solidFill>
              </a:rPr>
              <a:t> por El verdadero final de la bella durmiente</a:t>
            </a:r>
          </a:p>
          <a:p>
            <a:pPr>
              <a:lnSpc>
                <a:spcPct val="80000"/>
              </a:lnSpc>
            </a:pPr>
            <a:r>
              <a:rPr lang="es-ES_tradnl" sz="1800" b="1" i="1" u="sng" dirty="0">
                <a:solidFill>
                  <a:srgbClr val="FFFF00"/>
                </a:solidFill>
              </a:rPr>
              <a:t>Premio </a:t>
            </a:r>
            <a:r>
              <a:rPr lang="es-ES_tradnl" sz="1800" b="1" i="1" u="sng" dirty="0" err="1">
                <a:solidFill>
                  <a:srgbClr val="FFFF00"/>
                </a:solidFill>
              </a:rPr>
              <a:t>Terenci</a:t>
            </a:r>
            <a:r>
              <a:rPr lang="es-ES_tradnl" sz="1800" b="1" i="1" u="sng" dirty="0">
                <a:solidFill>
                  <a:srgbClr val="FFFF00"/>
                </a:solidFill>
              </a:rPr>
              <a:t> </a:t>
            </a:r>
            <a:r>
              <a:rPr lang="es-ES_tradnl" sz="1800" b="1" i="1" u="sng" dirty="0" err="1">
                <a:solidFill>
                  <a:srgbClr val="FFFF00"/>
                </a:solidFill>
              </a:rPr>
              <a:t>Moix</a:t>
            </a:r>
            <a:r>
              <a:rPr lang="es-ES_tradnl" sz="1800" b="1" i="1" u="sng" dirty="0">
                <a:solidFill>
                  <a:srgbClr val="FFFF00"/>
                </a:solidFill>
              </a:rPr>
              <a:t>, 2006.</a:t>
            </a:r>
            <a:endParaRPr lang="es-ES_tradnl" sz="1800" b="1" i="1" dirty="0">
              <a:solidFill>
                <a:srgbClr val="FFFF00"/>
              </a:solidFill>
            </a:endParaRPr>
          </a:p>
          <a:p>
            <a:pPr>
              <a:lnSpc>
                <a:spcPct val="80000"/>
              </a:lnSpc>
            </a:pPr>
            <a:r>
              <a:rPr lang="es-ES_tradnl" sz="1800" b="1" i="1" u="sng" dirty="0">
                <a:solidFill>
                  <a:srgbClr val="FFFF00"/>
                </a:solidFill>
              </a:rPr>
              <a:t>Premio Nacional de las Letras Españolas ,2007</a:t>
            </a:r>
            <a:r>
              <a:rPr lang="es-ES_tradnl" sz="1800" b="1" i="1" dirty="0">
                <a:solidFill>
                  <a:srgbClr val="FFFF00"/>
                </a:solidFill>
              </a:rPr>
              <a:t> al conjunto de su trabajo literario.</a:t>
            </a:r>
          </a:p>
          <a:p>
            <a:pPr>
              <a:lnSpc>
                <a:spcPct val="80000"/>
              </a:lnSpc>
            </a:pPr>
            <a:r>
              <a:rPr lang="es-ES_tradnl" sz="1800" b="1" i="1" u="sng" dirty="0">
                <a:solidFill>
                  <a:srgbClr val="FFFF00"/>
                </a:solidFill>
              </a:rPr>
              <a:t>El Premio Quijote de las Letras Españolas, 2008</a:t>
            </a:r>
            <a:r>
              <a:rPr lang="es-ES_tradnl" sz="1800" b="1" i="1" dirty="0">
                <a:solidFill>
                  <a:srgbClr val="FFFF00"/>
                </a:solidFill>
              </a:rPr>
              <a:t> en reconocimiento a la trayectoria literaria del autor</a:t>
            </a:r>
            <a:r>
              <a:rPr lang="es-ES_tradnl" sz="1800" b="1" i="1" dirty="0" smtClean="0">
                <a:solidFill>
                  <a:srgbClr val="FFFF00"/>
                </a:solidFill>
              </a:rPr>
              <a:t>.</a:t>
            </a:r>
          </a:p>
          <a:p>
            <a:pPr>
              <a:lnSpc>
                <a:spcPct val="80000"/>
              </a:lnSpc>
            </a:pPr>
            <a:r>
              <a:rPr lang="es-ES_tradnl" sz="2000" b="1" i="1" dirty="0" smtClean="0">
                <a:solidFill>
                  <a:srgbClr val="FFFF00"/>
                </a:solidFill>
              </a:rPr>
              <a:t>Premio Cervantes, noviembre 2010 (entregado en 2011)</a:t>
            </a:r>
            <a:endParaRPr lang="es-ES_tradnl" sz="2000" b="1" i="1" dirty="0">
              <a:solidFill>
                <a:srgbClr val="FFFF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2000" fill="hold"/>
                                        <p:tgtEl>
                                          <p:spTgt spid="48130"/>
                                        </p:tgtEl>
                                        <p:attrNameLst>
                                          <p:attrName>ppt_w</p:attrName>
                                        </p:attrNameLst>
                                      </p:cBhvr>
                                      <p:tavLst>
                                        <p:tav tm="0">
                                          <p:val>
                                            <p:strVal val="#ppt_w*2.5"/>
                                          </p:val>
                                        </p:tav>
                                        <p:tav tm="100000">
                                          <p:val>
                                            <p:strVal val="#ppt_w"/>
                                          </p:val>
                                        </p:tav>
                                      </p:tavLst>
                                    </p:anim>
                                    <p:anim calcmode="lin" valueType="num">
                                      <p:cBhvr>
                                        <p:cTn id="8" dur="2000" fill="hold"/>
                                        <p:tgtEl>
                                          <p:spTgt spid="48130"/>
                                        </p:tgtEl>
                                        <p:attrNameLst>
                                          <p:attrName>ppt_h</p:attrName>
                                        </p:attrNameLst>
                                      </p:cBhvr>
                                      <p:tavLst>
                                        <p:tav tm="0">
                                          <p:val>
                                            <p:strVal val="#ppt_h"/>
                                          </p:val>
                                        </p:tav>
                                        <p:tav tm="100000">
                                          <p:val>
                                            <p:strVal val="#ppt_h"/>
                                          </p:val>
                                        </p:tav>
                                      </p:tavLst>
                                    </p:anim>
                                    <p:anim calcmode="lin" valueType="num">
                                      <p:cBhvr>
                                        <p:cTn id="9" dur="2000" fill="hold"/>
                                        <p:tgtEl>
                                          <p:spTgt spid="481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81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81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131">
                                            <p:txEl>
                                              <p:pRg st="1" end="1"/>
                                            </p:txEl>
                                          </p:spTgt>
                                        </p:tgtEl>
                                        <p:attrNameLst>
                                          <p:attrName>style.visibility</p:attrName>
                                        </p:attrNameLst>
                                      </p:cBhvr>
                                      <p:to>
                                        <p:strVal val="visible"/>
                                      </p:to>
                                    </p:set>
                                    <p:animEffect transition="in" filter="wipe(left)">
                                      <p:cBhvr>
                                        <p:cTn id="16" dur="500"/>
                                        <p:tgtEl>
                                          <p:spTgt spid="481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Effect transition="in" filter="wipe(left)">
                                      <p:cBhvr>
                                        <p:cTn id="21" dur="500"/>
                                        <p:tgtEl>
                                          <p:spTgt spid="481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131">
                                            <p:txEl>
                                              <p:pRg st="3" end="3"/>
                                            </p:txEl>
                                          </p:spTgt>
                                        </p:tgtEl>
                                        <p:attrNameLst>
                                          <p:attrName>style.visibility</p:attrName>
                                        </p:attrNameLst>
                                      </p:cBhvr>
                                      <p:to>
                                        <p:strVal val="visible"/>
                                      </p:to>
                                    </p:set>
                                    <p:animEffect transition="in" filter="wipe(left)">
                                      <p:cBhvr>
                                        <p:cTn id="26" dur="500"/>
                                        <p:tgtEl>
                                          <p:spTgt spid="4813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Effect transition="in" filter="wipe(left)">
                                      <p:cBhvr>
                                        <p:cTn id="31" dur="500"/>
                                        <p:tgtEl>
                                          <p:spTgt spid="4813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8131">
                                            <p:txEl>
                                              <p:pRg st="5" end="5"/>
                                            </p:txEl>
                                          </p:spTgt>
                                        </p:tgtEl>
                                        <p:attrNameLst>
                                          <p:attrName>style.visibility</p:attrName>
                                        </p:attrNameLst>
                                      </p:cBhvr>
                                      <p:to>
                                        <p:strVal val="visible"/>
                                      </p:to>
                                    </p:set>
                                    <p:animEffect transition="in" filter="wipe(left)">
                                      <p:cBhvr>
                                        <p:cTn id="36" dur="500"/>
                                        <p:tgtEl>
                                          <p:spTgt spid="4813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8131">
                                            <p:txEl>
                                              <p:pRg st="6" end="6"/>
                                            </p:txEl>
                                          </p:spTgt>
                                        </p:tgtEl>
                                        <p:attrNameLst>
                                          <p:attrName>style.visibility</p:attrName>
                                        </p:attrNameLst>
                                      </p:cBhvr>
                                      <p:to>
                                        <p:strVal val="visible"/>
                                      </p:to>
                                    </p:set>
                                    <p:animEffect transition="in" filter="wipe(left)">
                                      <p:cBhvr>
                                        <p:cTn id="41" dur="500"/>
                                        <p:tgtEl>
                                          <p:spTgt spid="4813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8131">
                                            <p:txEl>
                                              <p:pRg st="7" end="7"/>
                                            </p:txEl>
                                          </p:spTgt>
                                        </p:tgtEl>
                                        <p:attrNameLst>
                                          <p:attrName>style.visibility</p:attrName>
                                        </p:attrNameLst>
                                      </p:cBhvr>
                                      <p:to>
                                        <p:strVal val="visible"/>
                                      </p:to>
                                    </p:set>
                                    <p:animEffect transition="in" filter="wipe(left)">
                                      <p:cBhvr>
                                        <p:cTn id="46" dur="500"/>
                                        <p:tgtEl>
                                          <p:spTgt spid="48131">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8131">
                                            <p:txEl>
                                              <p:pRg st="8" end="8"/>
                                            </p:txEl>
                                          </p:spTgt>
                                        </p:tgtEl>
                                        <p:attrNameLst>
                                          <p:attrName>style.visibility</p:attrName>
                                        </p:attrNameLst>
                                      </p:cBhvr>
                                      <p:to>
                                        <p:strVal val="visible"/>
                                      </p:to>
                                    </p:set>
                                    <p:animEffect transition="in" filter="wipe(left)">
                                      <p:cBhvr>
                                        <p:cTn id="51" dur="500"/>
                                        <p:tgtEl>
                                          <p:spTgt spid="48131">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8131">
                                            <p:txEl>
                                              <p:pRg st="9" end="9"/>
                                            </p:txEl>
                                          </p:spTgt>
                                        </p:tgtEl>
                                        <p:attrNameLst>
                                          <p:attrName>style.visibility</p:attrName>
                                        </p:attrNameLst>
                                      </p:cBhvr>
                                      <p:to>
                                        <p:strVal val="visible"/>
                                      </p:to>
                                    </p:set>
                                    <p:animEffect transition="in" filter="wipe(left)">
                                      <p:cBhvr>
                                        <p:cTn id="56" dur="500"/>
                                        <p:tgtEl>
                                          <p:spTgt spid="48131">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131">
                                            <p:txEl>
                                              <p:pRg st="10" end="10"/>
                                            </p:txEl>
                                          </p:spTgt>
                                        </p:tgtEl>
                                        <p:attrNameLst>
                                          <p:attrName>style.visibility</p:attrName>
                                        </p:attrNameLst>
                                      </p:cBhvr>
                                      <p:to>
                                        <p:strVal val="visible"/>
                                      </p:to>
                                    </p:set>
                                    <p:animEffect transition="in" filter="wipe(left)">
                                      <p:cBhvr>
                                        <p:cTn id="61" dur="500"/>
                                        <p:tgtEl>
                                          <p:spTgt spid="48131">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8131">
                                            <p:txEl>
                                              <p:pRg st="11" end="11"/>
                                            </p:txEl>
                                          </p:spTgt>
                                        </p:tgtEl>
                                        <p:attrNameLst>
                                          <p:attrName>style.visibility</p:attrName>
                                        </p:attrNameLst>
                                      </p:cBhvr>
                                      <p:to>
                                        <p:strVal val="visible"/>
                                      </p:to>
                                    </p:set>
                                    <p:animEffect transition="in" filter="wipe(left)">
                                      <p:cBhvr>
                                        <p:cTn id="66" dur="500"/>
                                        <p:tgtEl>
                                          <p:spTgt spid="48131">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8131">
                                            <p:txEl>
                                              <p:pRg st="12" end="12"/>
                                            </p:txEl>
                                          </p:spTgt>
                                        </p:tgtEl>
                                        <p:attrNameLst>
                                          <p:attrName>style.visibility</p:attrName>
                                        </p:attrNameLst>
                                      </p:cBhvr>
                                      <p:to>
                                        <p:strVal val="visible"/>
                                      </p:to>
                                    </p:set>
                                    <p:animEffect transition="in" filter="wipe(left)">
                                      <p:cBhvr>
                                        <p:cTn id="71" dur="500"/>
                                        <p:tgtEl>
                                          <p:spTgt spid="48131">
                                            <p:txEl>
                                              <p:pRg st="12" end="1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8131">
                                            <p:txEl>
                                              <p:pRg st="13" end="13"/>
                                            </p:txEl>
                                          </p:spTgt>
                                        </p:tgtEl>
                                        <p:attrNameLst>
                                          <p:attrName>style.visibility</p:attrName>
                                        </p:attrNameLst>
                                      </p:cBhvr>
                                      <p:to>
                                        <p:strVal val="visible"/>
                                      </p:to>
                                    </p:set>
                                    <p:animEffect transition="in" filter="wipe(left)">
                                      <p:cBhvr>
                                        <p:cTn id="76" dur="500"/>
                                        <p:tgtEl>
                                          <p:spTgt spid="48131">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8131">
                                            <p:txEl>
                                              <p:pRg st="14" end="14"/>
                                            </p:txEl>
                                          </p:spTgt>
                                        </p:tgtEl>
                                        <p:attrNameLst>
                                          <p:attrName>style.visibility</p:attrName>
                                        </p:attrNameLst>
                                      </p:cBhvr>
                                      <p:to>
                                        <p:strVal val="visible"/>
                                      </p:to>
                                    </p:set>
                                    <p:animEffect transition="in" filter="wipe(left)">
                                      <p:cBhvr>
                                        <p:cTn id="81" dur="500"/>
                                        <p:tgtEl>
                                          <p:spTgt spid="48131">
                                            <p:txEl>
                                              <p:pRg st="14" end="1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8131">
                                            <p:txEl>
                                              <p:pRg st="15" end="15"/>
                                            </p:txEl>
                                          </p:spTgt>
                                        </p:tgtEl>
                                        <p:attrNameLst>
                                          <p:attrName>style.visibility</p:attrName>
                                        </p:attrNameLst>
                                      </p:cBhvr>
                                      <p:to>
                                        <p:strVal val="visible"/>
                                      </p:to>
                                    </p:set>
                                    <p:animEffect transition="in" filter="wipe(left)">
                                      <p:cBhvr>
                                        <p:cTn id="86" dur="500"/>
                                        <p:tgtEl>
                                          <p:spTgt spid="48131">
                                            <p:txEl>
                                              <p:pRg st="15" end="1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8131">
                                            <p:txEl>
                                              <p:pRg st="16" end="16"/>
                                            </p:txEl>
                                          </p:spTgt>
                                        </p:tgtEl>
                                        <p:attrNameLst>
                                          <p:attrName>style.visibility</p:attrName>
                                        </p:attrNameLst>
                                      </p:cBhvr>
                                      <p:to>
                                        <p:strVal val="visible"/>
                                      </p:to>
                                    </p:set>
                                    <p:animEffect transition="in" filter="wipe(left)">
                                      <p:cBhvr>
                                        <p:cTn id="91" dur="500"/>
                                        <p:tgtEl>
                                          <p:spTgt spid="4813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8"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9154" name="Rectangle 2"/>
          <p:cNvSpPr>
            <a:spLocks noGrp="1" noChangeArrowheads="1"/>
          </p:cNvSpPr>
          <p:nvPr>
            <p:ph type="title"/>
          </p:nvPr>
        </p:nvSpPr>
        <p:spPr/>
        <p:txBody>
          <a:bodyPr/>
          <a:lstStyle/>
          <a:p>
            <a:pPr algn="r"/>
            <a:r>
              <a:rPr lang="es-ES_tradnl" sz="3200" b="1" i="1">
                <a:solidFill>
                  <a:srgbClr val="0000CC"/>
                </a:solidFill>
                <a:latin typeface="Lucida Calligraphy" pitchFamily="66" charset="0"/>
              </a:rPr>
              <a:t>        ’’Si me dieran el Cervantes,             daría unos botes tremendos"</a:t>
            </a:r>
            <a:br>
              <a:rPr lang="es-ES_tradnl" sz="3200" b="1" i="1">
                <a:solidFill>
                  <a:srgbClr val="0000CC"/>
                </a:solidFill>
                <a:latin typeface="Lucida Calligraphy" pitchFamily="66" charset="0"/>
              </a:rPr>
            </a:br>
            <a:endParaRPr lang="es-ES_tradnl" sz="3200" b="1" i="1">
              <a:solidFill>
                <a:srgbClr val="0000CC"/>
              </a:solidFill>
              <a:latin typeface="Lucida Calligraphy" pitchFamily="66" charset="0"/>
            </a:endParaRPr>
          </a:p>
        </p:txBody>
      </p:sp>
      <p:sp>
        <p:nvSpPr>
          <p:cNvPr id="49155" name="Rectangle 3"/>
          <p:cNvSpPr>
            <a:spLocks noGrp="1" noChangeArrowheads="1"/>
          </p:cNvSpPr>
          <p:nvPr>
            <p:ph type="body" idx="1"/>
          </p:nvPr>
        </p:nvSpPr>
        <p:spPr>
          <a:xfrm>
            <a:off x="5867400" y="1295400"/>
            <a:ext cx="3276600" cy="5562600"/>
          </a:xfrm>
        </p:spPr>
        <p:txBody>
          <a:bodyPr/>
          <a:lstStyle/>
          <a:p>
            <a:pPr>
              <a:lnSpc>
                <a:spcPct val="80000"/>
              </a:lnSpc>
              <a:buFontTx/>
              <a:buNone/>
            </a:pPr>
            <a:r>
              <a:rPr lang="es-ES_tradnl" sz="900" b="1" dirty="0"/>
              <a:t>      </a:t>
            </a:r>
            <a:r>
              <a:rPr lang="es-ES_tradnl" sz="900" b="1" i="1" dirty="0">
                <a:latin typeface="Lucida Handwriting" pitchFamily="66" charset="0"/>
              </a:rPr>
              <a:t>"</a:t>
            </a:r>
            <a:r>
              <a:rPr lang="es-ES_tradnl" sz="900" dirty="0"/>
              <a:t>          </a:t>
            </a:r>
            <a:r>
              <a:rPr lang="es-ES_tradnl" sz="2000" b="1" i="1" dirty="0">
                <a:solidFill>
                  <a:srgbClr val="FFFF00"/>
                </a:solidFill>
                <a:latin typeface="Monotype Corsiva" pitchFamily="66" charset="0"/>
              </a:rPr>
              <a:t>La escritora Ana María Matute rompe ocho años de silencio literario con una nueva novela, Paraíso inhabitado. La obra, que comienza con la frase "nací cuando mis padres ya no se querían", narra la infancia agridulce de una niña rebelde y fantasiosa, Adriana, que lucha contra las imposiciones de una familia y una época hasta que encuentra su propio paraíso. Aunque la historia está narrada cuando la niña es adulta, el punto de vista es el de su infancia, pues como afirma la narradora, «tal vez la infancia es más </a:t>
            </a:r>
          </a:p>
          <a:p>
            <a:pPr>
              <a:lnSpc>
                <a:spcPct val="80000"/>
              </a:lnSpc>
              <a:buFontTx/>
              <a:buNone/>
            </a:pPr>
            <a:r>
              <a:rPr lang="es-ES_tradnl" sz="2000" b="1" i="1" dirty="0">
                <a:solidFill>
                  <a:srgbClr val="FFFF00"/>
                </a:solidFill>
                <a:latin typeface="Monotype Corsiva" pitchFamily="66" charset="0"/>
              </a:rPr>
              <a:t>    larga que la vida»</a:t>
            </a:r>
          </a:p>
          <a:p>
            <a:pPr>
              <a:lnSpc>
                <a:spcPct val="80000"/>
              </a:lnSpc>
              <a:buFontTx/>
              <a:buNone/>
            </a:pPr>
            <a:endParaRPr lang="es-ES_tradnl" sz="2000" b="1" i="1" dirty="0">
              <a:solidFill>
                <a:srgbClr val="660066"/>
              </a:solidFill>
              <a:latin typeface="Monotype Corsiva" pitchFamily="66" charset="0"/>
            </a:endParaRPr>
          </a:p>
          <a:p>
            <a:pPr>
              <a:lnSpc>
                <a:spcPct val="80000"/>
              </a:lnSpc>
              <a:buFontTx/>
              <a:buNone/>
            </a:pPr>
            <a:r>
              <a:rPr lang="es-ES_tradnl" sz="900" dirty="0">
                <a:solidFill>
                  <a:srgbClr val="660066"/>
                </a:solidFill>
              </a:rPr>
              <a:t>         </a:t>
            </a:r>
          </a:p>
          <a:p>
            <a:pPr>
              <a:lnSpc>
                <a:spcPct val="80000"/>
              </a:lnSpc>
              <a:buFontTx/>
              <a:buNone/>
            </a:pPr>
            <a:endParaRPr lang="en-GB" sz="900" dirty="0">
              <a:solidFill>
                <a:srgbClr val="660066"/>
              </a:solidFill>
              <a:latin typeface="Harlow Solid Italic" pitchFamily="82" charset="0"/>
            </a:endParaRPr>
          </a:p>
          <a:p>
            <a:pPr>
              <a:lnSpc>
                <a:spcPct val="80000"/>
              </a:lnSpc>
              <a:buFontTx/>
              <a:buNone/>
            </a:pPr>
            <a:endParaRPr lang="en-GB" sz="900" dirty="0">
              <a:solidFill>
                <a:srgbClr val="660066"/>
              </a:solidFill>
              <a:latin typeface="Harlow Solid Italic" pitchFamily="82" charset="0"/>
            </a:endParaRPr>
          </a:p>
          <a:p>
            <a:pPr>
              <a:lnSpc>
                <a:spcPct val="80000"/>
              </a:lnSpc>
              <a:buFontTx/>
              <a:buNone/>
            </a:pPr>
            <a:endParaRPr lang="en-GB" sz="900" dirty="0">
              <a:solidFill>
                <a:srgbClr val="FFFF00"/>
              </a:solidFill>
              <a:latin typeface="Harlow Solid Italic" pitchFamily="82" charset="0"/>
            </a:endParaRPr>
          </a:p>
          <a:p>
            <a:pPr>
              <a:lnSpc>
                <a:spcPct val="80000"/>
              </a:lnSpc>
              <a:buFontTx/>
              <a:buNone/>
            </a:pPr>
            <a:endParaRPr lang="en-GB" sz="900" dirty="0">
              <a:solidFill>
                <a:srgbClr val="FFFF00"/>
              </a:solidFill>
              <a:latin typeface="Harlow Solid Italic" pitchFamily="82" charset="0"/>
            </a:endParaRPr>
          </a:p>
          <a:p>
            <a:pPr>
              <a:lnSpc>
                <a:spcPct val="80000"/>
              </a:lnSpc>
              <a:buFontTx/>
              <a:buNone/>
            </a:pPr>
            <a:endParaRPr lang="en-GB" sz="900" dirty="0">
              <a:solidFill>
                <a:srgbClr val="FFFF00"/>
              </a:solidFill>
              <a:latin typeface="Harlow Solid Italic" pitchFamily="82" charset="0"/>
            </a:endParaRPr>
          </a:p>
          <a:p>
            <a:pPr>
              <a:lnSpc>
                <a:spcPct val="80000"/>
              </a:lnSpc>
              <a:buFontTx/>
              <a:buNone/>
            </a:pPr>
            <a:endParaRPr lang="es-ES_tradnl" sz="900" dirty="0">
              <a:solidFill>
                <a:srgbClr val="FFFF00"/>
              </a:solidFill>
              <a:latin typeface="Harlow Solid Italic" pitchFamily="82" charset="0"/>
            </a:endParaRPr>
          </a:p>
        </p:txBody>
      </p:sp>
      <p:pic>
        <p:nvPicPr>
          <p:cNvPr id="49157" name="Picture 5" descr="paraiso_libro"/>
          <p:cNvPicPr>
            <a:picLocks noChangeAspect="1" noChangeArrowheads="1"/>
          </p:cNvPicPr>
          <p:nvPr/>
        </p:nvPicPr>
        <p:blipFill>
          <a:blip r:embed="rId3"/>
          <a:srcRect/>
          <a:stretch>
            <a:fillRect/>
          </a:stretch>
        </p:blipFill>
        <p:spPr bwMode="auto">
          <a:xfrm>
            <a:off x="0" y="0"/>
            <a:ext cx="1828800" cy="2552700"/>
          </a:xfrm>
          <a:prstGeom prst="rect">
            <a:avLst/>
          </a:prstGeom>
          <a:noFill/>
          <a:ln w="9525">
            <a:noFill/>
            <a:miter lim="800000"/>
            <a:headEnd/>
            <a:tailEnd/>
          </a:ln>
        </p:spPr>
      </p:pic>
      <p:sp>
        <p:nvSpPr>
          <p:cNvPr id="49159" name="Rectangle 7"/>
          <p:cNvSpPr>
            <a:spLocks noChangeArrowheads="1"/>
          </p:cNvSpPr>
          <p:nvPr/>
        </p:nvSpPr>
        <p:spPr bwMode="auto">
          <a:xfrm>
            <a:off x="533400" y="5791200"/>
            <a:ext cx="7924800" cy="946150"/>
          </a:xfrm>
          <a:prstGeom prst="rect">
            <a:avLst/>
          </a:prstGeom>
          <a:noFill/>
          <a:ln w="9525">
            <a:noFill/>
            <a:miter lim="800000"/>
            <a:headEnd/>
            <a:tailEnd/>
          </a:ln>
          <a:effectLst/>
        </p:spPr>
        <p:txBody>
          <a:bodyPr>
            <a:spAutoFit/>
          </a:bodyPr>
          <a:lstStyle/>
          <a:p>
            <a:r>
              <a:rPr lang="es-ES_tradnl">
                <a:solidFill>
                  <a:srgbClr val="FFFF00"/>
                </a:solidFill>
                <a:latin typeface="Monotype Corsiva" pitchFamily="66" charset="0"/>
              </a:rPr>
              <a:t>"</a:t>
            </a:r>
            <a:r>
              <a:rPr lang="es-ES_tradnl" sz="2800">
                <a:solidFill>
                  <a:srgbClr val="FFFF00"/>
                </a:solidFill>
                <a:latin typeface="Harlow Solid Italic" pitchFamily="82" charset="0"/>
              </a:rPr>
              <a:t>Esta es la única novela en la que hay </a:t>
            </a:r>
          </a:p>
          <a:p>
            <a:r>
              <a:rPr lang="es-ES_tradnl" sz="2800">
                <a:solidFill>
                  <a:srgbClr val="FFFF00"/>
                </a:solidFill>
                <a:latin typeface="Harlow Solid Italic" pitchFamily="82" charset="0"/>
              </a:rPr>
              <a:t>      referentes autobiográficos"</a:t>
            </a:r>
            <a:r>
              <a:rPr lang="es-ES_tradnl" sz="2800">
                <a:latin typeface="Harlow Solid Italic" pitchFamily="82" charset="0"/>
              </a:rPr>
              <a:t>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9154"/>
                                        </p:tgtEl>
                                        <p:attrNameLst>
                                          <p:attrName>style.visibility</p:attrName>
                                        </p:attrNameLst>
                                      </p:cBhvr>
                                      <p:to>
                                        <p:strVal val="visible"/>
                                      </p:to>
                                    </p:set>
                                    <p:animEffect transition="in" filter="fade">
                                      <p:cBhvr>
                                        <p:cTn id="7" dur="600">
                                          <p:stCondLst>
                                            <p:cond delay="0"/>
                                          </p:stCondLst>
                                        </p:cTn>
                                        <p:tgtEl>
                                          <p:spTgt spid="49154"/>
                                        </p:tgtEl>
                                      </p:cBhvr>
                                    </p:animEffect>
                                    <p:anim calcmode="lin" valueType="num">
                                      <p:cBhvr>
                                        <p:cTn id="8" dur="600" fill="hold">
                                          <p:stCondLst>
                                            <p:cond delay="0"/>
                                          </p:stCondLst>
                                        </p:cTn>
                                        <p:tgtEl>
                                          <p:spTgt spid="4915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915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915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9155">
                                            <p:txEl>
                                              <p:pRg st="0" end="0"/>
                                            </p:txEl>
                                          </p:spTgt>
                                        </p:tgtEl>
                                        <p:attrNameLst>
                                          <p:attrName>style.visibility</p:attrName>
                                        </p:attrNameLst>
                                      </p:cBhvr>
                                      <p:to>
                                        <p:strVal val="visible"/>
                                      </p:to>
                                    </p:set>
                                    <p:animEffect transition="in" filter="slide(fromBottom)">
                                      <p:cBhvr>
                                        <p:cTn id="15" dur="500">
                                          <p:stCondLst>
                                            <p:cond delay="0"/>
                                          </p:stCondLst>
                                        </p:cTn>
                                        <p:tgtEl>
                                          <p:spTgt spid="491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9155">
                                            <p:txEl>
                                              <p:pRg st="1" end="1"/>
                                            </p:txEl>
                                          </p:spTgt>
                                        </p:tgtEl>
                                        <p:attrNameLst>
                                          <p:attrName>style.visibility</p:attrName>
                                        </p:attrNameLst>
                                      </p:cBhvr>
                                      <p:to>
                                        <p:strVal val="visible"/>
                                      </p:to>
                                    </p:set>
                                    <p:animEffect transition="in" filter="slide(fromBottom)">
                                      <p:cBhvr>
                                        <p:cTn id="20" dur="500">
                                          <p:stCondLst>
                                            <p:cond delay="0"/>
                                          </p:stCondLst>
                                        </p:cTn>
                                        <p:tgtEl>
                                          <p:spTgt spid="491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Effect transition="in" filter="slide(fromBottom)">
                                      <p:cBhvr>
                                        <p:cTn id="25" dur="500">
                                          <p:stCondLst>
                                            <p:cond delay="0"/>
                                          </p:stCondLst>
                                        </p:cTn>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571480"/>
            <a:ext cx="8229600" cy="2714644"/>
          </a:xfrm>
        </p:spPr>
        <p:txBody>
          <a:bodyPr/>
          <a:lstStyle/>
          <a:p>
            <a:r>
              <a:rPr lang="es-ES_tradnl" sz="5400" b="1" dirty="0" smtClean="0">
                <a:latin typeface="Amienne" pitchFamily="82" charset="0"/>
              </a:rPr>
              <a:t>ANA MARÍA MATUTE: NOVELAS</a:t>
            </a:r>
            <a:endParaRPr lang="es-ES_tradnl" sz="5400" b="1" dirty="0">
              <a:latin typeface="Amienne" pitchFamily="82" charset="0"/>
            </a:endParaRPr>
          </a:p>
        </p:txBody>
      </p:sp>
      <p:pic>
        <p:nvPicPr>
          <p:cNvPr id="26629" name="Picture 5" descr="images"/>
          <p:cNvPicPr>
            <a:picLocks noGrp="1" noChangeAspect="1" noChangeArrowheads="1"/>
          </p:cNvPicPr>
          <p:nvPr>
            <p:ph idx="1"/>
          </p:nvPr>
        </p:nvPicPr>
        <p:blipFill>
          <a:blip r:embed="rId3"/>
          <a:srcRect/>
          <a:stretch>
            <a:fillRect/>
          </a:stretch>
        </p:blipFill>
        <p:spPr>
          <a:xfrm>
            <a:off x="3352800" y="3657600"/>
            <a:ext cx="2128838" cy="2033588"/>
          </a:xfrm>
          <a:noFill/>
          <a:ln/>
        </p:spPr>
      </p:pic>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body" sz="half" idx="1"/>
          </p:nvPr>
        </p:nvSpPr>
        <p:spPr>
          <a:xfrm>
            <a:off x="0" y="428604"/>
            <a:ext cx="4495800" cy="3714776"/>
          </a:xfrm>
        </p:spPr>
        <p:txBody>
          <a:bodyPr/>
          <a:lstStyle/>
          <a:p>
            <a:pPr lvl="1">
              <a:lnSpc>
                <a:spcPct val="90000"/>
              </a:lnSpc>
            </a:pPr>
            <a:r>
              <a:rPr lang="es-ES_tradnl" sz="1800" dirty="0" smtClean="0">
                <a:solidFill>
                  <a:srgbClr val="FF0000"/>
                </a:solidFill>
                <a:latin typeface="Elephant" pitchFamily="18" charset="0"/>
              </a:rPr>
              <a:t>Los Abel (1948)</a:t>
            </a:r>
          </a:p>
          <a:p>
            <a:pPr lvl="1">
              <a:lnSpc>
                <a:spcPct val="90000"/>
              </a:lnSpc>
            </a:pPr>
            <a:r>
              <a:rPr lang="en-GB" sz="1800" dirty="0" smtClean="0">
                <a:solidFill>
                  <a:srgbClr val="FF0000"/>
                </a:solidFill>
                <a:latin typeface="Elephant" pitchFamily="18" charset="0"/>
              </a:rPr>
              <a:t>Fiesta al </a:t>
            </a:r>
            <a:r>
              <a:rPr lang="en-GB" sz="1800" dirty="0" err="1" smtClean="0">
                <a:solidFill>
                  <a:srgbClr val="FF0000"/>
                </a:solidFill>
                <a:latin typeface="Elephant" pitchFamily="18" charset="0"/>
              </a:rPr>
              <a:t>noroeste</a:t>
            </a:r>
            <a:r>
              <a:rPr lang="en-GB" sz="1800" dirty="0" smtClean="0">
                <a:solidFill>
                  <a:srgbClr val="FF0000"/>
                </a:solidFill>
                <a:latin typeface="Elephant" pitchFamily="18" charset="0"/>
              </a:rPr>
              <a:t> (1952</a:t>
            </a:r>
            <a:r>
              <a:rPr lang="es-ES_tradnl" sz="1800" dirty="0" smtClean="0">
                <a:solidFill>
                  <a:srgbClr val="FF0000"/>
                </a:solidFill>
                <a:latin typeface="Elephant" pitchFamily="18" charset="0"/>
              </a:rPr>
              <a:t>)</a:t>
            </a:r>
          </a:p>
          <a:p>
            <a:pPr lvl="1">
              <a:lnSpc>
                <a:spcPct val="90000"/>
              </a:lnSpc>
            </a:pPr>
            <a:r>
              <a:rPr lang="es-ES_tradnl" sz="1800" dirty="0" smtClean="0">
                <a:solidFill>
                  <a:srgbClr val="FF0000"/>
                </a:solidFill>
                <a:latin typeface="Elephant" pitchFamily="18" charset="0"/>
              </a:rPr>
              <a:t>Pequeño teatro (1954)</a:t>
            </a:r>
          </a:p>
          <a:p>
            <a:pPr lvl="1">
              <a:lnSpc>
                <a:spcPct val="90000"/>
              </a:lnSpc>
            </a:pPr>
            <a:r>
              <a:rPr lang="es-ES_tradnl" sz="1800" dirty="0" smtClean="0">
                <a:solidFill>
                  <a:srgbClr val="FF0000"/>
                </a:solidFill>
                <a:latin typeface="Elephant" pitchFamily="18" charset="0"/>
              </a:rPr>
              <a:t>En esta tierra (1958).</a:t>
            </a:r>
          </a:p>
          <a:p>
            <a:pPr lvl="1">
              <a:lnSpc>
                <a:spcPct val="90000"/>
              </a:lnSpc>
            </a:pPr>
            <a:r>
              <a:rPr lang="es-ES_tradnl" sz="1800" dirty="0" smtClean="0">
                <a:solidFill>
                  <a:srgbClr val="FF0000"/>
                </a:solidFill>
                <a:latin typeface="Elephant" pitchFamily="18" charset="0"/>
              </a:rPr>
              <a:t>Los hijos muertos (1959).</a:t>
            </a:r>
          </a:p>
          <a:p>
            <a:pPr lvl="1">
              <a:lnSpc>
                <a:spcPct val="90000"/>
              </a:lnSpc>
            </a:pPr>
            <a:r>
              <a:rPr lang="es-ES_tradnl" sz="1800" dirty="0" smtClean="0">
                <a:solidFill>
                  <a:srgbClr val="FF0000"/>
                </a:solidFill>
                <a:latin typeface="Elephant" pitchFamily="18" charset="0"/>
              </a:rPr>
              <a:t>Primera memoria (1959).</a:t>
            </a:r>
          </a:p>
          <a:p>
            <a:pPr lvl="1">
              <a:lnSpc>
                <a:spcPct val="90000"/>
              </a:lnSpc>
            </a:pPr>
            <a:r>
              <a:rPr lang="es-ES_tradnl" sz="1800" dirty="0" smtClean="0">
                <a:solidFill>
                  <a:srgbClr val="FF0000"/>
                </a:solidFill>
                <a:latin typeface="Elephant" pitchFamily="18" charset="0"/>
              </a:rPr>
              <a:t>Algunos muchachos (1964).</a:t>
            </a:r>
          </a:p>
          <a:p>
            <a:pPr lvl="1">
              <a:lnSpc>
                <a:spcPct val="90000"/>
              </a:lnSpc>
            </a:pPr>
            <a:r>
              <a:rPr lang="es-ES_tradnl" sz="1800" dirty="0" smtClean="0">
                <a:solidFill>
                  <a:srgbClr val="FF0000"/>
                </a:solidFill>
                <a:latin typeface="Elephant" pitchFamily="18" charset="0"/>
              </a:rPr>
              <a:t>Los soldados lloran de noche (1963).</a:t>
            </a:r>
          </a:p>
          <a:p>
            <a:pPr lvl="1">
              <a:lnSpc>
                <a:spcPct val="90000"/>
              </a:lnSpc>
            </a:pPr>
            <a:r>
              <a:rPr lang="es-ES_tradnl" sz="1800" dirty="0" smtClean="0">
                <a:solidFill>
                  <a:srgbClr val="FF0000"/>
                </a:solidFill>
                <a:latin typeface="Elephant" pitchFamily="18" charset="0"/>
              </a:rPr>
              <a:t>La trampa (1970).</a:t>
            </a:r>
          </a:p>
          <a:p>
            <a:pPr lvl="1">
              <a:lnSpc>
                <a:spcPct val="90000"/>
              </a:lnSpc>
            </a:pPr>
            <a:r>
              <a:rPr lang="es-ES_tradnl" sz="1800" dirty="0" smtClean="0">
                <a:solidFill>
                  <a:srgbClr val="FF0000"/>
                </a:solidFill>
                <a:latin typeface="Elephant" pitchFamily="18" charset="0"/>
              </a:rPr>
              <a:t>La torre vigía (1971)</a:t>
            </a:r>
          </a:p>
          <a:p>
            <a:pPr lvl="1">
              <a:lnSpc>
                <a:spcPct val="90000"/>
              </a:lnSpc>
            </a:pPr>
            <a:r>
              <a:rPr lang="es-ES_tradnl" sz="1800" dirty="0" smtClean="0">
                <a:solidFill>
                  <a:srgbClr val="FF0000"/>
                </a:solidFill>
                <a:latin typeface="Elephant" pitchFamily="18" charset="0"/>
              </a:rPr>
              <a:t>El río (1973).</a:t>
            </a:r>
          </a:p>
          <a:p>
            <a:pPr lvl="1">
              <a:lnSpc>
                <a:spcPct val="90000"/>
              </a:lnSpc>
            </a:pPr>
            <a:endParaRPr lang="es-ES_tradnl" sz="1800" dirty="0" smtClean="0">
              <a:solidFill>
                <a:srgbClr val="FF0000"/>
              </a:solidFill>
              <a:latin typeface="Elephant" pitchFamily="18" charset="0"/>
            </a:endParaRPr>
          </a:p>
          <a:p>
            <a:endParaRPr lang="es-ES_tradnl" dirty="0"/>
          </a:p>
        </p:txBody>
      </p:sp>
      <p:sp>
        <p:nvSpPr>
          <p:cNvPr id="256004" name="Rectangle 4"/>
          <p:cNvSpPr>
            <a:spLocks noGrp="1" noChangeArrowheads="1"/>
          </p:cNvSpPr>
          <p:nvPr>
            <p:ph type="body" sz="half" idx="2"/>
          </p:nvPr>
        </p:nvSpPr>
        <p:spPr>
          <a:xfrm>
            <a:off x="5105400" y="3886200"/>
            <a:ext cx="4038600" cy="2971800"/>
          </a:xfrm>
        </p:spPr>
        <p:txBody>
          <a:bodyPr/>
          <a:lstStyle/>
          <a:p>
            <a:pPr lvl="1">
              <a:lnSpc>
                <a:spcPct val="90000"/>
              </a:lnSpc>
            </a:pPr>
            <a:r>
              <a:rPr lang="es-ES_tradnl" sz="1800" dirty="0" smtClean="0">
                <a:solidFill>
                  <a:srgbClr val="FF0000"/>
                </a:solidFill>
                <a:latin typeface="Elephant" pitchFamily="18" charset="0"/>
              </a:rPr>
              <a:t>Luciérnagas (1993)</a:t>
            </a:r>
          </a:p>
          <a:p>
            <a:pPr lvl="1">
              <a:lnSpc>
                <a:spcPct val="90000"/>
              </a:lnSpc>
            </a:pPr>
            <a:r>
              <a:rPr lang="es-ES_tradnl" sz="1800" dirty="0" smtClean="0">
                <a:solidFill>
                  <a:srgbClr val="FF0000"/>
                </a:solidFill>
                <a:latin typeface="Elephant" pitchFamily="18" charset="0"/>
              </a:rPr>
              <a:t>Olvidado rey </a:t>
            </a:r>
            <a:r>
              <a:rPr lang="es-ES_tradnl" sz="1800" dirty="0" err="1" smtClean="0">
                <a:solidFill>
                  <a:srgbClr val="FF0000"/>
                </a:solidFill>
                <a:latin typeface="Elephant" pitchFamily="18" charset="0"/>
              </a:rPr>
              <a:t>Gudú</a:t>
            </a:r>
            <a:r>
              <a:rPr lang="es-ES_tradnl" sz="1800" dirty="0" smtClean="0">
                <a:solidFill>
                  <a:srgbClr val="FF0000"/>
                </a:solidFill>
                <a:latin typeface="Elephant" pitchFamily="18" charset="0"/>
              </a:rPr>
              <a:t> (1996)</a:t>
            </a:r>
          </a:p>
          <a:p>
            <a:pPr lvl="1">
              <a:lnSpc>
                <a:spcPct val="90000"/>
              </a:lnSpc>
            </a:pPr>
            <a:r>
              <a:rPr lang="es-ES_tradnl" sz="1800" dirty="0" err="1" smtClean="0">
                <a:solidFill>
                  <a:srgbClr val="FF0000"/>
                </a:solidFill>
                <a:latin typeface="Elephant" pitchFamily="18" charset="0"/>
              </a:rPr>
              <a:t>Aranmanoth</a:t>
            </a:r>
            <a:r>
              <a:rPr lang="es-ES_tradnl" sz="1800" dirty="0" smtClean="0">
                <a:solidFill>
                  <a:srgbClr val="FF0000"/>
                </a:solidFill>
                <a:latin typeface="Elephant" pitchFamily="18" charset="0"/>
              </a:rPr>
              <a:t> (2000)</a:t>
            </a:r>
          </a:p>
          <a:p>
            <a:pPr lvl="1">
              <a:lnSpc>
                <a:spcPct val="90000"/>
              </a:lnSpc>
            </a:pPr>
            <a:r>
              <a:rPr lang="es-ES_tradnl" sz="1800" dirty="0" smtClean="0">
                <a:solidFill>
                  <a:srgbClr val="FF0000"/>
                </a:solidFill>
                <a:latin typeface="Elephant" pitchFamily="18" charset="0"/>
              </a:rPr>
              <a:t>Paraíso inhabitado (2008)</a:t>
            </a:r>
            <a:endParaRPr lang="es-ES_tradnl" sz="900" dirty="0" smtClean="0">
              <a:solidFill>
                <a:srgbClr val="FF0000"/>
              </a:solidFill>
              <a:latin typeface="Elephant" pitchFamily="18" charset="0"/>
            </a:endParaRPr>
          </a:p>
          <a:p>
            <a:endParaRPr lang="es-ES_tradnl"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447800"/>
            <a:ext cx="8229600" cy="1143000"/>
          </a:xfrm>
        </p:spPr>
        <p:txBody>
          <a:bodyPr/>
          <a:lstStyle/>
          <a:p>
            <a:r>
              <a:rPr lang="es-ES_tradnl" b="1" smtClean="0">
                <a:effectLst>
                  <a:outerShdw blurRad="38100" dist="38100" dir="2700000" algn="tl">
                    <a:srgbClr val="C0C0C0"/>
                  </a:outerShdw>
                </a:effectLst>
                <a:latin typeface="Andalus" pitchFamily="2" charset="-78"/>
              </a:rPr>
              <a:t>TEMAS  NOVELESCOS</a:t>
            </a:r>
            <a:endParaRPr lang="es-ES_tradnl" b="1">
              <a:effectLst>
                <a:outerShdw blurRad="38100" dist="38100" dir="2700000" algn="tl">
                  <a:srgbClr val="C0C0C0"/>
                </a:outerShdw>
              </a:effectLst>
              <a:latin typeface="Andalus" pitchFamily="2" charset="-78"/>
            </a:endParaRPr>
          </a:p>
        </p:txBody>
      </p:sp>
      <p:sp>
        <p:nvSpPr>
          <p:cNvPr id="56323" name="Rectangle 3"/>
          <p:cNvSpPr>
            <a:spLocks noGrp="1" noChangeArrowheads="1"/>
          </p:cNvSpPr>
          <p:nvPr>
            <p:ph type="body" idx="1"/>
          </p:nvPr>
        </p:nvSpPr>
        <p:spPr>
          <a:xfrm>
            <a:off x="457200" y="2743200"/>
            <a:ext cx="8229600" cy="2895600"/>
          </a:xfrm>
        </p:spPr>
        <p:txBody>
          <a:bodyPr/>
          <a:lstStyle/>
          <a:p>
            <a:pPr>
              <a:lnSpc>
                <a:spcPct val="90000"/>
              </a:lnSpc>
            </a:pPr>
            <a:r>
              <a:rPr lang="es-ES_tradnl" sz="2800" i="1" smtClean="0">
                <a:latin typeface="Constantia" pitchFamily="18" charset="0"/>
              </a:rPr>
              <a:t>El tema de la Guerra Civil</a:t>
            </a:r>
          </a:p>
          <a:p>
            <a:pPr>
              <a:lnSpc>
                <a:spcPct val="90000"/>
              </a:lnSpc>
              <a:buFontTx/>
              <a:buNone/>
            </a:pPr>
            <a:endParaRPr lang="es-ES_tradnl" sz="2800" i="1" smtClean="0">
              <a:latin typeface="Constantia" pitchFamily="18" charset="0"/>
            </a:endParaRPr>
          </a:p>
          <a:p>
            <a:pPr>
              <a:lnSpc>
                <a:spcPct val="90000"/>
              </a:lnSpc>
            </a:pPr>
            <a:r>
              <a:rPr lang="es-ES_tradnl" sz="2800" i="1" smtClean="0">
                <a:latin typeface="Constantia" pitchFamily="18" charset="0"/>
              </a:rPr>
              <a:t>El retrato de una sociedad dominada por el materialismo</a:t>
            </a:r>
          </a:p>
          <a:p>
            <a:pPr>
              <a:lnSpc>
                <a:spcPct val="90000"/>
              </a:lnSpc>
              <a:buFontTx/>
              <a:buNone/>
            </a:pPr>
            <a:endParaRPr lang="es-ES_tradnl" sz="2800" i="1" smtClean="0">
              <a:latin typeface="Constantia" pitchFamily="18" charset="0"/>
            </a:endParaRPr>
          </a:p>
          <a:p>
            <a:pPr>
              <a:lnSpc>
                <a:spcPct val="90000"/>
              </a:lnSpc>
            </a:pPr>
            <a:r>
              <a:rPr lang="es-ES_tradnl" sz="2800" i="1" smtClean="0">
                <a:latin typeface="Constantia" pitchFamily="18" charset="0"/>
              </a:rPr>
              <a:t>El interés propio</a:t>
            </a:r>
            <a:endParaRPr lang="es-ES_tradnl" sz="2800" i="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anim calcmode="lin" valueType="num">
                                      <p:cBhvr>
                                        <p:cTn id="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3">
                                            <p:txEl>
                                              <p:pRg st="2" end="2"/>
                                            </p:txEl>
                                          </p:spTgt>
                                        </p:tgtEl>
                                        <p:attrNameLst>
                                          <p:attrName>style.visibility</p:attrName>
                                        </p:attrNameLst>
                                      </p:cBhvr>
                                      <p:to>
                                        <p:strVal val="visible"/>
                                      </p:to>
                                    </p:set>
                                    <p:animEffect transition="in" filter="fade">
                                      <p:cBhvr>
                                        <p:cTn id="14" dur="1000"/>
                                        <p:tgtEl>
                                          <p:spTgt spid="56323">
                                            <p:txEl>
                                              <p:pRg st="2" end="2"/>
                                            </p:txEl>
                                          </p:spTgt>
                                        </p:tgtEl>
                                      </p:cBhvr>
                                    </p:animEffect>
                                    <p:anim calcmode="lin" valueType="num">
                                      <p:cBhvr>
                                        <p:cTn id="15"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63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1000"/>
                                        <p:tgtEl>
                                          <p:spTgt spid="56323">
                                            <p:txEl>
                                              <p:pRg st="4" end="4"/>
                                            </p:txEl>
                                          </p:spTgt>
                                        </p:tgtEl>
                                      </p:cBhvr>
                                    </p:animEffect>
                                    <p:anim calcmode="lin" valueType="num">
                                      <p:cBhvr>
                                        <p:cTn id="22"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63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066800"/>
            <a:ext cx="8229600" cy="1143000"/>
          </a:xfrm>
        </p:spPr>
        <p:txBody>
          <a:bodyPr/>
          <a:lstStyle/>
          <a:p>
            <a:r>
              <a:rPr lang="es-ES_tradnl" sz="3600" i="1" smtClean="0">
                <a:effectLst>
                  <a:outerShdw blurRad="38100" dist="38100" dir="2700000" algn="tl">
                    <a:srgbClr val="C0C0C0"/>
                  </a:outerShdw>
                </a:effectLst>
                <a:latin typeface="Andalus" pitchFamily="2" charset="-78"/>
              </a:rPr>
              <a:t>SUBTEMAS</a:t>
            </a:r>
            <a:endParaRPr lang="es-ES_tradnl" sz="3600" b="1" i="1">
              <a:latin typeface="Constantia" pitchFamily="18" charset="0"/>
            </a:endParaRPr>
          </a:p>
        </p:txBody>
      </p:sp>
      <p:sp>
        <p:nvSpPr>
          <p:cNvPr id="58371" name="Rectangle 3"/>
          <p:cNvSpPr>
            <a:spLocks noGrp="1" noChangeArrowheads="1"/>
          </p:cNvSpPr>
          <p:nvPr>
            <p:ph type="body" idx="1"/>
          </p:nvPr>
        </p:nvSpPr>
        <p:spPr>
          <a:xfrm>
            <a:off x="381000" y="2514600"/>
            <a:ext cx="8229600" cy="3124200"/>
          </a:xfrm>
        </p:spPr>
        <p:txBody>
          <a:bodyPr/>
          <a:lstStyle/>
          <a:p>
            <a:pPr lvl="2"/>
            <a:r>
              <a:rPr lang="es-ES_tradnl" sz="2800" i="1" smtClean="0">
                <a:latin typeface="Constantia" pitchFamily="18" charset="0"/>
              </a:rPr>
              <a:t>La soledad del hombre o la incomunicación entre las almas</a:t>
            </a:r>
          </a:p>
          <a:p>
            <a:pPr lvl="2"/>
            <a:r>
              <a:rPr lang="es-ES_tradnl" sz="2800" i="1" smtClean="0">
                <a:latin typeface="Constantia" pitchFamily="18" charset="0"/>
              </a:rPr>
              <a:t>La mezcla de odio y amor en las relaciones entre hermanos, amantes o amigos.</a:t>
            </a:r>
          </a:p>
          <a:p>
            <a:pPr lvl="2"/>
            <a:r>
              <a:rPr lang="es-ES_tradnl" sz="2800" i="1" smtClean="0">
                <a:latin typeface="Constantia" pitchFamily="18" charset="0"/>
              </a:rPr>
              <a:t>La necesidad de huir y evadirse de la vida vulgar y corriente</a:t>
            </a:r>
          </a:p>
          <a:p>
            <a:endParaRPr lang="es-ES_tradnl" i="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58370"/>
                                        </p:tgtEl>
                                        <p:attrNameLst>
                                          <p:attrName>style.visibility</p:attrName>
                                        </p:attrNameLst>
                                      </p:cBhvr>
                                      <p:to>
                                        <p:strVal val="visible"/>
                                      </p:to>
                                    </p:set>
                                    <p:animEffect transition="in" filter="fade">
                                      <p:cBhvr>
                                        <p:cTn id="7" dur="600">
                                          <p:stCondLst>
                                            <p:cond delay="0"/>
                                          </p:stCondLst>
                                        </p:cTn>
                                        <p:tgtEl>
                                          <p:spTgt spid="58370"/>
                                        </p:tgtEl>
                                      </p:cBhvr>
                                    </p:animEffect>
                                    <p:anim calcmode="lin" valueType="num">
                                      <p:cBhvr>
                                        <p:cTn id="8" dur="600" fill="hold">
                                          <p:stCondLst>
                                            <p:cond delay="0"/>
                                          </p:stCondLst>
                                        </p:cTn>
                                        <p:tgtEl>
                                          <p:spTgt spid="583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583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583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8371">
                                            <p:txEl>
                                              <p:pRg st="0" end="0"/>
                                            </p:txEl>
                                          </p:spTgt>
                                        </p:tgtEl>
                                        <p:attrNameLst>
                                          <p:attrName>style.visibility</p:attrName>
                                        </p:attrNameLst>
                                      </p:cBhvr>
                                      <p:to>
                                        <p:strVal val="visible"/>
                                      </p:to>
                                    </p:set>
                                    <p:animEffect transition="in" filter="slide(fromBottom)">
                                      <p:cBhvr>
                                        <p:cTn id="15" dur="500">
                                          <p:stCondLst>
                                            <p:cond delay="0"/>
                                          </p:stCondLst>
                                        </p:cTn>
                                        <p:tgtEl>
                                          <p:spTgt spid="58371">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Effect transition="in" filter="slide(fromBottom)">
                                      <p:cBhvr>
                                        <p:cTn id="18" dur="500">
                                          <p:stCondLst>
                                            <p:cond delay="0"/>
                                          </p:stCondLst>
                                        </p:cTn>
                                        <p:tgtEl>
                                          <p:spTgt spid="58371">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animEffect transition="in" filter="slide(fromBottom)">
                                      <p:cBhvr>
                                        <p:cTn id="21" dur="500">
                                          <p:stCondLst>
                                            <p:cond delay="0"/>
                                          </p:stCondLst>
                                        </p:cTn>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219200"/>
            <a:ext cx="8229600" cy="1143000"/>
          </a:xfrm>
        </p:spPr>
        <p:txBody>
          <a:bodyPr/>
          <a:lstStyle/>
          <a:p>
            <a:r>
              <a:rPr lang="es-ES_tradnl" sz="3200" i="1" smtClean="0">
                <a:effectLst>
                  <a:outerShdw blurRad="38100" dist="38100" dir="2700000" algn="tl">
                    <a:srgbClr val="C0C0C0"/>
                  </a:outerShdw>
                </a:effectLst>
                <a:latin typeface="Bodoni MT Black" pitchFamily="18" charset="0"/>
              </a:rPr>
              <a:t>CARACTERÍSTICAS</a:t>
            </a:r>
            <a:br>
              <a:rPr lang="es-ES_tradnl" sz="3200" i="1" smtClean="0">
                <a:effectLst>
                  <a:outerShdw blurRad="38100" dist="38100" dir="2700000" algn="tl">
                    <a:srgbClr val="C0C0C0"/>
                  </a:outerShdw>
                </a:effectLst>
                <a:latin typeface="Bodoni MT Black" pitchFamily="18" charset="0"/>
              </a:rPr>
            </a:br>
            <a:r>
              <a:rPr lang="es-ES_tradnl" sz="3200" i="1" smtClean="0">
                <a:effectLst>
                  <a:outerShdw blurRad="38100" dist="38100" dir="2700000" algn="tl">
                    <a:srgbClr val="C0C0C0"/>
                  </a:outerShdw>
                </a:effectLst>
                <a:latin typeface="Bodoni MT Black" pitchFamily="18" charset="0"/>
              </a:rPr>
              <a:t> DE LA NOVELA</a:t>
            </a:r>
            <a:endParaRPr lang="es-ES_tradnl" sz="3200" i="1">
              <a:effectLst>
                <a:outerShdw blurRad="38100" dist="38100" dir="2700000" algn="tl">
                  <a:srgbClr val="C0C0C0"/>
                </a:outerShdw>
              </a:effectLst>
              <a:latin typeface="Bodoni MT Black" pitchFamily="18" charset="0"/>
            </a:endParaRPr>
          </a:p>
        </p:txBody>
      </p:sp>
      <p:sp>
        <p:nvSpPr>
          <p:cNvPr id="73731" name="Rectangle 3"/>
          <p:cNvSpPr>
            <a:spLocks noGrp="1" noChangeArrowheads="1"/>
          </p:cNvSpPr>
          <p:nvPr>
            <p:ph type="body" idx="1"/>
          </p:nvPr>
        </p:nvSpPr>
        <p:spPr>
          <a:xfrm>
            <a:off x="609600" y="3048000"/>
            <a:ext cx="8229600" cy="2209800"/>
          </a:xfrm>
        </p:spPr>
        <p:txBody>
          <a:bodyPr/>
          <a:lstStyle/>
          <a:p>
            <a:r>
              <a:rPr lang="es-ES_tradnl" sz="2800" i="1" smtClean="0">
                <a:latin typeface="Constantia" pitchFamily="18" charset="0"/>
              </a:rPr>
              <a:t>La decepción</a:t>
            </a:r>
          </a:p>
          <a:p>
            <a:r>
              <a:rPr lang="es-ES_tradnl" sz="2800" i="1" smtClean="0">
                <a:latin typeface="Constantia" pitchFamily="18" charset="0"/>
              </a:rPr>
              <a:t>El pesimismo</a:t>
            </a:r>
          </a:p>
          <a:p>
            <a:r>
              <a:rPr lang="es-ES_tradnl" sz="2800" i="1" smtClean="0">
                <a:latin typeface="Constantia" pitchFamily="18" charset="0"/>
              </a:rPr>
              <a:t>El sentimiento de injusticia</a:t>
            </a:r>
          </a:p>
          <a:p>
            <a:r>
              <a:rPr lang="es-ES_tradnl" sz="2800" i="1" smtClean="0">
                <a:latin typeface="Constantia" pitchFamily="18" charset="0"/>
              </a:rPr>
              <a:t>Los finales trágicos y desgraciados</a:t>
            </a:r>
            <a:endParaRPr lang="es-ES_tradnl" i="1"/>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373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animEffect transition="in" filter="fade">
                                      <p:cBhvr>
                                        <p:cTn id="11" dur="1000">
                                          <p:stCondLst>
                                            <p:cond delay="0"/>
                                          </p:stCondLst>
                                        </p:cTn>
                                        <p:tgtEl>
                                          <p:spTgt spid="737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731">
                                            <p:txEl>
                                              <p:pRg st="1" end="1"/>
                                            </p:txEl>
                                          </p:spTgt>
                                        </p:tgtEl>
                                        <p:attrNameLst>
                                          <p:attrName>style.visibility</p:attrName>
                                        </p:attrNameLst>
                                      </p:cBhvr>
                                      <p:to>
                                        <p:strVal val="visible"/>
                                      </p:to>
                                    </p:set>
                                    <p:animEffect transition="in" filter="fade">
                                      <p:cBhvr>
                                        <p:cTn id="16" dur="1000">
                                          <p:stCondLst>
                                            <p:cond delay="0"/>
                                          </p:stCondLst>
                                        </p:cTn>
                                        <p:tgtEl>
                                          <p:spTgt spid="737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731">
                                            <p:txEl>
                                              <p:pRg st="2" end="2"/>
                                            </p:txEl>
                                          </p:spTgt>
                                        </p:tgtEl>
                                        <p:attrNameLst>
                                          <p:attrName>style.visibility</p:attrName>
                                        </p:attrNameLst>
                                      </p:cBhvr>
                                      <p:to>
                                        <p:strVal val="visible"/>
                                      </p:to>
                                    </p:set>
                                    <p:animEffect transition="in" filter="fade">
                                      <p:cBhvr>
                                        <p:cTn id="21" dur="1000">
                                          <p:stCondLst>
                                            <p:cond delay="0"/>
                                          </p:stCondLst>
                                        </p:cTn>
                                        <p:tgtEl>
                                          <p:spTgt spid="737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3731">
                                            <p:txEl>
                                              <p:pRg st="3" end="3"/>
                                            </p:txEl>
                                          </p:spTgt>
                                        </p:tgtEl>
                                        <p:attrNameLst>
                                          <p:attrName>style.visibility</p:attrName>
                                        </p:attrNameLst>
                                      </p:cBhvr>
                                      <p:to>
                                        <p:strVal val="visible"/>
                                      </p:to>
                                    </p:set>
                                    <p:animEffect transition="in" filter="fade">
                                      <p:cBhvr>
                                        <p:cTn id="26" dur="1000">
                                          <p:stCondLst>
                                            <p:cond delay="0"/>
                                          </p:stCondLst>
                                        </p:cTn>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_tradnl" sz="5400" b="1" i="1">
                <a:solidFill>
                  <a:srgbClr val="FF0000"/>
                </a:solidFill>
                <a:latin typeface="Viner Hand ITC" pitchFamily="66" charset="0"/>
              </a:rPr>
              <a:t>Su vida</a:t>
            </a:r>
          </a:p>
        </p:txBody>
      </p:sp>
      <p:sp>
        <p:nvSpPr>
          <p:cNvPr id="8195" name="Rectangle 3"/>
          <p:cNvSpPr>
            <a:spLocks noGrp="1" noChangeArrowheads="1"/>
          </p:cNvSpPr>
          <p:nvPr>
            <p:ph type="body" idx="1"/>
          </p:nvPr>
        </p:nvSpPr>
        <p:spPr>
          <a:xfrm>
            <a:off x="0" y="2057400"/>
            <a:ext cx="8229600" cy="4114800"/>
          </a:xfrm>
        </p:spPr>
        <p:txBody>
          <a:bodyPr/>
          <a:lstStyle/>
          <a:p>
            <a:r>
              <a:rPr lang="es-ES_tradnl" dirty="0"/>
              <a:t> </a:t>
            </a:r>
            <a:r>
              <a:rPr lang="es-ES_tradnl" dirty="0">
                <a:latin typeface="Lucida Handwriting" pitchFamily="66" charset="0"/>
              </a:rPr>
              <a:t>Nació el 26 de julio de 1926 en  </a:t>
            </a:r>
          </a:p>
          <a:p>
            <a:pPr>
              <a:buFontTx/>
              <a:buNone/>
            </a:pPr>
            <a:r>
              <a:rPr lang="es-ES_tradnl" dirty="0">
                <a:latin typeface="Lucida Handwriting" pitchFamily="66" charset="0"/>
              </a:rPr>
              <a:t>    Barcelona; </a:t>
            </a:r>
            <a:r>
              <a:rPr lang="es-ES_tradnl" dirty="0" smtClean="0">
                <a:latin typeface="Lucida Handwriting" pitchFamily="66" charset="0"/>
              </a:rPr>
              <a:t>murió en Barcelona, el 25 de junio de 2014</a:t>
            </a:r>
            <a:endParaRPr lang="es-ES_tradnl" dirty="0">
              <a:latin typeface="Lucida Handwriting" pitchFamily="66" charset="0"/>
            </a:endParaRPr>
          </a:p>
          <a:p>
            <a:r>
              <a:rPr lang="es-ES_tradnl" dirty="0">
                <a:latin typeface="Lucida Handwriting" pitchFamily="66" charset="0"/>
              </a:rPr>
              <a:t> Padre catalán y madre </a:t>
            </a:r>
          </a:p>
          <a:p>
            <a:pPr>
              <a:buFontTx/>
              <a:buNone/>
            </a:pPr>
            <a:r>
              <a:rPr lang="es-ES_tradnl" dirty="0">
                <a:latin typeface="Lucida Handwriting" pitchFamily="66" charset="0"/>
              </a:rPr>
              <a:t>    castellana;</a:t>
            </a:r>
          </a:p>
          <a:p>
            <a:r>
              <a:rPr lang="es-ES_tradnl" dirty="0">
                <a:latin typeface="Lucida Handwriting" pitchFamily="66" charset="0"/>
              </a:rPr>
              <a:t> Es la segunda de </a:t>
            </a:r>
          </a:p>
          <a:p>
            <a:pPr>
              <a:buFontTx/>
              <a:buNone/>
            </a:pPr>
            <a:r>
              <a:rPr lang="es-ES_tradnl" dirty="0">
                <a:latin typeface="Lucida Handwriting" pitchFamily="66" charset="0"/>
              </a:rPr>
              <a:t>    5 hermanos.</a:t>
            </a:r>
          </a:p>
          <a:p>
            <a:pPr>
              <a:buFontTx/>
              <a:buNone/>
            </a:pPr>
            <a:endParaRPr lang="es-ES_tradnl" dirty="0">
              <a:latin typeface="Lucida Handwriting" pitchFamily="66" charset="0"/>
            </a:endParaRPr>
          </a:p>
        </p:txBody>
      </p:sp>
      <p:pic>
        <p:nvPicPr>
          <p:cNvPr id="8196" name="Picture 4"/>
          <p:cNvPicPr>
            <a:picLocks noChangeAspect="1" noChangeArrowheads="1"/>
          </p:cNvPicPr>
          <p:nvPr/>
        </p:nvPicPr>
        <p:blipFill>
          <a:blip r:embed="rId2"/>
          <a:srcRect/>
          <a:stretch>
            <a:fillRect/>
          </a:stretch>
        </p:blipFill>
        <p:spPr bwMode="auto">
          <a:xfrm>
            <a:off x="6491050" y="3140968"/>
            <a:ext cx="2500549" cy="3717032"/>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800" fill="hold">
                                          <p:stCondLst>
                                            <p:cond delay="0"/>
                                          </p:stCondLst>
                                        </p:cTn>
                                        <p:tgtEl>
                                          <p:spTgt spid="819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fade">
                                      <p:cBhvr>
                                        <p:cTn id="13" dur="1000"/>
                                        <p:tgtEl>
                                          <p:spTgt spid="8195">
                                            <p:txEl>
                                              <p:pRg st="0" end="0"/>
                                            </p:txEl>
                                          </p:spTgt>
                                        </p:tgtEl>
                                      </p:cBhvr>
                                    </p:animEffect>
                                    <p:anim calcmode="lin" valueType="num">
                                      <p:cBhvr>
                                        <p:cTn id="14" dur="1000" fill="hold"/>
                                        <p:tgtEl>
                                          <p:spTgt spid="819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8195">
                                            <p:txEl>
                                              <p:pRg st="1" end="1"/>
                                            </p:txEl>
                                          </p:spTgt>
                                        </p:tgtEl>
                                        <p:attrNameLst>
                                          <p:attrName>style.visibility</p:attrName>
                                        </p:attrNameLst>
                                      </p:cBhvr>
                                      <p:to>
                                        <p:strVal val="visible"/>
                                      </p:to>
                                    </p:set>
                                    <p:animEffect transition="in" filter="fade">
                                      <p:cBhvr>
                                        <p:cTn id="20" dur="1000"/>
                                        <p:tgtEl>
                                          <p:spTgt spid="8195">
                                            <p:txEl>
                                              <p:pRg st="1" end="1"/>
                                            </p:txEl>
                                          </p:spTgt>
                                        </p:tgtEl>
                                      </p:cBhvr>
                                    </p:animEffect>
                                    <p:anim calcmode="lin" valueType="num">
                                      <p:cBhvr>
                                        <p:cTn id="21" dur="1000" fill="hold"/>
                                        <p:tgtEl>
                                          <p:spTgt spid="8195">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1000"/>
                                        <p:tgtEl>
                                          <p:spTgt spid="8195">
                                            <p:txEl>
                                              <p:pRg st="2" end="2"/>
                                            </p:txEl>
                                          </p:spTgt>
                                        </p:tgtEl>
                                      </p:cBhvr>
                                    </p:animEffect>
                                    <p:anim calcmode="lin" valueType="num">
                                      <p:cBhvr>
                                        <p:cTn id="28" dur="1000" fill="hold"/>
                                        <p:tgtEl>
                                          <p:spTgt spid="8195">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8195">
                                            <p:txEl>
                                              <p:pRg st="3" end="3"/>
                                            </p:txEl>
                                          </p:spTgt>
                                        </p:tgtEl>
                                        <p:attrNameLst>
                                          <p:attrName>style.visibility</p:attrName>
                                        </p:attrNameLst>
                                      </p:cBhvr>
                                      <p:to>
                                        <p:strVal val="visible"/>
                                      </p:to>
                                    </p:set>
                                    <p:animEffect transition="in" filter="fade">
                                      <p:cBhvr>
                                        <p:cTn id="34" dur="1000"/>
                                        <p:tgtEl>
                                          <p:spTgt spid="8195">
                                            <p:txEl>
                                              <p:pRg st="3" end="3"/>
                                            </p:txEl>
                                          </p:spTgt>
                                        </p:tgtEl>
                                      </p:cBhvr>
                                    </p:animEffect>
                                    <p:anim calcmode="lin" valueType="num">
                                      <p:cBhvr>
                                        <p:cTn id="35" dur="1000" fill="hold"/>
                                        <p:tgtEl>
                                          <p:spTgt spid="8195">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8195">
                                            <p:txEl>
                                              <p:pRg st="4" end="4"/>
                                            </p:txEl>
                                          </p:spTgt>
                                        </p:tgtEl>
                                        <p:attrNameLst>
                                          <p:attrName>style.visibility</p:attrName>
                                        </p:attrNameLst>
                                      </p:cBhvr>
                                      <p:to>
                                        <p:strVal val="visible"/>
                                      </p:to>
                                    </p:set>
                                    <p:animEffect transition="in" filter="fade">
                                      <p:cBhvr>
                                        <p:cTn id="41" dur="1000"/>
                                        <p:tgtEl>
                                          <p:spTgt spid="8195">
                                            <p:txEl>
                                              <p:pRg st="4" end="4"/>
                                            </p:txEl>
                                          </p:spTgt>
                                        </p:tgtEl>
                                      </p:cBhvr>
                                    </p:animEffect>
                                    <p:anim calcmode="lin" valueType="num">
                                      <p:cBhvr>
                                        <p:cTn id="42" dur="1000" fill="hold"/>
                                        <p:tgtEl>
                                          <p:spTgt spid="8195">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8195">
                                            <p:txEl>
                                              <p:pRg st="5" end="5"/>
                                            </p:txEl>
                                          </p:spTgt>
                                        </p:tgtEl>
                                        <p:attrNameLst>
                                          <p:attrName>style.visibility</p:attrName>
                                        </p:attrNameLst>
                                      </p:cBhvr>
                                      <p:to>
                                        <p:strVal val="visible"/>
                                      </p:to>
                                    </p:set>
                                    <p:animEffect transition="in" filter="fade">
                                      <p:cBhvr>
                                        <p:cTn id="48" dur="1000"/>
                                        <p:tgtEl>
                                          <p:spTgt spid="8195">
                                            <p:txEl>
                                              <p:pRg st="5" end="5"/>
                                            </p:txEl>
                                          </p:spTgt>
                                        </p:tgtEl>
                                      </p:cBhvr>
                                    </p:animEffect>
                                    <p:anim calcmode="lin" valueType="num">
                                      <p:cBhvr>
                                        <p:cTn id="49" dur="1000" fill="hold"/>
                                        <p:tgtEl>
                                          <p:spTgt spid="8195">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295400"/>
            <a:ext cx="8229600" cy="4191000"/>
          </a:xfrm>
        </p:spPr>
        <p:txBody>
          <a:bodyPr>
            <a:normAutofit fontScale="90000"/>
          </a:bodyPr>
          <a:lstStyle/>
          <a:p>
            <a:r>
              <a:rPr lang="es-ES_tradnl" sz="5400" smtClean="0">
                <a:effectLst>
                  <a:outerShdw blurRad="38100" dist="38100" dir="2700000" algn="tl">
                    <a:srgbClr val="C0C0C0"/>
                  </a:outerShdw>
                </a:effectLst>
                <a:latin typeface="Blackadder ITC" pitchFamily="82" charset="0"/>
              </a:rPr>
              <a:t>“</a:t>
            </a:r>
            <a:r>
              <a:rPr lang="es-ES_tradnl" i="1" smtClean="0">
                <a:effectLst>
                  <a:outerShdw blurRad="38100" dist="38100" dir="2700000" algn="tl">
                    <a:srgbClr val="C0C0C0"/>
                  </a:outerShdw>
                </a:effectLst>
                <a:latin typeface="Franklin Gothic Medium Cond" pitchFamily="34" charset="0"/>
              </a:rPr>
              <a:t>Yo siempre escribo de lo que protesto,</a:t>
            </a:r>
            <a:br>
              <a:rPr lang="es-ES_tradnl" i="1" smtClean="0">
                <a:effectLst>
                  <a:outerShdw blurRad="38100" dist="38100" dir="2700000" algn="tl">
                    <a:srgbClr val="C0C0C0"/>
                  </a:outerShdw>
                </a:effectLst>
                <a:latin typeface="Franklin Gothic Medium Cond" pitchFamily="34" charset="0"/>
              </a:rPr>
            </a:br>
            <a:r>
              <a:rPr lang="es-ES_tradnl" i="1" smtClean="0">
                <a:effectLst>
                  <a:outerShdw blurRad="38100" dist="38100" dir="2700000" algn="tl">
                    <a:srgbClr val="C0C0C0"/>
                  </a:outerShdw>
                </a:effectLst>
                <a:latin typeface="Franklin Gothic Medium Cond" pitchFamily="34" charset="0"/>
              </a:rPr>
              <a:t> pero no doy  soluciones… </a:t>
            </a:r>
            <a:br>
              <a:rPr lang="es-ES_tradnl" i="1" smtClean="0">
                <a:effectLst>
                  <a:outerShdw blurRad="38100" dist="38100" dir="2700000" algn="tl">
                    <a:srgbClr val="C0C0C0"/>
                  </a:outerShdw>
                </a:effectLst>
                <a:latin typeface="Franklin Gothic Medium Cond" pitchFamily="34" charset="0"/>
              </a:rPr>
            </a:br>
            <a:r>
              <a:rPr lang="es-ES_tradnl" i="1" smtClean="0">
                <a:effectLst>
                  <a:outerShdw blurRad="38100" dist="38100" dir="2700000" algn="tl">
                    <a:srgbClr val="C0C0C0"/>
                  </a:outerShdw>
                </a:effectLst>
                <a:latin typeface="Franklin Gothic Medium Cond" pitchFamily="34" charset="0"/>
              </a:rPr>
              <a:t>un escritor explica y expone lo que le molesta, pero no da soluciones,</a:t>
            </a:r>
            <a:br>
              <a:rPr lang="es-ES_tradnl" i="1" smtClean="0">
                <a:effectLst>
                  <a:outerShdw blurRad="38100" dist="38100" dir="2700000" algn="tl">
                    <a:srgbClr val="C0C0C0"/>
                  </a:outerShdw>
                </a:effectLst>
                <a:latin typeface="Franklin Gothic Medium Cond" pitchFamily="34" charset="0"/>
              </a:rPr>
            </a:br>
            <a:r>
              <a:rPr lang="es-ES_tradnl" i="1" smtClean="0">
                <a:effectLst>
                  <a:outerShdw blurRad="38100" dist="38100" dir="2700000" algn="tl">
                    <a:srgbClr val="C0C0C0"/>
                  </a:outerShdw>
                </a:effectLst>
                <a:latin typeface="Franklin Gothic Medium Cond" pitchFamily="34" charset="0"/>
              </a:rPr>
              <a:t> eso no le corresponde a él”</a:t>
            </a:r>
            <a:endParaRPr lang="es-ES_tradnl" i="1">
              <a:effectLst>
                <a:outerShdw blurRad="38100" dist="38100" dir="2700000" algn="tl">
                  <a:srgbClr val="C0C0C0"/>
                </a:outerShdw>
              </a:effectLst>
              <a:latin typeface="Franklin Gothic Medium Cond"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600">
                                          <p:stCondLst>
                                            <p:cond delay="0"/>
                                          </p:stCondLst>
                                        </p:cTn>
                                        <p:tgtEl>
                                          <p:spTgt spid="16386"/>
                                        </p:tgtEl>
                                      </p:cBhvr>
                                    </p:animEffect>
                                    <p:anim calcmode="lin" valueType="num">
                                      <p:cBhvr>
                                        <p:cTn id="8" dur="600" fill="hold">
                                          <p:stCondLst>
                                            <p:cond delay="0"/>
                                          </p:stCondLst>
                                        </p:cTn>
                                        <p:tgtEl>
                                          <p:spTgt spid="1638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638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63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1" name="Picture 3"/>
          <p:cNvPicPr>
            <a:picLocks noGrp="1" noChangeAspect="1" noChangeArrowheads="1"/>
          </p:cNvPicPr>
          <p:nvPr>
            <p:ph/>
          </p:nvPr>
        </p:nvPicPr>
        <p:blipFill>
          <a:blip r:embed="rId3"/>
          <a:srcRect/>
          <a:stretch>
            <a:fillRect/>
          </a:stretch>
        </p:blipFill>
        <p:spPr>
          <a:xfrm>
            <a:off x="3276600" y="1676400"/>
            <a:ext cx="2265363" cy="3733800"/>
          </a:xfrm>
          <a:no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457200" y="304800"/>
            <a:ext cx="8229600" cy="5851525"/>
          </a:xfrm>
          <a:prstGeom prst="rect">
            <a:avLst/>
          </a:prstGeom>
          <a:noFill/>
          <a:ln w="9525">
            <a:noFill/>
            <a:miter lim="800000"/>
            <a:headEnd/>
            <a:tailEnd/>
          </a:ln>
          <a:effectLst/>
        </p:spPr>
        <p:txBody>
          <a:bodyPr/>
          <a:lstStyle/>
          <a:p>
            <a:pPr marL="342900" indent="-342900">
              <a:spcBef>
                <a:spcPct val="20000"/>
              </a:spcBef>
              <a:buFontTx/>
              <a:buChar char="•"/>
            </a:pPr>
            <a:endParaRPr lang="es-ES" sz="3200">
              <a:latin typeface="Arial" charset="0"/>
            </a:endParaRPr>
          </a:p>
        </p:txBody>
      </p:sp>
      <p:pic>
        <p:nvPicPr>
          <p:cNvPr id="132100" name="Picture 4"/>
          <p:cNvPicPr>
            <a:picLocks noGrp="1" noChangeAspect="1" noChangeArrowheads="1"/>
          </p:cNvPicPr>
          <p:nvPr>
            <p:ph/>
          </p:nvPr>
        </p:nvPicPr>
        <p:blipFill>
          <a:blip r:embed="rId3"/>
          <a:srcRect/>
          <a:stretch>
            <a:fillRect/>
          </a:stretch>
        </p:blipFill>
        <p:spPr>
          <a:xfrm>
            <a:off x="3657600" y="1676400"/>
            <a:ext cx="2033588" cy="3365500"/>
          </a:xfrm>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can_Doc0033.jpg"/>
          <p:cNvPicPr>
            <a:picLocks noGrp="1" noChangeAspect="1"/>
          </p:cNvPicPr>
          <p:nvPr>
            <p:ph idx="1"/>
          </p:nvPr>
        </p:nvPicPr>
        <p:blipFill>
          <a:blip r:embed="rId2" cstate="print"/>
          <a:stretch>
            <a:fillRect/>
          </a:stretch>
        </p:blipFill>
        <p:spPr>
          <a:xfrm>
            <a:off x="3059087" y="1935163"/>
            <a:ext cx="3025825" cy="4389437"/>
          </a:xfr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1905000"/>
            <a:ext cx="8229600" cy="1143000"/>
          </a:xfrm>
        </p:spPr>
        <p:txBody>
          <a:bodyPr/>
          <a:lstStyle/>
          <a:p>
            <a:r>
              <a:rPr lang="en-GB" sz="6000" smtClean="0">
                <a:solidFill>
                  <a:schemeClr val="tx2"/>
                </a:solidFill>
                <a:latin typeface="Rockwell Extra Bold" pitchFamily="18" charset="0"/>
              </a:rPr>
              <a:t>CUENTOS</a:t>
            </a:r>
            <a:endParaRPr lang="es-ES_tradnl" sz="6000" dirty="0">
              <a:latin typeface="Woodcut" pitchFamily="2" charset="0"/>
            </a:endParaRPr>
          </a:p>
        </p:txBody>
      </p:sp>
      <p:sp>
        <p:nvSpPr>
          <p:cNvPr id="94211" name="Rectangle 3"/>
          <p:cNvSpPr>
            <a:spLocks noGrp="1" noChangeArrowheads="1"/>
          </p:cNvSpPr>
          <p:nvPr>
            <p:ph type="body" idx="1"/>
          </p:nvPr>
        </p:nvSpPr>
        <p:spPr>
          <a:xfrm>
            <a:off x="3124200" y="4267200"/>
            <a:ext cx="3276600" cy="685800"/>
          </a:xfrm>
        </p:spPr>
        <p:txBody>
          <a:bodyPr/>
          <a:lstStyle/>
          <a:p>
            <a:pPr>
              <a:buFontTx/>
              <a:buNone/>
            </a:pPr>
            <a:endParaRPr lang="es-ES_tradnl" sz="4400" dirty="0">
              <a:solidFill>
                <a:schemeClr val="tx2"/>
              </a:solidFill>
              <a:latin typeface="Rockwell Extra Bold"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4210"/>
                                        </p:tgtEl>
                                        <p:attrNameLst>
                                          <p:attrName>style.visibility</p:attrName>
                                        </p:attrNameLst>
                                      </p:cBhvr>
                                      <p:to>
                                        <p:strVal val="visible"/>
                                      </p:to>
                                    </p:set>
                                    <p:animEffect transition="in" filter="fade">
                                      <p:cBhvr>
                                        <p:cTn id="7" dur="1000">
                                          <p:stCondLst>
                                            <p:cond delay="0"/>
                                          </p:stCondLst>
                                        </p:cTn>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500">
                                          <p:stCondLst>
                                            <p:cond delay="0"/>
                                          </p:stCondLst>
                                        </p:cTn>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6195" name="Picture 3"/>
          <p:cNvPicPr>
            <a:picLocks noGrp="1" noChangeAspect="1" noChangeArrowheads="1"/>
          </p:cNvPicPr>
          <p:nvPr>
            <p:ph/>
          </p:nvPr>
        </p:nvPicPr>
        <p:blipFill>
          <a:blip r:embed="rId3"/>
          <a:srcRect/>
          <a:stretch>
            <a:fillRect/>
          </a:stretch>
        </p:blipFill>
        <p:spPr>
          <a:xfrm>
            <a:off x="3276600" y="1752600"/>
            <a:ext cx="2357438" cy="3194050"/>
          </a:xfrm>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457200" y="533400"/>
            <a:ext cx="8229600" cy="6858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s-ES_tradnl" sz="1400" b="1" i="1" dirty="0">
                <a:solidFill>
                  <a:schemeClr val="accent2"/>
                </a:solidFill>
                <a:latin typeface="Arial Black" pitchFamily="34" charset="0"/>
              </a:rPr>
              <a:t>La pequeña vida</a:t>
            </a:r>
            <a:r>
              <a:rPr lang="es-ES_tradnl" sz="1400" dirty="0">
                <a:solidFill>
                  <a:schemeClr val="accent2"/>
                </a:solidFill>
                <a:latin typeface="Arial Black" pitchFamily="34" charset="0"/>
              </a:rPr>
              <a:t> (Madrid : La Novela del Sábado, 1953) </a:t>
            </a:r>
          </a:p>
          <a:p>
            <a:pPr marL="342900" indent="-342900">
              <a:lnSpc>
                <a:spcPct val="80000"/>
              </a:lnSpc>
              <a:spcBef>
                <a:spcPct val="20000"/>
              </a:spcBef>
              <a:buFontTx/>
              <a:buChar char="•"/>
            </a:pPr>
            <a:r>
              <a:rPr lang="es-ES_tradnl" sz="1400" b="1" i="1" dirty="0">
                <a:solidFill>
                  <a:schemeClr val="accent2"/>
                </a:solidFill>
                <a:latin typeface="Arial Black" pitchFamily="34" charset="0"/>
              </a:rPr>
              <a:t>Los niños tontos</a:t>
            </a:r>
            <a:r>
              <a:rPr lang="es-ES_tradnl" sz="1400" dirty="0">
                <a:solidFill>
                  <a:schemeClr val="accent2"/>
                </a:solidFill>
                <a:latin typeface="Arial Black" pitchFamily="34" charset="0"/>
              </a:rPr>
              <a:t> (Madrid : </a:t>
            </a:r>
            <a:r>
              <a:rPr lang="es-ES_tradnl" sz="1400" dirty="0" err="1">
                <a:solidFill>
                  <a:schemeClr val="accent2"/>
                </a:solidFill>
                <a:latin typeface="Arial Black" pitchFamily="34" charset="0"/>
              </a:rPr>
              <a:t>Arión</a:t>
            </a:r>
            <a:r>
              <a:rPr lang="es-ES_tradnl" sz="1400" dirty="0">
                <a:solidFill>
                  <a:schemeClr val="accent2"/>
                </a:solidFill>
                <a:latin typeface="Arial Black" pitchFamily="34" charset="0"/>
              </a:rPr>
              <a:t>, 1956) </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tiempo</a:t>
            </a:r>
            <a:r>
              <a:rPr lang="es-ES_tradnl" sz="1400" dirty="0">
                <a:solidFill>
                  <a:schemeClr val="accent2"/>
                </a:solidFill>
                <a:latin typeface="Arial Black" pitchFamily="34" charset="0"/>
              </a:rPr>
              <a:t> (Barcelona : </a:t>
            </a:r>
            <a:r>
              <a:rPr lang="es-ES_tradnl" sz="1400" dirty="0" err="1">
                <a:solidFill>
                  <a:schemeClr val="accent2"/>
                </a:solidFill>
                <a:latin typeface="Arial Black" pitchFamily="34" charset="0"/>
              </a:rPr>
              <a:t>Mateu</a:t>
            </a:r>
            <a:r>
              <a:rPr lang="es-ES_tradnl" sz="1400" dirty="0">
                <a:solidFill>
                  <a:schemeClr val="accent2"/>
                </a:solidFill>
                <a:latin typeface="Arial Black" pitchFamily="34" charset="0"/>
              </a:rPr>
              <a:t>, 1957) </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país de la pizarra</a:t>
            </a:r>
            <a:r>
              <a:rPr lang="es-ES_tradnl" sz="1400" dirty="0">
                <a:solidFill>
                  <a:schemeClr val="accent2"/>
                </a:solidFill>
                <a:latin typeface="Arial Black" pitchFamily="34" charset="0"/>
              </a:rPr>
              <a:t> (Barcelona : Molino </a:t>
            </a:r>
            <a:r>
              <a:rPr lang="es-ES_tradnl" sz="1400" dirty="0" err="1">
                <a:solidFill>
                  <a:schemeClr val="accent2"/>
                </a:solidFill>
                <a:latin typeface="Arial Black" pitchFamily="34" charset="0"/>
              </a:rPr>
              <a:t>Carville</a:t>
            </a:r>
            <a:r>
              <a:rPr lang="es-ES_tradnl" sz="1400" dirty="0">
                <a:solidFill>
                  <a:schemeClr val="accent2"/>
                </a:solidFill>
                <a:latin typeface="Arial Black" pitchFamily="34" charset="0"/>
              </a:rPr>
              <a:t>, 1957)</a:t>
            </a:r>
          </a:p>
          <a:p>
            <a:pPr marL="342900" indent="-342900">
              <a:lnSpc>
                <a:spcPct val="80000"/>
              </a:lnSpc>
              <a:spcBef>
                <a:spcPct val="20000"/>
              </a:spcBef>
              <a:buFontTx/>
              <a:buChar char="•"/>
            </a:pPr>
            <a:r>
              <a:rPr lang="es-ES_tradnl" sz="1400" b="1" i="1" dirty="0">
                <a:solidFill>
                  <a:schemeClr val="accent2"/>
                </a:solidFill>
                <a:latin typeface="Arial Black" pitchFamily="34" charset="0"/>
              </a:rPr>
              <a:t>Paulina, el mundo y las estrellas</a:t>
            </a:r>
            <a:r>
              <a:rPr lang="es-ES_tradnl" sz="1400" dirty="0">
                <a:solidFill>
                  <a:schemeClr val="accent2"/>
                </a:solidFill>
                <a:latin typeface="Arial Black" pitchFamily="34" charset="0"/>
              </a:rPr>
              <a:t> (Barcelona : Garbo, 1960)</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saltamontes verde y el aprendiz </a:t>
            </a:r>
            <a:r>
              <a:rPr lang="es-ES_tradnl" sz="1400" b="1" dirty="0">
                <a:solidFill>
                  <a:schemeClr val="accent2"/>
                </a:solidFill>
                <a:latin typeface="Arial Black" pitchFamily="34" charset="0"/>
              </a:rPr>
              <a:t>(1960)</a:t>
            </a:r>
          </a:p>
          <a:p>
            <a:pPr marL="342900" indent="-342900">
              <a:lnSpc>
                <a:spcPct val="80000"/>
              </a:lnSpc>
              <a:spcBef>
                <a:spcPct val="20000"/>
              </a:spcBef>
              <a:buFontTx/>
              <a:buChar char="•"/>
            </a:pPr>
            <a:r>
              <a:rPr lang="es-ES_tradnl" sz="1400" b="1" i="1" dirty="0">
                <a:solidFill>
                  <a:schemeClr val="accent2"/>
                </a:solidFill>
                <a:latin typeface="Arial Black" pitchFamily="34" charset="0"/>
              </a:rPr>
              <a:t>A la mitad del camino</a:t>
            </a:r>
            <a:r>
              <a:rPr lang="es-ES_tradnl" sz="1400" dirty="0">
                <a:solidFill>
                  <a:schemeClr val="accent2"/>
                </a:solidFill>
                <a:latin typeface="Arial Black" pitchFamily="34" charset="0"/>
              </a:rPr>
              <a:t> (Barcelona : Rocas, 1961) </a:t>
            </a:r>
          </a:p>
          <a:p>
            <a:pPr marL="342900" indent="-342900">
              <a:lnSpc>
                <a:spcPct val="80000"/>
              </a:lnSpc>
              <a:spcBef>
                <a:spcPct val="20000"/>
              </a:spcBef>
              <a:buFontTx/>
              <a:buChar char="•"/>
            </a:pPr>
            <a:r>
              <a:rPr lang="es-ES_tradnl" sz="1400" b="1" i="1" dirty="0">
                <a:solidFill>
                  <a:schemeClr val="accent2"/>
                </a:solidFill>
                <a:latin typeface="Arial Black" pitchFamily="34" charset="0"/>
              </a:rPr>
              <a:t>Libro de juegos para los niños de los otros</a:t>
            </a:r>
            <a:r>
              <a:rPr lang="es-ES_tradnl" sz="1400" dirty="0">
                <a:solidFill>
                  <a:schemeClr val="accent2"/>
                </a:solidFill>
                <a:latin typeface="Arial Black" pitchFamily="34" charset="0"/>
              </a:rPr>
              <a:t> (Barcelona : Lumen, 1961)</a:t>
            </a:r>
          </a:p>
          <a:p>
            <a:pPr marL="342900" indent="-342900">
              <a:lnSpc>
                <a:spcPct val="80000"/>
              </a:lnSpc>
              <a:spcBef>
                <a:spcPct val="20000"/>
              </a:spcBef>
              <a:buFontTx/>
              <a:buChar char="•"/>
            </a:pPr>
            <a:r>
              <a:rPr lang="es-ES_tradnl" sz="1400" b="1" i="1" dirty="0">
                <a:solidFill>
                  <a:schemeClr val="accent2"/>
                </a:solidFill>
                <a:latin typeface="Arial Black" pitchFamily="34" charset="0"/>
              </a:rPr>
              <a:t>Historias de </a:t>
            </a:r>
            <a:r>
              <a:rPr lang="es-ES_tradnl" sz="1400" b="1" i="1" dirty="0" err="1">
                <a:solidFill>
                  <a:schemeClr val="accent2"/>
                </a:solidFill>
                <a:latin typeface="Arial Black" pitchFamily="34" charset="0"/>
              </a:rPr>
              <a:t>artámila</a:t>
            </a:r>
            <a:r>
              <a:rPr lang="es-ES_tradnl" sz="1400" b="1" i="1" dirty="0">
                <a:solidFill>
                  <a:schemeClr val="accent2"/>
                </a:solidFill>
                <a:latin typeface="Arial Black" pitchFamily="34" charset="0"/>
              </a:rPr>
              <a:t> </a:t>
            </a:r>
            <a:r>
              <a:rPr lang="es-ES_tradnl" sz="1400" dirty="0">
                <a:solidFill>
                  <a:schemeClr val="accent2"/>
                </a:solidFill>
                <a:latin typeface="Arial Black" pitchFamily="34" charset="0"/>
              </a:rPr>
              <a:t> (Barcelona : Destino, 1961) </a:t>
            </a:r>
            <a:r>
              <a:rPr lang="es-ES_tradnl" sz="1400" b="1" i="1" dirty="0">
                <a:solidFill>
                  <a:schemeClr val="accent2"/>
                </a:solidFill>
                <a:latin typeface="Arial Black" pitchFamily="34" charset="0"/>
              </a:rPr>
              <a:t>Caballito loco</a:t>
            </a:r>
            <a:r>
              <a:rPr lang="es-ES_tradnl" sz="1400" dirty="0">
                <a:solidFill>
                  <a:schemeClr val="accent2"/>
                </a:solidFill>
                <a:latin typeface="Arial Black" pitchFamily="34" charset="0"/>
              </a:rPr>
              <a:t> (Barcelona : Lumen, 1962 )</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arrepentido y otras narraciones</a:t>
            </a:r>
            <a:r>
              <a:rPr lang="es-ES_tradnl" sz="1400" dirty="0">
                <a:solidFill>
                  <a:schemeClr val="accent2"/>
                </a:solidFill>
                <a:latin typeface="Arial Black" pitchFamily="34" charset="0"/>
              </a:rPr>
              <a:t> (Barcelona : Juventud, 1967)</a:t>
            </a:r>
          </a:p>
          <a:p>
            <a:pPr marL="342900" indent="-342900">
              <a:lnSpc>
                <a:spcPct val="80000"/>
              </a:lnSpc>
              <a:spcBef>
                <a:spcPct val="20000"/>
              </a:spcBef>
              <a:buFontTx/>
              <a:buChar char="•"/>
            </a:pPr>
            <a:r>
              <a:rPr lang="es-ES_tradnl" sz="1400" b="1" i="1" dirty="0">
                <a:solidFill>
                  <a:schemeClr val="accent2"/>
                </a:solidFill>
                <a:latin typeface="Arial Black" pitchFamily="34" charset="0"/>
              </a:rPr>
              <a:t>Tres y un sueño </a:t>
            </a:r>
            <a:r>
              <a:rPr lang="es-ES_tradnl" sz="1400" dirty="0">
                <a:solidFill>
                  <a:schemeClr val="accent2"/>
                </a:solidFill>
                <a:latin typeface="Arial Black" pitchFamily="34" charset="0"/>
              </a:rPr>
              <a:t>(1961)</a:t>
            </a:r>
          </a:p>
          <a:p>
            <a:pPr marL="342900" indent="-342900">
              <a:lnSpc>
                <a:spcPct val="80000"/>
              </a:lnSpc>
              <a:spcBef>
                <a:spcPct val="20000"/>
              </a:spcBef>
              <a:buFontTx/>
              <a:buChar char="•"/>
            </a:pPr>
            <a:r>
              <a:rPr lang="es-ES_tradnl" sz="1400" b="1" i="1" dirty="0">
                <a:solidFill>
                  <a:schemeClr val="accent2"/>
                </a:solidFill>
                <a:latin typeface="Arial Black" pitchFamily="34" charset="0"/>
              </a:rPr>
              <a:t>Caballito loco y carnavalito </a:t>
            </a:r>
            <a:r>
              <a:rPr lang="es-ES_tradnl" sz="1400" dirty="0">
                <a:solidFill>
                  <a:schemeClr val="accent2"/>
                </a:solidFill>
                <a:latin typeface="Arial Black" pitchFamily="34" charset="0"/>
              </a:rPr>
              <a:t>(1962)</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río </a:t>
            </a:r>
            <a:r>
              <a:rPr lang="es-ES_tradnl" sz="1400" dirty="0">
                <a:solidFill>
                  <a:schemeClr val="accent2"/>
                </a:solidFill>
                <a:latin typeface="Arial Black" pitchFamily="34" charset="0"/>
              </a:rPr>
              <a:t>(1963)</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polizón de Ulises </a:t>
            </a:r>
            <a:r>
              <a:rPr lang="es-ES_tradnl" sz="1400" dirty="0">
                <a:solidFill>
                  <a:schemeClr val="accent2"/>
                </a:solidFill>
                <a:latin typeface="Arial Black" pitchFamily="34" charset="0"/>
              </a:rPr>
              <a:t>(1965)</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aprendiz </a:t>
            </a:r>
            <a:r>
              <a:rPr lang="es-ES_tradnl" sz="1400" dirty="0">
                <a:solidFill>
                  <a:schemeClr val="accent2"/>
                </a:solidFill>
                <a:latin typeface="Arial Black" pitchFamily="34" charset="0"/>
              </a:rPr>
              <a:t>(1972)</a:t>
            </a:r>
          </a:p>
          <a:p>
            <a:pPr marL="342900" indent="-342900">
              <a:lnSpc>
                <a:spcPct val="80000"/>
              </a:lnSpc>
              <a:spcBef>
                <a:spcPct val="20000"/>
              </a:spcBef>
              <a:buFontTx/>
              <a:buChar char="•"/>
            </a:pPr>
            <a:r>
              <a:rPr lang="es-ES_tradnl" sz="1400" b="1" i="1" dirty="0">
                <a:solidFill>
                  <a:schemeClr val="accent2"/>
                </a:solidFill>
                <a:latin typeface="Arial Black" pitchFamily="34" charset="0"/>
              </a:rPr>
              <a:t>Solo un pie descalzo </a:t>
            </a:r>
            <a:r>
              <a:rPr lang="es-ES_tradnl" sz="1400" dirty="0">
                <a:solidFill>
                  <a:schemeClr val="accent2"/>
                </a:solidFill>
                <a:latin typeface="Arial Black" pitchFamily="34" charset="0"/>
              </a:rPr>
              <a:t>(1983)</a:t>
            </a:r>
          </a:p>
          <a:p>
            <a:pPr marL="342900" indent="-342900">
              <a:lnSpc>
                <a:spcPct val="80000"/>
              </a:lnSpc>
              <a:spcBef>
                <a:spcPct val="20000"/>
              </a:spcBef>
              <a:buFontTx/>
              <a:buChar char="•"/>
            </a:pPr>
            <a:r>
              <a:rPr lang="es-ES_tradnl" sz="1400" b="1" i="1" dirty="0">
                <a:solidFill>
                  <a:schemeClr val="accent2"/>
                </a:solidFill>
                <a:latin typeface="Arial Black" pitchFamily="34" charset="0"/>
              </a:rPr>
              <a:t>La virgen de Antioquía y otros relatos (</a:t>
            </a:r>
            <a:r>
              <a:rPr lang="es-ES_tradnl" sz="1400" dirty="0">
                <a:solidFill>
                  <a:schemeClr val="accent2"/>
                </a:solidFill>
                <a:latin typeface="Arial Black" pitchFamily="34" charset="0"/>
              </a:rPr>
              <a:t>1990)</a:t>
            </a:r>
          </a:p>
          <a:p>
            <a:pPr marL="342900" indent="-342900">
              <a:lnSpc>
                <a:spcPct val="80000"/>
              </a:lnSpc>
              <a:spcBef>
                <a:spcPct val="20000"/>
              </a:spcBef>
              <a:buFontTx/>
              <a:buChar char="•"/>
            </a:pPr>
            <a:r>
              <a:rPr lang="es-ES_tradnl" sz="1400" b="1" i="1" dirty="0">
                <a:solidFill>
                  <a:schemeClr val="accent2"/>
                </a:solidFill>
                <a:latin typeface="Arial Black" pitchFamily="34" charset="0"/>
              </a:rPr>
              <a:t>De ninguna parte y otros relatos</a:t>
            </a:r>
            <a:r>
              <a:rPr lang="es-ES_tradnl" sz="1400" dirty="0">
                <a:solidFill>
                  <a:schemeClr val="accent2"/>
                </a:solidFill>
                <a:latin typeface="Arial Black" pitchFamily="34" charset="0"/>
              </a:rPr>
              <a:t> (Madrid : Fundación de los Ferrocarriles Españoles, 1993)</a:t>
            </a:r>
          </a:p>
          <a:p>
            <a:pPr marL="342900" indent="-342900">
              <a:lnSpc>
                <a:spcPct val="80000"/>
              </a:lnSpc>
              <a:spcBef>
                <a:spcPct val="20000"/>
              </a:spcBef>
              <a:buFontTx/>
              <a:buChar char="•"/>
            </a:pPr>
            <a:r>
              <a:rPr lang="es-ES_tradnl" sz="1400" b="1" i="1" dirty="0">
                <a:solidFill>
                  <a:schemeClr val="accent2"/>
                </a:solidFill>
                <a:latin typeface="Arial Black" pitchFamily="34" charset="0"/>
              </a:rPr>
              <a:t>La oveja negra</a:t>
            </a:r>
            <a:r>
              <a:rPr lang="es-ES_tradnl" sz="1400" dirty="0">
                <a:solidFill>
                  <a:schemeClr val="accent2"/>
                </a:solidFill>
                <a:latin typeface="Arial Black" pitchFamily="34" charset="0"/>
              </a:rPr>
              <a:t> (Barcelona : Destino, 1994)</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verdadero final de la Bella Durmiente</a:t>
            </a:r>
            <a:r>
              <a:rPr lang="es-ES_tradnl" sz="1400" dirty="0">
                <a:solidFill>
                  <a:schemeClr val="accent2"/>
                </a:solidFill>
                <a:latin typeface="Arial Black" pitchFamily="34" charset="0"/>
              </a:rPr>
              <a:t> (Barcelona : Lumen, 1995)</a:t>
            </a:r>
          </a:p>
          <a:p>
            <a:pPr marL="342900" indent="-342900">
              <a:lnSpc>
                <a:spcPct val="80000"/>
              </a:lnSpc>
              <a:spcBef>
                <a:spcPct val="20000"/>
              </a:spcBef>
              <a:buFontTx/>
              <a:buChar char="•"/>
            </a:pPr>
            <a:r>
              <a:rPr lang="es-ES_tradnl" sz="1400" b="1" i="1" dirty="0">
                <a:solidFill>
                  <a:schemeClr val="accent2"/>
                </a:solidFill>
                <a:latin typeface="Arial Black" pitchFamily="34" charset="0"/>
              </a:rPr>
              <a:t>El árbol de oro y otros relatos </a:t>
            </a:r>
            <a:r>
              <a:rPr lang="es-ES_tradnl" sz="1400" dirty="0">
                <a:solidFill>
                  <a:schemeClr val="accent2"/>
                </a:solidFill>
                <a:latin typeface="Arial Black" pitchFamily="34" charset="0"/>
              </a:rPr>
              <a:t>(1995)</a:t>
            </a:r>
          </a:p>
          <a:p>
            <a:pPr marL="342900" indent="-342900">
              <a:lnSpc>
                <a:spcPct val="80000"/>
              </a:lnSpc>
              <a:spcBef>
                <a:spcPct val="20000"/>
              </a:spcBef>
              <a:buFontTx/>
              <a:buChar char="•"/>
            </a:pPr>
            <a:r>
              <a:rPr lang="es-ES_tradnl" sz="1400" b="1" i="1" dirty="0">
                <a:solidFill>
                  <a:schemeClr val="accent2"/>
                </a:solidFill>
                <a:latin typeface="Arial Black" pitchFamily="34" charset="0"/>
              </a:rPr>
              <a:t>Casa de juegos prohibidos</a:t>
            </a:r>
            <a:r>
              <a:rPr lang="es-ES_tradnl" sz="1400" dirty="0">
                <a:solidFill>
                  <a:schemeClr val="accent2"/>
                </a:solidFill>
                <a:latin typeface="Arial Black" pitchFamily="34" charset="0"/>
              </a:rPr>
              <a:t> (Madrid : Espasa Calpe, 1997)</a:t>
            </a:r>
          </a:p>
          <a:p>
            <a:pPr marL="342900" indent="-342900">
              <a:lnSpc>
                <a:spcPct val="80000"/>
              </a:lnSpc>
              <a:spcBef>
                <a:spcPct val="20000"/>
              </a:spcBef>
              <a:buFontTx/>
              <a:buChar char="•"/>
            </a:pPr>
            <a:r>
              <a:rPr lang="es-ES_tradnl" sz="1400" b="1" dirty="0">
                <a:solidFill>
                  <a:schemeClr val="accent2"/>
                </a:solidFill>
                <a:latin typeface="Arial Black" pitchFamily="34" charset="0"/>
              </a:rPr>
              <a:t>Cuaderno para cuentas</a:t>
            </a:r>
            <a:r>
              <a:rPr lang="es-ES_tradnl" sz="1400" dirty="0">
                <a:solidFill>
                  <a:schemeClr val="accent2"/>
                </a:solidFill>
                <a:latin typeface="Arial Black" pitchFamily="34" charset="0"/>
              </a:rPr>
              <a:t> (1996)</a:t>
            </a:r>
          </a:p>
          <a:p>
            <a:pPr marL="342900" indent="-342900">
              <a:lnSpc>
                <a:spcPct val="80000"/>
              </a:lnSpc>
              <a:spcBef>
                <a:spcPct val="20000"/>
              </a:spcBef>
              <a:buFontTx/>
              <a:buChar char="•"/>
            </a:pPr>
            <a:r>
              <a:rPr lang="es-ES_tradnl" sz="1400" b="1" i="1" dirty="0">
                <a:solidFill>
                  <a:schemeClr val="accent2"/>
                </a:solidFill>
                <a:latin typeface="Arial Black" pitchFamily="34" charset="0"/>
              </a:rPr>
              <a:t>Los de la tienda ; el maestro </a:t>
            </a:r>
            <a:r>
              <a:rPr lang="es-ES_tradnl" sz="1400" dirty="0">
                <a:solidFill>
                  <a:schemeClr val="accent2"/>
                </a:solidFill>
                <a:latin typeface="Arial Black" pitchFamily="34" charset="0"/>
              </a:rPr>
              <a:t>(1998)</a:t>
            </a:r>
          </a:p>
          <a:p>
            <a:pPr marL="342900" indent="-342900">
              <a:lnSpc>
                <a:spcPct val="80000"/>
              </a:lnSpc>
              <a:spcBef>
                <a:spcPct val="20000"/>
              </a:spcBef>
              <a:buFontTx/>
              <a:buChar char="•"/>
            </a:pPr>
            <a:r>
              <a:rPr lang="es-ES_tradnl" sz="1400" b="1" i="1" dirty="0">
                <a:solidFill>
                  <a:schemeClr val="accent2"/>
                </a:solidFill>
                <a:latin typeface="Arial Black" pitchFamily="34" charset="0"/>
              </a:rPr>
              <a:t>Todos mis cuentos</a:t>
            </a:r>
            <a:r>
              <a:rPr lang="es-ES_tradnl" sz="1400" dirty="0">
                <a:solidFill>
                  <a:schemeClr val="accent2"/>
                </a:solidFill>
                <a:latin typeface="Arial Black" pitchFamily="34" charset="0"/>
              </a:rPr>
              <a:t> (Barcelona : Lumen, 2000)</a:t>
            </a:r>
          </a:p>
          <a:p>
            <a:pPr marL="342900" indent="-342900">
              <a:lnSpc>
                <a:spcPct val="80000"/>
              </a:lnSpc>
              <a:spcBef>
                <a:spcPct val="20000"/>
              </a:spcBef>
              <a:buFontTx/>
              <a:buChar char="•"/>
            </a:pPr>
            <a:r>
              <a:rPr lang="es-ES_tradnl" sz="1400" b="1" i="1" dirty="0">
                <a:solidFill>
                  <a:schemeClr val="accent2"/>
                </a:solidFill>
                <a:latin typeface="Arial Black" pitchFamily="34" charset="0"/>
              </a:rPr>
              <a:t>Cuentos de infancia</a:t>
            </a:r>
            <a:r>
              <a:rPr lang="es-ES_tradnl" sz="1400" dirty="0">
                <a:solidFill>
                  <a:schemeClr val="accent2"/>
                </a:solidFill>
                <a:latin typeface="Arial Black" pitchFamily="34" charset="0"/>
              </a:rPr>
              <a:t> (Barcelona : Martínez Roca, 2002)</a:t>
            </a:r>
          </a:p>
          <a:p>
            <a:pPr marL="342900" indent="-342900">
              <a:lnSpc>
                <a:spcPct val="80000"/>
              </a:lnSpc>
              <a:spcBef>
                <a:spcPct val="20000"/>
              </a:spcBef>
              <a:buFontTx/>
              <a:buChar char="•"/>
            </a:pPr>
            <a:r>
              <a:rPr lang="es-ES_tradnl" sz="1400" b="1" i="1" dirty="0">
                <a:solidFill>
                  <a:schemeClr val="accent2"/>
                </a:solidFill>
                <a:latin typeface="Arial Black" pitchFamily="34" charset="0"/>
              </a:rPr>
              <a:t>Los cuentos vagabundos y otros de España</a:t>
            </a:r>
            <a:r>
              <a:rPr lang="es-ES_tradnl" sz="1400" dirty="0">
                <a:solidFill>
                  <a:schemeClr val="accent2"/>
                </a:solidFill>
                <a:latin typeface="Arial Black" pitchFamily="34" charset="0"/>
              </a:rPr>
              <a:t> (Paris : Le </a:t>
            </a:r>
            <a:r>
              <a:rPr lang="es-ES_tradnl" sz="1400" dirty="0" err="1">
                <a:solidFill>
                  <a:schemeClr val="accent2"/>
                </a:solidFill>
                <a:latin typeface="Arial Black" pitchFamily="34" charset="0"/>
              </a:rPr>
              <a:t>Livre</a:t>
            </a:r>
            <a:r>
              <a:rPr lang="es-ES_tradnl" sz="1400" dirty="0">
                <a:solidFill>
                  <a:schemeClr val="accent2"/>
                </a:solidFill>
                <a:latin typeface="Arial Black" pitchFamily="34" charset="0"/>
              </a:rPr>
              <a:t> de Poche, 2002)</a:t>
            </a:r>
            <a:br>
              <a:rPr lang="es-ES_tradnl" sz="1400" dirty="0">
                <a:solidFill>
                  <a:schemeClr val="accent2"/>
                </a:solidFill>
                <a:latin typeface="Arial Black" pitchFamily="34" charset="0"/>
              </a:rPr>
            </a:br>
            <a:endParaRPr lang="es-ES_tradnl" sz="1400" dirty="0">
              <a:solidFill>
                <a:schemeClr val="accent2"/>
              </a:solidFill>
              <a:latin typeface="Arial Black" pitchFamily="34" charset="0"/>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ES_tradnl" smtClean="0">
                <a:latin typeface="Gloucester MT Extra Condensed" pitchFamily="18" charset="0"/>
              </a:rPr>
              <a:t>CUENTOS DE ANA MARIA MATUTE</a:t>
            </a:r>
            <a:endParaRPr lang="es-ES_tradnl">
              <a:latin typeface="Gloucester MT Extra Condensed" pitchFamily="18" charset="0"/>
            </a:endParaRPr>
          </a:p>
        </p:txBody>
      </p:sp>
      <p:sp>
        <p:nvSpPr>
          <p:cNvPr id="111619" name="Rectangle 3"/>
          <p:cNvSpPr>
            <a:spLocks noGrp="1" noChangeArrowheads="1"/>
          </p:cNvSpPr>
          <p:nvPr>
            <p:ph type="body" sz="half" idx="1"/>
          </p:nvPr>
        </p:nvSpPr>
        <p:spPr/>
        <p:txBody>
          <a:bodyPr/>
          <a:lstStyle/>
          <a:p>
            <a:pPr>
              <a:buClr>
                <a:schemeClr val="tx1"/>
              </a:buClr>
              <a:buFontTx/>
              <a:buNone/>
            </a:pPr>
            <a:endParaRPr lang="es-ES_tradnl" sz="2000" b="1" smtClean="0">
              <a:latin typeface="Constantia" pitchFamily="18" charset="0"/>
            </a:endParaRPr>
          </a:p>
          <a:p>
            <a:pPr>
              <a:buClr>
                <a:schemeClr val="tx1"/>
              </a:buClr>
              <a:buFontTx/>
              <a:buNone/>
            </a:pPr>
            <a:endParaRPr lang="es-ES_tradnl" sz="2000" b="1" smtClean="0">
              <a:latin typeface="Constantia" pitchFamily="18" charset="0"/>
            </a:endParaRPr>
          </a:p>
          <a:p>
            <a:pPr>
              <a:buClr>
                <a:schemeClr val="tx1"/>
              </a:buClr>
              <a:buFontTx/>
              <a:buNone/>
            </a:pPr>
            <a:r>
              <a:rPr lang="es-ES_tradnl" sz="2000" b="1" smtClean="0">
                <a:latin typeface="Constantia" pitchFamily="18" charset="0"/>
              </a:rPr>
              <a:t>LOS CUENTOS INFANTILES</a:t>
            </a:r>
            <a:r>
              <a:rPr lang="es-ES_tradnl" sz="2400" b="1" smtClean="0">
                <a:latin typeface="Constantia" pitchFamily="18" charset="0"/>
              </a:rPr>
              <a:t> </a:t>
            </a:r>
          </a:p>
          <a:p>
            <a:pPr>
              <a:buClr>
                <a:schemeClr val="tx1"/>
              </a:buClr>
              <a:buFontTx/>
              <a:buNone/>
            </a:pPr>
            <a:endParaRPr lang="es-ES_tradnl" sz="2400" b="1" smtClean="0">
              <a:latin typeface="Constantia" pitchFamily="18" charset="0"/>
            </a:endParaRPr>
          </a:p>
          <a:p>
            <a:pPr>
              <a:buClr>
                <a:schemeClr val="tx1"/>
              </a:buClr>
              <a:buFontTx/>
              <a:buNone/>
            </a:pPr>
            <a:r>
              <a:rPr lang="es-ES_tradnl" b="1" u="sng" smtClean="0">
                <a:effectLst>
                  <a:outerShdw blurRad="38100" dist="38100" dir="2700000" algn="tl">
                    <a:srgbClr val="C0C0C0"/>
                  </a:outerShdw>
                </a:effectLst>
                <a:latin typeface="Constantia" pitchFamily="18" charset="0"/>
              </a:rPr>
              <a:t>SON OPUESTOS A</a:t>
            </a:r>
          </a:p>
          <a:p>
            <a:pPr>
              <a:buClr>
                <a:schemeClr val="tx1"/>
              </a:buClr>
              <a:buFontTx/>
              <a:buNone/>
            </a:pPr>
            <a:r>
              <a:rPr lang="es-ES_tradnl" sz="2300" b="1" smtClean="0">
                <a:latin typeface="Constantia" pitchFamily="18" charset="0"/>
              </a:rPr>
              <a:t> </a:t>
            </a:r>
          </a:p>
          <a:p>
            <a:pPr>
              <a:buClr>
                <a:schemeClr val="tx1"/>
              </a:buClr>
              <a:buFontTx/>
              <a:buNone/>
            </a:pPr>
            <a:r>
              <a:rPr lang="es-ES_tradnl" sz="2000" b="1" smtClean="0">
                <a:latin typeface="Constantia" pitchFamily="18" charset="0"/>
              </a:rPr>
              <a:t>LOS CUENTOS  PARA ADULTOS</a:t>
            </a:r>
            <a:endParaRPr lang="es-ES_tradnl" sz="2000">
              <a:latin typeface="Gill Sans MT Condensed" pitchFamily="34" charset="0"/>
            </a:endParaRPr>
          </a:p>
        </p:txBody>
      </p:sp>
      <p:sp>
        <p:nvSpPr>
          <p:cNvPr id="111620" name="Rectangle 4"/>
          <p:cNvSpPr>
            <a:spLocks noGrp="1" noChangeArrowheads="1"/>
          </p:cNvSpPr>
          <p:nvPr>
            <p:ph type="body" sz="half" idx="2"/>
          </p:nvPr>
        </p:nvSpPr>
        <p:spPr>
          <a:xfrm>
            <a:off x="4648200" y="1714488"/>
            <a:ext cx="4038600" cy="4259275"/>
          </a:xfrm>
        </p:spPr>
        <p:txBody>
          <a:bodyPr/>
          <a:lstStyle/>
          <a:p>
            <a:pPr>
              <a:buClr>
                <a:schemeClr val="tx1"/>
              </a:buClr>
              <a:buFontTx/>
              <a:buNone/>
            </a:pPr>
            <a:r>
              <a:rPr lang="es-ES_tradnl" sz="1200" b="1" dirty="0" smtClean="0">
                <a:latin typeface="Constantia" pitchFamily="18" charset="0"/>
              </a:rPr>
              <a:t>       </a:t>
            </a:r>
            <a:r>
              <a:rPr lang="es-ES_tradnl" sz="1600" b="1" dirty="0" smtClean="0">
                <a:latin typeface="DilleniaUPC" pitchFamily="18" charset="-34"/>
              </a:rPr>
              <a:t>“EN LA LITERATURA INFANTIL DE ANA MARÍA EL NIÑO TRIUNFA, ES UNA FUERZA TRANSFORMADORA DEL UNIVERSO QUE LE RODEA, FRENTE AL NIÑO DE SUS RELATOS PARA ADULTOS (MUCHO MÁS ABUNDANTE NUMÉRICAMENTE HABLANDO). ESTE ÚLTIMO, ES UN SER DE ESE MISMO UNIVERSO QUE APARECE AHORA CON TINTES SOMBRÍOS Y DONDE EL NIÑO FORMA UN MUNDO INTRINCADO EN EL QUE NUESTRA AUTORA SE SUMERGE DE UN MODO POÉTICO Y CONMOVEDOR”</a:t>
            </a:r>
            <a:r>
              <a:rPr lang="es-ES_tradnl" sz="1300" b="1" dirty="0" smtClean="0">
                <a:latin typeface="DilleniaUPC" pitchFamily="18" charset="-34"/>
              </a:rPr>
              <a:t> </a:t>
            </a:r>
          </a:p>
          <a:p>
            <a:pPr>
              <a:buClr>
                <a:schemeClr val="tx1"/>
              </a:buClr>
              <a:buFontTx/>
              <a:buNone/>
            </a:pPr>
            <a:endParaRPr lang="es-ES_tradnl" sz="1300" b="1" dirty="0" smtClean="0">
              <a:latin typeface="DilleniaUPC" pitchFamily="18" charset="-34"/>
            </a:endParaRPr>
          </a:p>
          <a:p>
            <a:pPr>
              <a:buClr>
                <a:schemeClr val="tx1"/>
              </a:buClr>
              <a:buFontTx/>
              <a:buNone/>
            </a:pPr>
            <a:r>
              <a:rPr lang="es-ES_tradnl" sz="1300" b="1" dirty="0" smtClean="0">
                <a:latin typeface="Rockwell" pitchFamily="18" charset="0"/>
              </a:rPr>
              <a:t>MARÍA DEL MAR MENÉNDEZ LORENTE</a:t>
            </a:r>
          </a:p>
          <a:p>
            <a:pPr>
              <a:buClr>
                <a:schemeClr val="tx1"/>
              </a:buClr>
              <a:buFontTx/>
              <a:buNone/>
            </a:pPr>
            <a:endParaRPr lang="es-ES_tradnl" sz="1300" b="1" dirty="0">
              <a:latin typeface="DilleniaUPC" pitchFamily="18" charset="-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20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fade">
                                      <p:cBhvr>
                                        <p:cTn id="12" dur="2000"/>
                                        <p:tgtEl>
                                          <p:spTgt spid="111619">
                                            <p:txEl>
                                              <p:pRg st="2" end="2"/>
                                            </p:txEl>
                                          </p:spTgt>
                                        </p:tgtEl>
                                      </p:cBhvr>
                                    </p:animEffect>
                                  </p:childTnLst>
                                  <p:subTnLst>
                                    <p:animClr clrSpc="rgb" dir="cw">
                                      <p:cBhvr override="childStyle">
                                        <p:cTn dur="1" fill="hold" display="0" masterRel="nextClick" afterEffect="1"/>
                                        <p:tgtEl>
                                          <p:spTgt spid="111619">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619">
                                            <p:txEl>
                                              <p:pRg st="4" end="4"/>
                                            </p:txEl>
                                          </p:spTgt>
                                        </p:tgtEl>
                                        <p:attrNameLst>
                                          <p:attrName>style.visibility</p:attrName>
                                        </p:attrNameLst>
                                      </p:cBhvr>
                                      <p:to>
                                        <p:strVal val="visible"/>
                                      </p:to>
                                    </p:set>
                                    <p:animEffect transition="in" filter="fade">
                                      <p:cBhvr>
                                        <p:cTn id="17" dur="2000"/>
                                        <p:tgtEl>
                                          <p:spTgt spid="111619">
                                            <p:txEl>
                                              <p:pRg st="4" end="4"/>
                                            </p:txEl>
                                          </p:spTgt>
                                        </p:tgtEl>
                                      </p:cBhvr>
                                    </p:animEffect>
                                  </p:childTnLst>
                                  <p:subTnLst>
                                    <p:animClr clrSpc="rgb" dir="cw">
                                      <p:cBhvr override="childStyle">
                                        <p:cTn dur="1" fill="hold" display="0" masterRel="nextClick" afterEffect="1"/>
                                        <p:tgtEl>
                                          <p:spTgt spid="111619">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619">
                                            <p:txEl>
                                              <p:pRg st="5" end="5"/>
                                            </p:txEl>
                                          </p:spTgt>
                                        </p:tgtEl>
                                        <p:attrNameLst>
                                          <p:attrName>style.visibility</p:attrName>
                                        </p:attrNameLst>
                                      </p:cBhvr>
                                      <p:to>
                                        <p:strVal val="visible"/>
                                      </p:to>
                                    </p:set>
                                    <p:animEffect transition="in" filter="fade">
                                      <p:cBhvr>
                                        <p:cTn id="22" dur="2000"/>
                                        <p:tgtEl>
                                          <p:spTgt spid="111619">
                                            <p:txEl>
                                              <p:pRg st="5" end="5"/>
                                            </p:txEl>
                                          </p:spTgt>
                                        </p:tgtEl>
                                      </p:cBhvr>
                                    </p:animEffect>
                                  </p:childTnLst>
                                  <p:subTnLst>
                                    <p:animClr clrSpc="rgb" dir="cw">
                                      <p:cBhvr override="childStyle">
                                        <p:cTn dur="1" fill="hold" display="0" masterRel="nextClick" afterEffect="1"/>
                                        <p:tgtEl>
                                          <p:spTgt spid="111619">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animEffect transition="in" filter="fade">
                                      <p:cBhvr>
                                        <p:cTn id="27" dur="2000"/>
                                        <p:tgtEl>
                                          <p:spTgt spid="111619">
                                            <p:txEl>
                                              <p:pRg st="6" end="6"/>
                                            </p:txEl>
                                          </p:spTgt>
                                        </p:tgtEl>
                                      </p:cBhvr>
                                    </p:animEffect>
                                  </p:childTnLst>
                                  <p:subTnLst>
                                    <p:animClr clrSpc="rgb" dir="cw">
                                      <p:cBhvr override="childStyle">
                                        <p:cTn dur="1" fill="hold" display="0" masterRel="nextClick" afterEffect="1"/>
                                        <p:tgtEl>
                                          <p:spTgt spid="111619">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1620">
                                            <p:txEl>
                                              <p:pRg st="0" end="0"/>
                                            </p:txEl>
                                          </p:spTgt>
                                        </p:tgtEl>
                                        <p:attrNameLst>
                                          <p:attrName>style.visibility</p:attrName>
                                        </p:attrNameLst>
                                      </p:cBhvr>
                                      <p:to>
                                        <p:strVal val="visible"/>
                                      </p:to>
                                    </p:set>
                                    <p:animEffect transition="in" filter="fade">
                                      <p:cBhvr>
                                        <p:cTn id="32" dur="2000"/>
                                        <p:tgtEl>
                                          <p:spTgt spid="111620">
                                            <p:txEl>
                                              <p:pRg st="0" end="0"/>
                                            </p:txEl>
                                          </p:spTgt>
                                        </p:tgtEl>
                                      </p:cBhvr>
                                    </p:animEffect>
                                  </p:childTnLst>
                                  <p:subTnLst>
                                    <p:animClr clrSpc="rgb" dir="cw">
                                      <p:cBhvr override="childStyle">
                                        <p:cTn dur="1" fill="hold" display="0" masterRel="nextClick" afterEffect="1"/>
                                        <p:tgtEl>
                                          <p:spTgt spid="111620">
                                            <p:txEl>
                                              <p:pRg st="0" end="0"/>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1620">
                                            <p:txEl>
                                              <p:pRg st="2" end="2"/>
                                            </p:txEl>
                                          </p:spTgt>
                                        </p:tgtEl>
                                        <p:attrNameLst>
                                          <p:attrName>style.visibility</p:attrName>
                                        </p:attrNameLst>
                                      </p:cBhvr>
                                      <p:to>
                                        <p:strVal val="visible"/>
                                      </p:to>
                                    </p:set>
                                    <p:animEffect transition="in" filter="fade">
                                      <p:cBhvr>
                                        <p:cTn id="37" dur="2000"/>
                                        <p:tgtEl>
                                          <p:spTgt spid="111620">
                                            <p:txEl>
                                              <p:pRg st="2" end="2"/>
                                            </p:txEl>
                                          </p:spTgt>
                                        </p:tgtEl>
                                      </p:cBhvr>
                                    </p:animEffect>
                                  </p:childTnLst>
                                  <p:subTnLst>
                                    <p:animClr clrSpc="rgb" dir="cw">
                                      <p:cBhvr override="childStyle">
                                        <p:cTn dur="1" fill="hold" display="0" masterRel="nextClick" afterEffect="1"/>
                                        <p:tgtEl>
                                          <p:spTgt spid="111620">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p:bldP spid="111620"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09600"/>
            <a:ext cx="8229600" cy="1143000"/>
          </a:xfrm>
        </p:spPr>
        <p:txBody>
          <a:bodyPr/>
          <a:lstStyle/>
          <a:p>
            <a:r>
              <a:rPr lang="en-GB" sz="3600" smtClean="0">
                <a:latin typeface="Rockwell Extra Bold" pitchFamily="18" charset="0"/>
              </a:rPr>
              <a:t>CUENTOS  INFANTILES</a:t>
            </a:r>
            <a:endParaRPr lang="es-ES_tradnl" sz="3600">
              <a:latin typeface="Rockwell Extra Bold" pitchFamily="18" charset="0"/>
            </a:endParaRPr>
          </a:p>
        </p:txBody>
      </p:sp>
      <p:pic>
        <p:nvPicPr>
          <p:cNvPr id="140293" name="Picture 5"/>
          <p:cNvPicPr>
            <a:picLocks noGrp="1" noChangeAspect="1" noChangeArrowheads="1"/>
          </p:cNvPicPr>
          <p:nvPr>
            <p:ph type="body" sz="half" idx="1"/>
          </p:nvPr>
        </p:nvPicPr>
        <p:blipFill>
          <a:blip r:embed="rId3"/>
          <a:srcRect/>
          <a:stretch>
            <a:fillRect/>
          </a:stretch>
        </p:blipFill>
        <p:spPr>
          <a:xfrm>
            <a:off x="1371600" y="2438400"/>
            <a:ext cx="2405063" cy="2667000"/>
          </a:xfrm>
          <a:noFill/>
          <a:ln/>
        </p:spPr>
      </p:pic>
      <p:pic>
        <p:nvPicPr>
          <p:cNvPr id="140294" name="Picture 6"/>
          <p:cNvPicPr>
            <a:picLocks noGrp="1" noChangeAspect="1" noChangeArrowheads="1"/>
          </p:cNvPicPr>
          <p:nvPr>
            <p:ph type="body" sz="half" idx="2"/>
          </p:nvPr>
        </p:nvPicPr>
        <p:blipFill>
          <a:blip r:embed="rId4"/>
          <a:srcRect/>
          <a:stretch>
            <a:fillRect/>
          </a:stretch>
        </p:blipFill>
        <p:spPr>
          <a:xfrm>
            <a:off x="5334000" y="2438400"/>
            <a:ext cx="2493963" cy="2743200"/>
          </a:xfrm>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1000" fill="hold"/>
                                        <p:tgtEl>
                                          <p:spTgt spid="140290"/>
                                        </p:tgtEl>
                                        <p:attrNameLst>
                                          <p:attrName>ppt_x</p:attrName>
                                        </p:attrNameLst>
                                      </p:cBhvr>
                                      <p:tavLst>
                                        <p:tav tm="0">
                                          <p:val>
                                            <p:strVal val="#ppt_x-.2"/>
                                          </p:val>
                                        </p:tav>
                                        <p:tav tm="100000">
                                          <p:val>
                                            <p:strVal val="#ppt_x"/>
                                          </p:val>
                                        </p:tav>
                                      </p:tavLst>
                                    </p:anim>
                                    <p:anim calcmode="lin" valueType="num">
                                      <p:cBhvr>
                                        <p:cTn id="8" dur="1000" fill="hold"/>
                                        <p:tgtEl>
                                          <p:spTgt spid="140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33400" y="762000"/>
            <a:ext cx="8229600" cy="1143000"/>
          </a:xfrm>
        </p:spPr>
        <p:txBody>
          <a:bodyPr/>
          <a:lstStyle/>
          <a:p>
            <a:r>
              <a:rPr lang="es-ES_tradnl" sz="3600" i="1" smtClean="0">
                <a:solidFill>
                  <a:schemeClr val="bg1"/>
                </a:solidFill>
                <a:effectLst>
                  <a:outerShdw blurRad="38100" dist="38100" dir="2700000" algn="tl">
                    <a:srgbClr val="C0C0C0"/>
                  </a:outerShdw>
                </a:effectLst>
                <a:latin typeface="Bodoni MT Black" pitchFamily="18" charset="0"/>
              </a:rPr>
              <a:t>CARACTERÍSTICAS</a:t>
            </a:r>
            <a:endParaRPr lang="es-ES_tradnl" sz="3600" i="1">
              <a:solidFill>
                <a:schemeClr val="bg1"/>
              </a:solidFill>
              <a:effectLst>
                <a:outerShdw blurRad="38100" dist="38100" dir="2700000" algn="tl">
                  <a:srgbClr val="C0C0C0"/>
                </a:outerShdw>
              </a:effectLst>
              <a:latin typeface="Bodoni MT Black" pitchFamily="18" charset="0"/>
            </a:endParaRPr>
          </a:p>
        </p:txBody>
      </p:sp>
      <p:sp>
        <p:nvSpPr>
          <p:cNvPr id="117763" name="Rectangle 3"/>
          <p:cNvSpPr>
            <a:spLocks noGrp="1" noChangeArrowheads="1"/>
          </p:cNvSpPr>
          <p:nvPr>
            <p:ph type="body" idx="1"/>
          </p:nvPr>
        </p:nvSpPr>
        <p:spPr>
          <a:xfrm>
            <a:off x="609600" y="2143116"/>
            <a:ext cx="8229600" cy="4257684"/>
          </a:xfrm>
        </p:spPr>
        <p:txBody>
          <a:bodyPr/>
          <a:lstStyle/>
          <a:p>
            <a:r>
              <a:rPr lang="es-ES_tradnl" sz="2400" b="1" i="1" dirty="0" smtClean="0">
                <a:effectLst>
                  <a:outerShdw blurRad="38100" dist="38100" dir="2700000" algn="tl">
                    <a:srgbClr val="C0C0C0"/>
                  </a:outerShdw>
                </a:effectLst>
                <a:latin typeface="Constantia" pitchFamily="18" charset="0"/>
              </a:rPr>
              <a:t>El tono dulce</a:t>
            </a:r>
          </a:p>
          <a:p>
            <a:r>
              <a:rPr lang="es-ES_tradnl" sz="2400" b="1" i="1" dirty="0" smtClean="0">
                <a:effectLst>
                  <a:outerShdw blurRad="38100" dist="38100" dir="2700000" algn="tl">
                    <a:srgbClr val="C0C0C0"/>
                  </a:outerShdw>
                </a:effectLst>
                <a:latin typeface="Constantia" pitchFamily="18" charset="0"/>
              </a:rPr>
              <a:t>La ternura</a:t>
            </a:r>
          </a:p>
          <a:p>
            <a:r>
              <a:rPr lang="es-ES_tradnl" sz="2400" b="1" i="1" dirty="0" smtClean="0">
                <a:effectLst>
                  <a:outerShdw blurRad="38100" dist="38100" dir="2700000" algn="tl">
                    <a:srgbClr val="C0C0C0"/>
                  </a:outerShdw>
                </a:effectLst>
                <a:latin typeface="Constantia" pitchFamily="18" charset="0"/>
              </a:rPr>
              <a:t>La amistad</a:t>
            </a:r>
          </a:p>
          <a:p>
            <a:r>
              <a:rPr lang="es-ES_tradnl" sz="2400" b="1" i="1" dirty="0" smtClean="0">
                <a:effectLst>
                  <a:outerShdw blurRad="38100" dist="38100" dir="2700000" algn="tl">
                    <a:srgbClr val="C0C0C0"/>
                  </a:outerShdw>
                </a:effectLst>
                <a:latin typeface="Constantia" pitchFamily="18" charset="0"/>
              </a:rPr>
              <a:t>El lirismo</a:t>
            </a:r>
          </a:p>
          <a:p>
            <a:r>
              <a:rPr lang="es-ES_tradnl" sz="2400" b="1" i="1" dirty="0" smtClean="0">
                <a:effectLst>
                  <a:outerShdw blurRad="38100" dist="38100" dir="2700000" algn="tl">
                    <a:srgbClr val="C0C0C0"/>
                  </a:outerShdw>
                </a:effectLst>
                <a:latin typeface="Constantia" pitchFamily="18" charset="0"/>
              </a:rPr>
              <a:t>El mundo entrañable</a:t>
            </a:r>
          </a:p>
          <a:p>
            <a:r>
              <a:rPr lang="es-ES_tradnl" sz="2400" b="1" i="1" dirty="0" smtClean="0">
                <a:effectLst>
                  <a:outerShdw blurRad="38100" dist="38100" dir="2700000" algn="tl">
                    <a:srgbClr val="C0C0C0"/>
                  </a:outerShdw>
                </a:effectLst>
                <a:latin typeface="Constantia" pitchFamily="18" charset="0"/>
              </a:rPr>
              <a:t>Una elegía a la bondad e inocencia de la niñez </a:t>
            </a:r>
            <a:r>
              <a:rPr lang="es-ES_tradnl" sz="1600" b="1" i="1" dirty="0" smtClean="0">
                <a:effectLst>
                  <a:outerShdw blurRad="38100" dist="38100" dir="2700000" algn="tl">
                    <a:srgbClr val="C0C0C0"/>
                  </a:outerShdw>
                </a:effectLst>
                <a:latin typeface="Catriel" pitchFamily="2" charset="0"/>
              </a:rPr>
              <a:t>(Paulina, el mundo, las estrellas)</a:t>
            </a:r>
          </a:p>
          <a:p>
            <a:r>
              <a:rPr lang="es-ES_tradnl" sz="2400" b="1" i="1" dirty="0" smtClean="0">
                <a:effectLst>
                  <a:outerShdw blurRad="38100" dist="38100" dir="2700000" algn="tl">
                    <a:srgbClr val="C0C0C0"/>
                  </a:outerShdw>
                </a:effectLst>
                <a:latin typeface="Constantia" pitchFamily="18" charset="0"/>
              </a:rPr>
              <a:t>La pérdida de la ilusiones y los sueños de la infancia ante la cruda realidad </a:t>
            </a:r>
            <a:r>
              <a:rPr lang="es-ES_tradnl" sz="1600" b="1" i="1" dirty="0" smtClean="0">
                <a:effectLst>
                  <a:outerShdw blurRad="38100" dist="38100" dir="2700000" algn="tl">
                    <a:srgbClr val="C0C0C0"/>
                  </a:outerShdw>
                </a:effectLst>
                <a:latin typeface="Catriel" pitchFamily="2" charset="0"/>
              </a:rPr>
              <a:t>(El saltamontes verde, Caballito loco, El polizón de “Ulises”)</a:t>
            </a:r>
            <a:endParaRPr lang="es-ES_tradnl" sz="1600" b="1" i="1" dirty="0">
              <a:effectLst>
                <a:outerShdw blurRad="38100" dist="38100" dir="2700000" algn="tl">
                  <a:srgbClr val="C0C0C0"/>
                </a:outerShdw>
              </a:effectLst>
              <a:latin typeface="Catriel"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1776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Effect transition="in" filter="fade">
                                      <p:cBhvr>
                                        <p:cTn id="11" dur="1000"/>
                                        <p:tgtEl>
                                          <p:spTgt spid="117763">
                                            <p:txEl>
                                              <p:pRg st="0" end="0"/>
                                            </p:txEl>
                                          </p:spTgt>
                                        </p:tgtEl>
                                      </p:cBhvr>
                                    </p:animEffect>
                                    <p:anim calcmode="lin" valueType="num">
                                      <p:cBhvr>
                                        <p:cTn id="12"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1776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177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7763">
                                            <p:txEl>
                                              <p:pRg st="1" end="1"/>
                                            </p:txEl>
                                          </p:spTgt>
                                        </p:tgtEl>
                                        <p:attrNameLst>
                                          <p:attrName>style.visibility</p:attrName>
                                        </p:attrNameLst>
                                      </p:cBhvr>
                                      <p:to>
                                        <p:strVal val="visible"/>
                                      </p:to>
                                    </p:set>
                                    <p:animEffect transition="in" filter="fade">
                                      <p:cBhvr>
                                        <p:cTn id="19" dur="1000"/>
                                        <p:tgtEl>
                                          <p:spTgt spid="117763">
                                            <p:txEl>
                                              <p:pRg st="1" end="1"/>
                                            </p:txEl>
                                          </p:spTgt>
                                        </p:tgtEl>
                                      </p:cBhvr>
                                    </p:animEffect>
                                    <p:anim calcmode="lin" valueType="num">
                                      <p:cBhvr>
                                        <p:cTn id="20" dur="10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1776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177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17763">
                                            <p:txEl>
                                              <p:pRg st="2" end="2"/>
                                            </p:txEl>
                                          </p:spTgt>
                                        </p:tgtEl>
                                        <p:attrNameLst>
                                          <p:attrName>style.visibility</p:attrName>
                                        </p:attrNameLst>
                                      </p:cBhvr>
                                      <p:to>
                                        <p:strVal val="visible"/>
                                      </p:to>
                                    </p:set>
                                    <p:animEffect transition="in" filter="fade">
                                      <p:cBhvr>
                                        <p:cTn id="27" dur="1000"/>
                                        <p:tgtEl>
                                          <p:spTgt spid="117763">
                                            <p:txEl>
                                              <p:pRg st="2" end="2"/>
                                            </p:txEl>
                                          </p:spTgt>
                                        </p:tgtEl>
                                      </p:cBhvr>
                                    </p:animEffect>
                                    <p:anim calcmode="lin" valueType="num">
                                      <p:cBhvr>
                                        <p:cTn id="28" dur="1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1776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177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7763">
                                            <p:txEl>
                                              <p:pRg st="3" end="3"/>
                                            </p:txEl>
                                          </p:spTgt>
                                        </p:tgtEl>
                                        <p:attrNameLst>
                                          <p:attrName>style.visibility</p:attrName>
                                        </p:attrNameLst>
                                      </p:cBhvr>
                                      <p:to>
                                        <p:strVal val="visible"/>
                                      </p:to>
                                    </p:set>
                                    <p:animEffect transition="in" filter="fade">
                                      <p:cBhvr>
                                        <p:cTn id="35" dur="1000"/>
                                        <p:tgtEl>
                                          <p:spTgt spid="117763">
                                            <p:txEl>
                                              <p:pRg st="3" end="3"/>
                                            </p:txEl>
                                          </p:spTgt>
                                        </p:tgtEl>
                                      </p:cBhvr>
                                    </p:animEffect>
                                    <p:anim calcmode="lin" valueType="num">
                                      <p:cBhvr>
                                        <p:cTn id="36" dur="10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17763">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177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17763">
                                            <p:txEl>
                                              <p:pRg st="4" end="4"/>
                                            </p:txEl>
                                          </p:spTgt>
                                        </p:tgtEl>
                                        <p:attrNameLst>
                                          <p:attrName>style.visibility</p:attrName>
                                        </p:attrNameLst>
                                      </p:cBhvr>
                                      <p:to>
                                        <p:strVal val="visible"/>
                                      </p:to>
                                    </p:set>
                                    <p:animEffect transition="in" filter="fade">
                                      <p:cBhvr>
                                        <p:cTn id="43" dur="1000"/>
                                        <p:tgtEl>
                                          <p:spTgt spid="117763">
                                            <p:txEl>
                                              <p:pRg st="4" end="4"/>
                                            </p:txEl>
                                          </p:spTgt>
                                        </p:tgtEl>
                                      </p:cBhvr>
                                    </p:animEffect>
                                    <p:anim calcmode="lin" valueType="num">
                                      <p:cBhvr>
                                        <p:cTn id="44" dur="10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1776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1776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7763">
                                            <p:txEl>
                                              <p:pRg st="5" end="5"/>
                                            </p:txEl>
                                          </p:spTgt>
                                        </p:tgtEl>
                                        <p:attrNameLst>
                                          <p:attrName>style.visibility</p:attrName>
                                        </p:attrNameLst>
                                      </p:cBhvr>
                                      <p:to>
                                        <p:strVal val="visible"/>
                                      </p:to>
                                    </p:set>
                                    <p:animEffect transition="in" filter="fade">
                                      <p:cBhvr>
                                        <p:cTn id="51" dur="1000"/>
                                        <p:tgtEl>
                                          <p:spTgt spid="117763">
                                            <p:txEl>
                                              <p:pRg st="5" end="5"/>
                                            </p:txEl>
                                          </p:spTgt>
                                        </p:tgtEl>
                                      </p:cBhvr>
                                    </p:animEffect>
                                    <p:anim calcmode="lin" valueType="num">
                                      <p:cBhvr>
                                        <p:cTn id="52" dur="10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117763">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11776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17763">
                                            <p:txEl>
                                              <p:pRg st="6" end="6"/>
                                            </p:txEl>
                                          </p:spTgt>
                                        </p:tgtEl>
                                        <p:attrNameLst>
                                          <p:attrName>style.visibility</p:attrName>
                                        </p:attrNameLst>
                                      </p:cBhvr>
                                      <p:to>
                                        <p:strVal val="visible"/>
                                      </p:to>
                                    </p:set>
                                    <p:animEffect transition="in" filter="fade">
                                      <p:cBhvr>
                                        <p:cTn id="59" dur="1000"/>
                                        <p:tgtEl>
                                          <p:spTgt spid="117763">
                                            <p:txEl>
                                              <p:pRg st="6" end="6"/>
                                            </p:txEl>
                                          </p:spTgt>
                                        </p:tgtEl>
                                      </p:cBhvr>
                                    </p:animEffect>
                                    <p:anim calcmode="lin" valueType="num">
                                      <p:cBhvr>
                                        <p:cTn id="60" dur="10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117763">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11776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p:cNvPicPr>
            <a:picLocks noGrp="1" noChangeAspect="1" noChangeArrowheads="1"/>
          </p:cNvPicPr>
          <p:nvPr>
            <p:ph type="title"/>
          </p:nvPr>
        </p:nvPicPr>
        <p:blipFill>
          <a:blip r:embed="rId2"/>
          <a:srcRect/>
          <a:stretch>
            <a:fillRect/>
          </a:stretch>
        </p:blipFill>
        <p:spPr>
          <a:xfrm>
            <a:off x="685800" y="533400"/>
            <a:ext cx="2971800" cy="4876800"/>
          </a:xfrm>
          <a:noFill/>
        </p:spPr>
      </p:pic>
      <p:sp>
        <p:nvSpPr>
          <p:cNvPr id="15363" name="Rectangle 3"/>
          <p:cNvSpPr>
            <a:spLocks noGrp="1" noChangeArrowheads="1"/>
          </p:cNvSpPr>
          <p:nvPr>
            <p:ph type="body" idx="1"/>
          </p:nvPr>
        </p:nvSpPr>
        <p:spPr>
          <a:xfrm>
            <a:off x="3657600" y="1447800"/>
            <a:ext cx="4724400" cy="4038600"/>
          </a:xfrm>
        </p:spPr>
        <p:txBody>
          <a:bodyPr/>
          <a:lstStyle/>
          <a:p>
            <a:r>
              <a:rPr lang="es-ES_tradnl"/>
              <a:t>Con cuatro años le fascinaba dibujar.</a:t>
            </a:r>
          </a:p>
          <a:p>
            <a:r>
              <a:rPr lang="es-ES_tradnl"/>
              <a:t>A los cinco años escribió su primer relato ilustrado por ella misma.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 calcmode="lin" valueType="num">
                                      <p:cBhvr>
                                        <p:cTn id="9" dur="500" fill="hold"/>
                                        <p:tgtEl>
                                          <p:spTgt spid="15362"/>
                                        </p:tgtEl>
                                        <p:attrNameLst>
                                          <p:attrName>style.rotation</p:attrName>
                                        </p:attrNameLst>
                                      </p:cBhvr>
                                      <p:tavLst>
                                        <p:tav tm="0">
                                          <p:val>
                                            <p:fltVal val="360"/>
                                          </p:val>
                                        </p:tav>
                                        <p:tav tm="100000">
                                          <p:val>
                                            <p:fltVal val="0"/>
                                          </p:val>
                                        </p:tav>
                                      </p:tavLst>
                                    </p:anim>
                                    <p:animEffect transition="in" filter="fade">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5363">
                                            <p:txEl>
                                              <p:pRg st="0" end="0"/>
                                            </p:txEl>
                                          </p:spTgt>
                                        </p:tgtEl>
                                        <p:attrNameLst>
                                          <p:attrName>style.visibility</p:attrName>
                                        </p:attrNameLst>
                                      </p:cBhvr>
                                      <p:to>
                                        <p:strVal val="visible"/>
                                      </p:to>
                                    </p:set>
                                    <p:anim calcmode="lin" valueType="num">
                                      <p:cBhvr>
                                        <p:cTn id="15"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53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53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5363">
                                            <p:txEl>
                                              <p:pRg st="1" end="1"/>
                                            </p:txEl>
                                          </p:spTgt>
                                        </p:tgtEl>
                                        <p:attrNameLst>
                                          <p:attrName>style.visibility</p:attrName>
                                        </p:attrNameLst>
                                      </p:cBhvr>
                                      <p:to>
                                        <p:strVal val="visible"/>
                                      </p:to>
                                    </p:set>
                                    <p:anim calcmode="lin" valueType="num">
                                      <p:cBhvr>
                                        <p:cTn id="2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536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n-GB" smtClean="0"/>
              <a:t>CUENTOS</a:t>
            </a:r>
            <a:br>
              <a:rPr lang="en-GB" smtClean="0"/>
            </a:br>
            <a:r>
              <a:rPr lang="en-GB" smtClean="0"/>
              <a:t>PARA  ADULTOS</a:t>
            </a:r>
            <a:endParaRPr lang="es-ES_tradnl"/>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1000"/>
                                        <p:tgtEl>
                                          <p:spTgt spid="119810"/>
                                        </p:tgtEl>
                                      </p:cBhvr>
                                    </p:animEffect>
                                    <p:anim calcmode="lin" valueType="num">
                                      <p:cBhvr>
                                        <p:cTn id="8" dur="1000" fill="hold"/>
                                        <p:tgtEl>
                                          <p:spTgt spid="119810"/>
                                        </p:tgtEl>
                                        <p:attrNameLst>
                                          <p:attrName>ppt_x</p:attrName>
                                        </p:attrNameLst>
                                      </p:cBhvr>
                                      <p:tavLst>
                                        <p:tav tm="0">
                                          <p:val>
                                            <p:strVal val="#ppt_x"/>
                                          </p:val>
                                        </p:tav>
                                        <p:tav tm="100000">
                                          <p:val>
                                            <p:strVal val="#ppt_x"/>
                                          </p:val>
                                        </p:tav>
                                      </p:tavLst>
                                    </p:anim>
                                    <p:anim calcmode="lin" valueType="num">
                                      <p:cBhvr>
                                        <p:cTn id="9" dur="898" decel="100000" fill="hold"/>
                                        <p:tgtEl>
                                          <p:spTgt spid="1198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98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457200" y="304800"/>
            <a:ext cx="8229600" cy="5791200"/>
            <a:chOff x="288" y="192"/>
            <a:chExt cx="2592" cy="1584"/>
          </a:xfrm>
        </p:grpSpPr>
        <p:cxnSp>
          <p:nvCxnSpPr>
            <p:cNvPr id="43012" name="_s43012"/>
            <p:cNvCxnSpPr>
              <a:cxnSpLocks noChangeShapeType="1"/>
              <a:stCxn id="9" idx="1"/>
              <a:endCxn id="6" idx="2"/>
            </p:cNvCxnSpPr>
            <p:nvPr/>
          </p:nvCxnSpPr>
          <p:spPr bwMode="auto">
            <a:xfrm rot="10800000">
              <a:off x="1872" y="1344"/>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3013" name="_s43013"/>
            <p:cNvCxnSpPr>
              <a:cxnSpLocks noChangeShapeType="1"/>
              <a:stCxn id="8" idx="1"/>
              <a:endCxn id="7" idx="2"/>
            </p:cNvCxnSpPr>
            <p:nvPr/>
          </p:nvCxnSpPr>
          <p:spPr bwMode="auto">
            <a:xfrm rot="10800000">
              <a:off x="720" y="1344"/>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3014" name="_s43014"/>
            <p:cNvCxnSpPr>
              <a:cxnSpLocks noChangeShapeType="1"/>
              <a:stCxn id="7" idx="0"/>
              <a:endCxn id="4" idx="2"/>
            </p:cNvCxnSpPr>
            <p:nvPr/>
          </p:nvCxnSpPr>
          <p:spPr bwMode="auto">
            <a:xfrm rot="16200000">
              <a:off x="649" y="98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3015" name="_s43015"/>
            <p:cNvCxnSpPr>
              <a:cxnSpLocks noChangeShapeType="1"/>
              <a:stCxn id="6" idx="0"/>
              <a:endCxn id="5" idx="2"/>
            </p:cNvCxnSpPr>
            <p:nvPr/>
          </p:nvCxnSpPr>
          <p:spPr bwMode="auto">
            <a:xfrm rot="16200000">
              <a:off x="1801" y="98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3016" name="_s43016"/>
            <p:cNvCxnSpPr>
              <a:cxnSpLocks noChangeShapeType="1"/>
              <a:stCxn id="5" idx="0"/>
              <a:endCxn id="3" idx="2"/>
            </p:cNvCxnSpPr>
            <p:nvPr/>
          </p:nvCxnSpPr>
          <p:spPr bwMode="auto">
            <a:xfrm rot="5400000" flipH="1">
              <a:off x="1512" y="264"/>
              <a:ext cx="144" cy="576"/>
            </a:xfrm>
            <a:prstGeom prst="bentConnector3">
              <a:avLst>
                <a:gd name="adj1" fmla="val 2168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3017" name="_s43017"/>
            <p:cNvCxnSpPr>
              <a:cxnSpLocks noChangeShapeType="1"/>
              <a:stCxn id="4" idx="0"/>
              <a:endCxn id="3" idx="2"/>
            </p:cNvCxnSpPr>
            <p:nvPr/>
          </p:nvCxnSpPr>
          <p:spPr bwMode="auto">
            <a:xfrm rot="16200000">
              <a:off x="936" y="264"/>
              <a:ext cx="144" cy="576"/>
            </a:xfrm>
            <a:prstGeom prst="bentConnector3">
              <a:avLst>
                <a:gd name="adj1" fmla="val 2168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43018"/>
            <p:cNvSpPr>
              <a:spLocks noChangeArrowheads="1"/>
            </p:cNvSpPr>
            <p:nvPr/>
          </p:nvSpPr>
          <p:spPr bwMode="auto">
            <a:xfrm>
              <a:off x="864" y="192"/>
              <a:ext cx="864" cy="288"/>
            </a:xfrm>
            <a:prstGeom prst="roundRect">
              <a:avLst>
                <a:gd name="adj" fmla="val 16667"/>
              </a:avLst>
            </a:prstGeom>
            <a:solidFill>
              <a:schemeClr val="tx2">
                <a:lumMod val="40000"/>
                <a:lumOff val="6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s-ES" sz="1800" b="0" i="0" u="none" strike="noStrike" cap="none" normalizeH="0" baseline="0" smtClean="0">
                  <a:ln>
                    <a:noFill/>
                  </a:ln>
                  <a:solidFill>
                    <a:schemeClr val="tx2"/>
                  </a:solidFill>
                  <a:effectLst/>
                  <a:latin typeface="Constantia" pitchFamily="18" charset="0"/>
                  <a:cs typeface="Arial" charset="0"/>
                </a:rPr>
                <a:t>PROPÓSITO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s-ES" sz="1800" b="0" i="0" u="none" strike="noStrike" cap="none" normalizeH="0" baseline="0" smtClean="0">
                  <a:ln>
                    <a:noFill/>
                  </a:ln>
                  <a:solidFill>
                    <a:schemeClr val="tx2"/>
                  </a:solidFill>
                  <a:effectLst/>
                  <a:latin typeface="Constantia" pitchFamily="18" charset="0"/>
                  <a:cs typeface="Arial" charset="0"/>
                </a:rPr>
                <a:t> DE LA AUTORA</a:t>
              </a:r>
              <a:br>
                <a:rPr kumimoji="0" lang="en-GB" altLang="es-ES" sz="1800" b="0" i="0" u="none" strike="noStrike" cap="none" normalizeH="0" baseline="0" smtClean="0">
                  <a:ln>
                    <a:noFill/>
                  </a:ln>
                  <a:solidFill>
                    <a:schemeClr val="tx2"/>
                  </a:solidFill>
                  <a:effectLst/>
                  <a:latin typeface="Constantia" pitchFamily="18" charset="0"/>
                  <a:cs typeface="Arial" charset="0"/>
                </a:rPr>
              </a:br>
              <a:endParaRPr kumimoji="0" lang="es-ES_tradnl" altLang="es-ES" sz="1800" b="0" i="0" u="none" strike="noStrike" cap="none" normalizeH="0" baseline="0" smtClean="0">
                <a:ln>
                  <a:noFill/>
                </a:ln>
                <a:solidFill>
                  <a:schemeClr val="tx2"/>
                </a:solidFill>
                <a:effectLst/>
                <a:latin typeface="Constantia" pitchFamily="18" charset="0"/>
                <a:cs typeface="Arial" charset="0"/>
              </a:endParaRPr>
            </a:p>
          </p:txBody>
        </p:sp>
        <p:sp>
          <p:nvSpPr>
            <p:cNvPr id="4" name="_s43019"/>
            <p:cNvSpPr>
              <a:spLocks noChangeArrowheads="1"/>
            </p:cNvSpPr>
            <p:nvPr/>
          </p:nvSpPr>
          <p:spPr bwMode="auto">
            <a:xfrm>
              <a:off x="288" y="624"/>
              <a:ext cx="864" cy="288"/>
            </a:xfrm>
            <a:prstGeom prst="roundRect">
              <a:avLst>
                <a:gd name="adj" fmla="val 16667"/>
              </a:avLst>
            </a:prstGeom>
            <a:solidFill>
              <a:schemeClr val="tx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800" b="0" i="0" u="none" strike="noStrike" cap="none" normalizeH="0" baseline="0" smtClean="0">
                  <a:ln>
                    <a:noFill/>
                  </a:ln>
                  <a:solidFill>
                    <a:schemeClr val="tx1"/>
                  </a:solidFill>
                  <a:effectLst/>
                  <a:latin typeface="Constantia" pitchFamily="18" charset="0"/>
                  <a:cs typeface="Arial" charset="0"/>
                </a:rPr>
                <a:t>Contar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800" b="0" i="0" u="none" strike="noStrike" cap="none" normalizeH="0" baseline="0" smtClean="0">
                  <a:ln>
                    <a:noFill/>
                  </a:ln>
                  <a:solidFill>
                    <a:schemeClr val="tx1"/>
                  </a:solidFill>
                  <a:effectLst/>
                  <a:latin typeface="Constantia" pitchFamily="18" charset="0"/>
                  <a:cs typeface="Arial" charset="0"/>
                </a:rPr>
                <a:t>historias hermosas</a:t>
              </a:r>
            </a:p>
          </p:txBody>
        </p:sp>
        <p:sp>
          <p:nvSpPr>
            <p:cNvPr id="5" name="_s43020"/>
            <p:cNvSpPr>
              <a:spLocks noChangeArrowheads="1"/>
            </p:cNvSpPr>
            <p:nvPr/>
          </p:nvSpPr>
          <p:spPr bwMode="auto">
            <a:xfrm>
              <a:off x="1440" y="624"/>
              <a:ext cx="864" cy="288"/>
            </a:xfrm>
            <a:prstGeom prst="roundRect">
              <a:avLst>
                <a:gd name="adj" fmla="val 16667"/>
              </a:avLst>
            </a:prstGeom>
            <a:solidFill>
              <a:schemeClr val="tx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800" b="0" i="0" u="none" strike="noStrike" cap="none" normalizeH="0" baseline="0" smtClean="0">
                  <a:ln>
                    <a:noFill/>
                  </a:ln>
                  <a:solidFill>
                    <a:schemeClr val="tx1"/>
                  </a:solidFill>
                  <a:effectLst/>
                  <a:latin typeface="Constantia" pitchFamily="18" charset="0"/>
                  <a:cs typeface="Arial" charset="0"/>
                </a:rPr>
                <a:t>Mejorar el mundo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800" b="0" i="0" u="none" strike="noStrike" cap="none" normalizeH="0" baseline="0" smtClean="0">
                  <a:ln>
                    <a:noFill/>
                  </a:ln>
                  <a:solidFill>
                    <a:schemeClr val="tx1"/>
                  </a:solidFill>
                  <a:effectLst/>
                  <a:latin typeface="Constantia" pitchFamily="18" charset="0"/>
                  <a:cs typeface="Arial" charset="0"/>
                </a:rPr>
                <a:t> haciéndolo más hermoso</a:t>
              </a:r>
            </a:p>
          </p:txBody>
        </p:sp>
        <p:sp>
          <p:nvSpPr>
            <p:cNvPr id="6" name="_s43021"/>
            <p:cNvSpPr>
              <a:spLocks noChangeArrowheads="1"/>
            </p:cNvSpPr>
            <p:nvPr/>
          </p:nvSpPr>
          <p:spPr bwMode="auto">
            <a:xfrm>
              <a:off x="1440" y="1056"/>
              <a:ext cx="864" cy="288"/>
            </a:xfrm>
            <a:prstGeom prst="roundRect">
              <a:avLst>
                <a:gd name="adj" fmla="val 16667"/>
              </a:avLst>
            </a:prstGeom>
            <a:solidFill>
              <a:schemeClr val="tx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altLang="es-ES" sz="2400" dirty="0">
                  <a:latin typeface="Constantia" pitchFamily="18" charset="0"/>
                </a:rPr>
                <a:t>a</a:t>
              </a:r>
              <a:r>
                <a:rPr kumimoji="0" lang="es-ES_tradnl" altLang="es-ES" sz="2400" b="0" i="0" u="none" strike="noStrike" cap="none" normalizeH="0" baseline="0" dirty="0" smtClean="0">
                  <a:ln>
                    <a:noFill/>
                  </a:ln>
                  <a:solidFill>
                    <a:schemeClr val="tx1"/>
                  </a:solidFill>
                  <a:effectLst/>
                  <a:latin typeface="Constantia" pitchFamily="18" charset="0"/>
                  <a:cs typeface="Arial" charset="0"/>
                </a:rPr>
                <a:t> través de</a:t>
              </a:r>
            </a:p>
          </p:txBody>
        </p:sp>
        <p:sp>
          <p:nvSpPr>
            <p:cNvPr id="7" name="_s43022"/>
            <p:cNvSpPr>
              <a:spLocks noChangeArrowheads="1"/>
            </p:cNvSpPr>
            <p:nvPr/>
          </p:nvSpPr>
          <p:spPr bwMode="auto">
            <a:xfrm>
              <a:off x="288" y="1056"/>
              <a:ext cx="864" cy="288"/>
            </a:xfrm>
            <a:prstGeom prst="roundRect">
              <a:avLst>
                <a:gd name="adj" fmla="val 16667"/>
              </a:avLst>
            </a:prstGeom>
            <a:solidFill>
              <a:schemeClr val="tx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altLang="es-ES" sz="2400" dirty="0">
                  <a:latin typeface="Constantia" pitchFamily="18" charset="0"/>
                </a:rPr>
                <a:t>a</a:t>
              </a:r>
              <a:r>
                <a:rPr kumimoji="0" lang="es-ES_tradnl" altLang="es-ES" sz="2400" b="0" i="0" u="none" strike="noStrike" cap="none" normalizeH="0" baseline="0" dirty="0" smtClean="0">
                  <a:ln>
                    <a:noFill/>
                  </a:ln>
                  <a:solidFill>
                    <a:schemeClr val="tx1"/>
                  </a:solidFill>
                  <a:effectLst/>
                  <a:latin typeface="Constantia" pitchFamily="18" charset="0"/>
                  <a:cs typeface="Arial" charset="0"/>
                </a:rPr>
                <a:t> través de</a:t>
              </a:r>
            </a:p>
          </p:txBody>
        </p:sp>
        <p:sp>
          <p:nvSpPr>
            <p:cNvPr id="8" name="_s43023"/>
            <p:cNvSpPr>
              <a:spLocks noChangeArrowheads="1"/>
            </p:cNvSpPr>
            <p:nvPr/>
          </p:nvSpPr>
          <p:spPr bwMode="auto">
            <a:xfrm>
              <a:off x="864" y="1488"/>
              <a:ext cx="864" cy="288"/>
            </a:xfrm>
            <a:prstGeom prst="roundRect">
              <a:avLst>
                <a:gd name="adj" fmla="val 16667"/>
              </a:avLst>
            </a:prstGeom>
            <a:solidFill>
              <a:schemeClr val="tx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000" b="0" i="0" u="none" strike="noStrike" cap="none" normalizeH="0" baseline="0" smtClean="0">
                  <a:ln>
                    <a:noFill/>
                  </a:ln>
                  <a:solidFill>
                    <a:schemeClr val="tx1"/>
                  </a:solidFill>
                  <a:effectLst/>
                  <a:latin typeface="Constantia" pitchFamily="18" charset="0"/>
                  <a:cs typeface="Arial" charset="0"/>
                </a:rPr>
                <a:t>SABIDURÍA</a:t>
              </a:r>
            </a:p>
          </p:txBody>
        </p:sp>
        <p:sp>
          <p:nvSpPr>
            <p:cNvPr id="9" name="_s43024"/>
            <p:cNvSpPr>
              <a:spLocks noChangeArrowheads="1"/>
            </p:cNvSpPr>
            <p:nvPr/>
          </p:nvSpPr>
          <p:spPr bwMode="auto">
            <a:xfrm>
              <a:off x="2016" y="1488"/>
              <a:ext cx="864" cy="288"/>
            </a:xfrm>
            <a:prstGeom prst="roundRect">
              <a:avLst>
                <a:gd name="adj" fmla="val 16667"/>
              </a:avLst>
            </a:prstGeom>
            <a:solidFill>
              <a:schemeClr val="tx2">
                <a:lumMod val="20000"/>
                <a:lumOff val="80000"/>
              </a:scheme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000" b="0" i="0" u="none" strike="noStrike" cap="none" normalizeH="0" baseline="0" dirty="0" smtClean="0">
                  <a:ln>
                    <a:noFill/>
                  </a:ln>
                  <a:solidFill>
                    <a:schemeClr val="tx1"/>
                  </a:solidFill>
                  <a:effectLst/>
                  <a:latin typeface="Constantia" pitchFamily="18" charset="0"/>
                  <a:cs typeface="Arial" charset="0"/>
                </a:rPr>
                <a:t>EMOCIÓN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altLang="es-ES" sz="1800" b="0" i="0" u="none" strike="noStrike" cap="none" normalizeH="0" baseline="0" dirty="0" smtClean="0">
                <a:ln>
                  <a:noFill/>
                </a:ln>
                <a:solidFill>
                  <a:schemeClr val="tx1"/>
                </a:solidFill>
                <a:effectLst/>
                <a:latin typeface="Constantia" pitchFamily="18" charset="0"/>
                <a:cs typeface="Arial" charset="0"/>
              </a:endParaRPr>
            </a:p>
          </p:txBody>
        </p:sp>
      </p:grp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57224" y="214290"/>
            <a:ext cx="6838976" cy="1143008"/>
          </a:xfrm>
        </p:spPr>
        <p:txBody>
          <a:bodyPr/>
          <a:lstStyle/>
          <a:p>
            <a:r>
              <a:rPr lang="es-ES_tradnl" sz="3200" i="1" dirty="0" smtClean="0">
                <a:effectLst>
                  <a:outerShdw blurRad="38100" dist="38100" dir="2700000" algn="tl">
                    <a:srgbClr val="C0C0C0"/>
                  </a:outerShdw>
                </a:effectLst>
                <a:latin typeface="Bodoni MT Black" pitchFamily="18" charset="0"/>
              </a:rPr>
              <a:t>CARACTERÍSTICAS</a:t>
            </a:r>
            <a:endParaRPr lang="es-ES_tradnl" sz="3200" i="1" dirty="0">
              <a:effectLst>
                <a:outerShdw blurRad="38100" dist="38100" dir="2700000" algn="tl">
                  <a:srgbClr val="C0C0C0"/>
                </a:outerShdw>
              </a:effectLst>
              <a:latin typeface="Bodoni MT Black" pitchFamily="18" charset="0"/>
            </a:endParaRPr>
          </a:p>
        </p:txBody>
      </p:sp>
      <p:sp>
        <p:nvSpPr>
          <p:cNvPr id="123907" name="Rectangle 3"/>
          <p:cNvSpPr>
            <a:spLocks noGrp="1" noChangeArrowheads="1"/>
          </p:cNvSpPr>
          <p:nvPr>
            <p:ph type="body" idx="1"/>
          </p:nvPr>
        </p:nvSpPr>
        <p:spPr>
          <a:xfrm>
            <a:off x="714348" y="1857364"/>
            <a:ext cx="6786610" cy="3857652"/>
          </a:xfrm>
        </p:spPr>
        <p:txBody>
          <a:bodyPr/>
          <a:lstStyle/>
          <a:p>
            <a:r>
              <a:rPr lang="es-ES_tradnl" sz="2400" b="1" i="1" dirty="0" smtClean="0">
                <a:effectLst>
                  <a:outerShdw blurRad="38100" dist="38100" dir="2700000" algn="tl">
                    <a:srgbClr val="C0C0C0"/>
                  </a:outerShdw>
                </a:effectLst>
                <a:latin typeface="Constantia" pitchFamily="18" charset="0"/>
              </a:rPr>
              <a:t>El mundo rural</a:t>
            </a:r>
          </a:p>
          <a:p>
            <a:r>
              <a:rPr lang="es-ES_tradnl" sz="2400" b="1" i="1" dirty="0" smtClean="0">
                <a:effectLst>
                  <a:outerShdw blurRad="38100" dist="38100" dir="2700000" algn="tl">
                    <a:srgbClr val="C0C0C0"/>
                  </a:outerShdw>
                </a:effectLst>
                <a:latin typeface="Constantia" pitchFamily="18" charset="0"/>
              </a:rPr>
              <a:t>La fantasía infantil</a:t>
            </a:r>
          </a:p>
          <a:p>
            <a:r>
              <a:rPr lang="es-ES_tradnl" sz="2400" b="1" i="1" dirty="0" smtClean="0">
                <a:effectLst>
                  <a:outerShdw blurRad="38100" dist="38100" dir="2700000" algn="tl">
                    <a:srgbClr val="C0C0C0"/>
                  </a:outerShdw>
                </a:effectLst>
                <a:latin typeface="Constantia" pitchFamily="18" charset="0"/>
              </a:rPr>
              <a:t>Los primeros indicios de la crueldad</a:t>
            </a:r>
          </a:p>
          <a:p>
            <a:r>
              <a:rPr lang="es-ES_tradnl" sz="2400" b="1" i="1" dirty="0" smtClean="0">
                <a:effectLst>
                  <a:outerShdw blurRad="38100" dist="38100" dir="2700000" algn="tl">
                    <a:srgbClr val="C0C0C0"/>
                  </a:outerShdw>
                </a:effectLst>
                <a:latin typeface="Constantia" pitchFamily="18" charset="0"/>
              </a:rPr>
              <a:t>El dolor espiritual</a:t>
            </a:r>
          </a:p>
          <a:p>
            <a:r>
              <a:rPr lang="es-ES_tradnl" sz="2400" b="1" i="1" dirty="0" smtClean="0">
                <a:effectLst>
                  <a:outerShdw blurRad="38100" dist="38100" dir="2700000" algn="tl">
                    <a:srgbClr val="C0C0C0"/>
                  </a:outerShdw>
                </a:effectLst>
                <a:latin typeface="Constantia" pitchFamily="18" charset="0"/>
              </a:rPr>
              <a:t>Las diferencias de clase</a:t>
            </a:r>
          </a:p>
          <a:p>
            <a:r>
              <a:rPr lang="es-ES_tradnl" sz="2400" b="1" i="1" dirty="0" smtClean="0">
                <a:effectLst>
                  <a:outerShdw blurRad="38100" dist="38100" dir="2700000" algn="tl">
                    <a:srgbClr val="C0C0C0"/>
                  </a:outerShdw>
                </a:effectLst>
                <a:latin typeface="Constantia" pitchFamily="18" charset="0"/>
              </a:rPr>
              <a:t>El descubrimiento de la muerte</a:t>
            </a:r>
            <a:endParaRPr lang="es-ES_tradnl" sz="2400" b="1" i="1" dirty="0">
              <a:effectLst>
                <a:outerShdw blurRad="38100" dist="38100" dir="2700000" algn="tl">
                  <a:srgbClr val="C0C0C0"/>
                </a:outerShdw>
              </a:effectLst>
              <a:latin typeface="Constant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1000"/>
                                        <p:tgtEl>
                                          <p:spTgt spid="123906"/>
                                        </p:tgtEl>
                                      </p:cBhvr>
                                    </p:animEffect>
                                    <p:anim calcmode="lin" valueType="num">
                                      <p:cBhvr>
                                        <p:cTn id="8" dur="1000" fill="hold"/>
                                        <p:tgtEl>
                                          <p:spTgt spid="123906"/>
                                        </p:tgtEl>
                                        <p:attrNameLst>
                                          <p:attrName>ppt_x</p:attrName>
                                        </p:attrNameLst>
                                      </p:cBhvr>
                                      <p:tavLst>
                                        <p:tav tm="0">
                                          <p:val>
                                            <p:strVal val="#ppt_x"/>
                                          </p:val>
                                        </p:tav>
                                        <p:tav tm="100000">
                                          <p:val>
                                            <p:strVal val="#ppt_x"/>
                                          </p:val>
                                        </p:tav>
                                      </p:tavLst>
                                    </p:anim>
                                    <p:anim calcmode="lin" valueType="num">
                                      <p:cBhvr>
                                        <p:cTn id="9" dur="1000" fill="hold"/>
                                        <p:tgtEl>
                                          <p:spTgt spid="1239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23907">
                                            <p:txEl>
                                              <p:pRg st="5" end="5"/>
                                            </p:txEl>
                                          </p:spTgt>
                                        </p:tgtEl>
                                        <p:attrNameLst>
                                          <p:attrName>style.visibility</p:attrName>
                                        </p:attrNameLst>
                                      </p:cBhvr>
                                      <p:to>
                                        <p:strVal val="visible"/>
                                      </p:to>
                                    </p:set>
                                    <p:anim calcmode="lin" valueType="num">
                                      <p:cBhvr additive="base">
                                        <p:cTn id="14" dur="1000" fill="hold">
                                          <p:stCondLst>
                                            <p:cond delay="0"/>
                                          </p:stCondLst>
                                        </p:cTn>
                                        <p:tgtEl>
                                          <p:spTgt spid="123907">
                                            <p:txEl>
                                              <p:pRg st="5" end="5"/>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2390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23907">
                                            <p:txEl>
                                              <p:pRg st="4" end="4"/>
                                            </p:txEl>
                                          </p:spTgt>
                                        </p:tgtEl>
                                        <p:attrNameLst>
                                          <p:attrName>style.visibility</p:attrName>
                                        </p:attrNameLst>
                                      </p:cBhvr>
                                      <p:to>
                                        <p:strVal val="visible"/>
                                      </p:to>
                                    </p:set>
                                    <p:anim calcmode="lin" valueType="num">
                                      <p:cBhvr additive="base">
                                        <p:cTn id="20" dur="1000" fill="hold">
                                          <p:stCondLst>
                                            <p:cond delay="0"/>
                                          </p:stCondLst>
                                        </p:cTn>
                                        <p:tgtEl>
                                          <p:spTgt spid="123907">
                                            <p:txEl>
                                              <p:pRg st="4" end="4"/>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12390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23907">
                                            <p:txEl>
                                              <p:pRg st="3" end="3"/>
                                            </p:txEl>
                                          </p:spTgt>
                                        </p:tgtEl>
                                        <p:attrNameLst>
                                          <p:attrName>style.visibility</p:attrName>
                                        </p:attrNameLst>
                                      </p:cBhvr>
                                      <p:to>
                                        <p:strVal val="visible"/>
                                      </p:to>
                                    </p:set>
                                    <p:anim calcmode="lin" valueType="num">
                                      <p:cBhvr additive="base">
                                        <p:cTn id="26" dur="1000" fill="hold">
                                          <p:stCondLst>
                                            <p:cond delay="0"/>
                                          </p:stCondLst>
                                        </p:cTn>
                                        <p:tgtEl>
                                          <p:spTgt spid="123907">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239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23907">
                                            <p:txEl>
                                              <p:pRg st="2" end="2"/>
                                            </p:txEl>
                                          </p:spTgt>
                                        </p:tgtEl>
                                        <p:attrNameLst>
                                          <p:attrName>style.visibility</p:attrName>
                                        </p:attrNameLst>
                                      </p:cBhvr>
                                      <p:to>
                                        <p:strVal val="visible"/>
                                      </p:to>
                                    </p:set>
                                    <p:anim calcmode="lin" valueType="num">
                                      <p:cBhvr additive="base">
                                        <p:cTn id="32" dur="1000" fill="hold">
                                          <p:stCondLst>
                                            <p:cond delay="0"/>
                                          </p:stCondLst>
                                        </p:cTn>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1239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23907">
                                            <p:txEl>
                                              <p:pRg st="1" end="1"/>
                                            </p:txEl>
                                          </p:spTgt>
                                        </p:tgtEl>
                                        <p:attrNameLst>
                                          <p:attrName>style.visibility</p:attrName>
                                        </p:attrNameLst>
                                      </p:cBhvr>
                                      <p:to>
                                        <p:strVal val="visible"/>
                                      </p:to>
                                    </p:set>
                                    <p:anim calcmode="lin" valueType="num">
                                      <p:cBhvr additive="base">
                                        <p:cTn id="38" dur="1000" fill="hold">
                                          <p:stCondLst>
                                            <p:cond delay="0"/>
                                          </p:stCondLst>
                                        </p:cTn>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239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23907">
                                            <p:txEl>
                                              <p:pRg st="0" end="0"/>
                                            </p:txEl>
                                          </p:spTgt>
                                        </p:tgtEl>
                                        <p:attrNameLst>
                                          <p:attrName>style.visibility</p:attrName>
                                        </p:attrNameLst>
                                      </p:cBhvr>
                                      <p:to>
                                        <p:strVal val="visible"/>
                                      </p:to>
                                    </p:set>
                                    <p:anim calcmode="lin" valueType="num">
                                      <p:cBhvr additive="base">
                                        <p:cTn id="44" dur="1000" fill="hold">
                                          <p:stCondLst>
                                            <p:cond delay="0"/>
                                          </p:stCondLst>
                                        </p:cTn>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stCondLst>
                                            <p:cond delay="0"/>
                                          </p:stCondLst>
                                        </p:cTn>
                                        <p:tgtEl>
                                          <p:spTgt spid="12390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rev="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115328" cy="1562122"/>
          </a:xfrm>
        </p:spPr>
        <p:txBody>
          <a:bodyPr/>
          <a:lstStyle/>
          <a:p>
            <a:r>
              <a:rPr lang="es-ES" dirty="0" smtClean="0"/>
              <a:t>El verdadero final de la Bella Durmiente</a:t>
            </a:r>
            <a:endParaRPr lang="es-ES" dirty="0"/>
          </a:p>
        </p:txBody>
      </p:sp>
      <p:sp>
        <p:nvSpPr>
          <p:cNvPr id="3" name="2 Marcador de contenido"/>
          <p:cNvSpPr>
            <a:spLocks noGrp="1"/>
          </p:cNvSpPr>
          <p:nvPr>
            <p:ph idx="1"/>
          </p:nvPr>
        </p:nvSpPr>
        <p:spPr/>
        <p:txBody>
          <a:bodyPr/>
          <a:lstStyle/>
          <a:p>
            <a:r>
              <a:rPr lang="es-ES" sz="2400" dirty="0" smtClean="0"/>
              <a:t>Argumento: Historia de la Bella Durmiente tras su matrimonio con el príncipe Azul.</a:t>
            </a:r>
          </a:p>
          <a:p>
            <a:r>
              <a:rPr lang="es-ES" sz="2400" dirty="0" smtClean="0"/>
              <a:t>Personajes principales: Bella, Azul, el rey Risco, reina Selva (hija del Floresta y el Príncipe  Abundio), la princesa Aurora, el príncipe Día, el montero Silo, </a:t>
            </a:r>
            <a:r>
              <a:rPr lang="es-ES" sz="2400" dirty="0" err="1" smtClean="0"/>
              <a:t>Rago</a:t>
            </a:r>
            <a:r>
              <a:rPr lang="es-ES" sz="2400" dirty="0" smtClean="0"/>
              <a:t>, Erina, Berro, Mía.</a:t>
            </a:r>
          </a:p>
          <a:p>
            <a:r>
              <a:rPr lang="es-ES" sz="2400" dirty="0" smtClean="0"/>
              <a:t>Temas: enamoramiento, guerra, maternidad, crueldad, desconocimiento de la naturaleza ajena, apariencias, el Sur, las decepciones de la madurez</a:t>
            </a:r>
          </a:p>
          <a:p>
            <a:r>
              <a:rPr lang="es-ES" sz="2400" dirty="0" smtClean="0"/>
              <a:t>Estructura: 3 partes (El Príncipe y la Princesa, Historia de la Reina Madre y algunas cosas más; La madre y los niños) </a:t>
            </a:r>
            <a:endParaRPr lang="es-ES" sz="2400"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enamorados</a:t>
            </a:r>
            <a:endParaRPr lang="es-ES" dirty="0"/>
          </a:p>
        </p:txBody>
      </p:sp>
      <p:sp>
        <p:nvSpPr>
          <p:cNvPr id="3" name="2 Marcador de contenido"/>
          <p:cNvSpPr>
            <a:spLocks noGrp="1"/>
          </p:cNvSpPr>
          <p:nvPr>
            <p:ph idx="1"/>
          </p:nvPr>
        </p:nvSpPr>
        <p:spPr/>
        <p:txBody>
          <a:bodyPr/>
          <a:lstStyle/>
          <a:p>
            <a:r>
              <a:rPr lang="es-ES" dirty="0" smtClean="0"/>
              <a:t>_ ¿Qué es esa cosa negra y viscosa hacia la que vamos?_ preguntó la Princesa.</a:t>
            </a:r>
          </a:p>
          <a:p>
            <a:r>
              <a:rPr lang="es-ES" dirty="0" smtClean="0"/>
              <a:t>Pero el Príncipe Azul parecía tan feliz, que no entendió del todo la pregunta y sólo dijo:</a:t>
            </a:r>
          </a:p>
          <a:p>
            <a:r>
              <a:rPr lang="es-ES" dirty="0" smtClean="0"/>
              <a:t>_ Es el castillo donde tú serás reina, mi reina, algún día. </a:t>
            </a:r>
          </a:p>
          <a:p>
            <a:r>
              <a:rPr lang="es-ES" dirty="0" smtClean="0"/>
              <a:t>Los enamorados dicen a veces cosas así, y es mejor no hacer demasiado caso. Pero quien las oye se siente muy satisfecho, y así se sintió la Princesa.</a:t>
            </a:r>
            <a:endParaRPr lang="es-ES"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edad de la razón</a:t>
            </a:r>
            <a:endParaRPr lang="es-ES" dirty="0"/>
          </a:p>
        </p:txBody>
      </p:sp>
      <p:sp>
        <p:nvSpPr>
          <p:cNvPr id="3" name="2 Marcador de contenido"/>
          <p:cNvSpPr>
            <a:spLocks noGrp="1"/>
          </p:cNvSpPr>
          <p:nvPr>
            <p:ph idx="1"/>
          </p:nvPr>
        </p:nvSpPr>
        <p:spPr/>
        <p:txBody>
          <a:bodyPr/>
          <a:lstStyle/>
          <a:p>
            <a:r>
              <a:rPr lang="es-ES" dirty="0" smtClean="0"/>
              <a:t>Y se abrazaron, y se amaron, y todo lo demás desapareció a su alrededor.</a:t>
            </a:r>
          </a:p>
          <a:p>
            <a:r>
              <a:rPr lang="es-ES" dirty="0" smtClean="0"/>
              <a:t>Desapareció en su mente, pero no en la realidad que les rodeaba. Ellos pensaban que ni la oscuridad, ni la perversidad que se ocultaba tras el tallo de cada hoja, ni los aullidos de los lobos que acechaban a su paso, existían realmente. Claro que ninguno de los dos había alcanzado eso que las gentes llaman edad de la razón.</a:t>
            </a:r>
            <a:endParaRPr lang="es-ES" dirty="0"/>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Maternidad</a:t>
            </a:r>
            <a:endParaRPr lang="es-ES" dirty="0"/>
          </a:p>
        </p:txBody>
      </p:sp>
      <p:sp>
        <p:nvSpPr>
          <p:cNvPr id="3" name="2 Marcador de contenido"/>
          <p:cNvSpPr>
            <a:spLocks noGrp="1"/>
          </p:cNvSpPr>
          <p:nvPr>
            <p:ph idx="1"/>
          </p:nvPr>
        </p:nvSpPr>
        <p:spPr/>
        <p:txBody>
          <a:bodyPr/>
          <a:lstStyle/>
          <a:p>
            <a:r>
              <a:rPr lang="es-ES" sz="2400" dirty="0" smtClean="0"/>
              <a:t>Desesperada, la Princesa se abalanzó hacia la camita de Aurora, que, desde la desaparición de Día, había mandado instalar a su lado. Cuando la vio vacía, se sintió al borde de la desesperación. Gritaba y lloraba, pidiendo que le devolvieran a sus hijos.</a:t>
            </a:r>
          </a:p>
          <a:p>
            <a:r>
              <a:rPr lang="es-ES" sz="2400" dirty="0" smtClean="0"/>
              <a:t>(…)</a:t>
            </a:r>
          </a:p>
          <a:p>
            <a:r>
              <a:rPr lang="es-ES" sz="2400" dirty="0" smtClean="0"/>
              <a:t>La Princesa no se consolaba de la pérdida de sus niños y, en lo más profundo de su ser, alentaba la sospecha de que su suegra la estaba engañando. Recorría las habitaciones de la enorme casa y lloraba sin cesar.</a:t>
            </a:r>
            <a:endParaRPr lang="es-ES" sz="2400"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dirty="0"/>
          </a:p>
        </p:txBody>
      </p:sp>
      <p:sp>
        <p:nvSpPr>
          <p:cNvPr id="5123" name="2 Subtítulo"/>
          <p:cNvSpPr>
            <a:spLocks noGrp="1"/>
          </p:cNvSpPr>
          <p:nvPr>
            <p:ph type="subTitle" idx="1"/>
          </p:nvPr>
        </p:nvSpPr>
        <p:spPr>
          <a:xfrm>
            <a:off x="533400" y="3228975"/>
            <a:ext cx="7854950" cy="1752600"/>
          </a:xfrm>
        </p:spPr>
        <p:txBody>
          <a:bodyPr/>
          <a:lstStyle/>
          <a:p>
            <a:pPr marR="0"/>
            <a:endParaRPr lang="es-ES" smtClean="0"/>
          </a:p>
        </p:txBody>
      </p:sp>
      <p:pic>
        <p:nvPicPr>
          <p:cNvPr id="5124" name="3 Imagen" descr="20071221-portada-Historias%20de%20la%20Artamila.jpg"/>
          <p:cNvPicPr>
            <a:picLocks noChangeAspect="1"/>
          </p:cNvPicPr>
          <p:nvPr/>
        </p:nvPicPr>
        <p:blipFill>
          <a:blip r:embed="rId2"/>
          <a:srcRect/>
          <a:stretch>
            <a:fillRect/>
          </a:stretch>
        </p:blipFill>
        <p:spPr bwMode="auto">
          <a:xfrm>
            <a:off x="0" y="0"/>
            <a:ext cx="9144000" cy="721518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85801"/>
            <a:ext cx="8229600" cy="1087016"/>
          </a:xfrm>
        </p:spPr>
        <p:txBody>
          <a:bodyPr/>
          <a:lstStyle/>
          <a:p>
            <a:r>
              <a:rPr lang="en-GB" sz="6000" dirty="0" err="1">
                <a:latin typeface="Viner Hand ITC" pitchFamily="66" charset="0"/>
              </a:rPr>
              <a:t>Historias</a:t>
            </a:r>
            <a:r>
              <a:rPr lang="en-GB" sz="6000" dirty="0">
                <a:latin typeface="Viner Hand ITC" pitchFamily="66" charset="0"/>
              </a:rPr>
              <a:t> de </a:t>
            </a:r>
            <a:r>
              <a:rPr lang="en-GB" sz="6000" dirty="0" err="1">
                <a:latin typeface="Viner Hand ITC" pitchFamily="66" charset="0"/>
              </a:rPr>
              <a:t>Artamila</a:t>
            </a:r>
            <a:endParaRPr lang="es-ES_tradnl" sz="6000" dirty="0">
              <a:latin typeface="Viner Hand ITC" pitchFamily="66" charset="0"/>
            </a:endParaRPr>
          </a:p>
        </p:txBody>
      </p:sp>
      <p:sp>
        <p:nvSpPr>
          <p:cNvPr id="65539" name="Rectangle 3"/>
          <p:cNvSpPr>
            <a:spLocks noGrp="1" noChangeArrowheads="1"/>
          </p:cNvSpPr>
          <p:nvPr>
            <p:ph type="body" idx="1"/>
          </p:nvPr>
        </p:nvSpPr>
        <p:spPr>
          <a:xfrm>
            <a:off x="4293651" y="2645918"/>
            <a:ext cx="4762872" cy="4065315"/>
          </a:xfrm>
        </p:spPr>
        <p:txBody>
          <a:bodyPr/>
          <a:lstStyle/>
          <a:p>
            <a:pPr>
              <a:buFontTx/>
              <a:buNone/>
            </a:pPr>
            <a:endParaRPr lang="es-ES_tradnl" dirty="0"/>
          </a:p>
          <a:p>
            <a:pPr>
              <a:buFontTx/>
              <a:buNone/>
            </a:pPr>
            <a:r>
              <a:rPr lang="es-ES_tradnl" dirty="0"/>
              <a:t>                                   </a:t>
            </a:r>
          </a:p>
          <a:p>
            <a:pPr>
              <a:buFontTx/>
              <a:buNone/>
            </a:pPr>
            <a:r>
              <a:rPr lang="es-ES_tradnl" dirty="0"/>
              <a:t>                              </a:t>
            </a:r>
            <a:r>
              <a:rPr lang="es-ES_tradnl" i="1" dirty="0">
                <a:latin typeface="Harlow Solid Italic" pitchFamily="82" charset="0"/>
              </a:rPr>
              <a:t>de </a:t>
            </a:r>
            <a:r>
              <a:rPr lang="es-ES_tradnl" sz="4000" i="1" dirty="0">
                <a:latin typeface="Harlow Solid Italic" pitchFamily="82" charset="0"/>
              </a:rPr>
              <a:t>Ana Maria Matute</a:t>
            </a:r>
          </a:p>
        </p:txBody>
      </p:sp>
      <p:pic>
        <p:nvPicPr>
          <p:cNvPr id="65540" name="Picture 4"/>
          <p:cNvPicPr>
            <a:picLocks noChangeAspect="1" noChangeArrowheads="1"/>
          </p:cNvPicPr>
          <p:nvPr/>
        </p:nvPicPr>
        <p:blipFill>
          <a:blip r:embed="rId2"/>
          <a:srcRect/>
          <a:stretch>
            <a:fillRect/>
          </a:stretch>
        </p:blipFill>
        <p:spPr bwMode="auto">
          <a:xfrm>
            <a:off x="838200" y="1874949"/>
            <a:ext cx="3517776" cy="4373451"/>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800" fill="hold">
                                          <p:stCondLst>
                                            <p:cond delay="0"/>
                                          </p:stCondLst>
                                        </p:cTn>
                                        <p:tgtEl>
                                          <p:spTgt spid="6553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655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1000"/>
                                        <p:tgtEl>
                                          <p:spTgt spid="65539">
                                            <p:txEl>
                                              <p:pRg st="1" end="1"/>
                                            </p:txEl>
                                          </p:spTgt>
                                        </p:tgtEl>
                                      </p:cBhvr>
                                    </p:animEffect>
                                    <p:anim calcmode="lin" valueType="num">
                                      <p:cBhvr>
                                        <p:cTn id="14" dur="1000" fill="hold"/>
                                        <p:tgtEl>
                                          <p:spTgt spid="65539">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65539">
                                            <p:txEl>
                                              <p:pRg st="2" end="2"/>
                                            </p:txEl>
                                          </p:spTgt>
                                        </p:tgtEl>
                                        <p:attrNameLst>
                                          <p:attrName>style.visibility</p:attrName>
                                        </p:attrNameLst>
                                      </p:cBhvr>
                                      <p:to>
                                        <p:strVal val="visible"/>
                                      </p:to>
                                    </p:set>
                                    <p:animEffect transition="in" filter="fade">
                                      <p:cBhvr>
                                        <p:cTn id="20" dur="1000"/>
                                        <p:tgtEl>
                                          <p:spTgt spid="65539">
                                            <p:txEl>
                                              <p:pRg st="2" end="2"/>
                                            </p:txEl>
                                          </p:spTgt>
                                        </p:tgtEl>
                                      </p:cBhvr>
                                    </p:animEffect>
                                    <p:anim calcmode="lin" valueType="num">
                                      <p:cBhvr>
                                        <p:cTn id="21" dur="1000" fill="hold"/>
                                        <p:tgtEl>
                                          <p:spTgt spid="65539">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s-ES_tradnl">
                <a:latin typeface="Monotype Corsiva" pitchFamily="66" charset="0"/>
              </a:rPr>
              <a:t>La felicidad</a:t>
            </a:r>
          </a:p>
        </p:txBody>
      </p:sp>
      <p:sp>
        <p:nvSpPr>
          <p:cNvPr id="66563" name="Rectangle 3"/>
          <p:cNvSpPr>
            <a:spLocks noGrp="1" noChangeArrowheads="1"/>
          </p:cNvSpPr>
          <p:nvPr>
            <p:ph type="body" idx="1"/>
          </p:nvPr>
        </p:nvSpPr>
        <p:spPr/>
        <p:txBody>
          <a:bodyPr/>
          <a:lstStyle/>
          <a:p>
            <a:pPr>
              <a:lnSpc>
                <a:spcPct val="90000"/>
              </a:lnSpc>
              <a:buFontTx/>
              <a:buNone/>
            </a:pPr>
            <a:r>
              <a:rPr lang="es-ES_tradnl" sz="2400"/>
              <a:t>    </a:t>
            </a:r>
            <a:r>
              <a:rPr lang="es-ES_tradnl" sz="2400">
                <a:latin typeface="Lucida Calligraphy" pitchFamily="66" charset="0"/>
              </a:rPr>
              <a:t>´´ Lorenzo sintió una irritación pueril.</a:t>
            </a:r>
          </a:p>
          <a:p>
            <a:pPr>
              <a:lnSpc>
                <a:spcPct val="90000"/>
              </a:lnSpc>
              <a:buFontTx/>
              <a:buNone/>
            </a:pPr>
            <a:r>
              <a:rPr lang="es-ES_tradnl" sz="2400">
                <a:latin typeface="Lucida Calligraphy" pitchFamily="66" charset="0"/>
              </a:rPr>
              <a:t>       -    ¡Esa mujer no está loca! –dijo-. Es una madre, una buena mujer. No está loca una mujer que vive porque su hijo vive…, sólo porque tiene un hijo, tan llena de felicidad…</a:t>
            </a:r>
          </a:p>
          <a:p>
            <a:pPr>
              <a:lnSpc>
                <a:spcPct val="90000"/>
              </a:lnSpc>
              <a:buFontTx/>
              <a:buNone/>
            </a:pPr>
            <a:r>
              <a:rPr lang="es-ES_tradnl" sz="2400">
                <a:latin typeface="Lucida Calligraphy" pitchFamily="66" charset="0"/>
              </a:rPr>
              <a:t>       Atilano miro al suelo con una gran tristeza. Levantó un dedo, sentencioso, y dijo:</a:t>
            </a:r>
          </a:p>
          <a:p>
            <a:pPr>
              <a:lnSpc>
                <a:spcPct val="90000"/>
              </a:lnSpc>
              <a:buFontTx/>
              <a:buNone/>
            </a:pPr>
            <a:r>
              <a:rPr lang="es-ES_tradnl" sz="2400">
                <a:latin typeface="Lucida Calligraphy" pitchFamily="66" charset="0"/>
              </a:rPr>
              <a:t>       -     No tiene ningún hijo, don Lorenzo. Se le murió de meningitis, hace lo menos cuatro años.´´   </a:t>
            </a:r>
            <a:endParaRPr lang="es-ES_tradnl" sz="2400" b="1">
              <a:latin typeface="Lucida Calligraphy" pitchFamily="66" charset="0"/>
            </a:endParaRPr>
          </a:p>
          <a:p>
            <a:pPr>
              <a:lnSpc>
                <a:spcPct val="90000"/>
              </a:lnSpc>
              <a:buFontTx/>
              <a:buNone/>
            </a:pPr>
            <a:r>
              <a:rPr lang="es-ES_tradnl" sz="2400"/>
              <a:t> </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66563">
                                            <p:txEl>
                                              <p:pRg st="1" end="1"/>
                                            </p:txEl>
                                          </p:spTgt>
                                        </p:tgtEl>
                                        <p:attrNameLst>
                                          <p:attrName>style.visibility</p:attrName>
                                        </p:attrNameLst>
                                      </p:cBhvr>
                                      <p:to>
                                        <p:strVal val="visible"/>
                                      </p:to>
                                    </p:set>
                                    <p:animEffect transition="in" filter="fade">
                                      <p:cBhvr>
                                        <p:cTn id="14" dur="1000"/>
                                        <p:tgtEl>
                                          <p:spTgt spid="66563">
                                            <p:txEl>
                                              <p:pRg st="1" end="1"/>
                                            </p:txEl>
                                          </p:spTgt>
                                        </p:tgtEl>
                                      </p:cBhvr>
                                    </p:animEffect>
                                    <p:anim calcmode="lin" valueType="num">
                                      <p:cBhvr>
                                        <p:cTn id="15"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66563">
                                            <p:txEl>
                                              <p:pRg st="2" end="2"/>
                                            </p:txEl>
                                          </p:spTgt>
                                        </p:tgtEl>
                                        <p:attrNameLst>
                                          <p:attrName>style.visibility</p:attrName>
                                        </p:attrNameLst>
                                      </p:cBhvr>
                                      <p:to>
                                        <p:strVal val="visible"/>
                                      </p:to>
                                    </p:set>
                                    <p:animEffect transition="in" filter="fade">
                                      <p:cBhvr>
                                        <p:cTn id="21" dur="1000"/>
                                        <p:tgtEl>
                                          <p:spTgt spid="66563">
                                            <p:txEl>
                                              <p:pRg st="2" end="2"/>
                                            </p:txEl>
                                          </p:spTgt>
                                        </p:tgtEl>
                                      </p:cBhvr>
                                    </p:animEffect>
                                    <p:anim calcmode="lin" valueType="num">
                                      <p:cBhvr>
                                        <p:cTn id="22"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65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66563">
                                            <p:txEl>
                                              <p:pRg st="3" end="3"/>
                                            </p:txEl>
                                          </p:spTgt>
                                        </p:tgtEl>
                                        <p:attrNameLst>
                                          <p:attrName>style.visibility</p:attrName>
                                        </p:attrNameLst>
                                      </p:cBhvr>
                                      <p:to>
                                        <p:strVal val="visible"/>
                                      </p:to>
                                    </p:set>
                                    <p:animEffect transition="in" filter="fade">
                                      <p:cBhvr>
                                        <p:cTn id="28" dur="1000"/>
                                        <p:tgtEl>
                                          <p:spTgt spid="66563">
                                            <p:txEl>
                                              <p:pRg st="3" end="3"/>
                                            </p:txEl>
                                          </p:spTgt>
                                        </p:tgtEl>
                                      </p:cBhvr>
                                    </p:animEffect>
                                    <p:anim calcmode="lin" valueType="num">
                                      <p:cBhvr>
                                        <p:cTn id="29" dur="10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6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iterate type="lt">
                                    <p:tmPct val="10000"/>
                                  </p:iterate>
                                  <p:childTnLst>
                                    <p:set>
                                      <p:cBhvr>
                                        <p:cTn id="34" dur="1" fill="hold">
                                          <p:stCondLst>
                                            <p:cond delay="0"/>
                                          </p:stCondLst>
                                        </p:cTn>
                                        <p:tgtEl>
                                          <p:spTgt spid="66563">
                                            <p:txEl>
                                              <p:pRg st="4" end="4"/>
                                            </p:txEl>
                                          </p:spTgt>
                                        </p:tgtEl>
                                        <p:attrNameLst>
                                          <p:attrName>style.visibility</p:attrName>
                                        </p:attrNameLst>
                                      </p:cBhvr>
                                      <p:to>
                                        <p:strVal val="visible"/>
                                      </p:to>
                                    </p:set>
                                    <p:animEffect transition="in" filter="fade">
                                      <p:cBhvr>
                                        <p:cTn id="35" dur="1000"/>
                                        <p:tgtEl>
                                          <p:spTgt spid="66563">
                                            <p:txEl>
                                              <p:pRg st="4" end="4"/>
                                            </p:txEl>
                                          </p:spTgt>
                                        </p:tgtEl>
                                      </p:cBhvr>
                                    </p:animEffect>
                                    <p:anim calcmode="lin" valueType="num">
                                      <p:cBhvr>
                                        <p:cTn id="36" dur="10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65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2" name="Picture 4"/>
          <p:cNvPicPr>
            <a:picLocks noGrp="1" noChangeAspect="1" noChangeArrowheads="1"/>
          </p:cNvPicPr>
          <p:nvPr>
            <p:ph type="title"/>
          </p:nvPr>
        </p:nvPicPr>
        <p:blipFill>
          <a:blip r:embed="rId2"/>
          <a:srcRect/>
          <a:stretch>
            <a:fillRect/>
          </a:stretch>
        </p:blipFill>
        <p:spPr>
          <a:xfrm>
            <a:off x="457200" y="1752600"/>
            <a:ext cx="2971800" cy="4267200"/>
          </a:xfrm>
          <a:noFill/>
          <a:ln/>
        </p:spPr>
      </p:pic>
      <p:pic>
        <p:nvPicPr>
          <p:cNvPr id="22533" name="Picture 5"/>
          <p:cNvPicPr>
            <a:picLocks noChangeAspect="1" noChangeArrowheads="1"/>
          </p:cNvPicPr>
          <p:nvPr/>
        </p:nvPicPr>
        <p:blipFill>
          <a:blip r:embed="rId3"/>
          <a:srcRect/>
          <a:stretch>
            <a:fillRect/>
          </a:stretch>
        </p:blipFill>
        <p:spPr bwMode="auto">
          <a:xfrm>
            <a:off x="3429000" y="0"/>
            <a:ext cx="3514725" cy="2495550"/>
          </a:xfrm>
          <a:prstGeom prst="rect">
            <a:avLst/>
          </a:prstGeom>
          <a:noFill/>
          <a:ln w="9525">
            <a:noFill/>
            <a:miter lim="800000"/>
            <a:headEnd/>
            <a:tailEnd/>
          </a:ln>
        </p:spPr>
      </p:pic>
      <p:pic>
        <p:nvPicPr>
          <p:cNvPr id="22536" name="Picture 8"/>
          <p:cNvPicPr>
            <a:picLocks noChangeAspect="1" noChangeArrowheads="1"/>
          </p:cNvPicPr>
          <p:nvPr/>
        </p:nvPicPr>
        <p:blipFill>
          <a:blip r:embed="rId4"/>
          <a:srcRect/>
          <a:stretch>
            <a:fillRect/>
          </a:stretch>
        </p:blipFill>
        <p:spPr bwMode="auto">
          <a:xfrm>
            <a:off x="4419600" y="2514600"/>
            <a:ext cx="4191000" cy="3543300"/>
          </a:xfrm>
          <a:prstGeom prst="rect">
            <a:avLst/>
          </a:prstGeom>
          <a:noFill/>
          <a:ln w="9525">
            <a:noFill/>
            <a:miter lim="800000"/>
            <a:headEnd/>
            <a:tailEnd/>
          </a:ln>
        </p:spPr>
      </p:pic>
      <p:sp>
        <p:nvSpPr>
          <p:cNvPr id="22538" name="Rectangle 10"/>
          <p:cNvSpPr>
            <a:spLocks noGrp="1" noChangeArrowheads="1"/>
          </p:cNvSpPr>
          <p:nvPr>
            <p:ph type="body" idx="1"/>
          </p:nvPr>
        </p:nvSpPr>
        <p:spPr>
          <a:xfrm flipV="1">
            <a:off x="457200" y="6126163"/>
            <a:ext cx="8229600" cy="122237"/>
          </a:xfrm>
        </p:spPr>
        <p:txBody>
          <a:bodyPr/>
          <a:lstStyle/>
          <a:p>
            <a:pPr>
              <a:lnSpc>
                <a:spcPct val="80000"/>
              </a:lnSpc>
            </a:pPr>
            <a:endParaRPr lang="es-ES" sz="80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22538">
                                            <p:txEl>
                                              <p:pRg st="0" end="0"/>
                                            </p:txEl>
                                          </p:spTgt>
                                        </p:tgtEl>
                                        <p:attrNameLst>
                                          <p:attrName>style.visibility</p:attrName>
                                        </p:attrNameLst>
                                      </p:cBhvr>
                                      <p:to>
                                        <p:strVal val="visible"/>
                                      </p:to>
                                    </p:set>
                                    <p:anim calcmode="lin" valueType="num">
                                      <p:cBhvr>
                                        <p:cTn id="7" dur="1000" fill="hold"/>
                                        <p:tgtEl>
                                          <p:spTgt spid="2253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253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s-ES_tradnl" b="1">
                <a:latin typeface="Monotype Corsiva" pitchFamily="66" charset="0"/>
              </a:rPr>
              <a:t>La rama seca</a:t>
            </a:r>
          </a:p>
        </p:txBody>
      </p:sp>
      <p:sp>
        <p:nvSpPr>
          <p:cNvPr id="67587" name="Rectangle 3"/>
          <p:cNvSpPr>
            <a:spLocks noGrp="1" noChangeArrowheads="1"/>
          </p:cNvSpPr>
          <p:nvPr>
            <p:ph type="body" idx="1"/>
          </p:nvPr>
        </p:nvSpPr>
        <p:spPr>
          <a:xfrm>
            <a:off x="533400" y="1600200"/>
            <a:ext cx="8229600" cy="4525963"/>
          </a:xfrm>
        </p:spPr>
        <p:txBody>
          <a:bodyPr/>
          <a:lstStyle/>
          <a:p>
            <a:pPr>
              <a:buFontTx/>
              <a:buNone/>
            </a:pPr>
            <a:r>
              <a:rPr lang="es-ES_tradnl" sz="2800" b="1"/>
              <a:t>       </a:t>
            </a:r>
            <a:r>
              <a:rPr lang="es-ES_tradnl" sz="2800" b="1">
                <a:solidFill>
                  <a:srgbClr val="000000"/>
                </a:solidFill>
                <a:latin typeface="Lucida Calligraphy" pitchFamily="66" charset="0"/>
              </a:rPr>
              <a:t>´´ La niña le echó a  &lt; &lt; Pipa &gt;&gt;  y doña Clementina, cuando la tuvo en sus manos, se quedó pensativa. &lt;&lt;Pipa&gt;&gt; era simplemente una ramita seca envuelta en un trozo de percal sujeto con un cordel. Le dio la vuelta entre los dedos y miró con cierta tristeza hacia la ventana. La niña la observaba con ojos impacientes y extendía las dos manos.´´</a:t>
            </a:r>
            <a:r>
              <a:rPr lang="es-ES_tradnl" sz="2800">
                <a:solidFill>
                  <a:srgbClr val="000000"/>
                </a:solidFill>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ppt_w</p:attrName>
                                        </p:attrNameLst>
                                      </p:cBhvr>
                                      <p:tavLst>
                                        <p:tav tm="0">
                                          <p:val>
                                            <p:fltVal val="0"/>
                                          </p:val>
                                        </p:tav>
                                        <p:tav tm="100000">
                                          <p:val>
                                            <p:strVal val="#ppt_w"/>
                                          </p:val>
                                        </p:tav>
                                      </p:tavLst>
                                    </p:anim>
                                    <p:anim calcmode="lin" valueType="num">
                                      <p:cBhvr>
                                        <p:cTn id="8" dur="500" fill="hold"/>
                                        <p:tgtEl>
                                          <p:spTgt spid="67586"/>
                                        </p:tgtEl>
                                        <p:attrNameLst>
                                          <p:attrName>ppt_h</p:attrName>
                                        </p:attrNameLst>
                                      </p:cBhvr>
                                      <p:tavLst>
                                        <p:tav tm="0">
                                          <p:val>
                                            <p:fltVal val="0"/>
                                          </p:val>
                                        </p:tav>
                                        <p:tav tm="100000">
                                          <p:val>
                                            <p:strVal val="#ppt_h"/>
                                          </p:val>
                                        </p:tav>
                                      </p:tavLst>
                                    </p:anim>
                                    <p:anim calcmode="lin" valueType="num">
                                      <p:cBhvr>
                                        <p:cTn id="9" dur="500" fill="hold"/>
                                        <p:tgtEl>
                                          <p:spTgt spid="67586"/>
                                        </p:tgtEl>
                                        <p:attrNameLst>
                                          <p:attrName>style.rotation</p:attrName>
                                        </p:attrNameLst>
                                      </p:cBhvr>
                                      <p:tavLst>
                                        <p:tav tm="0">
                                          <p:val>
                                            <p:fltVal val="360"/>
                                          </p:val>
                                        </p:tav>
                                        <p:tav tm="100000">
                                          <p:val>
                                            <p:fltVal val="0"/>
                                          </p:val>
                                        </p:tav>
                                      </p:tavLst>
                                    </p:anim>
                                    <p:animEffect transition="in" filter="fade">
                                      <p:cBhvr>
                                        <p:cTn id="10" dur="500"/>
                                        <p:tgtEl>
                                          <p:spTgt spid="675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67587">
                                            <p:txEl>
                                              <p:pRg st="0" end="0"/>
                                            </p:txEl>
                                          </p:spTgt>
                                        </p:tgtEl>
                                        <p:attrNameLst>
                                          <p:attrName>style.visibility</p:attrName>
                                        </p:attrNameLst>
                                      </p:cBhvr>
                                      <p:to>
                                        <p:strVal val="visible"/>
                                      </p:to>
                                    </p:set>
                                    <p:anim calcmode="lin" valueType="num">
                                      <p:cBhvr>
                                        <p:cTn id="15"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75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675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357166"/>
            <a:ext cx="7851648" cy="2971808"/>
          </a:xfrm>
        </p:spPr>
        <p:txBody>
          <a:bodyPr/>
          <a:lstStyle/>
          <a:p>
            <a:pPr algn="ctr" fontAlgn="auto">
              <a:spcAft>
                <a:spcPts val="0"/>
              </a:spcAft>
              <a:defRPr/>
            </a:pPr>
            <a:r>
              <a:rPr lang="es-ES" dirty="0" smtClean="0"/>
              <a:t>Historias de la Artámila</a:t>
            </a:r>
            <a:br>
              <a:rPr lang="es-ES" dirty="0" smtClean="0"/>
            </a:br>
            <a:r>
              <a:rPr lang="es-ES" sz="3200" dirty="0" smtClean="0"/>
              <a:t/>
            </a:r>
            <a:br>
              <a:rPr lang="es-ES" sz="3200" dirty="0" smtClean="0"/>
            </a:br>
            <a:endParaRPr lang="es-ES" sz="4400" dirty="0"/>
          </a:p>
        </p:txBody>
      </p:sp>
      <p:sp>
        <p:nvSpPr>
          <p:cNvPr id="3" name="2 Subtítulo"/>
          <p:cNvSpPr>
            <a:spLocks noGrp="1"/>
          </p:cNvSpPr>
          <p:nvPr>
            <p:ph type="subTitle" idx="1"/>
          </p:nvPr>
        </p:nvSpPr>
        <p:spPr>
          <a:xfrm>
            <a:off x="642938" y="2714625"/>
            <a:ext cx="7854950" cy="2928938"/>
          </a:xfrm>
        </p:spPr>
        <p:txBody>
          <a:bodyPr>
            <a:normAutofit/>
          </a:bodyPr>
          <a:lstStyle/>
          <a:p>
            <a:pPr marR="0" algn="ctr">
              <a:lnSpc>
                <a:spcPct val="80000"/>
              </a:lnSpc>
            </a:pPr>
            <a:endParaRPr lang="es-ES" sz="3100" dirty="0" smtClean="0">
              <a:solidFill>
                <a:srgbClr val="5EF0F7"/>
              </a:solidFill>
            </a:endParaRPr>
          </a:p>
          <a:p>
            <a:pPr marR="0" algn="l">
              <a:lnSpc>
                <a:spcPct val="80000"/>
              </a:lnSpc>
              <a:buFont typeface="Arial" charset="0"/>
              <a:buChar char="•"/>
            </a:pPr>
            <a:r>
              <a:rPr lang="es-ES" sz="2200" dirty="0" smtClean="0">
                <a:solidFill>
                  <a:srgbClr val="5EF0F7"/>
                </a:solidFill>
              </a:rPr>
              <a:t>La importancia de la colección de relatos</a:t>
            </a:r>
          </a:p>
          <a:p>
            <a:pPr marR="0" algn="l">
              <a:lnSpc>
                <a:spcPct val="80000"/>
              </a:lnSpc>
              <a:buFont typeface="Arial" charset="0"/>
              <a:buChar char="•"/>
            </a:pPr>
            <a:endParaRPr lang="es-ES" sz="2200" dirty="0" smtClean="0">
              <a:solidFill>
                <a:srgbClr val="5EF0F7"/>
              </a:solidFill>
            </a:endParaRPr>
          </a:p>
          <a:p>
            <a:pPr marR="0" algn="l">
              <a:lnSpc>
                <a:spcPct val="80000"/>
              </a:lnSpc>
              <a:buFont typeface="Arial" charset="0"/>
              <a:buChar char="•"/>
            </a:pPr>
            <a:r>
              <a:rPr lang="es-ES" sz="2200" dirty="0" smtClean="0">
                <a:solidFill>
                  <a:srgbClr val="5EF0F7"/>
                </a:solidFill>
              </a:rPr>
              <a:t>La intencionalidad emotiva en sus cuentos</a:t>
            </a:r>
          </a:p>
          <a:p>
            <a:pPr marR="0" algn="l">
              <a:lnSpc>
                <a:spcPct val="80000"/>
              </a:lnSpc>
              <a:buFont typeface="Arial" charset="0"/>
              <a:buChar char="•"/>
            </a:pPr>
            <a:endParaRPr lang="es-ES" sz="2200" dirty="0" smtClean="0">
              <a:solidFill>
                <a:srgbClr val="5EF0F7"/>
              </a:solidFill>
            </a:endParaRPr>
          </a:p>
          <a:p>
            <a:pPr marR="0" algn="l">
              <a:lnSpc>
                <a:spcPct val="80000"/>
              </a:lnSpc>
              <a:buFont typeface="Arial" charset="0"/>
              <a:buChar char="•"/>
            </a:pPr>
            <a:r>
              <a:rPr lang="es-ES" sz="2200" dirty="0" smtClean="0">
                <a:solidFill>
                  <a:srgbClr val="5EF0F7"/>
                </a:solidFill>
              </a:rPr>
              <a:t>La intención ética</a:t>
            </a:r>
          </a:p>
          <a:p>
            <a:pPr marR="0" algn="ctr">
              <a:lnSpc>
                <a:spcPct val="80000"/>
              </a:lnSpc>
              <a:buFont typeface="Arial" charset="0"/>
              <a:buChar char="•"/>
            </a:pPr>
            <a:endParaRPr lang="es-ES" sz="3100" dirty="0" smtClean="0">
              <a:solidFill>
                <a:srgbClr val="5EF0F7"/>
              </a:solidFill>
            </a:endParaRPr>
          </a:p>
          <a:p>
            <a:pPr marR="0" algn="ctr">
              <a:lnSpc>
                <a:spcPct val="80000"/>
              </a:lnSpc>
            </a:pPr>
            <a:endParaRPr lang="es-ES" sz="3100" dirty="0" smtClean="0">
              <a:solidFill>
                <a:srgbClr val="5EF0F7"/>
              </a:solidFill>
            </a:endParaRPr>
          </a:p>
          <a:p>
            <a:pPr marR="0" algn="l">
              <a:lnSpc>
                <a:spcPct val="80000"/>
              </a:lnSpc>
            </a:pPr>
            <a:endParaRPr lang="es-ES" sz="3100" dirty="0" smtClean="0"/>
          </a:p>
          <a:p>
            <a:pPr marR="0" algn="l">
              <a:lnSpc>
                <a:spcPct val="80000"/>
              </a:lnSpc>
            </a:pPr>
            <a:endParaRPr lang="es-ES" sz="1800" dirty="0" smtClean="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648" cy="1200144"/>
          </a:xfrm>
        </p:spPr>
        <p:txBody>
          <a:bodyPr/>
          <a:lstStyle/>
          <a:p>
            <a:pPr algn="ctr" fontAlgn="auto">
              <a:spcAft>
                <a:spcPts val="0"/>
              </a:spcAft>
              <a:defRPr/>
            </a:pPr>
            <a:r>
              <a:rPr lang="es-ES" sz="3200" smtClean="0"/>
              <a:t>Organización narrativa</a:t>
            </a:r>
            <a:endParaRPr lang="es-ES" sz="3200"/>
          </a:p>
        </p:txBody>
      </p:sp>
      <p:sp>
        <p:nvSpPr>
          <p:cNvPr id="3" name="2 Subtítulo"/>
          <p:cNvSpPr>
            <a:spLocks noGrp="1"/>
          </p:cNvSpPr>
          <p:nvPr>
            <p:ph type="subTitle" idx="1"/>
          </p:nvPr>
        </p:nvSpPr>
        <p:spPr>
          <a:xfrm>
            <a:off x="533400" y="3228975"/>
            <a:ext cx="7854950" cy="1752600"/>
          </a:xfrm>
        </p:spPr>
        <p:txBody>
          <a:bodyPr>
            <a:normAutofit/>
          </a:bodyPr>
          <a:lstStyle/>
          <a:p>
            <a:pPr marR="0" algn="l">
              <a:lnSpc>
                <a:spcPct val="80000"/>
              </a:lnSpc>
              <a:buFont typeface="Arial" charset="0"/>
              <a:buChar char="•"/>
            </a:pPr>
            <a:r>
              <a:rPr lang="es-ES" sz="2200" smtClean="0">
                <a:solidFill>
                  <a:srgbClr val="5EF0F7"/>
                </a:solidFill>
              </a:rPr>
              <a:t>La homogeneidad de la extensión de los veintidós cuentos</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La brevedad de los veintidós cuentos</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La simetría de la organización narrativa de estos cuentos</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fontAlgn="auto">
              <a:spcAft>
                <a:spcPts val="0"/>
              </a:spcAft>
              <a:defRPr/>
            </a:pPr>
            <a:r>
              <a:rPr lang="es-ES" sz="3600" dirty="0" smtClean="0"/>
              <a:t>El orden de la historia</a:t>
            </a:r>
            <a:br>
              <a:rPr lang="es-ES" sz="3600" dirty="0" smtClean="0"/>
            </a:br>
            <a:endParaRPr lang="es-ES" sz="3600" dirty="0"/>
          </a:p>
        </p:txBody>
      </p:sp>
      <p:sp>
        <p:nvSpPr>
          <p:cNvPr id="3" name="2 Subtítulo"/>
          <p:cNvSpPr>
            <a:spLocks noGrp="1"/>
          </p:cNvSpPr>
          <p:nvPr>
            <p:ph type="subTitle" idx="1"/>
          </p:nvPr>
        </p:nvSpPr>
        <p:spPr>
          <a:xfrm>
            <a:off x="533400" y="3228975"/>
            <a:ext cx="7854950" cy="1752600"/>
          </a:xfrm>
        </p:spPr>
        <p:txBody>
          <a:bodyPr>
            <a:normAutofit/>
          </a:bodyPr>
          <a:lstStyle/>
          <a:p>
            <a:pPr marR="0" algn="l">
              <a:lnSpc>
                <a:spcPct val="80000"/>
              </a:lnSpc>
              <a:buFont typeface="Arial" charset="0"/>
              <a:buChar char="•"/>
            </a:pPr>
            <a:r>
              <a:rPr lang="es-ES" sz="2200" dirty="0" err="1" smtClean="0">
                <a:solidFill>
                  <a:srgbClr val="5EF0F7"/>
                </a:solidFill>
              </a:rPr>
              <a:t>Anacronías</a:t>
            </a:r>
            <a:r>
              <a:rPr lang="es-ES" sz="2200" dirty="0" smtClean="0">
                <a:solidFill>
                  <a:srgbClr val="5EF0F7"/>
                </a:solidFill>
              </a:rPr>
              <a:t>:</a:t>
            </a:r>
          </a:p>
          <a:p>
            <a:pPr marR="0" algn="l">
              <a:lnSpc>
                <a:spcPct val="80000"/>
              </a:lnSpc>
              <a:buFont typeface="Arial" charset="0"/>
              <a:buChar char="•"/>
            </a:pPr>
            <a:endParaRPr lang="es-ES" sz="2200" dirty="0" smtClean="0">
              <a:solidFill>
                <a:srgbClr val="5EF0F7"/>
              </a:solidFill>
            </a:endParaRPr>
          </a:p>
          <a:p>
            <a:pPr marR="0" algn="l">
              <a:lnSpc>
                <a:spcPct val="80000"/>
              </a:lnSpc>
              <a:buFont typeface="Arial" charset="0"/>
              <a:buChar char="•"/>
            </a:pPr>
            <a:r>
              <a:rPr lang="es-ES" sz="2200" dirty="0" smtClean="0">
                <a:solidFill>
                  <a:srgbClr val="5EF0F7"/>
                </a:solidFill>
              </a:rPr>
              <a:t>Retrospección o </a:t>
            </a:r>
            <a:r>
              <a:rPr lang="es-ES" sz="2200" dirty="0" err="1" smtClean="0">
                <a:solidFill>
                  <a:srgbClr val="5EF0F7"/>
                </a:solidFill>
              </a:rPr>
              <a:t>análepsis</a:t>
            </a:r>
            <a:r>
              <a:rPr lang="es-ES" sz="2200" dirty="0" smtClean="0">
                <a:solidFill>
                  <a:srgbClr val="5EF0F7"/>
                </a:solidFill>
              </a:rPr>
              <a:t> (Flash-Back)</a:t>
            </a:r>
          </a:p>
          <a:p>
            <a:pPr marR="0" algn="l">
              <a:lnSpc>
                <a:spcPct val="80000"/>
              </a:lnSpc>
              <a:buFont typeface="Arial" charset="0"/>
              <a:buChar char="•"/>
            </a:pPr>
            <a:endParaRPr lang="es-ES" sz="2200" dirty="0" smtClean="0">
              <a:solidFill>
                <a:srgbClr val="5EF0F7"/>
              </a:solidFill>
            </a:endParaRPr>
          </a:p>
          <a:p>
            <a:pPr marR="0" algn="l">
              <a:lnSpc>
                <a:spcPct val="80000"/>
              </a:lnSpc>
              <a:buFont typeface="Arial" charset="0"/>
              <a:buChar char="•"/>
            </a:pPr>
            <a:r>
              <a:rPr lang="es-ES" sz="2200" dirty="0" smtClean="0">
                <a:solidFill>
                  <a:srgbClr val="5EF0F7"/>
                </a:solidFill>
              </a:rPr>
              <a:t>La prospección o prolepsis</a:t>
            </a:r>
          </a:p>
          <a:p>
            <a:pPr marR="0" algn="l">
              <a:lnSpc>
                <a:spcPct val="80000"/>
              </a:lnSpc>
            </a:pPr>
            <a:endParaRPr lang="es-ES" sz="2200" dirty="0" smtClean="0"/>
          </a:p>
          <a:p>
            <a:pPr marR="0" algn="l">
              <a:lnSpc>
                <a:spcPct val="80000"/>
              </a:lnSpc>
            </a:pPr>
            <a:endParaRPr lang="es-ES" sz="2200" dirty="0"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fontAlgn="auto">
              <a:spcAft>
                <a:spcPts val="0"/>
              </a:spcAft>
              <a:defRPr/>
            </a:pPr>
            <a:r>
              <a:rPr lang="es-ES" sz="4400" dirty="0" smtClean="0"/>
              <a:t>El ritmo de la historia</a:t>
            </a:r>
            <a:br>
              <a:rPr lang="es-ES" sz="4400" dirty="0" smtClean="0"/>
            </a:br>
            <a:endParaRPr lang="es-ES" sz="4400" dirty="0"/>
          </a:p>
        </p:txBody>
      </p:sp>
      <p:sp>
        <p:nvSpPr>
          <p:cNvPr id="3" name="2 Subtítulo"/>
          <p:cNvSpPr>
            <a:spLocks noGrp="1"/>
          </p:cNvSpPr>
          <p:nvPr>
            <p:ph type="subTitle" idx="1"/>
          </p:nvPr>
        </p:nvSpPr>
        <p:spPr>
          <a:xfrm>
            <a:off x="500063" y="2643188"/>
            <a:ext cx="7854950" cy="1752600"/>
          </a:xfrm>
        </p:spPr>
        <p:txBody>
          <a:bodyPr>
            <a:noAutofit/>
          </a:bodyPr>
          <a:lstStyle/>
          <a:p>
            <a:pPr marR="0" algn="l">
              <a:buFont typeface="Arial" charset="0"/>
              <a:buChar char="•"/>
            </a:pPr>
            <a:r>
              <a:rPr lang="es-ES" sz="2000" smtClean="0">
                <a:solidFill>
                  <a:srgbClr val="5EF0F7"/>
                </a:solidFill>
              </a:rPr>
              <a:t>Descripción</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La sensación de rápidez (resumen)</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Elipsis</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El  diálogo</a:t>
            </a: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642918"/>
            <a:ext cx="7851648" cy="1700226"/>
          </a:xfrm>
        </p:spPr>
        <p:txBody>
          <a:bodyPr/>
          <a:lstStyle/>
          <a:p>
            <a:pPr algn="l" fontAlgn="auto">
              <a:spcAft>
                <a:spcPts val="0"/>
              </a:spcAft>
              <a:defRPr/>
            </a:pPr>
            <a:r>
              <a:rPr lang="es-ES" sz="4400" dirty="0" smtClean="0"/>
              <a:t>                       Tiempo </a:t>
            </a:r>
            <a:endParaRPr lang="es-ES" sz="2800" dirty="0"/>
          </a:p>
        </p:txBody>
      </p:sp>
      <p:sp>
        <p:nvSpPr>
          <p:cNvPr id="3" name="2 Subtítulo"/>
          <p:cNvSpPr>
            <a:spLocks noGrp="1"/>
          </p:cNvSpPr>
          <p:nvPr>
            <p:ph type="subTitle" idx="1"/>
          </p:nvPr>
        </p:nvSpPr>
        <p:spPr>
          <a:xfrm>
            <a:off x="571500" y="2500313"/>
            <a:ext cx="7854950" cy="2895600"/>
          </a:xfrm>
        </p:spPr>
        <p:txBody>
          <a:bodyPr>
            <a:normAutofit/>
          </a:bodyPr>
          <a:lstStyle/>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Objetivo</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Subjetivo </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El universo simbólico</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Temporalidad parecida al universo de los mitos</a:t>
            </a:r>
          </a:p>
          <a:p>
            <a:pPr marR="0" algn="l">
              <a:lnSpc>
                <a:spcPct val="80000"/>
              </a:lnSpc>
            </a:pPr>
            <a:endParaRPr lang="es-ES" sz="2200" smtClean="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a:p>
        </p:txBody>
      </p:sp>
      <p:sp>
        <p:nvSpPr>
          <p:cNvPr id="13315" name="2 Subtítulo"/>
          <p:cNvSpPr>
            <a:spLocks noGrp="1"/>
          </p:cNvSpPr>
          <p:nvPr>
            <p:ph type="subTitle" idx="1"/>
          </p:nvPr>
        </p:nvSpPr>
        <p:spPr>
          <a:xfrm>
            <a:off x="533400" y="3228975"/>
            <a:ext cx="7854950" cy="1752600"/>
          </a:xfrm>
        </p:spPr>
        <p:txBody>
          <a:bodyPr/>
          <a:lstStyle/>
          <a:p>
            <a:pPr marR="0"/>
            <a:endParaRPr lang="es-ES" smtClean="0"/>
          </a:p>
        </p:txBody>
      </p:sp>
      <p:pic>
        <p:nvPicPr>
          <p:cNvPr id="13316" name="3 Imagen" descr="untitled.bmp"/>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fontAlgn="auto">
              <a:spcAft>
                <a:spcPts val="0"/>
              </a:spcAft>
              <a:defRPr/>
            </a:pPr>
            <a:r>
              <a:rPr lang="es-ES" sz="4400" dirty="0" smtClean="0"/>
              <a:t>Espacio </a:t>
            </a:r>
            <a:br>
              <a:rPr lang="es-ES" sz="4400" dirty="0" smtClean="0"/>
            </a:br>
            <a:endParaRPr lang="es-ES" sz="4400" dirty="0"/>
          </a:p>
        </p:txBody>
      </p:sp>
      <p:sp>
        <p:nvSpPr>
          <p:cNvPr id="3" name="2 Subtítulo"/>
          <p:cNvSpPr>
            <a:spLocks noGrp="1"/>
          </p:cNvSpPr>
          <p:nvPr>
            <p:ph type="subTitle" idx="1"/>
          </p:nvPr>
        </p:nvSpPr>
        <p:spPr>
          <a:xfrm>
            <a:off x="533400" y="3228975"/>
            <a:ext cx="7854950" cy="1752600"/>
          </a:xfrm>
        </p:spPr>
        <p:txBody>
          <a:bodyPr>
            <a:normAutofit/>
          </a:bodyPr>
          <a:lstStyle/>
          <a:p>
            <a:pPr marR="0" algn="l">
              <a:lnSpc>
                <a:spcPct val="80000"/>
              </a:lnSpc>
              <a:buFont typeface="Arial" charset="0"/>
              <a:buChar char="•"/>
            </a:pPr>
            <a:r>
              <a:rPr lang="es-ES" sz="2200" smtClean="0">
                <a:solidFill>
                  <a:srgbClr val="5EF0F7"/>
                </a:solidFill>
              </a:rPr>
              <a:t>Artámila como transformación literaria de un pueblo</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El espacio simbólico : El río</a:t>
            </a:r>
          </a:p>
          <a:p>
            <a:pPr marR="0" algn="l">
              <a:lnSpc>
                <a:spcPct val="80000"/>
              </a:lnSpc>
              <a:buFont typeface="Arial" charset="0"/>
              <a:buChar char="•"/>
            </a:pPr>
            <a:endParaRPr lang="es-ES" sz="2200" smtClean="0">
              <a:solidFill>
                <a:srgbClr val="5EF0F7"/>
              </a:solidFill>
            </a:endParaRPr>
          </a:p>
          <a:p>
            <a:pPr marR="0" algn="l">
              <a:lnSpc>
                <a:spcPct val="80000"/>
              </a:lnSpc>
              <a:buFont typeface="Arial" charset="0"/>
              <a:buChar char="•"/>
            </a:pPr>
            <a:r>
              <a:rPr lang="es-ES" sz="2200" smtClean="0">
                <a:solidFill>
                  <a:srgbClr val="5EF0F7"/>
                </a:solidFill>
              </a:rPr>
              <a:t>La casa del abuelo ( la cocina )</a:t>
            </a:r>
          </a:p>
          <a:p>
            <a:pPr marR="0" algn="l">
              <a:lnSpc>
                <a:spcPct val="80000"/>
              </a:lnSpc>
            </a:pPr>
            <a:endParaRPr lang="es-ES" sz="2200" smtClean="0"/>
          </a:p>
          <a:p>
            <a:pPr marR="0" algn="l">
              <a:lnSpc>
                <a:spcPct val="80000"/>
              </a:lnSpc>
            </a:pPr>
            <a:endParaRPr lang="es-ES" sz="2200" smtClean="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dirty="0"/>
          </a:p>
        </p:txBody>
      </p:sp>
      <p:sp>
        <p:nvSpPr>
          <p:cNvPr id="15363" name="2 Subtítulo"/>
          <p:cNvSpPr>
            <a:spLocks noGrp="1"/>
          </p:cNvSpPr>
          <p:nvPr>
            <p:ph type="subTitle" idx="1"/>
          </p:nvPr>
        </p:nvSpPr>
        <p:spPr>
          <a:xfrm>
            <a:off x="533400" y="3228975"/>
            <a:ext cx="7854950" cy="1752600"/>
          </a:xfrm>
        </p:spPr>
        <p:txBody>
          <a:bodyPr/>
          <a:lstStyle/>
          <a:p>
            <a:pPr marR="0"/>
            <a:endParaRPr lang="es-ES" smtClean="0"/>
          </a:p>
        </p:txBody>
      </p:sp>
      <p:pic>
        <p:nvPicPr>
          <p:cNvPr id="15364" name="3 Imagen" descr="mansilla.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fontAlgn="auto">
              <a:spcAft>
                <a:spcPts val="0"/>
              </a:spcAft>
              <a:defRPr/>
            </a:pPr>
            <a:r>
              <a:rPr lang="es-ES" sz="4400" dirty="0" smtClean="0"/>
              <a:t>Personajes : </a:t>
            </a:r>
            <a:br>
              <a:rPr lang="es-ES" sz="4400" dirty="0" smtClean="0"/>
            </a:br>
            <a:endParaRPr lang="es-ES" sz="4400" dirty="0"/>
          </a:p>
        </p:txBody>
      </p:sp>
      <p:sp>
        <p:nvSpPr>
          <p:cNvPr id="3" name="2 Subtítulo"/>
          <p:cNvSpPr>
            <a:spLocks noGrp="1"/>
          </p:cNvSpPr>
          <p:nvPr>
            <p:ph type="subTitle" idx="1"/>
          </p:nvPr>
        </p:nvSpPr>
        <p:spPr>
          <a:xfrm>
            <a:off x="533400" y="3228975"/>
            <a:ext cx="7854950" cy="1752600"/>
          </a:xfrm>
        </p:spPr>
        <p:txBody>
          <a:bodyPr>
            <a:normAutofit/>
          </a:bodyPr>
          <a:lstStyle/>
          <a:p>
            <a:pPr marR="0" algn="l">
              <a:lnSpc>
                <a:spcPct val="80000"/>
              </a:lnSpc>
              <a:buFont typeface="Arial" charset="0"/>
              <a:buChar char="•"/>
            </a:pPr>
            <a:r>
              <a:rPr lang="es-ES" sz="2200" dirty="0" smtClean="0">
                <a:solidFill>
                  <a:srgbClr val="5EF0F7"/>
                </a:solidFill>
              </a:rPr>
              <a:t>Protagonista</a:t>
            </a:r>
          </a:p>
          <a:p>
            <a:pPr marR="0" algn="l">
              <a:lnSpc>
                <a:spcPct val="80000"/>
              </a:lnSpc>
              <a:buFont typeface="Arial" charset="0"/>
              <a:buChar char="•"/>
            </a:pPr>
            <a:endParaRPr lang="es-ES" sz="2200" dirty="0" smtClean="0">
              <a:solidFill>
                <a:srgbClr val="5EF0F7"/>
              </a:solidFill>
            </a:endParaRPr>
          </a:p>
          <a:p>
            <a:pPr marR="0" algn="l">
              <a:lnSpc>
                <a:spcPct val="80000"/>
              </a:lnSpc>
              <a:buFont typeface="Arial" charset="0"/>
              <a:buChar char="•"/>
            </a:pPr>
            <a:r>
              <a:rPr lang="es-ES" sz="2200" dirty="0" smtClean="0">
                <a:solidFill>
                  <a:srgbClr val="5EF0F7"/>
                </a:solidFill>
              </a:rPr>
              <a:t>Personajes planos</a:t>
            </a:r>
          </a:p>
          <a:p>
            <a:pPr marR="0" algn="l">
              <a:lnSpc>
                <a:spcPct val="80000"/>
              </a:lnSpc>
              <a:buFont typeface="Arial" charset="0"/>
              <a:buChar char="•"/>
            </a:pPr>
            <a:endParaRPr lang="es-ES" sz="2200" dirty="0" smtClean="0">
              <a:solidFill>
                <a:srgbClr val="5EF0F7"/>
              </a:solidFill>
            </a:endParaRPr>
          </a:p>
          <a:p>
            <a:pPr marR="0" algn="l">
              <a:lnSpc>
                <a:spcPct val="80000"/>
              </a:lnSpc>
              <a:buFont typeface="Arial" charset="0"/>
              <a:buChar char="•"/>
            </a:pPr>
            <a:r>
              <a:rPr lang="es-ES" sz="2200" dirty="0" err="1" smtClean="0">
                <a:solidFill>
                  <a:srgbClr val="5EF0F7"/>
                </a:solidFill>
              </a:rPr>
              <a:t>Personaes</a:t>
            </a:r>
            <a:r>
              <a:rPr lang="es-ES" sz="2200" dirty="0" smtClean="0">
                <a:solidFill>
                  <a:srgbClr val="5EF0F7"/>
                </a:solidFill>
              </a:rPr>
              <a:t> redondos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8" name="Picture 4"/>
          <p:cNvPicPr>
            <a:picLocks noGrp="1" noChangeAspect="1" noChangeArrowheads="1"/>
          </p:cNvPicPr>
          <p:nvPr>
            <p:ph type="title"/>
          </p:nvPr>
        </p:nvPicPr>
        <p:blipFill>
          <a:blip r:embed="rId2"/>
          <a:srcRect/>
          <a:stretch>
            <a:fillRect/>
          </a:stretch>
        </p:blipFill>
        <p:spPr>
          <a:xfrm>
            <a:off x="5334000" y="152400"/>
            <a:ext cx="2895600" cy="3733800"/>
          </a:xfrm>
          <a:noFill/>
          <a:ln/>
        </p:spPr>
      </p:pic>
      <p:pic>
        <p:nvPicPr>
          <p:cNvPr id="31749" name="Picture 5"/>
          <p:cNvPicPr>
            <a:picLocks noGrp="1" noChangeAspect="1" noChangeArrowheads="1"/>
          </p:cNvPicPr>
          <p:nvPr>
            <p:ph type="body" idx="1"/>
          </p:nvPr>
        </p:nvPicPr>
        <p:blipFill>
          <a:blip r:embed="rId3"/>
          <a:srcRect/>
          <a:stretch>
            <a:fillRect/>
          </a:stretch>
        </p:blipFill>
        <p:spPr>
          <a:xfrm>
            <a:off x="533400" y="381000"/>
            <a:ext cx="3200400" cy="5029200"/>
          </a:xfrm>
          <a:noFill/>
          <a:ln/>
        </p:spPr>
      </p:pic>
      <p:pic>
        <p:nvPicPr>
          <p:cNvPr id="31750" name="Picture 6"/>
          <p:cNvPicPr>
            <a:picLocks noChangeAspect="1" noChangeArrowheads="1"/>
          </p:cNvPicPr>
          <p:nvPr/>
        </p:nvPicPr>
        <p:blipFill>
          <a:blip r:embed="rId4"/>
          <a:srcRect/>
          <a:stretch>
            <a:fillRect/>
          </a:stretch>
        </p:blipFill>
        <p:spPr bwMode="auto">
          <a:xfrm>
            <a:off x="3733800" y="3895725"/>
            <a:ext cx="4162425" cy="296227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dirty="0"/>
          </a:p>
        </p:txBody>
      </p:sp>
      <p:sp>
        <p:nvSpPr>
          <p:cNvPr id="17411" name="2 Subtítulo"/>
          <p:cNvSpPr>
            <a:spLocks noGrp="1"/>
          </p:cNvSpPr>
          <p:nvPr>
            <p:ph type="subTitle" idx="1"/>
          </p:nvPr>
        </p:nvSpPr>
        <p:spPr>
          <a:xfrm>
            <a:off x="533400" y="3228975"/>
            <a:ext cx="7854950" cy="1752600"/>
          </a:xfrm>
        </p:spPr>
        <p:txBody>
          <a:bodyPr/>
          <a:lstStyle/>
          <a:p>
            <a:pPr marR="0"/>
            <a:endParaRPr lang="es-ES" smtClean="0"/>
          </a:p>
        </p:txBody>
      </p:sp>
      <p:pic>
        <p:nvPicPr>
          <p:cNvPr id="17412" name="3 Imagen" descr="familia6.jpg"/>
          <p:cNvPicPr>
            <a:picLocks noChangeAspect="1"/>
          </p:cNvPicPr>
          <p:nvPr/>
        </p:nvPicPr>
        <p:blipFill>
          <a:blip r:embed="rId2"/>
          <a:srcRect/>
          <a:stretch>
            <a:fillRect/>
          </a:stretch>
        </p:blipFill>
        <p:spPr bwMode="auto">
          <a:xfrm>
            <a:off x="857250" y="0"/>
            <a:ext cx="74295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071546"/>
            <a:ext cx="7851648" cy="1828800"/>
          </a:xfrm>
        </p:spPr>
        <p:txBody>
          <a:bodyPr>
            <a:normAutofit fontScale="90000"/>
          </a:bodyPr>
          <a:lstStyle/>
          <a:p>
            <a:pPr algn="ctr" fontAlgn="auto">
              <a:spcAft>
                <a:spcPts val="0"/>
              </a:spcAft>
              <a:defRPr/>
            </a:pPr>
            <a:r>
              <a:rPr lang="es-ES" sz="4400" dirty="0" smtClean="0"/>
              <a:t>Guerra civil española</a:t>
            </a:r>
            <a:br>
              <a:rPr lang="es-ES" sz="4400" dirty="0" smtClean="0"/>
            </a:br>
            <a:r>
              <a:rPr lang="es-ES" sz="4400" dirty="0" smtClean="0"/>
              <a:t/>
            </a:r>
            <a:br>
              <a:rPr lang="es-ES" sz="4400" dirty="0" smtClean="0"/>
            </a:br>
            <a:endParaRPr lang="es-ES" sz="4400" dirty="0"/>
          </a:p>
        </p:txBody>
      </p:sp>
      <p:sp>
        <p:nvSpPr>
          <p:cNvPr id="3" name="2 Subtítulo"/>
          <p:cNvSpPr>
            <a:spLocks noGrp="1"/>
          </p:cNvSpPr>
          <p:nvPr>
            <p:ph type="subTitle" idx="1"/>
          </p:nvPr>
        </p:nvSpPr>
        <p:spPr>
          <a:xfrm>
            <a:off x="500063" y="2000250"/>
            <a:ext cx="7854950" cy="3271838"/>
          </a:xfrm>
        </p:spPr>
        <p:txBody>
          <a:bodyPr>
            <a:noAutofit/>
          </a:bodyPr>
          <a:lstStyle/>
          <a:p>
            <a:pPr marR="0" algn="l">
              <a:buFont typeface="Arial" charset="0"/>
              <a:buChar char="•"/>
            </a:pPr>
            <a:r>
              <a:rPr lang="es-ES" sz="2000" smtClean="0">
                <a:solidFill>
                  <a:srgbClr val="5EF0F7"/>
                </a:solidFill>
              </a:rPr>
              <a:t>El conflicto bélico</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La represión Franquista</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El problema de la economía</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La guerra civil todavía presente hasta hoy</a:t>
            </a:r>
          </a:p>
          <a:p>
            <a:pPr marR="0" algn="l">
              <a:buFont typeface="Arial" charset="0"/>
              <a:buChar char="•"/>
            </a:pPr>
            <a:endParaRPr lang="es-ES" sz="2000" smtClean="0">
              <a:solidFill>
                <a:srgbClr val="5EF0F7"/>
              </a:solidFill>
            </a:endParaRPr>
          </a:p>
          <a:p>
            <a:pPr marR="0" algn="l">
              <a:buFont typeface="Arial" charset="0"/>
              <a:buChar char="•"/>
            </a:pPr>
            <a:r>
              <a:rPr lang="es-ES" sz="2000" smtClean="0">
                <a:solidFill>
                  <a:srgbClr val="5EF0F7"/>
                </a:solidFill>
              </a:rPr>
              <a:t>El  horror del acontecimientos bélicos en los novelistas del año 50</a:t>
            </a:r>
          </a:p>
        </p:txBody>
      </p:sp>
    </p:spTree>
    <p:extLst>
      <p:ext uri="{BB962C8B-B14F-4D97-AF65-F5344CB8AC3E}">
        <p14:creationId xmlns:p14="http://schemas.microsoft.com/office/powerpoint/2010/main" val="3318996371"/>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endParaRPr lang="es-ES" dirty="0" smtClean="0"/>
          </a:p>
        </p:txBody>
      </p:sp>
      <p:pic>
        <p:nvPicPr>
          <p:cNvPr id="18435" name="3 Marcador de contenido" descr="26XIA0CA749GUCCAFJN3WNCAXJ5HL2CA0JCGR9CALDACTECAFWRK90CA1IL3ESCAMC9W3YCA4FMTSVCADIUQ5SCA6ZR6HFCA1GUNTACAHLMQEFCAV7C3X9CAQB009PCAB8BANNCARQTAAOCA5BNZ33.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dirty="0"/>
          </a:p>
        </p:txBody>
      </p:sp>
      <p:sp>
        <p:nvSpPr>
          <p:cNvPr id="20483" name="2 Subtítulo"/>
          <p:cNvSpPr>
            <a:spLocks noGrp="1"/>
          </p:cNvSpPr>
          <p:nvPr>
            <p:ph type="subTitle" idx="1"/>
          </p:nvPr>
        </p:nvSpPr>
        <p:spPr>
          <a:xfrm>
            <a:off x="533400" y="3228975"/>
            <a:ext cx="7854950" cy="1752600"/>
          </a:xfrm>
        </p:spPr>
        <p:txBody>
          <a:bodyPr/>
          <a:lstStyle/>
          <a:p>
            <a:pPr marR="0"/>
            <a:endParaRPr lang="es-ES" smtClean="0"/>
          </a:p>
        </p:txBody>
      </p:sp>
      <p:pic>
        <p:nvPicPr>
          <p:cNvPr id="20484" name="4 Imagen" descr="images.jpg"/>
          <p:cNvPicPr>
            <a:picLocks noChangeAspect="1"/>
          </p:cNvPicPr>
          <p:nvPr/>
        </p:nvPicPr>
        <p:blipFill>
          <a:blip r:embed="rId2"/>
          <a:srcRect/>
          <a:stretch>
            <a:fillRect/>
          </a:stretch>
        </p:blipFill>
        <p:spPr bwMode="auto">
          <a:xfrm>
            <a:off x="500063" y="500063"/>
            <a:ext cx="8072437" cy="57864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a:p>
        </p:txBody>
      </p:sp>
      <p:sp>
        <p:nvSpPr>
          <p:cNvPr id="22531" name="2 Subtítulo"/>
          <p:cNvSpPr>
            <a:spLocks noGrp="1"/>
          </p:cNvSpPr>
          <p:nvPr>
            <p:ph type="subTitle" idx="1"/>
          </p:nvPr>
        </p:nvSpPr>
        <p:spPr>
          <a:xfrm>
            <a:off x="533400" y="3228975"/>
            <a:ext cx="7854950" cy="1752600"/>
          </a:xfrm>
        </p:spPr>
        <p:txBody>
          <a:bodyPr/>
          <a:lstStyle/>
          <a:p>
            <a:pPr marR="0"/>
            <a:endParaRPr lang="es-ES" smtClean="0"/>
          </a:p>
        </p:txBody>
      </p:sp>
      <p:pic>
        <p:nvPicPr>
          <p:cNvPr id="22532" name="3 Imagen" descr="Guerra%20Civil,%20noviembre%201936.jpg"/>
          <p:cNvPicPr>
            <a:picLocks noChangeAspect="1"/>
          </p:cNvPicPr>
          <p:nvPr/>
        </p:nvPicPr>
        <p:blipFill>
          <a:blip r:embed="rId2"/>
          <a:srcRect/>
          <a:stretch>
            <a:fillRect/>
          </a:stretch>
        </p:blipFill>
        <p:spPr bwMode="auto">
          <a:xfrm>
            <a:off x="-1071563" y="-428625"/>
            <a:ext cx="10715626" cy="7500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endParaRPr lang="es-ES" smtClean="0"/>
          </a:p>
        </p:txBody>
      </p:sp>
      <p:pic>
        <p:nvPicPr>
          <p:cNvPr id="23555" name="3 Marcador de contenido" descr="doherty-29.jpg"/>
          <p:cNvPicPr>
            <a:picLocks noGrp="1" noChangeAspect="1"/>
          </p:cNvPicPr>
          <p:nvPr>
            <p:ph idx="1"/>
          </p:nvPr>
        </p:nvPicPr>
        <p:blipFill>
          <a:blip r:embed="rId2"/>
          <a:srcRect/>
          <a:stretch>
            <a:fillRect/>
          </a:stretch>
        </p:blipFill>
        <p:spPr>
          <a:xfrm>
            <a:off x="285750" y="285750"/>
            <a:ext cx="8643938" cy="6286500"/>
          </a:xfrm>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775" cy="1828800"/>
          </a:xfrm>
        </p:spPr>
        <p:txBody>
          <a:bodyPr/>
          <a:lstStyle/>
          <a:p>
            <a:pPr fontAlgn="auto">
              <a:spcAft>
                <a:spcPts val="0"/>
              </a:spcAft>
              <a:defRPr/>
            </a:pPr>
            <a:endParaRPr lang="es-ES"/>
          </a:p>
        </p:txBody>
      </p:sp>
      <p:sp>
        <p:nvSpPr>
          <p:cNvPr id="3" name="2 Subtítulo"/>
          <p:cNvSpPr>
            <a:spLocks noGrp="1"/>
          </p:cNvSpPr>
          <p:nvPr>
            <p:ph type="subTitle" idx="1"/>
          </p:nvPr>
        </p:nvSpPr>
        <p:spPr>
          <a:xfrm flipV="1">
            <a:off x="533400" y="4981575"/>
            <a:ext cx="7854950" cy="233363"/>
          </a:xfrm>
        </p:spPr>
        <p:txBody>
          <a:bodyPr>
            <a:normAutofit/>
          </a:bodyPr>
          <a:lstStyle/>
          <a:p>
            <a:pPr marR="0">
              <a:lnSpc>
                <a:spcPct val="80000"/>
              </a:lnSpc>
            </a:pPr>
            <a:endParaRPr lang="es-ES" sz="1000" smtClean="0"/>
          </a:p>
        </p:txBody>
      </p:sp>
      <p:pic>
        <p:nvPicPr>
          <p:cNvPr id="24580" name="3 Imagen" descr="guerra%20civil%2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endParaRPr lang="es-ES" smtClean="0"/>
          </a:p>
        </p:txBody>
      </p:sp>
      <p:pic>
        <p:nvPicPr>
          <p:cNvPr id="25603" name="3 Marcador de contenido" descr="guerra%20civil%20principal.jpg"/>
          <p:cNvPicPr>
            <a:picLocks noGrp="1" noChangeAspect="1"/>
          </p:cNvPicPr>
          <p:nvPr>
            <p:ph idx="1"/>
          </p:nvPr>
        </p:nvPicPr>
        <p:blipFill>
          <a:blip r:embed="rId2"/>
          <a:srcRect/>
          <a:stretch>
            <a:fillRect/>
          </a:stretch>
        </p:blipFill>
        <p:spPr>
          <a:xfrm>
            <a:off x="0" y="642938"/>
            <a:ext cx="9144000" cy="5543550"/>
          </a:xfrm>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1000108"/>
            <a:ext cx="7851648" cy="1057284"/>
          </a:xfrm>
        </p:spPr>
        <p:txBody>
          <a:bodyPr/>
          <a:lstStyle/>
          <a:p>
            <a:pPr algn="ctr" fontAlgn="auto">
              <a:spcAft>
                <a:spcPts val="0"/>
              </a:spcAft>
              <a:defRPr/>
            </a:pPr>
            <a:r>
              <a:rPr lang="es-ES" sz="4400" dirty="0" smtClean="0"/>
              <a:t>La posguerra</a:t>
            </a:r>
            <a:endParaRPr lang="es-ES" sz="4400" dirty="0"/>
          </a:p>
        </p:txBody>
      </p:sp>
      <p:sp>
        <p:nvSpPr>
          <p:cNvPr id="3" name="2 Subtítulo"/>
          <p:cNvSpPr>
            <a:spLocks noGrp="1"/>
          </p:cNvSpPr>
          <p:nvPr>
            <p:ph type="subTitle" idx="1"/>
          </p:nvPr>
        </p:nvSpPr>
        <p:spPr>
          <a:xfrm>
            <a:off x="500063" y="2643188"/>
            <a:ext cx="7854950" cy="1752600"/>
          </a:xfrm>
        </p:spPr>
        <p:txBody>
          <a:bodyPr>
            <a:noAutofit/>
          </a:bodyPr>
          <a:lstStyle/>
          <a:p>
            <a:pPr marR="0" algn="l">
              <a:buFont typeface="Arial" charset="0"/>
              <a:buChar char="•"/>
            </a:pPr>
            <a:r>
              <a:rPr lang="es-ES" sz="2400" smtClean="0">
                <a:solidFill>
                  <a:srgbClr val="5EF0F7"/>
                </a:solidFill>
              </a:rPr>
              <a:t>El hambre</a:t>
            </a:r>
          </a:p>
          <a:p>
            <a:pPr marR="0" algn="l">
              <a:buFont typeface="Arial" charset="0"/>
              <a:buChar char="•"/>
            </a:pPr>
            <a:endParaRPr lang="es-ES" sz="2400" smtClean="0">
              <a:solidFill>
                <a:srgbClr val="5EF0F7"/>
              </a:solidFill>
            </a:endParaRPr>
          </a:p>
          <a:p>
            <a:pPr marR="0" algn="l">
              <a:buFont typeface="Arial" charset="0"/>
              <a:buChar char="•"/>
            </a:pPr>
            <a:r>
              <a:rPr lang="es-ES" sz="2400" smtClean="0">
                <a:solidFill>
                  <a:srgbClr val="5EF0F7"/>
                </a:solidFill>
              </a:rPr>
              <a:t>El  1 de abril de 1939</a:t>
            </a:r>
          </a:p>
          <a:p>
            <a:pPr marR="0" algn="l">
              <a:buFont typeface="Arial" charset="0"/>
              <a:buChar char="•"/>
            </a:pPr>
            <a:endParaRPr lang="es-ES" sz="2400" smtClean="0">
              <a:solidFill>
                <a:srgbClr val="5EF0F7"/>
              </a:solidFill>
            </a:endParaRPr>
          </a:p>
          <a:p>
            <a:pPr marR="0" algn="l">
              <a:buFont typeface="Arial" charset="0"/>
              <a:buChar char="•"/>
            </a:pPr>
            <a:r>
              <a:rPr lang="es-ES" sz="2400" smtClean="0">
                <a:solidFill>
                  <a:srgbClr val="5EF0F7"/>
                </a:solidFill>
              </a:rPr>
              <a:t>Nuevo racionamiento por parte del gobierno</a:t>
            </a:r>
          </a:p>
        </p:txBody>
      </p:sp>
    </p:spTree>
    <p:extLst>
      <p:ext uri="{BB962C8B-B14F-4D97-AF65-F5344CB8AC3E}">
        <p14:creationId xmlns:p14="http://schemas.microsoft.com/office/powerpoint/2010/main" val="4184996004"/>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endParaRPr lang="es-ES" smtClean="0"/>
          </a:p>
        </p:txBody>
      </p:sp>
      <p:pic>
        <p:nvPicPr>
          <p:cNvPr id="26627" name="3 Marcador de contenido" descr="carpant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s-ES"/>
          </a:p>
        </p:txBody>
      </p:sp>
      <p:sp>
        <p:nvSpPr>
          <p:cNvPr id="32771" name="AutoShape 3"/>
          <p:cNvSpPr>
            <a:spLocks noGrp="1" noChangeAspect="1" noChangeArrowheads="1"/>
          </p:cNvSpPr>
          <p:nvPr>
            <p:ph type="body" idx="1"/>
          </p:nvPr>
        </p:nvSpPr>
        <p:spPr>
          <a:xfrm>
            <a:off x="304800" y="1447800"/>
            <a:ext cx="5562600" cy="4678363"/>
          </a:xfrm>
        </p:spPr>
        <p:txBody>
          <a:bodyPr/>
          <a:lstStyle/>
          <a:p>
            <a:pPr>
              <a:buFontTx/>
              <a:buNone/>
            </a:pPr>
            <a:r>
              <a:rPr lang="es-ES_tradnl"/>
              <a:t>          </a:t>
            </a:r>
            <a:r>
              <a:rPr lang="es-ES_tradnl" b="1" i="1">
                <a:solidFill>
                  <a:srgbClr val="0000CC"/>
                </a:solidFill>
                <a:latin typeface="Harrington" pitchFamily="82" charset="0"/>
              </a:rPr>
              <a:t>A los ocho, su familia la lleva a vivir con sus abuelos en Mansilla de la Sierra (Logroño), un pueblo pequeño en las montañas. Matute dice que la gente de aquel pueblo la influenció profundamente.</a:t>
            </a:r>
          </a:p>
        </p:txBody>
      </p:sp>
      <p:pic>
        <p:nvPicPr>
          <p:cNvPr id="32772" name="Picture 4"/>
          <p:cNvPicPr>
            <a:picLocks noChangeAspect="1" noChangeArrowheads="1"/>
          </p:cNvPicPr>
          <p:nvPr/>
        </p:nvPicPr>
        <p:blipFill>
          <a:blip r:embed="rId2"/>
          <a:srcRect/>
          <a:stretch>
            <a:fillRect/>
          </a:stretch>
        </p:blipFill>
        <p:spPr bwMode="auto">
          <a:xfrm>
            <a:off x="5867400" y="1447800"/>
            <a:ext cx="3000375" cy="4600575"/>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s-ES_tradnl" dirty="0" smtClean="0"/>
              <a:t>El  Narrador</a:t>
            </a:r>
            <a:endParaRPr lang="es-ES_tradnl" dirty="0"/>
          </a:p>
        </p:txBody>
      </p:sp>
      <p:sp>
        <p:nvSpPr>
          <p:cNvPr id="176131" name="Rectangle 3"/>
          <p:cNvSpPr>
            <a:spLocks noGrp="1" noChangeArrowheads="1"/>
          </p:cNvSpPr>
          <p:nvPr>
            <p:ph type="body" idx="1"/>
          </p:nvPr>
        </p:nvSpPr>
        <p:spPr/>
        <p:txBody>
          <a:bodyPr/>
          <a:lstStyle/>
          <a:p>
            <a:r>
              <a:rPr lang="es-ES_tradnl" dirty="0" smtClean="0"/>
              <a:t>AUTOR  =  NARRADOR  HABITUAL</a:t>
            </a:r>
          </a:p>
          <a:p>
            <a:r>
              <a:rPr lang="es-ES_tradnl" dirty="0" smtClean="0"/>
              <a:t>OMNISCENCIA  LIMITADA,  HUMILDE</a:t>
            </a:r>
          </a:p>
          <a:p>
            <a:r>
              <a:rPr lang="es-ES_tradnl" dirty="0" smtClean="0"/>
              <a:t>EL  YO  PROTAGONISTA  “narrador en 1ª persona”</a:t>
            </a:r>
          </a:p>
          <a:p>
            <a:r>
              <a:rPr lang="es-ES_tradnl" dirty="0" smtClean="0"/>
              <a:t>EL NARRADOR TESTIGO </a:t>
            </a:r>
          </a:p>
          <a:p>
            <a:pPr lvl="1"/>
            <a:r>
              <a:rPr lang="es-ES_tradnl" dirty="0" smtClean="0"/>
              <a:t>Adulto</a:t>
            </a:r>
            <a:endParaRPr lang="es-ES_tradnl" dirty="0"/>
          </a:p>
          <a:p>
            <a:pPr lvl="1"/>
            <a:r>
              <a:rPr lang="es-ES_tradnl" smtClean="0"/>
              <a:t>Infantil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6130"/>
                                        </p:tgtEl>
                                        <p:attrNameLst>
                                          <p:attrName>style.visibility</p:attrName>
                                        </p:attrNameLst>
                                      </p:cBhvr>
                                      <p:to>
                                        <p:strVal val="visible"/>
                                      </p:to>
                                    </p:set>
                                    <p:anim calcmode="lin" valueType="num">
                                      <p:cBhvr>
                                        <p:cTn id="7" dur="500" fill="hold"/>
                                        <p:tgtEl>
                                          <p:spTgt spid="176130"/>
                                        </p:tgtEl>
                                        <p:attrNameLst>
                                          <p:attrName>ppt_w</p:attrName>
                                        </p:attrNameLst>
                                      </p:cBhvr>
                                      <p:tavLst>
                                        <p:tav tm="0">
                                          <p:val>
                                            <p:fltVal val="0"/>
                                          </p:val>
                                        </p:tav>
                                        <p:tav tm="100000">
                                          <p:val>
                                            <p:strVal val="#ppt_w"/>
                                          </p:val>
                                        </p:tav>
                                      </p:tavLst>
                                    </p:anim>
                                    <p:anim calcmode="lin" valueType="num">
                                      <p:cBhvr>
                                        <p:cTn id="8" dur="500" fill="hold"/>
                                        <p:tgtEl>
                                          <p:spTgt spid="176130"/>
                                        </p:tgtEl>
                                        <p:attrNameLst>
                                          <p:attrName>ppt_h</p:attrName>
                                        </p:attrNameLst>
                                      </p:cBhvr>
                                      <p:tavLst>
                                        <p:tav tm="0">
                                          <p:val>
                                            <p:fltVal val="0"/>
                                          </p:val>
                                        </p:tav>
                                        <p:tav tm="100000">
                                          <p:val>
                                            <p:strVal val="#ppt_h"/>
                                          </p:val>
                                        </p:tav>
                                      </p:tavLst>
                                    </p:anim>
                                    <p:animEffect transition="in" filter="fade">
                                      <p:cBhvr>
                                        <p:cTn id="9" dur="500"/>
                                        <p:tgtEl>
                                          <p:spTgt spid="1761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6131">
                                            <p:txEl>
                                              <p:pRg st="0" end="0"/>
                                            </p:txEl>
                                          </p:spTgt>
                                        </p:tgtEl>
                                        <p:attrNameLst>
                                          <p:attrName>style.visibility</p:attrName>
                                        </p:attrNameLst>
                                      </p:cBhvr>
                                      <p:to>
                                        <p:strVal val="visible"/>
                                      </p:to>
                                    </p:set>
                                    <p:animEffect transition="in" filter="fade">
                                      <p:cBhvr>
                                        <p:cTn id="14" dur="1000">
                                          <p:stCondLst>
                                            <p:cond delay="0"/>
                                          </p:stCondLst>
                                        </p:cTn>
                                        <p:tgtEl>
                                          <p:spTgt spid="1761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6131">
                                            <p:txEl>
                                              <p:pRg st="1" end="1"/>
                                            </p:txEl>
                                          </p:spTgt>
                                        </p:tgtEl>
                                        <p:attrNameLst>
                                          <p:attrName>style.visibility</p:attrName>
                                        </p:attrNameLst>
                                      </p:cBhvr>
                                      <p:to>
                                        <p:strVal val="visible"/>
                                      </p:to>
                                    </p:set>
                                    <p:animEffect transition="in" filter="fade">
                                      <p:cBhvr>
                                        <p:cTn id="19" dur="1000">
                                          <p:stCondLst>
                                            <p:cond delay="0"/>
                                          </p:stCondLst>
                                        </p:cTn>
                                        <p:tgtEl>
                                          <p:spTgt spid="1761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6131">
                                            <p:txEl>
                                              <p:pRg st="2" end="2"/>
                                            </p:txEl>
                                          </p:spTgt>
                                        </p:tgtEl>
                                        <p:attrNameLst>
                                          <p:attrName>style.visibility</p:attrName>
                                        </p:attrNameLst>
                                      </p:cBhvr>
                                      <p:to>
                                        <p:strVal val="visible"/>
                                      </p:to>
                                    </p:set>
                                    <p:animEffect transition="in" filter="fade">
                                      <p:cBhvr>
                                        <p:cTn id="24" dur="1000">
                                          <p:stCondLst>
                                            <p:cond delay="0"/>
                                          </p:stCondLst>
                                        </p:cTn>
                                        <p:tgtEl>
                                          <p:spTgt spid="17613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6131">
                                            <p:txEl>
                                              <p:pRg st="3" end="3"/>
                                            </p:txEl>
                                          </p:spTgt>
                                        </p:tgtEl>
                                        <p:attrNameLst>
                                          <p:attrName>style.visibility</p:attrName>
                                        </p:attrNameLst>
                                      </p:cBhvr>
                                      <p:to>
                                        <p:strVal val="visible"/>
                                      </p:to>
                                    </p:set>
                                    <p:animEffect transition="in" filter="fade">
                                      <p:cBhvr>
                                        <p:cTn id="29" dur="1000">
                                          <p:stCondLst>
                                            <p:cond delay="0"/>
                                          </p:stCondLst>
                                        </p:cTn>
                                        <p:tgtEl>
                                          <p:spTgt spid="176131">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6131">
                                            <p:txEl>
                                              <p:pRg st="4" end="4"/>
                                            </p:txEl>
                                          </p:spTgt>
                                        </p:tgtEl>
                                        <p:attrNameLst>
                                          <p:attrName>style.visibility</p:attrName>
                                        </p:attrNameLst>
                                      </p:cBhvr>
                                      <p:to>
                                        <p:strVal val="visible"/>
                                      </p:to>
                                    </p:set>
                                    <p:animEffect transition="in" filter="fade">
                                      <p:cBhvr>
                                        <p:cTn id="32" dur="1000">
                                          <p:stCondLst>
                                            <p:cond delay="0"/>
                                          </p:stCondLst>
                                        </p:cTn>
                                        <p:tgtEl>
                                          <p:spTgt spid="176131">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6131">
                                            <p:txEl>
                                              <p:pRg st="5" end="5"/>
                                            </p:txEl>
                                          </p:spTgt>
                                        </p:tgtEl>
                                        <p:attrNameLst>
                                          <p:attrName>style.visibility</p:attrName>
                                        </p:attrNameLst>
                                      </p:cBhvr>
                                      <p:to>
                                        <p:strVal val="visible"/>
                                      </p:to>
                                    </p:set>
                                    <p:animEffect transition="in" filter="fade">
                                      <p:cBhvr>
                                        <p:cTn id="35" dur="1000">
                                          <p:stCondLst>
                                            <p:cond delay="0"/>
                                          </p:stCondLst>
                                        </p:cTn>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s-ES_tradnl" dirty="0" smtClean="0"/>
              <a:t>Ana María Matute</a:t>
            </a:r>
            <a:endParaRPr lang="es-ES_tradnl" dirty="0"/>
          </a:p>
        </p:txBody>
      </p:sp>
      <p:sp>
        <p:nvSpPr>
          <p:cNvPr id="182275" name="Rectangle 3"/>
          <p:cNvSpPr>
            <a:spLocks noGrp="1" noChangeArrowheads="1"/>
          </p:cNvSpPr>
          <p:nvPr>
            <p:ph type="body" sz="half" idx="1"/>
          </p:nvPr>
        </p:nvSpPr>
        <p:spPr/>
        <p:txBody>
          <a:bodyPr/>
          <a:lstStyle/>
          <a:p>
            <a:r>
              <a:rPr lang="es-ES_tradnl" smtClean="0"/>
              <a:t>INFANCIA (niña Matute):</a:t>
            </a:r>
          </a:p>
          <a:p>
            <a:endParaRPr lang="es-ES_tradnl" smtClean="0"/>
          </a:p>
          <a:p>
            <a:r>
              <a:rPr lang="es-ES_tradnl" smtClean="0"/>
              <a:t>Desconocimiento</a:t>
            </a:r>
          </a:p>
          <a:p>
            <a:r>
              <a:rPr lang="es-ES_tradnl" smtClean="0"/>
              <a:t>Ingenuidad</a:t>
            </a:r>
          </a:p>
          <a:p>
            <a:r>
              <a:rPr lang="es-ES_tradnl" smtClean="0"/>
              <a:t>Inocencia</a:t>
            </a:r>
          </a:p>
          <a:p>
            <a:r>
              <a:rPr lang="es-ES_tradnl" smtClean="0"/>
              <a:t>No entiende la miseria</a:t>
            </a:r>
          </a:p>
          <a:p>
            <a:r>
              <a:rPr lang="es-ES_tradnl" smtClean="0"/>
              <a:t>No entiende la guerra</a:t>
            </a:r>
            <a:endParaRPr lang="es-ES_tradnl" dirty="0"/>
          </a:p>
        </p:txBody>
      </p:sp>
      <p:sp>
        <p:nvSpPr>
          <p:cNvPr id="182276" name="Rectangle 4"/>
          <p:cNvSpPr>
            <a:spLocks noGrp="1" noChangeArrowheads="1"/>
          </p:cNvSpPr>
          <p:nvPr>
            <p:ph type="body" sz="half" idx="2"/>
          </p:nvPr>
        </p:nvSpPr>
        <p:spPr/>
        <p:txBody>
          <a:bodyPr/>
          <a:lstStyle/>
          <a:p>
            <a:r>
              <a:rPr lang="es-ES_tradnl" smtClean="0"/>
              <a:t>MADUREZ (narrador Matute):</a:t>
            </a:r>
          </a:p>
          <a:p>
            <a:endParaRPr lang="es-ES_tradnl" smtClean="0"/>
          </a:p>
          <a:p>
            <a:r>
              <a:rPr lang="es-ES_tradnl" smtClean="0"/>
              <a:t>Conocimiento</a:t>
            </a:r>
          </a:p>
          <a:p>
            <a:r>
              <a:rPr lang="es-ES_tradnl" smtClean="0"/>
              <a:t>Reflexión</a:t>
            </a:r>
          </a:p>
          <a:p>
            <a:r>
              <a:rPr lang="es-ES_tradnl" smtClean="0"/>
              <a:t>Conciencia</a:t>
            </a:r>
          </a:p>
          <a:p>
            <a:r>
              <a:rPr lang="es-ES_tradnl" smtClean="0"/>
              <a:t>Contemplación hacia el campo desolado malvado de la España de los años 30</a:t>
            </a:r>
          </a:p>
          <a:p>
            <a:endParaRPr lang="es-ES_tradnl"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p:cTn id="7" dur="500" fill="hold"/>
                                        <p:tgtEl>
                                          <p:spTgt spid="182274"/>
                                        </p:tgtEl>
                                        <p:attrNameLst>
                                          <p:attrName>ppt_w</p:attrName>
                                        </p:attrNameLst>
                                      </p:cBhvr>
                                      <p:tavLst>
                                        <p:tav tm="0">
                                          <p:val>
                                            <p:fltVal val="0"/>
                                          </p:val>
                                        </p:tav>
                                        <p:tav tm="100000">
                                          <p:val>
                                            <p:strVal val="#ppt_w"/>
                                          </p:val>
                                        </p:tav>
                                      </p:tavLst>
                                    </p:anim>
                                    <p:anim calcmode="lin" valueType="num">
                                      <p:cBhvr>
                                        <p:cTn id="8" dur="500" fill="hold"/>
                                        <p:tgtEl>
                                          <p:spTgt spid="182274"/>
                                        </p:tgtEl>
                                        <p:attrNameLst>
                                          <p:attrName>ppt_h</p:attrName>
                                        </p:attrNameLst>
                                      </p:cBhvr>
                                      <p:tavLst>
                                        <p:tav tm="0">
                                          <p:val>
                                            <p:fltVal val="0"/>
                                          </p:val>
                                        </p:tav>
                                        <p:tav tm="100000">
                                          <p:val>
                                            <p:strVal val="#ppt_h"/>
                                          </p:val>
                                        </p:tav>
                                      </p:tavLst>
                                    </p:anim>
                                    <p:animEffect transition="in" filter="fade">
                                      <p:cBhvr>
                                        <p:cTn id="9" dur="500"/>
                                        <p:tgtEl>
                                          <p:spTgt spid="1822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2275">
                                            <p:txEl>
                                              <p:pRg st="0" end="0"/>
                                            </p:txEl>
                                          </p:spTgt>
                                        </p:tgtEl>
                                        <p:attrNameLst>
                                          <p:attrName>style.visibility</p:attrName>
                                        </p:attrNameLst>
                                      </p:cBhvr>
                                      <p:to>
                                        <p:strVal val="visible"/>
                                      </p:to>
                                    </p:set>
                                    <p:animEffect transition="in" filter="fade">
                                      <p:cBhvr>
                                        <p:cTn id="14" dur="1000">
                                          <p:stCondLst>
                                            <p:cond delay="0"/>
                                          </p:stCondLst>
                                        </p:cTn>
                                        <p:tgtEl>
                                          <p:spTgt spid="182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Effect transition="in" filter="fade">
                                      <p:cBhvr>
                                        <p:cTn id="19" dur="1000">
                                          <p:stCondLst>
                                            <p:cond delay="0"/>
                                          </p:stCondLst>
                                        </p:cTn>
                                        <p:tgtEl>
                                          <p:spTgt spid="1822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2275">
                                            <p:txEl>
                                              <p:pRg st="3" end="3"/>
                                            </p:txEl>
                                          </p:spTgt>
                                        </p:tgtEl>
                                        <p:attrNameLst>
                                          <p:attrName>style.visibility</p:attrName>
                                        </p:attrNameLst>
                                      </p:cBhvr>
                                      <p:to>
                                        <p:strVal val="visible"/>
                                      </p:to>
                                    </p:set>
                                    <p:animEffect transition="in" filter="fade">
                                      <p:cBhvr>
                                        <p:cTn id="24" dur="1000">
                                          <p:stCondLst>
                                            <p:cond delay="0"/>
                                          </p:stCondLst>
                                        </p:cTn>
                                        <p:tgtEl>
                                          <p:spTgt spid="1822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2275">
                                            <p:txEl>
                                              <p:pRg st="4" end="4"/>
                                            </p:txEl>
                                          </p:spTgt>
                                        </p:tgtEl>
                                        <p:attrNameLst>
                                          <p:attrName>style.visibility</p:attrName>
                                        </p:attrNameLst>
                                      </p:cBhvr>
                                      <p:to>
                                        <p:strVal val="visible"/>
                                      </p:to>
                                    </p:set>
                                    <p:animEffect transition="in" filter="fade">
                                      <p:cBhvr>
                                        <p:cTn id="29" dur="1000">
                                          <p:stCondLst>
                                            <p:cond delay="0"/>
                                          </p:stCondLst>
                                        </p:cTn>
                                        <p:tgtEl>
                                          <p:spTgt spid="18227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2275">
                                            <p:txEl>
                                              <p:pRg st="5" end="5"/>
                                            </p:txEl>
                                          </p:spTgt>
                                        </p:tgtEl>
                                        <p:attrNameLst>
                                          <p:attrName>style.visibility</p:attrName>
                                        </p:attrNameLst>
                                      </p:cBhvr>
                                      <p:to>
                                        <p:strVal val="visible"/>
                                      </p:to>
                                    </p:set>
                                    <p:animEffect transition="in" filter="fade">
                                      <p:cBhvr>
                                        <p:cTn id="34" dur="1000">
                                          <p:stCondLst>
                                            <p:cond delay="0"/>
                                          </p:stCondLst>
                                        </p:cTn>
                                        <p:tgtEl>
                                          <p:spTgt spid="18227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2275">
                                            <p:txEl>
                                              <p:pRg st="6" end="6"/>
                                            </p:txEl>
                                          </p:spTgt>
                                        </p:tgtEl>
                                        <p:attrNameLst>
                                          <p:attrName>style.visibility</p:attrName>
                                        </p:attrNameLst>
                                      </p:cBhvr>
                                      <p:to>
                                        <p:strVal val="visible"/>
                                      </p:to>
                                    </p:set>
                                    <p:animEffect transition="in" filter="fade">
                                      <p:cBhvr>
                                        <p:cTn id="39" dur="1000">
                                          <p:stCondLst>
                                            <p:cond delay="0"/>
                                          </p:stCondLst>
                                        </p:cTn>
                                        <p:tgtEl>
                                          <p:spTgt spid="18227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2276">
                                            <p:txEl>
                                              <p:pRg st="0" end="0"/>
                                            </p:txEl>
                                          </p:spTgt>
                                        </p:tgtEl>
                                        <p:attrNameLst>
                                          <p:attrName>style.visibility</p:attrName>
                                        </p:attrNameLst>
                                      </p:cBhvr>
                                      <p:to>
                                        <p:strVal val="visible"/>
                                      </p:to>
                                    </p:set>
                                    <p:animEffect transition="in" filter="fade">
                                      <p:cBhvr>
                                        <p:cTn id="44" dur="1000">
                                          <p:stCondLst>
                                            <p:cond delay="0"/>
                                          </p:stCondLst>
                                        </p:cTn>
                                        <p:tgtEl>
                                          <p:spTgt spid="18227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2276">
                                            <p:txEl>
                                              <p:pRg st="2" end="2"/>
                                            </p:txEl>
                                          </p:spTgt>
                                        </p:tgtEl>
                                        <p:attrNameLst>
                                          <p:attrName>style.visibility</p:attrName>
                                        </p:attrNameLst>
                                      </p:cBhvr>
                                      <p:to>
                                        <p:strVal val="visible"/>
                                      </p:to>
                                    </p:set>
                                    <p:animEffect transition="in" filter="fade">
                                      <p:cBhvr>
                                        <p:cTn id="49" dur="1000">
                                          <p:stCondLst>
                                            <p:cond delay="0"/>
                                          </p:stCondLst>
                                        </p:cTn>
                                        <p:tgtEl>
                                          <p:spTgt spid="18227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2276">
                                            <p:txEl>
                                              <p:pRg st="3" end="3"/>
                                            </p:txEl>
                                          </p:spTgt>
                                        </p:tgtEl>
                                        <p:attrNameLst>
                                          <p:attrName>style.visibility</p:attrName>
                                        </p:attrNameLst>
                                      </p:cBhvr>
                                      <p:to>
                                        <p:strVal val="visible"/>
                                      </p:to>
                                    </p:set>
                                    <p:animEffect transition="in" filter="fade">
                                      <p:cBhvr>
                                        <p:cTn id="54" dur="1000">
                                          <p:stCondLst>
                                            <p:cond delay="0"/>
                                          </p:stCondLst>
                                        </p:cTn>
                                        <p:tgtEl>
                                          <p:spTgt spid="18227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2276">
                                            <p:txEl>
                                              <p:pRg st="4" end="4"/>
                                            </p:txEl>
                                          </p:spTgt>
                                        </p:tgtEl>
                                        <p:attrNameLst>
                                          <p:attrName>style.visibility</p:attrName>
                                        </p:attrNameLst>
                                      </p:cBhvr>
                                      <p:to>
                                        <p:strVal val="visible"/>
                                      </p:to>
                                    </p:set>
                                    <p:animEffect transition="in" filter="fade">
                                      <p:cBhvr>
                                        <p:cTn id="59" dur="1000">
                                          <p:stCondLst>
                                            <p:cond delay="0"/>
                                          </p:stCondLst>
                                        </p:cTn>
                                        <p:tgtEl>
                                          <p:spTgt spid="18227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2276">
                                            <p:txEl>
                                              <p:pRg st="5" end="5"/>
                                            </p:txEl>
                                          </p:spTgt>
                                        </p:tgtEl>
                                        <p:attrNameLst>
                                          <p:attrName>style.visibility</p:attrName>
                                        </p:attrNameLst>
                                      </p:cBhvr>
                                      <p:to>
                                        <p:strVal val="visible"/>
                                      </p:to>
                                    </p:set>
                                    <p:animEffect transition="in" filter="fade">
                                      <p:cBhvr>
                                        <p:cTn id="64" dur="1000">
                                          <p:stCondLst>
                                            <p:cond delay="0"/>
                                          </p:stCondLst>
                                        </p:cTn>
                                        <p:tgtEl>
                                          <p:spTgt spid="1822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build="p"/>
      <p:bldP spid="182276"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s-ES_tradnl" smtClean="0"/>
              <a:t>El  sentimiento de culpabilidad de la voz narrativa</a:t>
            </a:r>
            <a:endParaRPr lang="es-ES_tradnl"/>
          </a:p>
        </p:txBody>
      </p:sp>
      <p:grpSp>
        <p:nvGrpSpPr>
          <p:cNvPr id="2" name="Organization Chart 2"/>
          <p:cNvGrpSpPr>
            <a:grpSpLocks/>
          </p:cNvGrpSpPr>
          <p:nvPr/>
        </p:nvGrpSpPr>
        <p:grpSpPr bwMode="auto">
          <a:xfrm>
            <a:off x="457200" y="1600200"/>
            <a:ext cx="8229600" cy="4525963"/>
            <a:chOff x="288" y="1017"/>
            <a:chExt cx="2880" cy="705"/>
          </a:xfrm>
          <a:solidFill>
            <a:schemeClr val="tx2">
              <a:lumMod val="20000"/>
              <a:lumOff val="80000"/>
            </a:schemeClr>
          </a:solidFill>
        </p:grpSpPr>
        <p:cxnSp>
          <p:nvCxnSpPr>
            <p:cNvPr id="41988" name="_s41988"/>
            <p:cNvCxnSpPr>
              <a:cxnSpLocks noChangeShapeType="1"/>
              <a:stCxn id="6" idx="0"/>
              <a:endCxn id="3" idx="2"/>
            </p:cNvCxnSpPr>
            <p:nvPr/>
          </p:nvCxnSpPr>
          <p:spPr bwMode="auto">
            <a:xfrm rot="5400000" flipH="1">
              <a:off x="2167" y="866"/>
              <a:ext cx="129" cy="1008"/>
            </a:xfrm>
            <a:prstGeom prst="bentConnector3">
              <a:avLst>
                <a:gd name="adj1" fmla="val 13819"/>
              </a:avLst>
            </a:prstGeom>
            <a:grpFill/>
            <a:ln w="28575">
              <a:solidFill>
                <a:schemeClr val="tx1"/>
              </a:solidFill>
              <a:miter lim="800000"/>
              <a:headEnd/>
              <a:tailEnd/>
            </a:ln>
            <a:extLst/>
          </p:spPr>
        </p:cxnSp>
        <p:cxnSp>
          <p:nvCxnSpPr>
            <p:cNvPr id="41989" name="_s41989"/>
            <p:cNvCxnSpPr>
              <a:cxnSpLocks noChangeShapeType="1"/>
              <a:stCxn id="5" idx="0"/>
              <a:endCxn id="3" idx="2"/>
            </p:cNvCxnSpPr>
            <p:nvPr/>
          </p:nvCxnSpPr>
          <p:spPr bwMode="auto">
            <a:xfrm rot="16200000">
              <a:off x="1664" y="1369"/>
              <a:ext cx="129" cy="1"/>
            </a:xfrm>
            <a:prstGeom prst="straightConnector1">
              <a:avLst/>
            </a:prstGeom>
            <a:grpFill/>
            <a:ln w="28575">
              <a:solidFill>
                <a:schemeClr val="tx1"/>
              </a:solidFill>
              <a:round/>
              <a:headEnd/>
              <a:tailEnd/>
            </a:ln>
            <a:extLst/>
          </p:spPr>
        </p:cxnSp>
        <p:cxnSp>
          <p:nvCxnSpPr>
            <p:cNvPr id="41990" name="_s41990"/>
            <p:cNvCxnSpPr>
              <a:cxnSpLocks noChangeShapeType="1"/>
              <a:stCxn id="4" idx="0"/>
              <a:endCxn id="3" idx="2"/>
            </p:cNvCxnSpPr>
            <p:nvPr/>
          </p:nvCxnSpPr>
          <p:spPr bwMode="auto">
            <a:xfrm rot="16200000">
              <a:off x="1159" y="866"/>
              <a:ext cx="129" cy="1008"/>
            </a:xfrm>
            <a:prstGeom prst="bentConnector3">
              <a:avLst>
                <a:gd name="adj1" fmla="val 13819"/>
              </a:avLst>
            </a:prstGeom>
            <a:grpFill/>
            <a:ln w="28575">
              <a:solidFill>
                <a:schemeClr val="tx1"/>
              </a:solidFill>
              <a:miter lim="800000"/>
              <a:headEnd/>
              <a:tailEnd/>
            </a:ln>
            <a:extLst/>
          </p:spPr>
        </p:cxnSp>
        <p:sp>
          <p:nvSpPr>
            <p:cNvPr id="3" name="_s41991"/>
            <p:cNvSpPr>
              <a:spLocks noChangeArrowheads="1"/>
            </p:cNvSpPr>
            <p:nvPr/>
          </p:nvSpPr>
          <p:spPr bwMode="auto">
            <a:xfrm>
              <a:off x="1296" y="1017"/>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300" b="0" i="0" u="none" strike="noStrike" cap="none" normalizeH="0" baseline="0" smtClean="0">
                  <a:ln>
                    <a:noFill/>
                  </a:ln>
                  <a:solidFill>
                    <a:schemeClr val="tx1"/>
                  </a:solidFill>
                  <a:effectLst/>
                  <a:latin typeface="Constantia" pitchFamily="18" charset="0"/>
                  <a:cs typeface="Arial" charset="0"/>
                </a:rPr>
                <a:t>CAUSAS</a:t>
              </a:r>
            </a:p>
          </p:txBody>
        </p:sp>
        <p:sp>
          <p:nvSpPr>
            <p:cNvPr id="4" name="_s41992"/>
            <p:cNvSpPr>
              <a:spLocks noChangeArrowheads="1"/>
            </p:cNvSpPr>
            <p:nvPr/>
          </p:nvSpPr>
          <p:spPr bwMode="auto">
            <a:xfrm>
              <a:off x="288" y="1434"/>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600" b="1" i="0" u="none" strike="noStrike" cap="none" normalizeH="0" baseline="0" smtClean="0">
                  <a:ln>
                    <a:noFill/>
                  </a:ln>
                  <a:solidFill>
                    <a:schemeClr val="tx1"/>
                  </a:solidFill>
                  <a:effectLst/>
                  <a:latin typeface="Constantia" pitchFamily="18" charset="0"/>
                  <a:cs typeface="Arial" charset="0"/>
                </a:rPr>
                <a:t>Injusticia antropológica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000" b="0" i="0" u="none" strike="noStrike" cap="none" normalizeH="0" baseline="0" smtClean="0">
                  <a:ln>
                    <a:noFill/>
                  </a:ln>
                  <a:solidFill>
                    <a:schemeClr val="tx1"/>
                  </a:solidFill>
                  <a:effectLst/>
                  <a:latin typeface="Constantia" pitchFamily="18" charset="0"/>
                  <a:cs typeface="Arial" charset="0"/>
                </a:rPr>
                <a:t>(pobres – ricos)</a:t>
              </a:r>
            </a:p>
          </p:txBody>
        </p:sp>
        <p:sp>
          <p:nvSpPr>
            <p:cNvPr id="5" name="_s41993"/>
            <p:cNvSpPr>
              <a:spLocks noChangeArrowheads="1"/>
            </p:cNvSpPr>
            <p:nvPr/>
          </p:nvSpPr>
          <p:spPr bwMode="auto">
            <a:xfrm>
              <a:off x="1296" y="1434"/>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000" b="1" i="0" u="none" strike="noStrike" cap="none" normalizeH="0" baseline="0" dirty="0" smtClean="0">
                  <a:ln>
                    <a:noFill/>
                  </a:ln>
                  <a:solidFill>
                    <a:schemeClr val="tx1"/>
                  </a:solidFill>
                  <a:effectLst/>
                  <a:latin typeface="Constantia" pitchFamily="18" charset="0"/>
                  <a:cs typeface="Arial" charset="0"/>
                </a:rPr>
                <a:t>Desigualdades</a:t>
              </a:r>
            </a:p>
          </p:txBody>
        </p:sp>
        <p:sp>
          <p:nvSpPr>
            <p:cNvPr id="6" name="_s41994"/>
            <p:cNvSpPr>
              <a:spLocks noChangeArrowheads="1"/>
            </p:cNvSpPr>
            <p:nvPr/>
          </p:nvSpPr>
          <p:spPr bwMode="auto">
            <a:xfrm>
              <a:off x="2304" y="1434"/>
              <a:ext cx="864" cy="288"/>
            </a:xfrm>
            <a:prstGeom prst="roundRect">
              <a:avLst>
                <a:gd name="adj" fmla="val 16667"/>
              </a:avLst>
            </a:prstGeom>
            <a:gr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2000" b="1" i="0" u="none" strike="noStrike" cap="none" normalizeH="0" baseline="0" smtClean="0">
                  <a:ln>
                    <a:noFill/>
                  </a:ln>
                  <a:solidFill>
                    <a:schemeClr val="tx1"/>
                  </a:solidFill>
                  <a:effectLst/>
                  <a:latin typeface="Constantia" pitchFamily="18" charset="0"/>
                  <a:cs typeface="Arial" charset="0"/>
                </a:rPr>
                <a:t>Infancia desvalida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8022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780928"/>
            <a:ext cx="8305800" cy="3024336"/>
          </a:xfrm>
        </p:spPr>
        <p:txBody>
          <a:bodyPr>
            <a:noAutofit/>
          </a:bodyPr>
          <a:lstStyle/>
          <a:p>
            <a:r>
              <a:rPr lang="es-ES_tradnl" sz="3200" dirty="0" smtClean="0"/>
              <a:t>A  cada golpe mis hermanos y yo sentíamos una vergüenza mayor. […] Bernardino, en cambio, cosa extraña, parecía no sentir el menor dolor. Seguía quieto, zarandeado solamente por los golpes, con su media sonrisa fija y bien educada en la cara.  </a:t>
            </a:r>
            <a:r>
              <a:rPr lang="es-ES" sz="3200" dirty="0" smtClean="0"/>
              <a:t>También sus ojos seguían impávidos, indiferentes.</a:t>
            </a:r>
            <a:endParaRPr lang="es-ES_tradnl" sz="3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90466"/>
                                        </p:tgtEl>
                                        <p:attrNameLst>
                                          <p:attrName>style.visibility</p:attrName>
                                        </p:attrNameLst>
                                      </p:cBhvr>
                                      <p:to>
                                        <p:strVal val="visible"/>
                                      </p:to>
                                    </p:set>
                                    <p:animEffect transition="in" filter="fade">
                                      <p:cBhvr>
                                        <p:cTn id="7" dur="600">
                                          <p:stCondLst>
                                            <p:cond delay="0"/>
                                          </p:stCondLst>
                                        </p:cTn>
                                        <p:tgtEl>
                                          <p:spTgt spid="190466"/>
                                        </p:tgtEl>
                                      </p:cBhvr>
                                    </p:animEffect>
                                    <p:anim calcmode="lin" valueType="num">
                                      <p:cBhvr>
                                        <p:cTn id="8" dur="600" fill="hold">
                                          <p:stCondLst>
                                            <p:cond delay="0"/>
                                          </p:stCondLst>
                                        </p:cTn>
                                        <p:tgtEl>
                                          <p:spTgt spid="19046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9046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904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p:nvPr>
        </p:nvSpPr>
        <p:spPr/>
        <p:txBody>
          <a:bodyPr/>
          <a:lstStyle/>
          <a:p>
            <a:pPr marL="0" indent="0">
              <a:buNone/>
            </a:pPr>
            <a:r>
              <a:rPr lang="es-ES" dirty="0" smtClean="0"/>
              <a:t>A pesar de las marcas del junco, que se inflamaban en su espalda, sus brazos y su pecho, parecía inmune, </a:t>
            </a:r>
            <a:r>
              <a:rPr lang="es-ES" dirty="0" err="1" smtClean="0"/>
              <a:t>tranquilo,y</a:t>
            </a:r>
            <a:r>
              <a:rPr lang="es-ES" dirty="0" smtClean="0"/>
              <a:t> altivo, como siempre. Lentamente desató a </a:t>
            </a:r>
            <a:r>
              <a:rPr lang="es-ES" dirty="0" err="1" smtClean="0"/>
              <a:t>Chu</a:t>
            </a:r>
            <a:r>
              <a:rPr lang="es-ES" dirty="0" smtClean="0"/>
              <a:t>, que se lanzó a lamerle la cara, con aullidos que partían el alma. Luego Bernardino nos miró. No olvidaré nunca la transparencia hueca fija en sus ojos de color de miel. Se alejó despacio por el caminillo, seguido de los saltos y de los aullidos de </a:t>
            </a:r>
            <a:r>
              <a:rPr lang="es-ES" dirty="0" err="1" smtClean="0"/>
              <a:t>Chu</a:t>
            </a:r>
            <a:r>
              <a:rPr lang="es-ES" dirty="0" smtClean="0"/>
              <a:t>. Ni siquiera recogió su medalla. Se iba sosegado y tranquilo, como siempre.</a:t>
            </a:r>
          </a:p>
          <a:p>
            <a:pPr marL="0" indent="0">
              <a:buNone/>
            </a:pPr>
            <a:endParaRPr lang="es-ES" dirty="0" smtClean="0"/>
          </a:p>
          <a:p>
            <a:pPr marL="0" indent="0">
              <a:buNone/>
            </a:pPr>
            <a:r>
              <a:rPr lang="es-ES" dirty="0" smtClean="0"/>
              <a:t>Solo cuando desapareció nos atrevimos a decir algo.</a:t>
            </a:r>
            <a:endParaRPr lang="es-ES" dirty="0"/>
          </a:p>
        </p:txBody>
      </p:sp>
    </p:spTree>
    <p:extLst>
      <p:ext uri="{BB962C8B-B14F-4D97-AF65-F5344CB8AC3E}">
        <p14:creationId xmlns:p14="http://schemas.microsoft.com/office/powerpoint/2010/main" val="4208441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S"/>
          </a:p>
        </p:txBody>
      </p:sp>
      <p:pic>
        <p:nvPicPr>
          <p:cNvPr id="194562" name="Picture 2"/>
          <p:cNvPicPr>
            <a:picLocks noGrp="1" noChangeAspect="1" noChangeArrowheads="1"/>
          </p:cNvPicPr>
          <p:nvPr>
            <p:ph sz="half" idx="1"/>
          </p:nvPr>
        </p:nvPicPr>
        <p:blipFill>
          <a:blip r:embed="rId3"/>
          <a:stretch>
            <a:fillRect/>
          </a:stretch>
        </p:blipFill>
        <p:spPr>
          <a:xfrm>
            <a:off x="228300" y="188640"/>
            <a:ext cx="4199684" cy="6306869"/>
          </a:xfrm>
        </p:spPr>
      </p:pic>
      <p:sp>
        <p:nvSpPr>
          <p:cNvPr id="5" name="Marcador de contenido 4"/>
          <p:cNvSpPr>
            <a:spLocks noGrp="1"/>
          </p:cNvSpPr>
          <p:nvPr>
            <p:ph sz="half" idx="2"/>
          </p:nvPr>
        </p:nvSpPr>
        <p:spPr>
          <a:xfrm>
            <a:off x="4716016" y="404664"/>
            <a:ext cx="4199684" cy="6192688"/>
          </a:xfrm>
        </p:spPr>
        <p:txBody>
          <a:bodyPr/>
          <a:lstStyle/>
          <a:p>
            <a:r>
              <a:rPr lang="es-ES" sz="2800" dirty="0" err="1" smtClean="0"/>
              <a:t>Estabamos</a:t>
            </a:r>
            <a:r>
              <a:rPr lang="es-ES" sz="2800" dirty="0" smtClean="0"/>
              <a:t> llegando al muro cuando un ruido nos paró en seco. Mi hermano mayor avanzó hacia los </a:t>
            </a:r>
            <a:r>
              <a:rPr lang="es-ES" sz="2800" dirty="0" err="1" smtClean="0"/>
              <a:t>minbres</a:t>
            </a:r>
            <a:r>
              <a:rPr lang="es-ES" sz="2800" dirty="0" smtClean="0"/>
              <a:t> verdes del río. Le seguimos, procurando no hacer ruido. </a:t>
            </a:r>
          </a:p>
          <a:p>
            <a:r>
              <a:rPr lang="es-ES" sz="2800" dirty="0" smtClean="0"/>
              <a:t>Echado boca abajo, medio oculto entre los </a:t>
            </a:r>
            <a:r>
              <a:rPr lang="es-ES" sz="2800" dirty="0" err="1" smtClean="0"/>
              <a:t>mimbres,Bernardino</a:t>
            </a:r>
            <a:r>
              <a:rPr lang="es-ES" sz="2800" dirty="0" smtClean="0"/>
              <a:t> lloraba desesperadamente, abrazado a su perro.</a:t>
            </a:r>
            <a:endParaRPr lang="es-ES" sz="2800" dirty="0"/>
          </a:p>
        </p:txBody>
      </p:sp>
      <p:sp>
        <p:nvSpPr>
          <p:cNvPr id="194563" name="Rectangle 3"/>
          <p:cNvSpPr>
            <a:spLocks noChangeArrowheads="1"/>
          </p:cNvSpPr>
          <p:nvPr/>
        </p:nvSpPr>
        <p:spPr bwMode="auto">
          <a:xfrm>
            <a:off x="457200" y="304800"/>
            <a:ext cx="8229600" cy="5851525"/>
          </a:xfrm>
          <a:prstGeom prst="rect">
            <a:avLst/>
          </a:prstGeom>
          <a:noFill/>
          <a:ln w="9525">
            <a:noFill/>
            <a:miter lim="800000"/>
            <a:headEnd/>
            <a:tailEnd/>
          </a:ln>
          <a:effectLst/>
        </p:spPr>
        <p:txBody>
          <a:bodyPr/>
          <a:lstStyle/>
          <a:p>
            <a:pPr marL="342900" indent="-342900">
              <a:spcBef>
                <a:spcPct val="20000"/>
              </a:spcBef>
              <a:buFontTx/>
              <a:buChar char="•"/>
            </a:pPr>
            <a:endParaRPr lang="es-ES" sz="3200">
              <a:latin typeface="Arial" charset="0"/>
            </a:endParaRPr>
          </a:p>
        </p:txBody>
      </p:sp>
    </p:spTree>
  </p:cSld>
  <p:clrMapOvr>
    <a:masterClrMapping/>
  </p:clrMapOvr>
  <p:transition>
    <p:split orient="vert"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857232"/>
            <a:ext cx="8305800" cy="4714908"/>
          </a:xfrm>
        </p:spPr>
        <p:txBody>
          <a:bodyPr>
            <a:normAutofit/>
          </a:bodyPr>
          <a:lstStyle/>
          <a:p>
            <a:r>
              <a:rPr lang="es-ES_tradnl" sz="2700" dirty="0" smtClean="0"/>
              <a:t>“De pronto algo raro ocurrió dentro de mí. El chico estaba allí, tratando de incorporarse, tosiendo. No lloraba. […] Y vi sus ojos de pupilas redondas, que no eran negras sino de un pálido color de topacio, transparentes, donde el sol se metía y se volvía de oro. Bajé los míos, llena de una vergüenza dolorida. Sentí ganas de llorar</a:t>
            </a:r>
            <a:r>
              <a:rPr lang="es-ES_tradnl" sz="2400" dirty="0" smtClean="0"/>
              <a:t>, no supe exactamente por qué.”   (Los chicos)</a:t>
            </a:r>
            <a:endParaRPr lang="es-ES_tradnl"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92514"/>
                                        </p:tgtEl>
                                        <p:attrNameLst>
                                          <p:attrName>style.visibility</p:attrName>
                                        </p:attrNameLst>
                                      </p:cBhvr>
                                      <p:to>
                                        <p:strVal val="visible"/>
                                      </p:to>
                                    </p:set>
                                    <p:animEffect transition="in" filter="fade">
                                      <p:cBhvr>
                                        <p:cTn id="7" dur="600">
                                          <p:stCondLst>
                                            <p:cond delay="0"/>
                                          </p:stCondLst>
                                        </p:cTn>
                                        <p:tgtEl>
                                          <p:spTgt spid="192514"/>
                                        </p:tgtEl>
                                      </p:cBhvr>
                                    </p:animEffect>
                                    <p:anim calcmode="lin" valueType="num">
                                      <p:cBhvr>
                                        <p:cTn id="8" dur="600" fill="hold">
                                          <p:stCondLst>
                                            <p:cond delay="0"/>
                                          </p:stCondLst>
                                        </p:cTn>
                                        <p:tgtEl>
                                          <p:spTgt spid="19251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9251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925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s-ES"/>
          </a:p>
        </p:txBody>
      </p:sp>
      <p:sp>
        <p:nvSpPr>
          <p:cNvPr id="35843" name="Rectangle 3"/>
          <p:cNvSpPr>
            <a:spLocks noGrp="1" noChangeArrowheads="1"/>
          </p:cNvSpPr>
          <p:nvPr>
            <p:ph type="body" idx="1"/>
          </p:nvPr>
        </p:nvSpPr>
        <p:spPr>
          <a:xfrm>
            <a:off x="457200" y="304800"/>
            <a:ext cx="8686800" cy="5821363"/>
          </a:xfrm>
        </p:spPr>
        <p:txBody>
          <a:bodyPr/>
          <a:lstStyle/>
          <a:p>
            <a:pPr>
              <a:buFontTx/>
              <a:buNone/>
            </a:pPr>
            <a:r>
              <a:rPr lang="es-ES_tradnl" sz="2800" dirty="0"/>
              <a:t>         </a:t>
            </a:r>
            <a:r>
              <a:rPr lang="es-ES_tradnl" sz="2800" i="1" dirty="0">
                <a:latin typeface="Maiandra GD" pitchFamily="34" charset="0"/>
              </a:rPr>
              <a:t>Mientras vivió en</a:t>
            </a:r>
          </a:p>
          <a:p>
            <a:pPr>
              <a:buFontTx/>
              <a:buNone/>
            </a:pPr>
            <a:r>
              <a:rPr lang="es-ES_tradnl" sz="2800" i="1" dirty="0">
                <a:latin typeface="Maiandra GD" pitchFamily="34" charset="0"/>
              </a:rPr>
              <a:t> </a:t>
            </a:r>
            <a:r>
              <a:rPr lang="es-ES_tradnl" sz="2800" b="1" i="1" dirty="0">
                <a:latin typeface="Maiandra GD" pitchFamily="34" charset="0"/>
              </a:rPr>
              <a:t>Castilla y León</a:t>
            </a:r>
            <a:r>
              <a:rPr lang="es-ES_tradnl" sz="2800" i="1" dirty="0">
                <a:latin typeface="Maiandra GD" pitchFamily="34" charset="0"/>
              </a:rPr>
              <a:t> asistía </a:t>
            </a:r>
          </a:p>
          <a:p>
            <a:pPr>
              <a:buFontTx/>
              <a:buNone/>
            </a:pPr>
            <a:r>
              <a:rPr lang="es-ES_tradnl" sz="2800" i="1" dirty="0">
                <a:latin typeface="Maiandra GD" pitchFamily="34" charset="0"/>
              </a:rPr>
              <a:t> a un colegio religioso </a:t>
            </a:r>
          </a:p>
          <a:p>
            <a:pPr>
              <a:buFontTx/>
              <a:buNone/>
            </a:pPr>
            <a:r>
              <a:rPr lang="es-ES_tradnl" sz="2800" i="1" dirty="0">
                <a:latin typeface="Maiandra GD" pitchFamily="34" charset="0"/>
              </a:rPr>
              <a:t> de </a:t>
            </a:r>
            <a:r>
              <a:rPr lang="es-ES_tradnl" sz="2800" b="1" i="1" dirty="0">
                <a:latin typeface="Maiandra GD" pitchFamily="34" charset="0"/>
              </a:rPr>
              <a:t>Madrid</a:t>
            </a:r>
            <a:r>
              <a:rPr lang="es-ES_tradnl" sz="2800" i="1" dirty="0">
                <a:latin typeface="Maiandra GD" pitchFamily="34" charset="0"/>
              </a:rPr>
              <a:t>. </a:t>
            </a:r>
          </a:p>
          <a:p>
            <a:pPr>
              <a:buFontTx/>
              <a:buNone/>
            </a:pPr>
            <a:endParaRPr lang="es-ES_tradnl" sz="2800" i="1" dirty="0">
              <a:latin typeface="Maiandra GD" pitchFamily="34" charset="0"/>
            </a:endParaRPr>
          </a:p>
          <a:p>
            <a:pPr>
              <a:buFontTx/>
              <a:buNone/>
            </a:pPr>
            <a:endParaRPr lang="es-ES_tradnl" sz="2800" dirty="0"/>
          </a:p>
          <a:p>
            <a:pPr>
              <a:buFontTx/>
              <a:buNone/>
            </a:pPr>
            <a:r>
              <a:rPr lang="es-ES_tradnl" sz="2800" dirty="0"/>
              <a:t>                                              </a:t>
            </a:r>
          </a:p>
          <a:p>
            <a:pPr>
              <a:buFontTx/>
              <a:buNone/>
            </a:pPr>
            <a:r>
              <a:rPr lang="es-ES_tradnl" sz="2800" dirty="0"/>
              <a:t>                                               </a:t>
            </a:r>
          </a:p>
          <a:p>
            <a:pPr>
              <a:buFontTx/>
              <a:buNone/>
            </a:pPr>
            <a:r>
              <a:rPr lang="es-ES_tradnl" sz="2800" dirty="0"/>
              <a:t>                                                 </a:t>
            </a:r>
            <a:r>
              <a:rPr lang="es-ES_tradnl" sz="2800" i="1" dirty="0">
                <a:solidFill>
                  <a:srgbClr val="FF0066"/>
                </a:solidFill>
                <a:latin typeface="Maiandra GD" pitchFamily="34" charset="0"/>
              </a:rPr>
              <a:t>Tras terminar el                         </a:t>
            </a:r>
          </a:p>
          <a:p>
            <a:pPr>
              <a:buFontTx/>
              <a:buNone/>
            </a:pPr>
            <a:r>
              <a:rPr lang="es-ES_tradnl" sz="2800" i="1" dirty="0">
                <a:solidFill>
                  <a:srgbClr val="FF0066"/>
                </a:solidFill>
                <a:latin typeface="Maiandra GD" pitchFamily="34" charset="0"/>
              </a:rPr>
              <a:t>                                           bachillerato, estudió </a:t>
            </a:r>
          </a:p>
          <a:p>
            <a:pPr>
              <a:buFontTx/>
              <a:buNone/>
            </a:pPr>
            <a:r>
              <a:rPr lang="es-ES_tradnl" sz="2800" i="1" dirty="0">
                <a:solidFill>
                  <a:srgbClr val="FF0066"/>
                </a:solidFill>
                <a:latin typeface="Maiandra GD" pitchFamily="34" charset="0"/>
              </a:rPr>
              <a:t>                                           música y pintura.</a:t>
            </a:r>
            <a:r>
              <a:rPr lang="es-ES_tradnl" sz="2800" dirty="0">
                <a:latin typeface="Maiandra GD" pitchFamily="34" charset="0"/>
              </a:rPr>
              <a:t> </a:t>
            </a:r>
          </a:p>
        </p:txBody>
      </p:sp>
      <p:pic>
        <p:nvPicPr>
          <p:cNvPr id="35844" name="Picture 4"/>
          <p:cNvPicPr>
            <a:picLocks noChangeAspect="1" noChangeArrowheads="1"/>
          </p:cNvPicPr>
          <p:nvPr/>
        </p:nvPicPr>
        <p:blipFill>
          <a:blip r:embed="rId2"/>
          <a:srcRect/>
          <a:stretch>
            <a:fillRect/>
          </a:stretch>
        </p:blipFill>
        <p:spPr bwMode="auto">
          <a:xfrm>
            <a:off x="4572000" y="228600"/>
            <a:ext cx="3733800" cy="3886200"/>
          </a:xfrm>
          <a:prstGeom prst="rect">
            <a:avLst/>
          </a:prstGeom>
          <a:noFill/>
          <a:ln w="9525">
            <a:noFill/>
            <a:miter lim="800000"/>
            <a:headEnd/>
            <a:tailEnd/>
          </a:ln>
          <a:effectLst/>
        </p:spPr>
      </p:pic>
      <p:pic>
        <p:nvPicPr>
          <p:cNvPr id="35845" name="Picture 5"/>
          <p:cNvPicPr>
            <a:picLocks noChangeAspect="1" noChangeArrowheads="1"/>
          </p:cNvPicPr>
          <p:nvPr/>
        </p:nvPicPr>
        <p:blipFill>
          <a:blip r:embed="rId3"/>
          <a:srcRect/>
          <a:stretch>
            <a:fillRect/>
          </a:stretch>
        </p:blipFill>
        <p:spPr bwMode="auto">
          <a:xfrm>
            <a:off x="533400" y="2895600"/>
            <a:ext cx="3657600" cy="3200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800" fill="hold">
                                          <p:stCondLst>
                                            <p:cond delay="0"/>
                                          </p:stCondLst>
                                        </p:cTn>
                                        <p:tgtEl>
                                          <p:spTgt spid="3584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58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fade">
                                      <p:cBhvr>
                                        <p:cTn id="13" dur="1000"/>
                                        <p:tgtEl>
                                          <p:spTgt spid="35843">
                                            <p:txEl>
                                              <p:pRg st="0" end="0"/>
                                            </p:txEl>
                                          </p:spTgt>
                                        </p:tgtEl>
                                      </p:cBhvr>
                                    </p:animEffect>
                                    <p:anim calcmode="lin" valueType="num">
                                      <p:cBhvr>
                                        <p:cTn id="14" dur="1000" fill="hold"/>
                                        <p:tgtEl>
                                          <p:spTgt spid="3584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5843">
                                            <p:txEl>
                                              <p:pRg st="1" end="1"/>
                                            </p:txEl>
                                          </p:spTgt>
                                        </p:tgtEl>
                                        <p:attrNameLst>
                                          <p:attrName>style.visibility</p:attrName>
                                        </p:attrNameLst>
                                      </p:cBhvr>
                                      <p:to>
                                        <p:strVal val="visible"/>
                                      </p:to>
                                    </p:set>
                                    <p:animEffect transition="in" filter="fade">
                                      <p:cBhvr>
                                        <p:cTn id="20" dur="1000"/>
                                        <p:tgtEl>
                                          <p:spTgt spid="35843">
                                            <p:txEl>
                                              <p:pRg st="1" end="1"/>
                                            </p:txEl>
                                          </p:spTgt>
                                        </p:tgtEl>
                                      </p:cBhvr>
                                    </p:animEffect>
                                    <p:anim calcmode="lin" valueType="num">
                                      <p:cBhvr>
                                        <p:cTn id="21" dur="1000" fill="hold"/>
                                        <p:tgtEl>
                                          <p:spTgt spid="3584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5843">
                                            <p:txEl>
                                              <p:pRg st="2" end="2"/>
                                            </p:txEl>
                                          </p:spTgt>
                                        </p:tgtEl>
                                        <p:attrNameLst>
                                          <p:attrName>style.visibility</p:attrName>
                                        </p:attrNameLst>
                                      </p:cBhvr>
                                      <p:to>
                                        <p:strVal val="visible"/>
                                      </p:to>
                                    </p:set>
                                    <p:animEffect transition="in" filter="fade">
                                      <p:cBhvr>
                                        <p:cTn id="27" dur="1000"/>
                                        <p:tgtEl>
                                          <p:spTgt spid="35843">
                                            <p:txEl>
                                              <p:pRg st="2" end="2"/>
                                            </p:txEl>
                                          </p:spTgt>
                                        </p:tgtEl>
                                      </p:cBhvr>
                                    </p:animEffect>
                                    <p:anim calcmode="lin" valueType="num">
                                      <p:cBhvr>
                                        <p:cTn id="28" dur="1000" fill="hold"/>
                                        <p:tgtEl>
                                          <p:spTgt spid="35843">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35843">
                                            <p:txEl>
                                              <p:pRg st="3" end="3"/>
                                            </p:txEl>
                                          </p:spTgt>
                                        </p:tgtEl>
                                        <p:attrNameLst>
                                          <p:attrName>style.visibility</p:attrName>
                                        </p:attrNameLst>
                                      </p:cBhvr>
                                      <p:to>
                                        <p:strVal val="visible"/>
                                      </p:to>
                                    </p:set>
                                    <p:animEffect transition="in" filter="fade">
                                      <p:cBhvr>
                                        <p:cTn id="34" dur="1000"/>
                                        <p:tgtEl>
                                          <p:spTgt spid="35843">
                                            <p:txEl>
                                              <p:pRg st="3" end="3"/>
                                            </p:txEl>
                                          </p:spTgt>
                                        </p:tgtEl>
                                      </p:cBhvr>
                                    </p:animEffect>
                                    <p:anim calcmode="lin" valueType="num">
                                      <p:cBhvr>
                                        <p:cTn id="35" dur="1000" fill="hold"/>
                                        <p:tgtEl>
                                          <p:spTgt spid="35843">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35843">
                                            <p:txEl>
                                              <p:pRg st="6" end="6"/>
                                            </p:txEl>
                                          </p:spTgt>
                                        </p:tgtEl>
                                        <p:attrNameLst>
                                          <p:attrName>style.visibility</p:attrName>
                                        </p:attrNameLst>
                                      </p:cBhvr>
                                      <p:to>
                                        <p:strVal val="visible"/>
                                      </p:to>
                                    </p:set>
                                    <p:animEffect transition="in" filter="fade">
                                      <p:cBhvr>
                                        <p:cTn id="41" dur="1000"/>
                                        <p:tgtEl>
                                          <p:spTgt spid="35843">
                                            <p:txEl>
                                              <p:pRg st="6" end="6"/>
                                            </p:txEl>
                                          </p:spTgt>
                                        </p:tgtEl>
                                      </p:cBhvr>
                                    </p:animEffect>
                                    <p:anim calcmode="lin" valueType="num">
                                      <p:cBhvr>
                                        <p:cTn id="42" dur="1000" fill="hold"/>
                                        <p:tgtEl>
                                          <p:spTgt spid="35843">
                                            <p:txEl>
                                              <p:pRg st="6" end="6"/>
                                            </p:txEl>
                                          </p:spTgt>
                                        </p:tgtEl>
                                        <p:attrNameLst>
                                          <p:attrName>ppt_x</p:attrName>
                                        </p:attrNameLst>
                                      </p:cBhvr>
                                      <p:tavLst>
                                        <p:tav tm="0">
                                          <p:val>
                                            <p:strVal val="#ppt_x-.1"/>
                                          </p:val>
                                        </p:tav>
                                        <p:tav tm="100000">
                                          <p:val>
                                            <p:strVal val="#ppt_x"/>
                                          </p:val>
                                        </p:tav>
                                      </p:tavLst>
                                    </p:anim>
                                    <p:anim calcmode="lin" valueType="num">
                                      <p:cBhvr>
                                        <p:cTn id="43" dur="10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35843">
                                            <p:txEl>
                                              <p:pRg st="7" end="7"/>
                                            </p:txEl>
                                          </p:spTgt>
                                        </p:tgtEl>
                                        <p:attrNameLst>
                                          <p:attrName>style.visibility</p:attrName>
                                        </p:attrNameLst>
                                      </p:cBhvr>
                                      <p:to>
                                        <p:strVal val="visible"/>
                                      </p:to>
                                    </p:set>
                                    <p:animEffect transition="in" filter="fade">
                                      <p:cBhvr>
                                        <p:cTn id="48" dur="1000"/>
                                        <p:tgtEl>
                                          <p:spTgt spid="35843">
                                            <p:txEl>
                                              <p:pRg st="7" end="7"/>
                                            </p:txEl>
                                          </p:spTgt>
                                        </p:tgtEl>
                                      </p:cBhvr>
                                    </p:animEffect>
                                    <p:anim calcmode="lin" valueType="num">
                                      <p:cBhvr>
                                        <p:cTn id="49" dur="1000" fill="hold"/>
                                        <p:tgtEl>
                                          <p:spTgt spid="35843">
                                            <p:txEl>
                                              <p:pRg st="7" end="7"/>
                                            </p:txEl>
                                          </p:spTgt>
                                        </p:tgtEl>
                                        <p:attrNameLst>
                                          <p:attrName>ppt_x</p:attrName>
                                        </p:attrNameLst>
                                      </p:cBhvr>
                                      <p:tavLst>
                                        <p:tav tm="0">
                                          <p:val>
                                            <p:strVal val="#ppt_x-.1"/>
                                          </p:val>
                                        </p:tav>
                                        <p:tav tm="100000">
                                          <p:val>
                                            <p:strVal val="#ppt_x"/>
                                          </p:val>
                                        </p:tav>
                                      </p:tavLst>
                                    </p:anim>
                                    <p:anim calcmode="lin" valueType="num">
                                      <p:cBhvr>
                                        <p:cTn id="50" dur="1000" fill="hold"/>
                                        <p:tgtEl>
                                          <p:spTgt spid="35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35843">
                                            <p:txEl>
                                              <p:pRg st="8" end="8"/>
                                            </p:txEl>
                                          </p:spTgt>
                                        </p:tgtEl>
                                        <p:attrNameLst>
                                          <p:attrName>style.visibility</p:attrName>
                                        </p:attrNameLst>
                                      </p:cBhvr>
                                      <p:to>
                                        <p:strVal val="visible"/>
                                      </p:to>
                                    </p:set>
                                    <p:animEffect transition="in" filter="fade">
                                      <p:cBhvr>
                                        <p:cTn id="55" dur="1000"/>
                                        <p:tgtEl>
                                          <p:spTgt spid="35843">
                                            <p:txEl>
                                              <p:pRg st="8" end="8"/>
                                            </p:txEl>
                                          </p:spTgt>
                                        </p:tgtEl>
                                      </p:cBhvr>
                                    </p:animEffect>
                                    <p:anim calcmode="lin" valueType="num">
                                      <p:cBhvr>
                                        <p:cTn id="56" dur="1000" fill="hold"/>
                                        <p:tgtEl>
                                          <p:spTgt spid="35843">
                                            <p:txEl>
                                              <p:pRg st="8" end="8"/>
                                            </p:txEl>
                                          </p:spTgt>
                                        </p:tgtEl>
                                        <p:attrNameLst>
                                          <p:attrName>ppt_x</p:attrName>
                                        </p:attrNameLst>
                                      </p:cBhvr>
                                      <p:tavLst>
                                        <p:tav tm="0">
                                          <p:val>
                                            <p:strVal val="#ppt_x-.1"/>
                                          </p:val>
                                        </p:tav>
                                        <p:tav tm="100000">
                                          <p:val>
                                            <p:strVal val="#ppt_x"/>
                                          </p:val>
                                        </p:tav>
                                      </p:tavLst>
                                    </p:anim>
                                    <p:anim calcmode="lin" valueType="num">
                                      <p:cBhvr>
                                        <p:cTn id="57" dur="1000" fill="hold"/>
                                        <p:tgtEl>
                                          <p:spTgt spid="358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35843">
                                            <p:txEl>
                                              <p:pRg st="9" end="9"/>
                                            </p:txEl>
                                          </p:spTgt>
                                        </p:tgtEl>
                                        <p:attrNameLst>
                                          <p:attrName>style.visibility</p:attrName>
                                        </p:attrNameLst>
                                      </p:cBhvr>
                                      <p:to>
                                        <p:strVal val="visible"/>
                                      </p:to>
                                    </p:set>
                                    <p:animEffect transition="in" filter="fade">
                                      <p:cBhvr>
                                        <p:cTn id="62" dur="1000"/>
                                        <p:tgtEl>
                                          <p:spTgt spid="35843">
                                            <p:txEl>
                                              <p:pRg st="9" end="9"/>
                                            </p:txEl>
                                          </p:spTgt>
                                        </p:tgtEl>
                                      </p:cBhvr>
                                    </p:animEffect>
                                    <p:anim calcmode="lin" valueType="num">
                                      <p:cBhvr>
                                        <p:cTn id="63" dur="1000" fill="hold"/>
                                        <p:tgtEl>
                                          <p:spTgt spid="35843">
                                            <p:txEl>
                                              <p:pRg st="9" end="9"/>
                                            </p:txEl>
                                          </p:spTgt>
                                        </p:tgtEl>
                                        <p:attrNameLst>
                                          <p:attrName>ppt_x</p:attrName>
                                        </p:attrNameLst>
                                      </p:cBhvr>
                                      <p:tavLst>
                                        <p:tav tm="0">
                                          <p:val>
                                            <p:strVal val="#ppt_x-.1"/>
                                          </p:val>
                                        </p:tav>
                                        <p:tav tm="100000">
                                          <p:val>
                                            <p:strVal val="#ppt_x"/>
                                          </p:val>
                                        </p:tav>
                                      </p:tavLst>
                                    </p:anim>
                                    <p:anim calcmode="lin" valueType="num">
                                      <p:cBhvr>
                                        <p:cTn id="64" dur="1000" fill="hold"/>
                                        <p:tgtEl>
                                          <p:spTgt spid="3584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0" presetClass="entr" presetSubtype="0" fill="hold" grpId="0" nodeType="clickEffect">
                                  <p:stCondLst>
                                    <p:cond delay="0"/>
                                  </p:stCondLst>
                                  <p:iterate type="lt">
                                    <p:tmPct val="10000"/>
                                  </p:iterate>
                                  <p:childTnLst>
                                    <p:set>
                                      <p:cBhvr>
                                        <p:cTn id="68" dur="1" fill="hold">
                                          <p:stCondLst>
                                            <p:cond delay="0"/>
                                          </p:stCondLst>
                                        </p:cTn>
                                        <p:tgtEl>
                                          <p:spTgt spid="35843">
                                            <p:txEl>
                                              <p:pRg st="10" end="10"/>
                                            </p:txEl>
                                          </p:spTgt>
                                        </p:tgtEl>
                                        <p:attrNameLst>
                                          <p:attrName>style.visibility</p:attrName>
                                        </p:attrNameLst>
                                      </p:cBhvr>
                                      <p:to>
                                        <p:strVal val="visible"/>
                                      </p:to>
                                    </p:set>
                                    <p:animEffect transition="in" filter="fade">
                                      <p:cBhvr>
                                        <p:cTn id="69" dur="1000"/>
                                        <p:tgtEl>
                                          <p:spTgt spid="35843">
                                            <p:txEl>
                                              <p:pRg st="10" end="10"/>
                                            </p:txEl>
                                          </p:spTgt>
                                        </p:tgtEl>
                                      </p:cBhvr>
                                    </p:animEffect>
                                    <p:anim calcmode="lin" valueType="num">
                                      <p:cBhvr>
                                        <p:cTn id="70" dur="1000" fill="hold"/>
                                        <p:tgtEl>
                                          <p:spTgt spid="35843">
                                            <p:txEl>
                                              <p:pRg st="10" end="10"/>
                                            </p:txEl>
                                          </p:spTgt>
                                        </p:tgtEl>
                                        <p:attrNameLst>
                                          <p:attrName>ppt_x</p:attrName>
                                        </p:attrNameLst>
                                      </p:cBhvr>
                                      <p:tavLst>
                                        <p:tav tm="0">
                                          <p:val>
                                            <p:strVal val="#ppt_x-.1"/>
                                          </p:val>
                                        </p:tav>
                                        <p:tav tm="100000">
                                          <p:val>
                                            <p:strVal val="#ppt_x"/>
                                          </p:val>
                                        </p:tav>
                                      </p:tavLst>
                                    </p:anim>
                                    <p:anim calcmode="lin" valueType="num">
                                      <p:cBhvr>
                                        <p:cTn id="71" dur="1000" fill="hold"/>
                                        <p:tgtEl>
                                          <p:spTgt spid="358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s-ES"/>
          </a:p>
        </p:txBody>
      </p:sp>
      <p:sp>
        <p:nvSpPr>
          <p:cNvPr id="43011" name="Rectangle 3"/>
          <p:cNvSpPr>
            <a:spLocks noGrp="1" noChangeArrowheads="1"/>
          </p:cNvSpPr>
          <p:nvPr>
            <p:ph type="body" idx="1"/>
          </p:nvPr>
        </p:nvSpPr>
        <p:spPr>
          <a:xfrm>
            <a:off x="457200" y="1143000"/>
            <a:ext cx="8229600" cy="4983163"/>
          </a:xfrm>
        </p:spPr>
        <p:txBody>
          <a:bodyPr/>
          <a:lstStyle/>
          <a:p>
            <a:pPr>
              <a:buClr>
                <a:schemeClr val="tx1"/>
              </a:buClr>
            </a:pPr>
            <a:r>
              <a:rPr lang="es-ES_tradnl" b="1"/>
              <a:t>    </a:t>
            </a:r>
            <a:r>
              <a:rPr lang="es-ES_tradnl" b="1" i="1">
                <a:solidFill>
                  <a:srgbClr val="000000"/>
                </a:solidFill>
                <a:latin typeface="Palatino Linotype" pitchFamily="18" charset="0"/>
              </a:rPr>
              <a:t>En 17 de noviembre </a:t>
            </a:r>
          </a:p>
          <a:p>
            <a:pPr>
              <a:buClr>
                <a:schemeClr val="tx1"/>
              </a:buClr>
              <a:buFontTx/>
              <a:buNone/>
            </a:pPr>
            <a:r>
              <a:rPr lang="es-ES_tradnl" b="1" i="1">
                <a:solidFill>
                  <a:srgbClr val="000000"/>
                </a:solidFill>
                <a:latin typeface="Palatino Linotype" pitchFamily="18" charset="0"/>
              </a:rPr>
              <a:t>      de 1952, Matute </a:t>
            </a:r>
          </a:p>
          <a:p>
            <a:pPr>
              <a:buClr>
                <a:schemeClr val="tx1"/>
              </a:buClr>
              <a:buFontTx/>
              <a:buNone/>
            </a:pPr>
            <a:r>
              <a:rPr lang="es-ES_tradnl" b="1" i="1">
                <a:solidFill>
                  <a:srgbClr val="000000"/>
                </a:solidFill>
                <a:latin typeface="Palatino Linotype" pitchFamily="18" charset="0"/>
              </a:rPr>
              <a:t>      se casa con </a:t>
            </a:r>
          </a:p>
          <a:p>
            <a:pPr>
              <a:buClr>
                <a:schemeClr val="tx1"/>
              </a:buClr>
              <a:buFontTx/>
              <a:buNone/>
            </a:pPr>
            <a:r>
              <a:rPr lang="es-ES_tradnl" b="1" i="1">
                <a:solidFill>
                  <a:srgbClr val="000000"/>
                </a:solidFill>
                <a:latin typeface="Palatino Linotype" pitchFamily="18" charset="0"/>
              </a:rPr>
              <a:t>      el escritor Ramon </a:t>
            </a:r>
          </a:p>
          <a:p>
            <a:pPr>
              <a:buClr>
                <a:schemeClr val="tx1"/>
              </a:buClr>
              <a:buFontTx/>
              <a:buNone/>
            </a:pPr>
            <a:r>
              <a:rPr lang="es-ES_tradnl" b="1" i="1">
                <a:solidFill>
                  <a:srgbClr val="000000"/>
                </a:solidFill>
                <a:latin typeface="Palatino Linotype" pitchFamily="18" charset="0"/>
              </a:rPr>
              <a:t>       Eugenio de </a:t>
            </a:r>
          </a:p>
          <a:p>
            <a:pPr>
              <a:buClr>
                <a:schemeClr val="tx1"/>
              </a:buClr>
              <a:buFontTx/>
              <a:buNone/>
            </a:pPr>
            <a:r>
              <a:rPr lang="es-ES_tradnl" b="1" i="1">
                <a:solidFill>
                  <a:srgbClr val="000000"/>
                </a:solidFill>
                <a:latin typeface="Palatino Linotype" pitchFamily="18" charset="0"/>
              </a:rPr>
              <a:t>       Goicoechea. </a:t>
            </a:r>
          </a:p>
          <a:p>
            <a:pPr>
              <a:buClr>
                <a:schemeClr val="tx1"/>
              </a:buClr>
              <a:buFontTx/>
              <a:buNone/>
            </a:pPr>
            <a:endParaRPr lang="es-ES_tradnl" b="1" i="1">
              <a:solidFill>
                <a:srgbClr val="000000"/>
              </a:solidFill>
              <a:latin typeface="Palatino Linotype" pitchFamily="18" charset="0"/>
            </a:endParaRPr>
          </a:p>
          <a:p>
            <a:pPr>
              <a:buClr>
                <a:schemeClr val="tx1"/>
              </a:buClr>
            </a:pPr>
            <a:r>
              <a:rPr lang="es-ES_tradnl" b="1" i="1">
                <a:solidFill>
                  <a:srgbClr val="000000"/>
                </a:solidFill>
                <a:latin typeface="Palatino Linotype" pitchFamily="18" charset="0"/>
              </a:rPr>
              <a:t>    En 1954 nace su hijo Juan Pablo.</a:t>
            </a:r>
            <a:r>
              <a:rPr lang="es-ES_tradnl" i="1">
                <a:solidFill>
                  <a:srgbClr val="000000"/>
                </a:solidFill>
                <a:latin typeface="Palatino Linotype" pitchFamily="18" charset="0"/>
              </a:rPr>
              <a:t> </a:t>
            </a:r>
          </a:p>
        </p:txBody>
      </p:sp>
      <p:pic>
        <p:nvPicPr>
          <p:cNvPr id="43014" name="Picture 6"/>
          <p:cNvPicPr>
            <a:picLocks noChangeAspect="1" noChangeArrowheads="1"/>
          </p:cNvPicPr>
          <p:nvPr/>
        </p:nvPicPr>
        <p:blipFill>
          <a:blip r:embed="rId2"/>
          <a:srcRect/>
          <a:stretch>
            <a:fillRect/>
          </a:stretch>
        </p:blipFill>
        <p:spPr bwMode="auto">
          <a:xfrm>
            <a:off x="5334000" y="228600"/>
            <a:ext cx="3810000" cy="4191000"/>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68" decel="100000"/>
                                        <p:tgtEl>
                                          <p:spTgt spid="43010"/>
                                        </p:tgtEl>
                                      </p:cBhvr>
                                    </p:animEffect>
                                    <p:animScale>
                                      <p:cBhvr>
                                        <p:cTn id="8" dur="768" decel="100000"/>
                                        <p:tgtEl>
                                          <p:spTgt spid="43010"/>
                                        </p:tgtEl>
                                      </p:cBhvr>
                                      <p:from x="10000" y="10000"/>
                                      <p:to x="200000" y="450000"/>
                                    </p:animScale>
                                    <p:animScale>
                                      <p:cBhvr>
                                        <p:cTn id="9" dur="1230" accel="100000" fill="hold">
                                          <p:stCondLst>
                                            <p:cond delay="768"/>
                                          </p:stCondLst>
                                        </p:cTn>
                                        <p:tgtEl>
                                          <p:spTgt spid="43010"/>
                                        </p:tgtEl>
                                      </p:cBhvr>
                                      <p:from x="200000" y="450000"/>
                                      <p:to x="100000" y="100000"/>
                                    </p:animScale>
                                    <p:set>
                                      <p:cBhvr>
                                        <p:cTn id="10" dur="768" fill="hold"/>
                                        <p:tgtEl>
                                          <p:spTgt spid="43010"/>
                                        </p:tgtEl>
                                        <p:attrNameLst>
                                          <p:attrName>ppt_x</p:attrName>
                                        </p:attrNameLst>
                                      </p:cBhvr>
                                      <p:to>
                                        <p:strVal val="(0.5)"/>
                                      </p:to>
                                    </p:set>
                                    <p:anim from="(0.5)" to="(#ppt_x)" calcmode="lin" valueType="num">
                                      <p:cBhvr>
                                        <p:cTn id="11" dur="1230" accel="100000" fill="hold">
                                          <p:stCondLst>
                                            <p:cond delay="768"/>
                                          </p:stCondLst>
                                        </p:cTn>
                                        <p:tgtEl>
                                          <p:spTgt spid="43010"/>
                                        </p:tgtEl>
                                        <p:attrNameLst>
                                          <p:attrName>ppt_x</p:attrName>
                                        </p:attrNameLst>
                                      </p:cBhvr>
                                    </p:anim>
                                    <p:set>
                                      <p:cBhvr>
                                        <p:cTn id="12" dur="768" fill="hold"/>
                                        <p:tgtEl>
                                          <p:spTgt spid="43010"/>
                                        </p:tgtEl>
                                        <p:attrNameLst>
                                          <p:attrName>ppt_y</p:attrName>
                                        </p:attrNameLst>
                                      </p:cBhvr>
                                      <p:to>
                                        <p:strVal val="(#ppt_y+0.4)"/>
                                      </p:to>
                                    </p:set>
                                    <p:anim from="(#ppt_y+0.4)" to="(#ppt_y)" calcmode="lin" valueType="num">
                                      <p:cBhvr>
                                        <p:cTn id="13" dur="1230" accel="100000" fill="hold">
                                          <p:stCondLst>
                                            <p:cond delay="768"/>
                                          </p:stCondLst>
                                        </p:cTn>
                                        <p:tgtEl>
                                          <p:spTgt spid="430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 calcmode="lin" valueType="num">
                                      <p:cBhvr>
                                        <p:cTn id="18"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301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30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3011">
                                            <p:txEl>
                                              <p:pRg st="1" end="1"/>
                                            </p:txEl>
                                          </p:spTgt>
                                        </p:tgtEl>
                                        <p:attrNameLst>
                                          <p:attrName>style.visibility</p:attrName>
                                        </p:attrNameLst>
                                      </p:cBhvr>
                                      <p:to>
                                        <p:strVal val="visible"/>
                                      </p:to>
                                    </p:set>
                                    <p:anim calcmode="lin" valueType="num">
                                      <p:cBhvr>
                                        <p:cTn id="25"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301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30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3011">
                                            <p:txEl>
                                              <p:pRg st="2" end="2"/>
                                            </p:txEl>
                                          </p:spTgt>
                                        </p:tgtEl>
                                        <p:attrNameLst>
                                          <p:attrName>style.visibility</p:attrName>
                                        </p:attrNameLst>
                                      </p:cBhvr>
                                      <p:to>
                                        <p:strVal val="visible"/>
                                      </p:to>
                                    </p:set>
                                    <p:anim calcmode="lin" valueType="num">
                                      <p:cBhvr>
                                        <p:cTn id="32"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301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30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3011">
                                            <p:txEl>
                                              <p:pRg st="3" end="3"/>
                                            </p:txEl>
                                          </p:spTgt>
                                        </p:tgtEl>
                                        <p:attrNameLst>
                                          <p:attrName>style.visibility</p:attrName>
                                        </p:attrNameLst>
                                      </p:cBhvr>
                                      <p:to>
                                        <p:strVal val="visible"/>
                                      </p:to>
                                    </p:set>
                                    <p:anim calcmode="lin" valueType="num">
                                      <p:cBhvr>
                                        <p:cTn id="39" dur="5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301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430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43011">
                                            <p:txEl>
                                              <p:pRg st="4" end="4"/>
                                            </p:txEl>
                                          </p:spTgt>
                                        </p:tgtEl>
                                        <p:attrNameLst>
                                          <p:attrName>style.visibility</p:attrName>
                                        </p:attrNameLst>
                                      </p:cBhvr>
                                      <p:to>
                                        <p:strVal val="visible"/>
                                      </p:to>
                                    </p:set>
                                    <p:anim calcmode="lin" valueType="num">
                                      <p:cBhvr>
                                        <p:cTn id="46" dur="500" fill="hold"/>
                                        <p:tgtEl>
                                          <p:spTgt spid="43011">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43011">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43011">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3011">
                                            <p:txEl>
                                              <p:pRg st="5" end="5"/>
                                            </p:txEl>
                                          </p:spTgt>
                                        </p:tgtEl>
                                        <p:attrNameLst>
                                          <p:attrName>style.visibility</p:attrName>
                                        </p:attrNameLst>
                                      </p:cBhvr>
                                      <p:to>
                                        <p:strVal val="visible"/>
                                      </p:to>
                                    </p:set>
                                    <p:anim calcmode="lin" valueType="num">
                                      <p:cBhvr>
                                        <p:cTn id="53" dur="500" fill="hold"/>
                                        <p:tgtEl>
                                          <p:spTgt spid="43011">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43011">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4301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43011">
                                            <p:txEl>
                                              <p:pRg st="7" end="7"/>
                                            </p:txEl>
                                          </p:spTgt>
                                        </p:tgtEl>
                                        <p:attrNameLst>
                                          <p:attrName>style.visibility</p:attrName>
                                        </p:attrNameLst>
                                      </p:cBhvr>
                                      <p:to>
                                        <p:strVal val="visible"/>
                                      </p:to>
                                    </p:set>
                                    <p:anim calcmode="lin" valueType="num">
                                      <p:cBhvr>
                                        <p:cTn id="60" dur="500" fill="hold"/>
                                        <p:tgtEl>
                                          <p:spTgt spid="43011">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43011">
                                            <p:txEl>
                                              <p:pRg st="7" end="7"/>
                                            </p:txEl>
                                          </p:spTgt>
                                        </p:tgtEl>
                                        <p:attrNameLst>
                                          <p:attrName>ppt_h</p:attrName>
                                        </p:attrNameLst>
                                      </p:cBhvr>
                                      <p:tavLst>
                                        <p:tav tm="0">
                                          <p:val>
                                            <p:fltVal val="0"/>
                                          </p:val>
                                        </p:tav>
                                        <p:tav tm="100000">
                                          <p:val>
                                            <p:strVal val="#ppt_h"/>
                                          </p:val>
                                        </p:tav>
                                      </p:tavLst>
                                    </p:anim>
                                    <p:animEffect transition="in" filter="fade">
                                      <p:cBhvr>
                                        <p:cTn id="62"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8" name="Picture 6"/>
          <p:cNvPicPr>
            <a:picLocks noChangeAspect="1" noChangeArrowheads="1"/>
          </p:cNvPicPr>
          <p:nvPr/>
        </p:nvPicPr>
        <p:blipFill>
          <a:blip r:embed="rId2"/>
          <a:srcRect/>
          <a:stretch>
            <a:fillRect/>
          </a:stretch>
        </p:blipFill>
        <p:spPr bwMode="auto">
          <a:xfrm>
            <a:off x="0" y="0"/>
            <a:ext cx="9144000" cy="6867525"/>
          </a:xfrm>
          <a:prstGeom prst="rect">
            <a:avLst/>
          </a:prstGeom>
          <a:noFill/>
          <a:ln w="9525">
            <a:noFill/>
            <a:miter lim="800000"/>
            <a:headEnd/>
            <a:tailEnd/>
          </a:ln>
        </p:spPr>
      </p:pic>
      <p:pic>
        <p:nvPicPr>
          <p:cNvPr id="44039" name="Picture 7"/>
          <p:cNvPicPr>
            <a:picLocks noChangeAspect="1" noChangeArrowheads="1"/>
          </p:cNvPicPr>
          <p:nvPr/>
        </p:nvPicPr>
        <p:blipFill>
          <a:blip r:embed="rId3"/>
          <a:srcRect/>
          <a:stretch>
            <a:fillRect/>
          </a:stretch>
        </p:blipFill>
        <p:spPr bwMode="auto">
          <a:xfrm>
            <a:off x="7186613" y="4800600"/>
            <a:ext cx="1957387" cy="2057400"/>
          </a:xfrm>
          <a:prstGeom prst="rect">
            <a:avLst/>
          </a:prstGeom>
          <a:noFill/>
          <a:ln w="9525">
            <a:noFill/>
            <a:miter lim="800000"/>
            <a:headEnd/>
            <a:tailEnd/>
          </a:ln>
        </p:spPr>
      </p:pic>
      <p:sp>
        <p:nvSpPr>
          <p:cNvPr id="44035" name="Rectangle 3"/>
          <p:cNvSpPr>
            <a:spLocks noGrp="1" noChangeArrowheads="1"/>
          </p:cNvSpPr>
          <p:nvPr>
            <p:ph type="body" idx="1"/>
          </p:nvPr>
        </p:nvSpPr>
        <p:spPr>
          <a:xfrm>
            <a:off x="304800" y="1066800"/>
            <a:ext cx="8534400" cy="5791200"/>
          </a:xfrm>
        </p:spPr>
        <p:txBody>
          <a:bodyPr/>
          <a:lstStyle/>
          <a:p>
            <a:pPr>
              <a:lnSpc>
                <a:spcPct val="80000"/>
              </a:lnSpc>
              <a:buFontTx/>
              <a:buNone/>
            </a:pPr>
            <a:r>
              <a:rPr lang="es-ES_tradnl" sz="2800" dirty="0"/>
              <a:t>                              </a:t>
            </a:r>
          </a:p>
          <a:p>
            <a:pPr>
              <a:lnSpc>
                <a:spcPct val="80000"/>
              </a:lnSpc>
            </a:pPr>
            <a:endParaRPr lang="es-ES_tradnl" sz="2800" dirty="0"/>
          </a:p>
          <a:p>
            <a:pPr>
              <a:lnSpc>
                <a:spcPct val="80000"/>
              </a:lnSpc>
            </a:pPr>
            <a:endParaRPr lang="es-ES_tradnl" sz="2800" dirty="0"/>
          </a:p>
          <a:p>
            <a:pPr>
              <a:lnSpc>
                <a:spcPct val="80000"/>
              </a:lnSpc>
              <a:buClr>
                <a:schemeClr val="tx1"/>
              </a:buClr>
              <a:buFontTx/>
              <a:buNone/>
            </a:pPr>
            <a:r>
              <a:rPr lang="es-ES_tradnl" sz="2800" dirty="0"/>
              <a:t>                                            </a:t>
            </a:r>
            <a:r>
              <a:rPr lang="es-ES_tradnl" sz="2800" dirty="0" smtClean="0">
                <a:solidFill>
                  <a:srgbClr val="FFCCFF"/>
                </a:solidFill>
                <a:latin typeface="Forte" pitchFamily="66" charset="0"/>
              </a:rPr>
              <a:t>Fue </a:t>
            </a:r>
            <a:r>
              <a:rPr lang="es-ES_tradnl" sz="2800" dirty="0">
                <a:solidFill>
                  <a:srgbClr val="FFCCFF"/>
                </a:solidFill>
                <a:latin typeface="Forte" pitchFamily="66" charset="0"/>
              </a:rPr>
              <a:t>profesora de las  </a:t>
            </a:r>
          </a:p>
          <a:p>
            <a:pPr>
              <a:lnSpc>
                <a:spcPct val="80000"/>
              </a:lnSpc>
              <a:buFontTx/>
              <a:buNone/>
            </a:pPr>
            <a:r>
              <a:rPr lang="es-ES_tradnl" sz="2800" dirty="0">
                <a:solidFill>
                  <a:srgbClr val="FFCCFF"/>
                </a:solidFill>
                <a:latin typeface="Forte" pitchFamily="66" charset="0"/>
              </a:rPr>
              <a:t>                                      Universidades de Norman</a:t>
            </a:r>
          </a:p>
          <a:p>
            <a:pPr>
              <a:lnSpc>
                <a:spcPct val="80000"/>
              </a:lnSpc>
              <a:buFontTx/>
              <a:buNone/>
            </a:pPr>
            <a:r>
              <a:rPr lang="es-ES_tradnl" sz="2800" dirty="0">
                <a:solidFill>
                  <a:srgbClr val="FFCCFF"/>
                </a:solidFill>
                <a:latin typeface="Forte" pitchFamily="66" charset="0"/>
              </a:rPr>
              <a:t>                                      (Oklahoma), de Bloomington</a:t>
            </a:r>
          </a:p>
          <a:p>
            <a:pPr>
              <a:lnSpc>
                <a:spcPct val="80000"/>
              </a:lnSpc>
              <a:buFontTx/>
              <a:buNone/>
            </a:pPr>
            <a:r>
              <a:rPr lang="es-ES_tradnl" sz="2800" dirty="0">
                <a:solidFill>
                  <a:srgbClr val="FFCCFF"/>
                </a:solidFill>
                <a:latin typeface="Forte" pitchFamily="66" charset="0"/>
              </a:rPr>
              <a:t>                                      (Indiana) y de Virginia.</a:t>
            </a:r>
          </a:p>
          <a:p>
            <a:pPr>
              <a:lnSpc>
                <a:spcPct val="80000"/>
              </a:lnSpc>
              <a:buFontTx/>
              <a:buNone/>
            </a:pPr>
            <a:endParaRPr lang="es-ES_tradnl" sz="2800" dirty="0">
              <a:solidFill>
                <a:srgbClr val="FFCCFF"/>
              </a:solidFill>
              <a:latin typeface="Forte" pitchFamily="66" charset="0"/>
            </a:endParaRPr>
          </a:p>
          <a:p>
            <a:pPr>
              <a:lnSpc>
                <a:spcPct val="80000"/>
              </a:lnSpc>
              <a:buFontTx/>
              <a:buNone/>
            </a:pPr>
            <a:r>
              <a:rPr lang="es-ES_tradnl" sz="2800" dirty="0">
                <a:solidFill>
                  <a:srgbClr val="FFCCFF"/>
                </a:solidFill>
                <a:latin typeface="Forte" pitchFamily="66" charset="0"/>
              </a:rPr>
              <a:t>   </a:t>
            </a:r>
          </a:p>
          <a:p>
            <a:pPr>
              <a:lnSpc>
                <a:spcPct val="80000"/>
              </a:lnSpc>
              <a:buFontTx/>
              <a:buNone/>
            </a:pPr>
            <a:endParaRPr lang="es-ES_tradnl" sz="2800" dirty="0">
              <a:solidFill>
                <a:srgbClr val="FFCCFF"/>
              </a:solidFill>
              <a:latin typeface="Forte" pitchFamily="66" charset="0"/>
            </a:endParaRPr>
          </a:p>
          <a:p>
            <a:pPr>
              <a:lnSpc>
                <a:spcPct val="80000"/>
              </a:lnSpc>
              <a:buFontTx/>
              <a:buNone/>
            </a:pPr>
            <a:r>
              <a:rPr lang="es-ES_tradnl" sz="2800" dirty="0">
                <a:solidFill>
                  <a:srgbClr val="FFCCFF"/>
                </a:solidFill>
                <a:latin typeface="Forte" pitchFamily="66" charset="0"/>
              </a:rPr>
              <a:t>         En 1996 </a:t>
            </a:r>
            <a:r>
              <a:rPr lang="es-ES_tradnl" sz="2800" dirty="0" smtClean="0">
                <a:solidFill>
                  <a:srgbClr val="FFCCFF"/>
                </a:solidFill>
                <a:latin typeface="Forte" pitchFamily="66" charset="0"/>
              </a:rPr>
              <a:t>fue </a:t>
            </a:r>
            <a:r>
              <a:rPr lang="es-ES_tradnl" sz="2800" dirty="0">
                <a:solidFill>
                  <a:srgbClr val="FFCCFF"/>
                </a:solidFill>
                <a:latin typeface="Forte" pitchFamily="66" charset="0"/>
              </a:rPr>
              <a:t>elegida académica de la</a:t>
            </a:r>
          </a:p>
          <a:p>
            <a:pPr>
              <a:lnSpc>
                <a:spcPct val="80000"/>
              </a:lnSpc>
              <a:buFontTx/>
              <a:buNone/>
            </a:pPr>
            <a:r>
              <a:rPr lang="es-ES_tradnl" sz="2800" dirty="0">
                <a:solidFill>
                  <a:srgbClr val="FFCCFF"/>
                </a:solidFill>
                <a:latin typeface="Forte" pitchFamily="66" charset="0"/>
              </a:rPr>
              <a:t>    Real Academia Española de la Lengua </a:t>
            </a:r>
          </a:p>
          <a:p>
            <a:pPr>
              <a:lnSpc>
                <a:spcPct val="80000"/>
              </a:lnSpc>
              <a:buFontTx/>
              <a:buNone/>
            </a:pPr>
            <a:r>
              <a:rPr lang="es-ES_tradnl" sz="2800" dirty="0">
                <a:solidFill>
                  <a:srgbClr val="FFCCFF"/>
                </a:solidFill>
                <a:latin typeface="Forte" pitchFamily="66" charset="0"/>
              </a:rPr>
              <a:t>    donde </a:t>
            </a:r>
            <a:r>
              <a:rPr lang="es-ES_tradnl" sz="2800" dirty="0" smtClean="0">
                <a:solidFill>
                  <a:srgbClr val="FFCCFF"/>
                </a:solidFill>
                <a:latin typeface="Forte" pitchFamily="66" charset="0"/>
              </a:rPr>
              <a:t>ocupó </a:t>
            </a:r>
            <a:r>
              <a:rPr lang="es-ES_tradnl" sz="2800" dirty="0">
                <a:solidFill>
                  <a:srgbClr val="FFCCFF"/>
                </a:solidFill>
                <a:latin typeface="Forte" pitchFamily="66" charset="0"/>
              </a:rPr>
              <a:t>el asiento K.</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stCondLst>
                                            <p:cond delay="0"/>
                                          </p:stCondLst>
                                        </p:cTn>
                                        <p:tgtEl>
                                          <p:spTgt spid="44035">
                                            <p:txEl>
                                              <p:pRg st="0" end="0"/>
                                            </p:txEl>
                                          </p:spTgt>
                                        </p:tgtEl>
                                      </p:cBhvr>
                                    </p:animEffect>
                                    <p:anim calcmode="lin" valueType="num">
                                      <p:cBhvr>
                                        <p:cTn id="8" dur="500" fill="hold">
                                          <p:stCondLst>
                                            <p:cond delay="0"/>
                                          </p:stCondLst>
                                        </p:cTn>
                                        <p:tgtEl>
                                          <p:spTgt spid="44035">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4035">
                                            <p:txEl>
                                              <p:pRg st="3" end="3"/>
                                            </p:txEl>
                                          </p:spTgt>
                                        </p:tgtEl>
                                        <p:attrNameLst>
                                          <p:attrName>style.visibility</p:attrName>
                                        </p:attrNameLst>
                                      </p:cBhvr>
                                      <p:to>
                                        <p:strVal val="visible"/>
                                      </p:to>
                                    </p:set>
                                    <p:animEffect transition="in" filter="fade">
                                      <p:cBhvr>
                                        <p:cTn id="14" dur="500">
                                          <p:stCondLst>
                                            <p:cond delay="0"/>
                                          </p:stCondLst>
                                        </p:cTn>
                                        <p:tgtEl>
                                          <p:spTgt spid="44035">
                                            <p:txEl>
                                              <p:pRg st="3" end="3"/>
                                            </p:txEl>
                                          </p:spTgt>
                                        </p:tgtEl>
                                      </p:cBhvr>
                                    </p:animEffect>
                                    <p:anim calcmode="lin" valueType="num">
                                      <p:cBhvr>
                                        <p:cTn id="15" dur="500" fill="hold">
                                          <p:stCondLst>
                                            <p:cond delay="0"/>
                                          </p:stCondLst>
                                        </p:cTn>
                                        <p:tgtEl>
                                          <p:spTgt spid="44035">
                                            <p:txEl>
                                              <p:pRg st="3" end="3"/>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fade">
                                      <p:cBhvr>
                                        <p:cTn id="21" dur="500">
                                          <p:stCondLst>
                                            <p:cond delay="0"/>
                                          </p:stCondLst>
                                        </p:cTn>
                                        <p:tgtEl>
                                          <p:spTgt spid="44035">
                                            <p:txEl>
                                              <p:pRg st="4" end="4"/>
                                            </p:txEl>
                                          </p:spTgt>
                                        </p:tgtEl>
                                      </p:cBhvr>
                                    </p:animEffect>
                                    <p:anim calcmode="lin" valueType="num">
                                      <p:cBhvr>
                                        <p:cTn id="22" dur="500" fill="hold">
                                          <p:stCondLst>
                                            <p:cond delay="0"/>
                                          </p:stCondLst>
                                        </p:cTn>
                                        <p:tgtEl>
                                          <p:spTgt spid="44035">
                                            <p:txEl>
                                              <p:pRg st="4" end="4"/>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44035">
                                            <p:txEl>
                                              <p:pRg st="5" end="5"/>
                                            </p:txEl>
                                          </p:spTgt>
                                        </p:tgtEl>
                                        <p:attrNameLst>
                                          <p:attrName>style.visibility</p:attrName>
                                        </p:attrNameLst>
                                      </p:cBhvr>
                                      <p:to>
                                        <p:strVal val="visible"/>
                                      </p:to>
                                    </p:set>
                                    <p:animEffect transition="in" filter="fade">
                                      <p:cBhvr>
                                        <p:cTn id="28" dur="500">
                                          <p:stCondLst>
                                            <p:cond delay="0"/>
                                          </p:stCondLst>
                                        </p:cTn>
                                        <p:tgtEl>
                                          <p:spTgt spid="44035">
                                            <p:txEl>
                                              <p:pRg st="5" end="5"/>
                                            </p:txEl>
                                          </p:spTgt>
                                        </p:tgtEl>
                                      </p:cBhvr>
                                    </p:animEffect>
                                    <p:anim calcmode="lin" valueType="num">
                                      <p:cBhvr>
                                        <p:cTn id="29" dur="500" fill="hold">
                                          <p:stCondLst>
                                            <p:cond delay="0"/>
                                          </p:stCondLst>
                                        </p:cTn>
                                        <p:tgtEl>
                                          <p:spTgt spid="44035">
                                            <p:txEl>
                                              <p:pRg st="5" end="5"/>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44035">
                                            <p:txEl>
                                              <p:pRg st="6" end="6"/>
                                            </p:txEl>
                                          </p:spTgt>
                                        </p:tgtEl>
                                        <p:attrNameLst>
                                          <p:attrName>style.visibility</p:attrName>
                                        </p:attrNameLst>
                                      </p:cBhvr>
                                      <p:to>
                                        <p:strVal val="visible"/>
                                      </p:to>
                                    </p:set>
                                    <p:animEffect transition="in" filter="fade">
                                      <p:cBhvr>
                                        <p:cTn id="35" dur="500">
                                          <p:stCondLst>
                                            <p:cond delay="0"/>
                                          </p:stCondLst>
                                        </p:cTn>
                                        <p:tgtEl>
                                          <p:spTgt spid="44035">
                                            <p:txEl>
                                              <p:pRg st="6" end="6"/>
                                            </p:txEl>
                                          </p:spTgt>
                                        </p:tgtEl>
                                      </p:cBhvr>
                                    </p:animEffect>
                                    <p:anim calcmode="lin" valueType="num">
                                      <p:cBhvr>
                                        <p:cTn id="36" dur="500" fill="hold">
                                          <p:stCondLst>
                                            <p:cond delay="0"/>
                                          </p:stCondLst>
                                        </p:cTn>
                                        <p:tgtEl>
                                          <p:spTgt spid="44035">
                                            <p:txEl>
                                              <p:pRg st="6" end="6"/>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440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44035">
                                            <p:txEl>
                                              <p:pRg st="8" end="8"/>
                                            </p:txEl>
                                          </p:spTgt>
                                        </p:tgtEl>
                                        <p:attrNameLst>
                                          <p:attrName>style.visibility</p:attrName>
                                        </p:attrNameLst>
                                      </p:cBhvr>
                                      <p:to>
                                        <p:strVal val="visible"/>
                                      </p:to>
                                    </p:set>
                                    <p:animEffect transition="in" filter="fade">
                                      <p:cBhvr>
                                        <p:cTn id="42" dur="500">
                                          <p:stCondLst>
                                            <p:cond delay="0"/>
                                          </p:stCondLst>
                                        </p:cTn>
                                        <p:tgtEl>
                                          <p:spTgt spid="44035">
                                            <p:txEl>
                                              <p:pRg st="8" end="8"/>
                                            </p:txEl>
                                          </p:spTgt>
                                        </p:tgtEl>
                                      </p:cBhvr>
                                    </p:animEffect>
                                    <p:anim calcmode="lin" valueType="num">
                                      <p:cBhvr>
                                        <p:cTn id="43" dur="500" fill="hold">
                                          <p:stCondLst>
                                            <p:cond delay="0"/>
                                          </p:stCondLst>
                                        </p:cTn>
                                        <p:tgtEl>
                                          <p:spTgt spid="44035">
                                            <p:txEl>
                                              <p:pRg st="8" end="8"/>
                                            </p:txEl>
                                          </p:spTgt>
                                        </p:tgtEl>
                                        <p:attrNameLst>
                                          <p:attrName>ppt_x</p:attrName>
                                        </p:attrNameLst>
                                      </p:cBhvr>
                                      <p:tavLst>
                                        <p:tav tm="0">
                                          <p:val>
                                            <p:strVal val="#ppt_x-.1"/>
                                          </p:val>
                                        </p:tav>
                                        <p:tav tm="100000">
                                          <p:val>
                                            <p:strVal val="#ppt_x"/>
                                          </p:val>
                                        </p:tav>
                                      </p:tavLst>
                                    </p:anim>
                                    <p:anim calcmode="lin" valueType="num">
                                      <p:cBhvr>
                                        <p:cTn id="44" dur="500" fill="hold">
                                          <p:stCondLst>
                                            <p:cond delay="0"/>
                                          </p:stCondLst>
                                        </p:cTn>
                                        <p:tgtEl>
                                          <p:spTgt spid="440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44035">
                                            <p:txEl>
                                              <p:pRg st="10" end="10"/>
                                            </p:txEl>
                                          </p:spTgt>
                                        </p:tgtEl>
                                        <p:attrNameLst>
                                          <p:attrName>style.visibility</p:attrName>
                                        </p:attrNameLst>
                                      </p:cBhvr>
                                      <p:to>
                                        <p:strVal val="visible"/>
                                      </p:to>
                                    </p:set>
                                    <p:animEffect transition="in" filter="fade">
                                      <p:cBhvr>
                                        <p:cTn id="49" dur="500">
                                          <p:stCondLst>
                                            <p:cond delay="0"/>
                                          </p:stCondLst>
                                        </p:cTn>
                                        <p:tgtEl>
                                          <p:spTgt spid="44035">
                                            <p:txEl>
                                              <p:pRg st="10" end="10"/>
                                            </p:txEl>
                                          </p:spTgt>
                                        </p:tgtEl>
                                      </p:cBhvr>
                                    </p:animEffect>
                                    <p:anim calcmode="lin" valueType="num">
                                      <p:cBhvr>
                                        <p:cTn id="50" dur="500" fill="hold">
                                          <p:stCondLst>
                                            <p:cond delay="0"/>
                                          </p:stCondLst>
                                        </p:cTn>
                                        <p:tgtEl>
                                          <p:spTgt spid="44035">
                                            <p:txEl>
                                              <p:pRg st="10" end="10"/>
                                            </p:txEl>
                                          </p:spTgt>
                                        </p:tgtEl>
                                        <p:attrNameLst>
                                          <p:attrName>ppt_x</p:attrName>
                                        </p:attrNameLst>
                                      </p:cBhvr>
                                      <p:tavLst>
                                        <p:tav tm="0">
                                          <p:val>
                                            <p:strVal val="#ppt_x-.1"/>
                                          </p:val>
                                        </p:tav>
                                        <p:tav tm="100000">
                                          <p:val>
                                            <p:strVal val="#ppt_x"/>
                                          </p:val>
                                        </p:tav>
                                      </p:tavLst>
                                    </p:anim>
                                    <p:anim calcmode="lin" valueType="num">
                                      <p:cBhvr>
                                        <p:cTn id="51" dur="500" fill="hold">
                                          <p:stCondLst>
                                            <p:cond delay="0"/>
                                          </p:stCondLst>
                                        </p:cTn>
                                        <p:tgtEl>
                                          <p:spTgt spid="4403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44035">
                                            <p:txEl>
                                              <p:pRg st="11" end="11"/>
                                            </p:txEl>
                                          </p:spTgt>
                                        </p:tgtEl>
                                        <p:attrNameLst>
                                          <p:attrName>style.visibility</p:attrName>
                                        </p:attrNameLst>
                                      </p:cBhvr>
                                      <p:to>
                                        <p:strVal val="visible"/>
                                      </p:to>
                                    </p:set>
                                    <p:animEffect transition="in" filter="fade">
                                      <p:cBhvr>
                                        <p:cTn id="56" dur="500">
                                          <p:stCondLst>
                                            <p:cond delay="0"/>
                                          </p:stCondLst>
                                        </p:cTn>
                                        <p:tgtEl>
                                          <p:spTgt spid="44035">
                                            <p:txEl>
                                              <p:pRg st="11" end="11"/>
                                            </p:txEl>
                                          </p:spTgt>
                                        </p:tgtEl>
                                      </p:cBhvr>
                                    </p:animEffect>
                                    <p:anim calcmode="lin" valueType="num">
                                      <p:cBhvr>
                                        <p:cTn id="57" dur="500" fill="hold">
                                          <p:stCondLst>
                                            <p:cond delay="0"/>
                                          </p:stCondLst>
                                        </p:cTn>
                                        <p:tgtEl>
                                          <p:spTgt spid="44035">
                                            <p:txEl>
                                              <p:pRg st="11" end="11"/>
                                            </p:txEl>
                                          </p:spTgt>
                                        </p:tgtEl>
                                        <p:attrNameLst>
                                          <p:attrName>ppt_x</p:attrName>
                                        </p:attrNameLst>
                                      </p:cBhvr>
                                      <p:tavLst>
                                        <p:tav tm="0">
                                          <p:val>
                                            <p:strVal val="#ppt_x-.1"/>
                                          </p:val>
                                        </p:tav>
                                        <p:tav tm="100000">
                                          <p:val>
                                            <p:strVal val="#ppt_x"/>
                                          </p:val>
                                        </p:tav>
                                      </p:tavLst>
                                    </p:anim>
                                    <p:anim calcmode="lin" valueType="num">
                                      <p:cBhvr>
                                        <p:cTn id="58" dur="500" fill="hold">
                                          <p:stCondLst>
                                            <p:cond delay="0"/>
                                          </p:stCondLst>
                                        </p:cTn>
                                        <p:tgtEl>
                                          <p:spTgt spid="4403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0" nodeType="clickEffect">
                                  <p:stCondLst>
                                    <p:cond delay="0"/>
                                  </p:stCondLst>
                                  <p:iterate type="lt">
                                    <p:tmPct val="10000"/>
                                  </p:iterate>
                                  <p:childTnLst>
                                    <p:set>
                                      <p:cBhvr>
                                        <p:cTn id="62" dur="1" fill="hold">
                                          <p:stCondLst>
                                            <p:cond delay="0"/>
                                          </p:stCondLst>
                                        </p:cTn>
                                        <p:tgtEl>
                                          <p:spTgt spid="44035">
                                            <p:txEl>
                                              <p:pRg st="12" end="12"/>
                                            </p:txEl>
                                          </p:spTgt>
                                        </p:tgtEl>
                                        <p:attrNameLst>
                                          <p:attrName>style.visibility</p:attrName>
                                        </p:attrNameLst>
                                      </p:cBhvr>
                                      <p:to>
                                        <p:strVal val="visible"/>
                                      </p:to>
                                    </p:set>
                                    <p:animEffect transition="in" filter="fade">
                                      <p:cBhvr>
                                        <p:cTn id="63" dur="500">
                                          <p:stCondLst>
                                            <p:cond delay="0"/>
                                          </p:stCondLst>
                                        </p:cTn>
                                        <p:tgtEl>
                                          <p:spTgt spid="44035">
                                            <p:txEl>
                                              <p:pRg st="12" end="12"/>
                                            </p:txEl>
                                          </p:spTgt>
                                        </p:tgtEl>
                                      </p:cBhvr>
                                    </p:animEffect>
                                    <p:anim calcmode="lin" valueType="num">
                                      <p:cBhvr>
                                        <p:cTn id="64" dur="500" fill="hold">
                                          <p:stCondLst>
                                            <p:cond delay="0"/>
                                          </p:stCondLst>
                                        </p:cTn>
                                        <p:tgtEl>
                                          <p:spTgt spid="44035">
                                            <p:txEl>
                                              <p:pRg st="12" end="12"/>
                                            </p:txEl>
                                          </p:spTgt>
                                        </p:tgtEl>
                                        <p:attrNameLst>
                                          <p:attrName>ppt_x</p:attrName>
                                        </p:attrNameLst>
                                      </p:cBhvr>
                                      <p:tavLst>
                                        <p:tav tm="0">
                                          <p:val>
                                            <p:strVal val="#ppt_x-.1"/>
                                          </p:val>
                                        </p:tav>
                                        <p:tav tm="100000">
                                          <p:val>
                                            <p:strVal val="#ppt_x"/>
                                          </p:val>
                                        </p:tav>
                                      </p:tavLst>
                                    </p:anim>
                                    <p:anim calcmode="lin" valueType="num">
                                      <p:cBhvr>
                                        <p:cTn id="65" dur="500" fill="hold">
                                          <p:stCondLst>
                                            <p:cond delay="0"/>
                                          </p:stCondLst>
                                        </p:cTn>
                                        <p:tgtEl>
                                          <p:spTgt spid="4403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529</TotalTime>
  <Words>2646</Words>
  <Application>Microsoft Office PowerPoint</Application>
  <PresentationFormat>Presentazione su schermo (4:3)</PresentationFormat>
  <Paragraphs>335</Paragraphs>
  <Slides>66</Slides>
  <Notes>24</Notes>
  <HiddenSlides>0</HiddenSlides>
  <MMClips>0</MMClips>
  <ScaleCrop>false</ScaleCrop>
  <HeadingPairs>
    <vt:vector size="4" baseType="variant">
      <vt:variant>
        <vt:lpstr>Tema</vt:lpstr>
      </vt:variant>
      <vt:variant>
        <vt:i4>1</vt:i4>
      </vt:variant>
      <vt:variant>
        <vt:lpstr>Titoli diapositive</vt:lpstr>
      </vt:variant>
      <vt:variant>
        <vt:i4>66</vt:i4>
      </vt:variant>
    </vt:vector>
  </HeadingPairs>
  <TitlesOfParts>
    <vt:vector size="67" baseType="lpstr">
      <vt:lpstr>Flujo</vt:lpstr>
      <vt:lpstr>Ana Maria Matute</vt:lpstr>
      <vt:lpstr>Su vida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Premios y Reconocimientos </vt:lpstr>
      <vt:lpstr>        ’’Si me dieran el Cervantes,             daría unos botes tremendos" </vt:lpstr>
      <vt:lpstr>ANA MARÍA MATUTE: NOVELAS</vt:lpstr>
      <vt:lpstr>Presentazione standard di PowerPoint</vt:lpstr>
      <vt:lpstr>TEMAS  NOVELESCOS</vt:lpstr>
      <vt:lpstr>SUBTEMAS</vt:lpstr>
      <vt:lpstr>CARACTERÍSTICAS  DE LA NOVELA</vt:lpstr>
      <vt:lpstr>“Yo siempre escribo de lo que protesto,  pero no doy  soluciones…  un escritor explica y expone lo que le molesta, pero no da soluciones,  eso no le corresponde a él”</vt:lpstr>
      <vt:lpstr>Presentazione standard di PowerPoint</vt:lpstr>
      <vt:lpstr>Presentazione standard di PowerPoint</vt:lpstr>
      <vt:lpstr>Presentazione standard di PowerPoint</vt:lpstr>
      <vt:lpstr>CUENTOS</vt:lpstr>
      <vt:lpstr>Presentazione standard di PowerPoint</vt:lpstr>
      <vt:lpstr>Presentazione standard di PowerPoint</vt:lpstr>
      <vt:lpstr>CUENTOS DE ANA MARIA MATUTE</vt:lpstr>
      <vt:lpstr>CUENTOS  INFANTILES</vt:lpstr>
      <vt:lpstr>CARACTERÍSTICAS</vt:lpstr>
      <vt:lpstr>CUENTOS PARA  ADULTOS</vt:lpstr>
      <vt:lpstr>Presentazione standard di PowerPoint</vt:lpstr>
      <vt:lpstr>CARACTERÍSTICAS</vt:lpstr>
      <vt:lpstr>El verdadero final de la Bella Durmiente</vt:lpstr>
      <vt:lpstr>Los enamorados</vt:lpstr>
      <vt:lpstr>La edad de la razón</vt:lpstr>
      <vt:lpstr>Maternidad</vt:lpstr>
      <vt:lpstr>Presentazione standard di PowerPoint</vt:lpstr>
      <vt:lpstr>Historias de Artamila</vt:lpstr>
      <vt:lpstr>La felicidad</vt:lpstr>
      <vt:lpstr>La rama seca</vt:lpstr>
      <vt:lpstr>Historias de la Artámila  </vt:lpstr>
      <vt:lpstr>Organización narrativa</vt:lpstr>
      <vt:lpstr>El orden de la historia </vt:lpstr>
      <vt:lpstr>El ritmo de la historia </vt:lpstr>
      <vt:lpstr>                       Tiempo </vt:lpstr>
      <vt:lpstr>Presentazione standard di PowerPoint</vt:lpstr>
      <vt:lpstr>Espacio  </vt:lpstr>
      <vt:lpstr>Presentazione standard di PowerPoint</vt:lpstr>
      <vt:lpstr>Personajes :  </vt:lpstr>
      <vt:lpstr>Presentazione standard di PowerPoint</vt:lpstr>
      <vt:lpstr>Guerra civil española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posguerra</vt:lpstr>
      <vt:lpstr>Presentazione standard di PowerPoint</vt:lpstr>
      <vt:lpstr>El  Narrador</vt:lpstr>
      <vt:lpstr>Ana María Matute</vt:lpstr>
      <vt:lpstr>El  sentimiento de culpabilidad de la voz narrativa</vt:lpstr>
      <vt:lpstr>A  cada golpe mis hermanos y yo sentíamos una vergüenza mayor. […] Bernardino, en cambio, cosa extraña, parecía no sentir el menor dolor. Seguía quieto, zarandeado solamente por los golpes, con su media sonrisa fija y bien educada en la cara.  También sus ojos seguían impávidos, indiferentes.</vt:lpstr>
      <vt:lpstr>Presentazione standard di PowerPoint</vt:lpstr>
      <vt:lpstr>Presentazione standard di PowerPoint</vt:lpstr>
      <vt:lpstr>“De pronto algo raro ocurrió dentro de mí. El chico estaba allí, tratando de incorporarse, tosiendo. No lloraba. […] Y vi sus ojos de pupilas redondas, que no eran negras sino de un pálido color de topacio, transparentes, donde el sol se metía y se volvía de oro. Bajé los míos, llena de una vergüenza dolorida. Sentí ganas de llorar, no supe exactamente por qué.”   (Los chicos)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Matute</dc:title>
  <dc:creator>Veronica</dc:creator>
  <cp:lastModifiedBy>Andrea Zinato</cp:lastModifiedBy>
  <cp:revision>53</cp:revision>
  <dcterms:created xsi:type="dcterms:W3CDTF">2009-01-19T21:50:45Z</dcterms:created>
  <dcterms:modified xsi:type="dcterms:W3CDTF">2016-04-07T10:44:42Z</dcterms:modified>
</cp:coreProperties>
</file>