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0" r:id="rId3"/>
    <p:sldId id="259" r:id="rId4"/>
    <p:sldId id="261" r:id="rId5"/>
    <p:sldId id="264" r:id="rId6"/>
    <p:sldId id="263" r:id="rId7"/>
    <p:sldId id="266" r:id="rId8"/>
    <p:sldId id="265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506C0-312F-4C32-B609-377A08814CF8}" type="datetimeFigureOut">
              <a:rPr lang="it-IT" smtClean="0"/>
              <a:t>02/03/2015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98289-4865-46E0-B535-26A804A9EC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21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3C83BA-4E1C-4D29-BD25-F01EB5C0BE06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A5888-5A7F-4009-BED8-7438ED1617A8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4A40F-D02D-4092-A694-6334799C44D0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AC4113-32B8-44E3-9A7D-B9D99E5D9D93}" type="slidenum">
              <a:rPr lang="it-IT" altLang="it-IT" smtClean="0"/>
              <a:pPr eaLnBrk="1" hangingPunct="1"/>
              <a:t>5</a:t>
            </a:fld>
            <a:endParaRPr lang="it-IT" altLang="it-IT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9D3485-A472-46ED-AD0A-174364FBFC87}" type="slidenum">
              <a:rPr lang="it-IT" altLang="it-IT" smtClean="0"/>
              <a:pPr eaLnBrk="1" hangingPunct="1"/>
              <a:t>6</a:t>
            </a:fld>
            <a:endParaRPr lang="it-IT" altLang="it-IT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79C1C-27CD-451F-808D-611F2194C4A6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F141F2-080F-4736-9E0C-08B18947267B}" type="slidenum">
              <a:rPr lang="it-IT" altLang="it-IT"/>
              <a:pPr eaLnBrk="1" hangingPunct="1"/>
              <a:t>8</a:t>
            </a:fld>
            <a:endParaRPr lang="it-IT" altLang="it-IT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E2015A8-DB75-409A-BA36-CC100ACCA16A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6880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02/03/2015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02/03/2015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02/03/2015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02/03/2015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02/03/2015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Europa e mondo mediterraneo in età moderna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«Oriente» e «Occidente» a confronto</a:t>
            </a:r>
          </a:p>
          <a:p>
            <a:r>
              <a:rPr lang="it-IT" dirty="0" smtClean="0"/>
              <a:t>«mondo cristiano» e «mondo islamico»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04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altLang="it-IT" sz="2800" i="1" dirty="0">
                <a:latin typeface="+mn-lt"/>
              </a:rPr>
              <a:t>1507: Il cartografo tedesco Martin </a:t>
            </a:r>
            <a:r>
              <a:rPr lang="it-IT" altLang="it-IT" sz="2800" i="1" dirty="0" err="1">
                <a:latin typeface="+mn-lt"/>
              </a:rPr>
              <a:t>Waldseem</a:t>
            </a:r>
            <a:r>
              <a:rPr lang="en-US" altLang="it-IT" sz="2800" i="1" dirty="0">
                <a:latin typeface="+mn-lt"/>
              </a:rPr>
              <a:t>ü</a:t>
            </a:r>
            <a:r>
              <a:rPr lang="it-IT" altLang="it-IT" sz="2800" i="1" dirty="0" err="1">
                <a:latin typeface="+mn-lt"/>
              </a:rPr>
              <a:t>ller</a:t>
            </a:r>
            <a:r>
              <a:rPr lang="it-IT" altLang="it-IT" sz="2800" i="1" dirty="0">
                <a:latin typeface="+mn-lt"/>
              </a:rPr>
              <a:t> propone di intitolare ad Amerigo Vespucci il Nuovo Continente</a:t>
            </a:r>
            <a:endParaRPr lang="it-IT" sz="2800" dirty="0">
              <a:latin typeface="+mn-lt"/>
            </a:endParaRPr>
          </a:p>
        </p:txBody>
      </p:sp>
      <p:pic>
        <p:nvPicPr>
          <p:cNvPr id="71685" name="Picture 5" descr="1507 Waldseemull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58643"/>
            <a:ext cx="8752843" cy="49107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8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2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913" y="548680"/>
            <a:ext cx="4671938" cy="62365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2991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it-IT" altLang="it-IT" sz="3800" dirty="0"/>
              <a:t>    L’Europa fra </a:t>
            </a:r>
            <a:br>
              <a:rPr lang="it-IT" altLang="it-IT" sz="3800" dirty="0"/>
            </a:br>
            <a:r>
              <a:rPr lang="it-IT" altLang="it-IT" sz="3800" dirty="0"/>
              <a:t>     1492 e 1559</a:t>
            </a:r>
          </a:p>
        </p:txBody>
      </p:sp>
    </p:spTree>
    <p:extLst>
      <p:ext uri="{BB962C8B-B14F-4D97-AF65-F5344CB8AC3E}">
        <p14:creationId xmlns:p14="http://schemas.microsoft.com/office/powerpoint/2010/main" val="35684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/>
          <a:lstStyle/>
          <a:p>
            <a:r>
              <a:rPr lang="it-IT" altLang="it-IT" dirty="0"/>
              <a:t>L’Europa nel 1559</a:t>
            </a:r>
          </a:p>
        </p:txBody>
      </p:sp>
      <p:pic>
        <p:nvPicPr>
          <p:cNvPr id="3078" name="Picture 6" descr="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348506"/>
            <a:ext cx="7488237" cy="5176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6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6868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800" smtClean="0"/>
              <a:t>L’espansione ottomana dal XIV al XX secolo</a:t>
            </a:r>
          </a:p>
        </p:txBody>
      </p:sp>
      <p:pic>
        <p:nvPicPr>
          <p:cNvPr id="21507" name="Picture 6" descr="Rise_and_Fall_of_the_Ottoman_Empire_1300-192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4425" y="1049338"/>
            <a:ext cx="7345363" cy="5548312"/>
          </a:xfrm>
          <a:noFill/>
        </p:spPr>
      </p:pic>
    </p:spTree>
    <p:extLst>
      <p:ext uri="{BB962C8B-B14F-4D97-AF65-F5344CB8AC3E}">
        <p14:creationId xmlns:p14="http://schemas.microsoft.com/office/powerpoint/2010/main" val="5308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sz="3800" smtClean="0"/>
              <a:t>Il mondo arabo: il califfato omayade al suo apogeo (metà sec. VII-metà sec. VIII d.C.) </a:t>
            </a:r>
          </a:p>
        </p:txBody>
      </p:sp>
      <p:pic>
        <p:nvPicPr>
          <p:cNvPr id="4099" name="Picture 6" descr="Il califfato omayyade al suo apogeo (metà sec. VII-metà sec. VIII d.C.)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682750"/>
            <a:ext cx="8893175" cy="4554538"/>
          </a:xfrm>
          <a:noFill/>
        </p:spPr>
      </p:pic>
    </p:spTree>
    <p:extLst>
      <p:ext uri="{BB962C8B-B14F-4D97-AF65-F5344CB8AC3E}">
        <p14:creationId xmlns:p14="http://schemas.microsoft.com/office/powerpoint/2010/main" val="3101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Il Mediterraneo e due imperi</a:t>
            </a:r>
          </a:p>
        </p:txBody>
      </p:sp>
      <p:pic>
        <p:nvPicPr>
          <p:cNvPr id="112643" name="Picture 3" descr="3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343025"/>
            <a:ext cx="5507038" cy="3630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44" name="Picture 4" descr="impero ottomano cartina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3116263"/>
            <a:ext cx="5040312" cy="360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5580063" y="1268413"/>
            <a:ext cx="272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/>
              <a:t>Il Sacro Romano Impero:</a:t>
            </a:r>
          </a:p>
          <a:p>
            <a:r>
              <a:rPr lang="it-IT" altLang="it-IT"/>
              <a:t> il “mondo” dei cristiani</a:t>
            </a: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1657350" y="5235922"/>
            <a:ext cx="226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/>
              <a:t>L’Impero Ottomano: </a:t>
            </a:r>
          </a:p>
          <a:p>
            <a:r>
              <a:rPr lang="it-IT" altLang="it-IT" dirty="0"/>
              <a:t>Il “mondo” dell’Islam</a:t>
            </a: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34925" y="6113463"/>
            <a:ext cx="415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solidFill>
                  <a:srgbClr val="FF0000"/>
                </a:solidFill>
              </a:rPr>
              <a:t>Entrambi gli Imperi sono federazioni </a:t>
            </a:r>
          </a:p>
          <a:p>
            <a:r>
              <a:rPr lang="it-IT" altLang="it-IT">
                <a:solidFill>
                  <a:srgbClr val="FF0000"/>
                </a:solidFill>
              </a:rPr>
              <a:t>di regni governati da un potere centrale</a:t>
            </a:r>
          </a:p>
        </p:txBody>
      </p:sp>
    </p:spTree>
    <p:extLst>
      <p:ext uri="{BB962C8B-B14F-4D97-AF65-F5344CB8AC3E}">
        <p14:creationId xmlns:p14="http://schemas.microsoft.com/office/powerpoint/2010/main" val="395327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Concentrazione dei conflitti navali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6563"/>
            <a:ext cx="8229600" cy="4530725"/>
          </a:xfrm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pic>
        <p:nvPicPr>
          <p:cNvPr id="12292" name="Picture 4" descr="impero ottomano cartin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B63A5"/>
              </a:clrFrom>
              <a:clrTo>
                <a:srgbClr val="6B63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77888"/>
            <a:ext cx="8208962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2484438" y="3170238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 rot="-2953063">
            <a:off x="2924175" y="4086226"/>
            <a:ext cx="15557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3233738" y="35306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2728913" y="3819525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2297" name="Oval 10"/>
          <p:cNvSpPr>
            <a:spLocks noChangeArrowheads="1"/>
          </p:cNvSpPr>
          <p:nvPr/>
        </p:nvSpPr>
        <p:spPr bwMode="auto">
          <a:xfrm>
            <a:off x="4097338" y="3386138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2298" name="Oval 9"/>
          <p:cNvSpPr>
            <a:spLocks noChangeArrowheads="1"/>
          </p:cNvSpPr>
          <p:nvPr/>
        </p:nvSpPr>
        <p:spPr bwMode="auto">
          <a:xfrm>
            <a:off x="4241800" y="3459163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3810000" y="3027363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3952875" y="30988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2627313" y="33147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55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</TotalTime>
  <Words>124</Words>
  <Application>Microsoft Office PowerPoint</Application>
  <PresentationFormat>Presentazione su schermo (4:3)</PresentationFormat>
  <Paragraphs>23</Paragraphs>
  <Slides>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Chiaro</vt:lpstr>
      <vt:lpstr>Europa e mondo mediterraneo in età moderna</vt:lpstr>
      <vt:lpstr>1507: Il cartografo tedesco Martin Waldseemüller propone di intitolare ad Amerigo Vespucci il Nuovo Continente</vt:lpstr>
      <vt:lpstr>    L’Europa fra       1492 e 1559</vt:lpstr>
      <vt:lpstr>L’Europa nel 1559</vt:lpstr>
      <vt:lpstr>L’espansione ottomana dal XIV al XX secolo</vt:lpstr>
      <vt:lpstr>Il mondo arabo: il califfato omayade al suo apogeo (metà sec. VII-metà sec. VIII d.C.) </vt:lpstr>
      <vt:lpstr>Il Mediterraneo e due imperi</vt:lpstr>
      <vt:lpstr>Concentrazione dei conflitti navali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Europa e mondo mediterraneo in età moderna</dc:title>
  <dc:creator>Gian Paolo Romagnani</dc:creator>
  <cp:lastModifiedBy>a</cp:lastModifiedBy>
  <cp:revision>4</cp:revision>
  <dcterms:created xsi:type="dcterms:W3CDTF">2015-02-22T19:08:35Z</dcterms:created>
  <dcterms:modified xsi:type="dcterms:W3CDTF">2015-03-02T18:06:15Z</dcterms:modified>
</cp:coreProperties>
</file>