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handoutMasterIdLst>
    <p:handoutMasterId r:id="rId100"/>
  </p:handoutMasterIdLst>
  <p:sldIdLst>
    <p:sldId id="269" r:id="rId2"/>
    <p:sldId id="264" r:id="rId3"/>
    <p:sldId id="345" r:id="rId4"/>
    <p:sldId id="271" r:id="rId5"/>
    <p:sldId id="347" r:id="rId6"/>
    <p:sldId id="349" r:id="rId7"/>
    <p:sldId id="348" r:id="rId8"/>
    <p:sldId id="274" r:id="rId9"/>
    <p:sldId id="276" r:id="rId10"/>
    <p:sldId id="292" r:id="rId11"/>
    <p:sldId id="293" r:id="rId12"/>
    <p:sldId id="297" r:id="rId13"/>
    <p:sldId id="298" r:id="rId14"/>
    <p:sldId id="295" r:id="rId15"/>
    <p:sldId id="277" r:id="rId16"/>
    <p:sldId id="275" r:id="rId17"/>
    <p:sldId id="279" r:id="rId18"/>
    <p:sldId id="280" r:id="rId19"/>
    <p:sldId id="281" r:id="rId20"/>
    <p:sldId id="300" r:id="rId21"/>
    <p:sldId id="282" r:id="rId22"/>
    <p:sldId id="286" r:id="rId23"/>
    <p:sldId id="284" r:id="rId24"/>
    <p:sldId id="288" r:id="rId25"/>
    <p:sldId id="303" r:id="rId26"/>
    <p:sldId id="272" r:id="rId27"/>
    <p:sldId id="299" r:id="rId28"/>
    <p:sldId id="301" r:id="rId29"/>
    <p:sldId id="302" r:id="rId30"/>
    <p:sldId id="304" r:id="rId31"/>
    <p:sldId id="306" r:id="rId32"/>
    <p:sldId id="305" r:id="rId33"/>
    <p:sldId id="308" r:id="rId34"/>
    <p:sldId id="309" r:id="rId35"/>
    <p:sldId id="311" r:id="rId36"/>
    <p:sldId id="310" r:id="rId37"/>
    <p:sldId id="312" r:id="rId38"/>
    <p:sldId id="313" r:id="rId39"/>
    <p:sldId id="314" r:id="rId40"/>
    <p:sldId id="315" r:id="rId41"/>
    <p:sldId id="316" r:id="rId42"/>
    <p:sldId id="317" r:id="rId43"/>
    <p:sldId id="318" r:id="rId44"/>
    <p:sldId id="372" r:id="rId45"/>
    <p:sldId id="319" r:id="rId46"/>
    <p:sldId id="321" r:id="rId47"/>
    <p:sldId id="373" r:id="rId48"/>
    <p:sldId id="320" r:id="rId49"/>
    <p:sldId id="374" r:id="rId50"/>
    <p:sldId id="375" r:id="rId51"/>
    <p:sldId id="376" r:id="rId52"/>
    <p:sldId id="377" r:id="rId53"/>
    <p:sldId id="378" r:id="rId54"/>
    <p:sldId id="322" r:id="rId55"/>
    <p:sldId id="325" r:id="rId56"/>
    <p:sldId id="323" r:id="rId57"/>
    <p:sldId id="324" r:id="rId58"/>
    <p:sldId id="326" r:id="rId59"/>
    <p:sldId id="365" r:id="rId60"/>
    <p:sldId id="328" r:id="rId61"/>
    <p:sldId id="327" r:id="rId62"/>
    <p:sldId id="329" r:id="rId63"/>
    <p:sldId id="330" r:id="rId64"/>
    <p:sldId id="331" r:id="rId65"/>
    <p:sldId id="364" r:id="rId66"/>
    <p:sldId id="332" r:id="rId67"/>
    <p:sldId id="333" r:id="rId68"/>
    <p:sldId id="334" r:id="rId69"/>
    <p:sldId id="350" r:id="rId70"/>
    <p:sldId id="340" r:id="rId71"/>
    <p:sldId id="352" r:id="rId72"/>
    <p:sldId id="366" r:id="rId73"/>
    <p:sldId id="370" r:id="rId74"/>
    <p:sldId id="368" r:id="rId75"/>
    <p:sldId id="367" r:id="rId76"/>
    <p:sldId id="353" r:id="rId77"/>
    <p:sldId id="351" r:id="rId78"/>
    <p:sldId id="341" r:id="rId79"/>
    <p:sldId id="342" r:id="rId80"/>
    <p:sldId id="343" r:id="rId81"/>
    <p:sldId id="344" r:id="rId82"/>
    <p:sldId id="354" r:id="rId83"/>
    <p:sldId id="346" r:id="rId84"/>
    <p:sldId id="355" r:id="rId85"/>
    <p:sldId id="356" r:id="rId86"/>
    <p:sldId id="357" r:id="rId87"/>
    <p:sldId id="358" r:id="rId88"/>
    <p:sldId id="360" r:id="rId89"/>
    <p:sldId id="361" r:id="rId90"/>
    <p:sldId id="359" r:id="rId91"/>
    <p:sldId id="337" r:id="rId92"/>
    <p:sldId id="338" r:id="rId93"/>
    <p:sldId id="363" r:id="rId94"/>
    <p:sldId id="362" r:id="rId95"/>
    <p:sldId id="339" r:id="rId96"/>
    <p:sldId id="379" r:id="rId97"/>
    <p:sldId id="381" r:id="rId98"/>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FF9900"/>
    <a:srgbClr val="FF9933"/>
    <a:srgbClr val="808080"/>
    <a:srgbClr val="800000"/>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322" autoAdjust="0"/>
    <p:restoredTop sz="87019" autoAdjust="0"/>
  </p:normalViewPr>
  <p:slideViewPr>
    <p:cSldViewPr>
      <p:cViewPr>
        <p:scale>
          <a:sx n="75" d="100"/>
          <a:sy n="75" d="100"/>
        </p:scale>
        <p:origin x="-2184" y="-4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8.wmf"/><Relationship Id="rId1" Type="http://schemas.openxmlformats.org/officeDocument/2006/relationships/image" Target="../media/image31.wmf"/><Relationship Id="rId4"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8.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5.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8.wmf"/><Relationship Id="rId1" Type="http://schemas.openxmlformats.org/officeDocument/2006/relationships/image" Target="../media/image87.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 Id="rId4" Type="http://schemas.openxmlformats.org/officeDocument/2006/relationships/image" Target="../media/image10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614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it-IT" altLang="en-US"/>
          </a:p>
        </p:txBody>
      </p:sp>
      <p:sp>
        <p:nvSpPr>
          <p:cNvPr id="614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09B851E5-1A57-4A56-8D53-2ABEE13C1470}" type="slidenum">
              <a:rPr lang="it-IT" altLang="en-US"/>
              <a:pPr>
                <a:defRPr/>
              </a:pPr>
              <a:t>‹N›</a:t>
            </a:fld>
            <a:endParaRPr lang="it-IT" altLang="en-US"/>
          </a:p>
        </p:txBody>
      </p:sp>
    </p:spTree>
    <p:extLst>
      <p:ext uri="{BB962C8B-B14F-4D97-AF65-F5344CB8AC3E}">
        <p14:creationId xmlns:p14="http://schemas.microsoft.com/office/powerpoint/2010/main" val="1703639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it-IT" altLang="en-US"/>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en-US" noProof="0" smtClean="0"/>
              <a:t>Fare clic per modificare gli stili del testo dello schema</a:t>
            </a:r>
          </a:p>
          <a:p>
            <a:pPr lvl="1"/>
            <a:r>
              <a:rPr lang="it-IT" altLang="en-US" noProof="0" smtClean="0"/>
              <a:t>Secondo livello</a:t>
            </a:r>
          </a:p>
          <a:p>
            <a:pPr lvl="2"/>
            <a:r>
              <a:rPr lang="it-IT" altLang="en-US" noProof="0" smtClean="0"/>
              <a:t>Terzo livello</a:t>
            </a:r>
          </a:p>
          <a:p>
            <a:pPr lvl="3"/>
            <a:r>
              <a:rPr lang="it-IT" altLang="en-US" noProof="0" smtClean="0"/>
              <a:t>Quarto livello</a:t>
            </a:r>
          </a:p>
          <a:p>
            <a:pPr lvl="4"/>
            <a:r>
              <a:rPr lang="it-IT" altLang="en-US"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endParaRPr lang="it-IT"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9AF8433D-97FD-449D-80D8-54B689B56429}" type="slidenum">
              <a:rPr lang="it-IT" altLang="en-US"/>
              <a:pPr>
                <a:defRPr/>
              </a:pPr>
              <a:t>‹N›</a:t>
            </a:fld>
            <a:endParaRPr lang="it-IT" altLang="en-US"/>
          </a:p>
        </p:txBody>
      </p:sp>
    </p:spTree>
    <p:extLst>
      <p:ext uri="{BB962C8B-B14F-4D97-AF65-F5344CB8AC3E}">
        <p14:creationId xmlns:p14="http://schemas.microsoft.com/office/powerpoint/2010/main" val="1456016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E8F53C93-B128-41B1-9819-20A2C60F0B6D}" type="slidenum">
              <a:rPr lang="it-IT" altLang="en-US" smtClean="0"/>
              <a:pPr eaLnBrk="1" hangingPunct="1">
                <a:spcBef>
                  <a:spcPct val="0"/>
                </a:spcBef>
              </a:pPr>
              <a:t>1</a:t>
            </a:fld>
            <a:endParaRPr lang="it-IT" alt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altLang="en-US"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36D2D1B-B005-4C4B-8633-336312243F0A}" type="slidenum">
              <a:rPr lang="it-IT" altLang="en-US" smtClean="0"/>
              <a:pPr eaLnBrk="1" hangingPunct="1">
                <a:spcBef>
                  <a:spcPct val="0"/>
                </a:spcBef>
              </a:pPr>
              <a:t>11</a:t>
            </a:fld>
            <a:endParaRPr lang="it-IT" alt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8C1D0EE4-D45C-4DAA-9E9D-BA5273568123}" type="slidenum">
              <a:rPr lang="it-IT" altLang="en-US" smtClean="0"/>
              <a:pPr eaLnBrk="1" hangingPunct="1">
                <a:spcBef>
                  <a:spcPct val="0"/>
                </a:spcBef>
              </a:pPr>
              <a:t>12</a:t>
            </a:fld>
            <a:endParaRPr lang="it-IT" alt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4232AD7E-02FC-4BBA-A4CC-9F837F583C98}" type="slidenum">
              <a:rPr lang="it-IT" altLang="en-US" smtClean="0"/>
              <a:pPr eaLnBrk="1" hangingPunct="1">
                <a:spcBef>
                  <a:spcPct val="0"/>
                </a:spcBef>
              </a:pPr>
              <a:t>13</a:t>
            </a:fld>
            <a:endParaRPr lang="it-IT" alt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53791F-F894-4E26-8453-6D11E70AD214}" type="slidenum">
              <a:rPr lang="it-IT" altLang="en-US" smtClean="0"/>
              <a:pPr eaLnBrk="1" hangingPunct="1">
                <a:spcBef>
                  <a:spcPct val="0"/>
                </a:spcBef>
              </a:pPr>
              <a:t>14</a:t>
            </a:fld>
            <a:endParaRPr lang="it-IT" alt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1CD57241-E2DD-43E0-9AB7-31555673600D}" type="slidenum">
              <a:rPr lang="it-IT" altLang="en-US" smtClean="0"/>
              <a:pPr eaLnBrk="1" hangingPunct="1">
                <a:spcBef>
                  <a:spcPct val="0"/>
                </a:spcBef>
              </a:pPr>
              <a:t>15</a:t>
            </a:fld>
            <a:endParaRPr lang="it-IT" alt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lvl="1"/>
            <a:r>
              <a:rPr lang="it-IT" altLang="en-US" sz="2400" smtClean="0">
                <a:latin typeface="Arial" charset="0"/>
                <a:cs typeface="Arial" charset="0"/>
              </a:rPr>
              <a:t>Introdotti in modo formale per definire il rischio condizionale, nel caso di classificatori di Bayes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E3836527-9D27-4FD7-A73C-C65492334D83}" type="slidenum">
              <a:rPr lang="it-IT" altLang="en-US" smtClean="0"/>
              <a:pPr eaLnBrk="1" hangingPunct="1">
                <a:spcBef>
                  <a:spcPct val="0"/>
                </a:spcBef>
              </a:pPr>
              <a:t>16</a:t>
            </a:fld>
            <a:endParaRPr lang="it-IT" alt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73703BF-C1C5-4E43-A0A7-770030AFE66F}" type="slidenum">
              <a:rPr lang="it-IT" altLang="en-US" smtClean="0"/>
              <a:pPr eaLnBrk="1" hangingPunct="1">
                <a:spcBef>
                  <a:spcPct val="0"/>
                </a:spcBef>
              </a:pPr>
              <a:t>17</a:t>
            </a:fld>
            <a:endParaRPr lang="it-IT" alt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lvl="2"/>
            <a:endParaRPr lang="it-IT" altLang="en-US"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14000019-E548-4E8D-B52B-99E046602F9D}" type="slidenum">
              <a:rPr lang="it-IT" altLang="en-US" smtClean="0"/>
              <a:pPr eaLnBrk="1" hangingPunct="1">
                <a:spcBef>
                  <a:spcPct val="0"/>
                </a:spcBef>
              </a:pPr>
              <a:t>26</a:t>
            </a:fld>
            <a:endParaRPr lang="it-IT" alt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FPR=</a:t>
            </a:r>
            <a:r>
              <a:rPr lang="it-IT" baseline="0" dirty="0" smtClean="0"/>
              <a:t> quanti dei negativi non sono classificati come tali</a:t>
            </a:r>
          </a:p>
          <a:p>
            <a:r>
              <a:rPr lang="it-IT" baseline="0" dirty="0" smtClean="0"/>
              <a:t>TPR= quanti dei positivi sono classficati come tali</a:t>
            </a:r>
            <a:endParaRPr lang="en-US" dirty="0"/>
          </a:p>
        </p:txBody>
      </p:sp>
      <p:sp>
        <p:nvSpPr>
          <p:cNvPr id="4" name="Slide Number Placeholder 3"/>
          <p:cNvSpPr>
            <a:spLocks noGrp="1"/>
          </p:cNvSpPr>
          <p:nvPr>
            <p:ph type="sldNum" sz="quarter" idx="10"/>
          </p:nvPr>
        </p:nvSpPr>
        <p:spPr/>
        <p:txBody>
          <a:bodyPr/>
          <a:lstStyle/>
          <a:p>
            <a:pPr>
              <a:defRPr/>
            </a:pPr>
            <a:fld id="{9AF8433D-97FD-449D-80D8-54B689B56429}" type="slidenum">
              <a:rPr lang="it-IT" altLang="en-US" smtClean="0"/>
              <a:pPr>
                <a:defRPr/>
              </a:pPr>
              <a:t>29</a:t>
            </a:fld>
            <a:endParaRPr lang="it-IT" altLang="en-US"/>
          </a:p>
        </p:txBody>
      </p:sp>
    </p:spTree>
    <p:extLst>
      <p:ext uri="{BB962C8B-B14F-4D97-AF65-F5344CB8AC3E}">
        <p14:creationId xmlns:p14="http://schemas.microsoft.com/office/powerpoint/2010/main" val="853105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Specificity = tn/(tn+fp)</a:t>
            </a:r>
            <a:endParaRPr lang="en-US" dirty="0"/>
          </a:p>
        </p:txBody>
      </p:sp>
      <p:sp>
        <p:nvSpPr>
          <p:cNvPr id="4" name="Slide Number Placeholder 3"/>
          <p:cNvSpPr>
            <a:spLocks noGrp="1"/>
          </p:cNvSpPr>
          <p:nvPr>
            <p:ph type="sldNum" sz="quarter" idx="10"/>
          </p:nvPr>
        </p:nvSpPr>
        <p:spPr/>
        <p:txBody>
          <a:bodyPr/>
          <a:lstStyle/>
          <a:p>
            <a:pPr>
              <a:defRPr/>
            </a:pPr>
            <a:fld id="{9AF8433D-97FD-449D-80D8-54B689B56429}" type="slidenum">
              <a:rPr lang="it-IT" altLang="en-US" smtClean="0"/>
              <a:pPr>
                <a:defRPr/>
              </a:pPr>
              <a:t>36</a:t>
            </a:fld>
            <a:endParaRPr lang="it-IT" altLang="en-US"/>
          </a:p>
        </p:txBody>
      </p:sp>
    </p:spTree>
    <p:extLst>
      <p:ext uri="{BB962C8B-B14F-4D97-AF65-F5344CB8AC3E}">
        <p14:creationId xmlns:p14="http://schemas.microsoft.com/office/powerpoint/2010/main" val="1661289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C68DC4D8-3C48-4EFC-AFD0-CD4D1E912FB4}" type="slidenum">
              <a:rPr lang="it-IT" altLang="en-US" smtClean="0"/>
              <a:pPr eaLnBrk="1" hangingPunct="1">
                <a:spcBef>
                  <a:spcPct val="0"/>
                </a:spcBef>
              </a:pPr>
              <a:t>2</a:t>
            </a:fld>
            <a:endParaRPr lang="it-IT"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90</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91</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92</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93</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94</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95</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96</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97</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C68DC4D8-3C48-4EFC-AFD0-CD4D1E912FB4}" type="slidenum">
              <a:rPr lang="it-IT" altLang="en-US" smtClean="0"/>
              <a:pPr eaLnBrk="1" hangingPunct="1">
                <a:spcBef>
                  <a:spcPct val="0"/>
                </a:spcBef>
              </a:pPr>
              <a:t>3</a:t>
            </a:fld>
            <a:endParaRPr lang="it-IT"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B6C8ECA5-2C52-41FD-B824-72CF5413417C}" type="slidenum">
              <a:rPr lang="it-IT" altLang="en-US" smtClean="0"/>
              <a:pPr eaLnBrk="1" hangingPunct="1">
                <a:spcBef>
                  <a:spcPct val="0"/>
                </a:spcBef>
              </a:pPr>
              <a:t>4</a:t>
            </a:fld>
            <a:endParaRPr lang="it-IT" alt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261F088D-0639-4BB1-A5F8-FB657FC2EBA9}" type="slidenum">
              <a:rPr lang="it-IT" altLang="en-US" smtClean="0"/>
              <a:pPr eaLnBrk="1" hangingPunct="1">
                <a:spcBef>
                  <a:spcPct val="0"/>
                </a:spcBef>
              </a:pPr>
              <a:t>5</a:t>
            </a:fld>
            <a:endParaRPr lang="it-IT" alt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261F088D-0639-4BB1-A5F8-FB657FC2EBA9}" type="slidenum">
              <a:rPr lang="it-IT" altLang="en-US" smtClean="0"/>
              <a:pPr eaLnBrk="1" hangingPunct="1">
                <a:spcBef>
                  <a:spcPct val="0"/>
                </a:spcBef>
              </a:pPr>
              <a:t>7</a:t>
            </a:fld>
            <a:endParaRPr lang="it-IT" alt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3079B18C-85F0-4D41-A6F0-495B6C9CC905}" type="slidenum">
              <a:rPr lang="it-IT" altLang="en-US" smtClean="0"/>
              <a:pPr eaLnBrk="1" hangingPunct="1">
                <a:spcBef>
                  <a:spcPct val="0"/>
                </a:spcBef>
              </a:pPr>
              <a:t>8</a:t>
            </a:fld>
            <a:endParaRPr lang="it-IT" alt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5B376DB2-4EC9-4FF6-9A26-AA7E24633C1D}" type="slidenum">
              <a:rPr lang="it-IT" altLang="en-US" smtClean="0"/>
              <a:pPr eaLnBrk="1" hangingPunct="1">
                <a:spcBef>
                  <a:spcPct val="0"/>
                </a:spcBef>
              </a:pPr>
              <a:t>9</a:t>
            </a:fld>
            <a:endParaRPr lang="it-IT" alt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cs typeface="Arial" charset="0"/>
              </a:defRPr>
            </a:lvl1pPr>
            <a:lvl2pPr marL="742950" indent="-285750" eaLnBrk="0" hangingPunct="0">
              <a:spcBef>
                <a:spcPct val="30000"/>
              </a:spcBef>
              <a:defRPr sz="1200">
                <a:solidFill>
                  <a:schemeClr val="tx1"/>
                </a:solidFill>
                <a:latin typeface="Arial" charset="0"/>
                <a:cs typeface="Arial" charset="0"/>
              </a:defRPr>
            </a:lvl2pPr>
            <a:lvl3pPr marL="1143000" indent="-228600" eaLnBrk="0" hangingPunct="0">
              <a:spcBef>
                <a:spcPct val="30000"/>
              </a:spcBef>
              <a:defRPr sz="1200">
                <a:solidFill>
                  <a:schemeClr val="tx1"/>
                </a:solidFill>
                <a:latin typeface="Arial" charset="0"/>
                <a:cs typeface="Arial" charset="0"/>
              </a:defRPr>
            </a:lvl3pPr>
            <a:lvl4pPr marL="1600200" indent="-228600" eaLnBrk="0" hangingPunct="0">
              <a:spcBef>
                <a:spcPct val="30000"/>
              </a:spcBef>
              <a:defRPr sz="1200">
                <a:solidFill>
                  <a:schemeClr val="tx1"/>
                </a:solidFill>
                <a:latin typeface="Arial" charset="0"/>
                <a:cs typeface="Arial" charset="0"/>
              </a:defRPr>
            </a:lvl4pPr>
            <a:lvl5pPr marL="2057400" indent="-228600" eaLnBrk="0" hangingPunct="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eaLnBrk="1" hangingPunct="1">
              <a:spcBef>
                <a:spcPct val="0"/>
              </a:spcBef>
            </a:pPr>
            <a:fld id="{5077CA0F-9FC2-4623-9981-F17B5E3D84EF}" type="slidenum">
              <a:rPr lang="it-IT" altLang="en-US" smtClean="0"/>
              <a:pPr eaLnBrk="1" hangingPunct="1">
                <a:spcBef>
                  <a:spcPct val="0"/>
                </a:spcBef>
              </a:pPr>
              <a:t>10</a:t>
            </a:fld>
            <a:endParaRPr lang="it-IT" alt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lvl="2"/>
            <a:endParaRPr lang="it-IT" altLang="en-US" dirty="0"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0310BAFA-66AB-414A-ABA9-8CAD513E7066}" type="slidenum">
              <a:rPr lang="it-IT" altLang="en-US"/>
              <a:pPr>
                <a:defRPr/>
              </a:pPr>
              <a:t>‹N›</a:t>
            </a:fld>
            <a:endParaRPr lang="it-IT" altLang="en-US"/>
          </a:p>
        </p:txBody>
      </p:sp>
    </p:spTree>
    <p:extLst>
      <p:ext uri="{BB962C8B-B14F-4D97-AF65-F5344CB8AC3E}">
        <p14:creationId xmlns:p14="http://schemas.microsoft.com/office/powerpoint/2010/main" val="322146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75D787BB-EB6F-4071-B7C4-2CF2BF604F2D}" type="slidenum">
              <a:rPr lang="it-IT" altLang="en-US"/>
              <a:pPr>
                <a:defRPr/>
              </a:pPr>
              <a:t>‹N›</a:t>
            </a:fld>
            <a:endParaRPr lang="it-IT" altLang="en-US"/>
          </a:p>
        </p:txBody>
      </p:sp>
    </p:spTree>
    <p:extLst>
      <p:ext uri="{BB962C8B-B14F-4D97-AF65-F5344CB8AC3E}">
        <p14:creationId xmlns:p14="http://schemas.microsoft.com/office/powerpoint/2010/main" val="1608577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4" y="274638"/>
            <a:ext cx="2078037" cy="5664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274638"/>
            <a:ext cx="6081713" cy="5664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C3D0226D-1F5A-461C-90D6-E4E60F0E2966}" type="slidenum">
              <a:rPr lang="it-IT" altLang="en-US"/>
              <a:pPr>
                <a:defRPr/>
              </a:pPr>
              <a:t>‹N›</a:t>
            </a:fld>
            <a:endParaRPr lang="it-IT" altLang="en-US"/>
          </a:p>
        </p:txBody>
      </p:sp>
    </p:spTree>
    <p:extLst>
      <p:ext uri="{BB962C8B-B14F-4D97-AF65-F5344CB8AC3E}">
        <p14:creationId xmlns:p14="http://schemas.microsoft.com/office/powerpoint/2010/main" val="825994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1287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30750" y="1412875"/>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30750" y="3751265"/>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8" name="Rectangle 6"/>
          <p:cNvSpPr>
            <a:spLocks noGrp="1" noChangeArrowheads="1"/>
          </p:cNvSpPr>
          <p:nvPr>
            <p:ph type="sldNum" sz="quarter" idx="12"/>
          </p:nvPr>
        </p:nvSpPr>
        <p:spPr>
          <a:ln/>
        </p:spPr>
        <p:txBody>
          <a:bodyPr/>
          <a:lstStyle>
            <a:lvl1pPr>
              <a:defRPr/>
            </a:lvl1pPr>
          </a:lstStyle>
          <a:p>
            <a:pPr>
              <a:defRPr/>
            </a:pPr>
            <a:fld id="{A3680C73-5CAF-4EC5-B0A3-794426450EC9}" type="slidenum">
              <a:rPr lang="it-IT" altLang="en-US"/>
              <a:pPr>
                <a:defRPr/>
              </a:pPr>
              <a:t>‹N›</a:t>
            </a:fld>
            <a:endParaRPr lang="it-IT" altLang="en-US"/>
          </a:p>
        </p:txBody>
      </p:sp>
    </p:spTree>
    <p:extLst>
      <p:ext uri="{BB962C8B-B14F-4D97-AF65-F5344CB8AC3E}">
        <p14:creationId xmlns:p14="http://schemas.microsoft.com/office/powerpoint/2010/main" val="19574082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9750" y="1412877"/>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730750" y="1412877"/>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F0A4B9AE-AD78-49B0-B589-3AAC6AA7A313}" type="slidenum">
              <a:rPr lang="it-IT" altLang="en-US"/>
              <a:pPr>
                <a:defRPr/>
              </a:pPr>
              <a:t>‹N›</a:t>
            </a:fld>
            <a:endParaRPr lang="it-IT" altLang="en-US"/>
          </a:p>
        </p:txBody>
      </p:sp>
    </p:spTree>
    <p:extLst>
      <p:ext uri="{BB962C8B-B14F-4D97-AF65-F5344CB8AC3E}">
        <p14:creationId xmlns:p14="http://schemas.microsoft.com/office/powerpoint/2010/main" val="2739463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5A57BB6F-C4EC-4209-BCF4-35E516FBA4A4}" type="slidenum">
              <a:rPr lang="it-IT" altLang="en-US"/>
              <a:pPr>
                <a:defRPr/>
              </a:pPr>
              <a:t>‹N›</a:t>
            </a:fld>
            <a:endParaRPr lang="it-IT" altLang="en-US"/>
          </a:p>
        </p:txBody>
      </p:sp>
    </p:spTree>
    <p:extLst>
      <p:ext uri="{BB962C8B-B14F-4D97-AF65-F5344CB8AC3E}">
        <p14:creationId xmlns:p14="http://schemas.microsoft.com/office/powerpoint/2010/main" val="1035933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6" name="Rectangle 6"/>
          <p:cNvSpPr>
            <a:spLocks noGrp="1" noChangeArrowheads="1"/>
          </p:cNvSpPr>
          <p:nvPr>
            <p:ph type="sldNum" sz="quarter" idx="12"/>
          </p:nvPr>
        </p:nvSpPr>
        <p:spPr>
          <a:ln/>
        </p:spPr>
        <p:txBody>
          <a:bodyPr/>
          <a:lstStyle>
            <a:lvl1pPr>
              <a:defRPr/>
            </a:lvl1pPr>
          </a:lstStyle>
          <a:p>
            <a:pPr>
              <a:defRPr/>
            </a:pPr>
            <a:fld id="{8141B2A3-6855-40FB-A55D-4BA28FFBC0C5}" type="slidenum">
              <a:rPr lang="it-IT" altLang="en-US"/>
              <a:pPr>
                <a:defRPr/>
              </a:pPr>
              <a:t>‹N›</a:t>
            </a:fld>
            <a:endParaRPr lang="it-IT" altLang="en-US"/>
          </a:p>
        </p:txBody>
      </p:sp>
    </p:spTree>
    <p:extLst>
      <p:ext uri="{BB962C8B-B14F-4D97-AF65-F5344CB8AC3E}">
        <p14:creationId xmlns:p14="http://schemas.microsoft.com/office/powerpoint/2010/main" val="1134644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1287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41287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B62DA44E-F84D-4F02-A4C2-4B90E11762B3}" type="slidenum">
              <a:rPr lang="it-IT" altLang="en-US"/>
              <a:pPr>
                <a:defRPr/>
              </a:pPr>
              <a:t>‹N›</a:t>
            </a:fld>
            <a:endParaRPr lang="it-IT" altLang="en-US"/>
          </a:p>
        </p:txBody>
      </p:sp>
    </p:spTree>
    <p:extLst>
      <p:ext uri="{BB962C8B-B14F-4D97-AF65-F5344CB8AC3E}">
        <p14:creationId xmlns:p14="http://schemas.microsoft.com/office/powerpoint/2010/main" val="1137912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9" name="Rectangle 6"/>
          <p:cNvSpPr>
            <a:spLocks noGrp="1" noChangeArrowheads="1"/>
          </p:cNvSpPr>
          <p:nvPr>
            <p:ph type="sldNum" sz="quarter" idx="12"/>
          </p:nvPr>
        </p:nvSpPr>
        <p:spPr>
          <a:ln/>
        </p:spPr>
        <p:txBody>
          <a:bodyPr/>
          <a:lstStyle>
            <a:lvl1pPr>
              <a:defRPr/>
            </a:lvl1pPr>
          </a:lstStyle>
          <a:p>
            <a:pPr>
              <a:defRPr/>
            </a:pPr>
            <a:fld id="{E2A21A51-1A9D-4ABF-B282-DE6C29DA70F5}" type="slidenum">
              <a:rPr lang="it-IT" altLang="en-US"/>
              <a:pPr>
                <a:defRPr/>
              </a:pPr>
              <a:t>‹N›</a:t>
            </a:fld>
            <a:endParaRPr lang="it-IT" altLang="en-US"/>
          </a:p>
        </p:txBody>
      </p:sp>
    </p:spTree>
    <p:extLst>
      <p:ext uri="{BB962C8B-B14F-4D97-AF65-F5344CB8AC3E}">
        <p14:creationId xmlns:p14="http://schemas.microsoft.com/office/powerpoint/2010/main" val="1985347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5" name="Rectangle 6"/>
          <p:cNvSpPr>
            <a:spLocks noGrp="1" noChangeArrowheads="1"/>
          </p:cNvSpPr>
          <p:nvPr>
            <p:ph type="sldNum" sz="quarter" idx="12"/>
          </p:nvPr>
        </p:nvSpPr>
        <p:spPr>
          <a:ln/>
        </p:spPr>
        <p:txBody>
          <a:bodyPr/>
          <a:lstStyle>
            <a:lvl1pPr>
              <a:defRPr/>
            </a:lvl1pPr>
          </a:lstStyle>
          <a:p>
            <a:pPr>
              <a:defRPr/>
            </a:pPr>
            <a:fld id="{27678177-1A66-4638-A965-0E9AA48DCEC2}" type="slidenum">
              <a:rPr lang="it-IT" altLang="en-US"/>
              <a:pPr>
                <a:defRPr/>
              </a:pPr>
              <a:t>‹N›</a:t>
            </a:fld>
            <a:endParaRPr lang="it-IT" altLang="en-US"/>
          </a:p>
        </p:txBody>
      </p:sp>
    </p:spTree>
    <p:extLst>
      <p:ext uri="{BB962C8B-B14F-4D97-AF65-F5344CB8AC3E}">
        <p14:creationId xmlns:p14="http://schemas.microsoft.com/office/powerpoint/2010/main" val="3039528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4" name="Rectangle 6"/>
          <p:cNvSpPr>
            <a:spLocks noGrp="1" noChangeArrowheads="1"/>
          </p:cNvSpPr>
          <p:nvPr>
            <p:ph type="sldNum" sz="quarter" idx="12"/>
          </p:nvPr>
        </p:nvSpPr>
        <p:spPr>
          <a:ln/>
        </p:spPr>
        <p:txBody>
          <a:bodyPr/>
          <a:lstStyle>
            <a:lvl1pPr>
              <a:defRPr/>
            </a:lvl1pPr>
          </a:lstStyle>
          <a:p>
            <a:pPr>
              <a:defRPr/>
            </a:pPr>
            <a:fld id="{EE7B46B1-F48B-46B1-B358-6B31B6CF9792}" type="slidenum">
              <a:rPr lang="it-IT" altLang="en-US"/>
              <a:pPr>
                <a:defRPr/>
              </a:pPr>
              <a:t>‹N›</a:t>
            </a:fld>
            <a:endParaRPr lang="it-IT" altLang="en-US"/>
          </a:p>
        </p:txBody>
      </p:sp>
    </p:spTree>
    <p:extLst>
      <p:ext uri="{BB962C8B-B14F-4D97-AF65-F5344CB8AC3E}">
        <p14:creationId xmlns:p14="http://schemas.microsoft.com/office/powerpoint/2010/main" val="2426547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1AC04D59-0322-47C2-B072-6E2F46D823A6}" type="slidenum">
              <a:rPr lang="it-IT" altLang="en-US"/>
              <a:pPr>
                <a:defRPr/>
              </a:pPr>
              <a:t>‹N›</a:t>
            </a:fld>
            <a:endParaRPr lang="it-IT" altLang="en-US"/>
          </a:p>
        </p:txBody>
      </p:sp>
    </p:spTree>
    <p:extLst>
      <p:ext uri="{BB962C8B-B14F-4D97-AF65-F5344CB8AC3E}">
        <p14:creationId xmlns:p14="http://schemas.microsoft.com/office/powerpoint/2010/main" val="326065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en-US"/>
          </a:p>
        </p:txBody>
      </p:sp>
      <p:sp>
        <p:nvSpPr>
          <p:cNvPr id="7" name="Rectangle 6"/>
          <p:cNvSpPr>
            <a:spLocks noGrp="1" noChangeArrowheads="1"/>
          </p:cNvSpPr>
          <p:nvPr>
            <p:ph type="sldNum" sz="quarter" idx="12"/>
          </p:nvPr>
        </p:nvSpPr>
        <p:spPr>
          <a:ln/>
        </p:spPr>
        <p:txBody>
          <a:bodyPr/>
          <a:lstStyle>
            <a:lvl1pPr>
              <a:defRPr/>
            </a:lvl1pPr>
          </a:lstStyle>
          <a:p>
            <a:pPr>
              <a:defRPr/>
            </a:pPr>
            <a:fld id="{11B93A56-AC7C-4DFA-97BF-3D934020B2B9}" type="slidenum">
              <a:rPr lang="it-IT" altLang="en-US"/>
              <a:pPr>
                <a:defRPr/>
              </a:pPr>
              <a:t>‹N›</a:t>
            </a:fld>
            <a:endParaRPr lang="it-IT" altLang="en-US"/>
          </a:p>
        </p:txBody>
      </p:sp>
    </p:spTree>
    <p:extLst>
      <p:ext uri="{BB962C8B-B14F-4D97-AF65-F5344CB8AC3E}">
        <p14:creationId xmlns:p14="http://schemas.microsoft.com/office/powerpoint/2010/main" val="2955055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p>
        </p:txBody>
      </p:sp>
      <p:sp>
        <p:nvSpPr>
          <p:cNvPr id="1027" name="Rectangle 3"/>
          <p:cNvSpPr>
            <a:spLocks noGrp="1" noChangeArrowheads="1"/>
          </p:cNvSpPr>
          <p:nvPr>
            <p:ph type="body" idx="1"/>
          </p:nvPr>
        </p:nvSpPr>
        <p:spPr bwMode="auto">
          <a:xfrm>
            <a:off x="539750" y="14128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pitchFamily="34" charset="0"/>
                <a:cs typeface="Arial" pitchFamily="34" charset="0"/>
              </a:defRPr>
            </a:lvl1pPr>
          </a:lstStyle>
          <a:p>
            <a:pPr>
              <a:defRPr/>
            </a:pPr>
            <a:endParaRPr lang="it-IT"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it-IT" altLang="en-US"/>
          </a:p>
        </p:txBody>
      </p:sp>
      <p:sp>
        <p:nvSpPr>
          <p:cNvPr id="1030" name="Rectangle 6"/>
          <p:cNvSpPr>
            <a:spLocks noGrp="1" noChangeArrowheads="1"/>
          </p:cNvSpPr>
          <p:nvPr>
            <p:ph type="sldNum" sz="quarter" idx="4"/>
          </p:nvPr>
        </p:nvSpPr>
        <p:spPr bwMode="auto">
          <a:xfrm>
            <a:off x="6300788" y="63373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800000"/>
                </a:solidFill>
                <a:latin typeface="Arial" pitchFamily="34" charset="0"/>
                <a:cs typeface="Arial" pitchFamily="34" charset="0"/>
              </a:defRPr>
            </a:lvl1pPr>
          </a:lstStyle>
          <a:p>
            <a:pPr>
              <a:defRPr/>
            </a:pPr>
            <a:fld id="{D03D03FC-3805-41DF-AE72-6C3EAEC8ECD4}" type="slidenum">
              <a:rPr lang="it-IT" altLang="en-US"/>
              <a:pPr>
                <a:defRPr/>
              </a:pPr>
              <a:t>‹N›</a:t>
            </a:fld>
            <a:endParaRPr lang="it-IT" altLang="en-US"/>
          </a:p>
        </p:txBody>
      </p:sp>
      <p:sp>
        <p:nvSpPr>
          <p:cNvPr id="1031" name="Oval 8"/>
          <p:cNvSpPr>
            <a:spLocks noChangeArrowheads="1"/>
          </p:cNvSpPr>
          <p:nvPr/>
        </p:nvSpPr>
        <p:spPr bwMode="auto">
          <a:xfrm>
            <a:off x="539750" y="6381750"/>
            <a:ext cx="6913563" cy="215900"/>
          </a:xfrm>
          <a:prstGeom prst="ellipse">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mtClean="0"/>
          </a:p>
        </p:txBody>
      </p:sp>
      <p:pic>
        <p:nvPicPr>
          <p:cNvPr id="1032" name="Picture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58888" y="6237288"/>
            <a:ext cx="503237"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rgbClr val="800000"/>
          </a:solidFill>
          <a:latin typeface="+mj-lt"/>
          <a:ea typeface="+mj-ea"/>
          <a:cs typeface="+mj-cs"/>
        </a:defRPr>
      </a:lvl1pPr>
      <a:lvl2pPr algn="ctr" rtl="0" eaLnBrk="0" fontAlgn="base" hangingPunct="0">
        <a:spcBef>
          <a:spcPct val="0"/>
        </a:spcBef>
        <a:spcAft>
          <a:spcPct val="0"/>
        </a:spcAft>
        <a:defRPr sz="4400">
          <a:solidFill>
            <a:srgbClr val="800000"/>
          </a:solidFill>
          <a:latin typeface="Tahoma" pitchFamily="34" charset="0"/>
          <a:cs typeface="Arial" pitchFamily="34" charset="0"/>
        </a:defRPr>
      </a:lvl2pPr>
      <a:lvl3pPr algn="ctr" rtl="0" eaLnBrk="0" fontAlgn="base" hangingPunct="0">
        <a:spcBef>
          <a:spcPct val="0"/>
        </a:spcBef>
        <a:spcAft>
          <a:spcPct val="0"/>
        </a:spcAft>
        <a:defRPr sz="4400">
          <a:solidFill>
            <a:srgbClr val="800000"/>
          </a:solidFill>
          <a:latin typeface="Tahoma" pitchFamily="34" charset="0"/>
          <a:cs typeface="Arial" pitchFamily="34" charset="0"/>
        </a:defRPr>
      </a:lvl3pPr>
      <a:lvl4pPr algn="ctr" rtl="0" eaLnBrk="0" fontAlgn="base" hangingPunct="0">
        <a:spcBef>
          <a:spcPct val="0"/>
        </a:spcBef>
        <a:spcAft>
          <a:spcPct val="0"/>
        </a:spcAft>
        <a:defRPr sz="4400">
          <a:solidFill>
            <a:srgbClr val="800000"/>
          </a:solidFill>
          <a:latin typeface="Tahoma" pitchFamily="34" charset="0"/>
          <a:cs typeface="Arial" pitchFamily="34" charset="0"/>
        </a:defRPr>
      </a:lvl4pPr>
      <a:lvl5pPr algn="ctr" rtl="0" eaLnBrk="0" fontAlgn="base" hangingPunct="0">
        <a:spcBef>
          <a:spcPct val="0"/>
        </a:spcBef>
        <a:spcAft>
          <a:spcPct val="0"/>
        </a:spcAft>
        <a:defRPr sz="4400">
          <a:solidFill>
            <a:srgbClr val="800000"/>
          </a:solidFill>
          <a:latin typeface="Tahoma" pitchFamily="34" charset="0"/>
          <a:cs typeface="Arial" pitchFamily="34" charset="0"/>
        </a:defRPr>
      </a:lvl5pPr>
      <a:lvl6pPr marL="457200" algn="ctr" rtl="0" fontAlgn="base">
        <a:spcBef>
          <a:spcPct val="0"/>
        </a:spcBef>
        <a:spcAft>
          <a:spcPct val="0"/>
        </a:spcAft>
        <a:defRPr sz="4400">
          <a:solidFill>
            <a:srgbClr val="800000"/>
          </a:solidFill>
          <a:latin typeface="Tahoma" pitchFamily="34" charset="0"/>
          <a:cs typeface="Arial" pitchFamily="34" charset="0"/>
        </a:defRPr>
      </a:lvl6pPr>
      <a:lvl7pPr marL="914400" algn="ctr" rtl="0" fontAlgn="base">
        <a:spcBef>
          <a:spcPct val="0"/>
        </a:spcBef>
        <a:spcAft>
          <a:spcPct val="0"/>
        </a:spcAft>
        <a:defRPr sz="4400">
          <a:solidFill>
            <a:srgbClr val="800000"/>
          </a:solidFill>
          <a:latin typeface="Tahoma" pitchFamily="34" charset="0"/>
          <a:cs typeface="Arial" pitchFamily="34" charset="0"/>
        </a:defRPr>
      </a:lvl7pPr>
      <a:lvl8pPr marL="1371600" algn="ctr" rtl="0" fontAlgn="base">
        <a:spcBef>
          <a:spcPct val="0"/>
        </a:spcBef>
        <a:spcAft>
          <a:spcPct val="0"/>
        </a:spcAft>
        <a:defRPr sz="4400">
          <a:solidFill>
            <a:srgbClr val="800000"/>
          </a:solidFill>
          <a:latin typeface="Tahoma" pitchFamily="34" charset="0"/>
          <a:cs typeface="Arial" pitchFamily="34" charset="0"/>
        </a:defRPr>
      </a:lvl8pPr>
      <a:lvl9pPr marL="1828800" algn="ctr" rtl="0" fontAlgn="base">
        <a:spcBef>
          <a:spcPct val="0"/>
        </a:spcBef>
        <a:spcAft>
          <a:spcPct val="0"/>
        </a:spcAft>
        <a:defRPr sz="4400">
          <a:solidFill>
            <a:srgbClr val="800000"/>
          </a:solidFill>
          <a:latin typeface="Tahoma"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9.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3.wmf"/><Relationship Id="rId4" Type="http://schemas.openxmlformats.org/officeDocument/2006/relationships/oleObject" Target="../embeddings/oleObject10.bin"/><Relationship Id="rId9"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10.xml"/><Relationship Id="rId7" Type="http://schemas.openxmlformats.org/officeDocument/2006/relationships/image" Target="../media/image17.wmf"/><Relationship Id="rId12"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4.bin"/><Relationship Id="rId11" Type="http://schemas.openxmlformats.org/officeDocument/2006/relationships/oleObject" Target="../embeddings/oleObject17.bin"/><Relationship Id="rId5" Type="http://schemas.openxmlformats.org/officeDocument/2006/relationships/image" Target="../media/image16.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18.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12.xml"/><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image" Target="../media/image18.wmf"/><Relationship Id="rId4" Type="http://schemas.openxmlformats.org/officeDocument/2006/relationships/oleObject" Target="../embeddings/oleObject18.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2.bin"/><Relationship Id="rId5" Type="http://schemas.openxmlformats.org/officeDocument/2006/relationships/image" Target="../media/image21.wmf"/><Relationship Id="rId4" Type="http://schemas.openxmlformats.org/officeDocument/2006/relationships/oleObject" Target="../embeddings/oleObject2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14.xml"/><Relationship Id="rId7"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4.bin"/><Relationship Id="rId5" Type="http://schemas.openxmlformats.org/officeDocument/2006/relationships/image" Target="../media/image23.wmf"/><Relationship Id="rId4" Type="http://schemas.openxmlformats.org/officeDocument/2006/relationships/oleObject" Target="../embeddings/oleObject23.bin"/><Relationship Id="rId9" Type="http://schemas.openxmlformats.org/officeDocument/2006/relationships/image" Target="../media/image25.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7.wmf"/><Relationship Id="rId5" Type="http://schemas.openxmlformats.org/officeDocument/2006/relationships/oleObject" Target="../embeddings/oleObject27.bin"/><Relationship Id="rId4" Type="http://schemas.openxmlformats.org/officeDocument/2006/relationships/image" Target="../media/image26.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9.wmf"/><Relationship Id="rId5" Type="http://schemas.openxmlformats.org/officeDocument/2006/relationships/oleObject" Target="../embeddings/oleObject29.bin"/><Relationship Id="rId4" Type="http://schemas.openxmlformats.org/officeDocument/2006/relationships/image" Target="../media/image28.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1.wmf"/><Relationship Id="rId5" Type="http://schemas.openxmlformats.org/officeDocument/2006/relationships/oleObject" Target="../embeddings/oleObject31.bin"/><Relationship Id="rId4" Type="http://schemas.openxmlformats.org/officeDocument/2006/relationships/image" Target="../media/image30.wmf"/></Relationships>
</file>

<file path=ppt/slides/_rels/slide24.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3.wmf"/><Relationship Id="rId5" Type="http://schemas.openxmlformats.org/officeDocument/2006/relationships/oleObject" Target="../embeddings/oleObject33.bin"/><Relationship Id="rId4" Type="http://schemas.openxmlformats.org/officeDocument/2006/relationships/image" Target="../media/image32.wmf"/></Relationships>
</file>

<file path=ppt/slides/_rels/slide25.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8.wmf"/><Relationship Id="rId5" Type="http://schemas.openxmlformats.org/officeDocument/2006/relationships/oleObject" Target="../embeddings/oleObject36.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38.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7.wmf"/><Relationship Id="rId5" Type="http://schemas.openxmlformats.org/officeDocument/2006/relationships/oleObject" Target="../embeddings/oleObject40.bin"/><Relationship Id="rId4" Type="http://schemas.openxmlformats.org/officeDocument/2006/relationships/image" Target="../media/image36.wmf"/></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9.w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42.bin"/><Relationship Id="rId5" Type="http://schemas.openxmlformats.org/officeDocument/2006/relationships/image" Target="../media/image38.wmf"/><Relationship Id="rId4" Type="http://schemas.openxmlformats.org/officeDocument/2006/relationships/oleObject" Target="../embeddings/oleObject4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 Id="rId9" Type="http://schemas.openxmlformats.org/officeDocument/2006/relationships/image" Target="../media/image5.wmf"/></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1.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image" Target="../media/image46.wmf"/><Relationship Id="rId3" Type="http://schemas.openxmlformats.org/officeDocument/2006/relationships/image" Target="../media/image49.png"/><Relationship Id="rId7" Type="http://schemas.openxmlformats.org/officeDocument/2006/relationships/image" Target="../media/image43.wmf"/><Relationship Id="rId12" Type="http://schemas.openxmlformats.org/officeDocument/2006/relationships/oleObject" Target="../embeddings/oleObject48.bin"/><Relationship Id="rId17" Type="http://schemas.openxmlformats.org/officeDocument/2006/relationships/image" Target="../media/image48.wmf"/><Relationship Id="rId2" Type="http://schemas.openxmlformats.org/officeDocument/2006/relationships/slideLayout" Target="../slideLayouts/slideLayout2.xml"/><Relationship Id="rId16" Type="http://schemas.openxmlformats.org/officeDocument/2006/relationships/oleObject" Target="../embeddings/oleObject50.bin"/><Relationship Id="rId1" Type="http://schemas.openxmlformats.org/officeDocument/2006/relationships/vmlDrawing" Target="../drawings/vmlDrawing18.vml"/><Relationship Id="rId6" Type="http://schemas.openxmlformats.org/officeDocument/2006/relationships/oleObject" Target="../embeddings/oleObject45.bin"/><Relationship Id="rId11" Type="http://schemas.openxmlformats.org/officeDocument/2006/relationships/image" Target="../media/image45.wmf"/><Relationship Id="rId5" Type="http://schemas.openxmlformats.org/officeDocument/2006/relationships/image" Target="../media/image42.wmf"/><Relationship Id="rId15" Type="http://schemas.openxmlformats.org/officeDocument/2006/relationships/image" Target="../media/image47.wmf"/><Relationship Id="rId10" Type="http://schemas.openxmlformats.org/officeDocument/2006/relationships/oleObject" Target="../embeddings/oleObject47.bin"/><Relationship Id="rId4" Type="http://schemas.openxmlformats.org/officeDocument/2006/relationships/oleObject" Target="../embeddings/oleObject44.bin"/><Relationship Id="rId9" Type="http://schemas.openxmlformats.org/officeDocument/2006/relationships/image" Target="../media/image44.wmf"/><Relationship Id="rId14" Type="http://schemas.openxmlformats.org/officeDocument/2006/relationships/oleObject" Target="../embeddings/oleObject49.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51.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52.bin"/><Relationship Id="rId5" Type="http://schemas.openxmlformats.org/officeDocument/2006/relationships/image" Target="../media/image50.wmf"/><Relationship Id="rId4" Type="http://schemas.openxmlformats.org/officeDocument/2006/relationships/oleObject" Target="../embeddings/oleObject51.bin"/></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52.wmf"/><Relationship Id="rId4" Type="http://schemas.openxmlformats.org/officeDocument/2006/relationships/oleObject" Target="../embeddings/oleObject53.bin"/></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55.wmf"/><Relationship Id="rId4" Type="http://schemas.openxmlformats.org/officeDocument/2006/relationships/oleObject" Target="../embeddings/oleObject5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2.xml"/><Relationship Id="rId1" Type="http://schemas.openxmlformats.org/officeDocument/2006/relationships/vmlDrawing" Target="../drawings/vmlDrawing22.vml"/><Relationship Id="rId5" Type="http://schemas.openxmlformats.org/officeDocument/2006/relationships/image" Target="../media/image55.wmf"/><Relationship Id="rId4" Type="http://schemas.openxmlformats.org/officeDocument/2006/relationships/oleObject" Target="../embeddings/oleObject55.bin"/></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55.wmf"/><Relationship Id="rId4" Type="http://schemas.openxmlformats.org/officeDocument/2006/relationships/oleObject" Target="../embeddings/oleObject56.bin"/></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55.wmf"/><Relationship Id="rId4" Type="http://schemas.openxmlformats.org/officeDocument/2006/relationships/oleObject" Target="../embeddings/oleObject57.bin"/></Relationships>
</file>

<file path=ppt/slides/_rels/slide4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61.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63.wmf"/></Relationships>
</file>

<file path=ppt/slides/_rels/slide5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64.wmf"/><Relationship Id="rId4" Type="http://schemas.openxmlformats.org/officeDocument/2006/relationships/oleObject" Target="../embeddings/oleObject60.bin"/></Relationships>
</file>

<file path=ppt/slides/_rels/slide5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8.vml"/><Relationship Id="rId5" Type="http://schemas.openxmlformats.org/officeDocument/2006/relationships/image" Target="../media/image65.wmf"/><Relationship Id="rId4" Type="http://schemas.openxmlformats.org/officeDocument/2006/relationships/oleObject" Target="../embeddings/oleObject61.bin"/></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image" Target="../media/image65.wmf"/><Relationship Id="rId4" Type="http://schemas.openxmlformats.org/officeDocument/2006/relationships/oleObject" Target="../embeddings/oleObject62.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png"/><Relationship Id="rId4" Type="http://schemas.openxmlformats.org/officeDocument/2006/relationships/image" Target="../media/image6.wmf"/></Relationships>
</file>

<file path=ppt/slides/_rels/slide6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73.w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74.wmf"/></Relationships>
</file>

<file path=ppt/slides/_rels/slide65.xml.rels><?xml version="1.0" encoding="UTF-8" standalone="yes"?>
<Relationships xmlns="http://schemas.openxmlformats.org/package/2006/relationships"><Relationship Id="rId8" Type="http://schemas.openxmlformats.org/officeDocument/2006/relationships/oleObject" Target="../embeddings/oleObject67.bin"/><Relationship Id="rId13" Type="http://schemas.openxmlformats.org/officeDocument/2006/relationships/image" Target="../media/image79.wmf"/><Relationship Id="rId3" Type="http://schemas.openxmlformats.org/officeDocument/2006/relationships/image" Target="../media/image81.png"/><Relationship Id="rId7" Type="http://schemas.openxmlformats.org/officeDocument/2006/relationships/image" Target="../media/image76.wmf"/><Relationship Id="rId12"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oleObject" Target="../embeddings/oleObject66.bin"/><Relationship Id="rId11" Type="http://schemas.openxmlformats.org/officeDocument/2006/relationships/image" Target="../media/image78.wmf"/><Relationship Id="rId5" Type="http://schemas.openxmlformats.org/officeDocument/2006/relationships/image" Target="../media/image75.wmf"/><Relationship Id="rId15" Type="http://schemas.openxmlformats.org/officeDocument/2006/relationships/image" Target="../media/image80.wmf"/><Relationship Id="rId10" Type="http://schemas.openxmlformats.org/officeDocument/2006/relationships/oleObject" Target="../embeddings/oleObject68.bin"/><Relationship Id="rId4" Type="http://schemas.openxmlformats.org/officeDocument/2006/relationships/oleObject" Target="../embeddings/oleObject65.bin"/><Relationship Id="rId9" Type="http://schemas.openxmlformats.org/officeDocument/2006/relationships/image" Target="../media/image77.wmf"/><Relationship Id="rId14" Type="http://schemas.openxmlformats.org/officeDocument/2006/relationships/oleObject" Target="../embeddings/oleObject70.bin"/></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82.w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83.wmf"/></Relationships>
</file>

<file path=ppt/slides/_rels/slide6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86.wmf"/><Relationship Id="rId5" Type="http://schemas.openxmlformats.org/officeDocument/2006/relationships/oleObject" Target="../embeddings/oleObject74.bin"/><Relationship Id="rId4" Type="http://schemas.openxmlformats.org/officeDocument/2006/relationships/image" Target="../media/image85.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6.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8.wmf"/><Relationship Id="rId4" Type="http://schemas.openxmlformats.org/officeDocument/2006/relationships/oleObject" Target="../embeddings/oleObject5.bin"/><Relationship Id="rId9" Type="http://schemas.openxmlformats.org/officeDocument/2006/relationships/image" Target="../media/image10.wmf"/></Relationships>
</file>

<file path=ppt/slides/_rels/slide70.xml.rels><?xml version="1.0" encoding="UTF-8" standalone="yes"?>
<Relationships xmlns="http://schemas.openxmlformats.org/package/2006/relationships"><Relationship Id="rId8" Type="http://schemas.openxmlformats.org/officeDocument/2006/relationships/image" Target="../media/image86.wmf"/><Relationship Id="rId3" Type="http://schemas.openxmlformats.org/officeDocument/2006/relationships/oleObject" Target="../embeddings/oleObject75.bin"/><Relationship Id="rId7"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88.wmf"/><Relationship Id="rId5" Type="http://schemas.openxmlformats.org/officeDocument/2006/relationships/oleObject" Target="../embeddings/oleObject76.bin"/><Relationship Id="rId4" Type="http://schemas.openxmlformats.org/officeDocument/2006/relationships/image" Target="../media/image87.w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89.wmf"/></Relationships>
</file>

<file path=ppt/slides/_rels/slide72.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79.bin"/><Relationship Id="rId7"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91.wmf"/><Relationship Id="rId5" Type="http://schemas.openxmlformats.org/officeDocument/2006/relationships/oleObject" Target="../embeddings/oleObject80.bin"/><Relationship Id="rId4" Type="http://schemas.openxmlformats.org/officeDocument/2006/relationships/image" Target="../media/image90.wmf"/></Relationships>
</file>

<file path=ppt/slides/_rels/slide73.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oleObject" Target="../embeddings/oleObject82.bin"/><Relationship Id="rId7"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4.wmf"/><Relationship Id="rId5" Type="http://schemas.openxmlformats.org/officeDocument/2006/relationships/oleObject" Target="../embeddings/oleObject83.bin"/><Relationship Id="rId4" Type="http://schemas.openxmlformats.org/officeDocument/2006/relationships/image" Target="../media/image93.wmf"/></Relationships>
</file>

<file path=ppt/slides/_rels/slide74.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91.wmf"/><Relationship Id="rId5" Type="http://schemas.openxmlformats.org/officeDocument/2006/relationships/oleObject" Target="../embeddings/oleObject86.bin"/><Relationship Id="rId4" Type="http://schemas.openxmlformats.org/officeDocument/2006/relationships/image" Target="../media/image90.wmf"/></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97.wmf"/><Relationship Id="rId5" Type="http://schemas.openxmlformats.org/officeDocument/2006/relationships/oleObject" Target="../embeddings/oleObject89.bin"/><Relationship Id="rId4" Type="http://schemas.openxmlformats.org/officeDocument/2006/relationships/image" Target="../media/image96.w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2.xml"/><Relationship Id="rId1" Type="http://schemas.openxmlformats.org/officeDocument/2006/relationships/vmlDrawing" Target="../drawings/vmlDrawing42.vml"/><Relationship Id="rId4" Type="http://schemas.openxmlformats.org/officeDocument/2006/relationships/image" Target="../media/image86.wmf"/></Relationships>
</file>

<file path=ppt/slides/_rels/slide81.x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oleObject" Target="../embeddings/oleObject91.bin"/><Relationship Id="rId7" Type="http://schemas.openxmlformats.org/officeDocument/2006/relationships/oleObject" Target="../embeddings/oleObject93.bin"/><Relationship Id="rId2" Type="http://schemas.openxmlformats.org/officeDocument/2006/relationships/slideLayout" Target="../slideLayouts/slideLayout2.xml"/><Relationship Id="rId1" Type="http://schemas.openxmlformats.org/officeDocument/2006/relationships/vmlDrawing" Target="../drawings/vmlDrawing43.vml"/><Relationship Id="rId6" Type="http://schemas.openxmlformats.org/officeDocument/2006/relationships/image" Target="../media/image100.wmf"/><Relationship Id="rId5" Type="http://schemas.openxmlformats.org/officeDocument/2006/relationships/oleObject" Target="../embeddings/oleObject92.bin"/><Relationship Id="rId10" Type="http://schemas.openxmlformats.org/officeDocument/2006/relationships/image" Target="../media/image102.wmf"/><Relationship Id="rId4" Type="http://schemas.openxmlformats.org/officeDocument/2006/relationships/image" Target="../media/image99.wmf"/><Relationship Id="rId9" Type="http://schemas.openxmlformats.org/officeDocument/2006/relationships/oleObject" Target="../embeddings/oleObject94.bin"/></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 Id="rId5" Type="http://schemas.openxmlformats.org/officeDocument/2006/relationships/image" Target="../media/image108.png"/><Relationship Id="rId4" Type="http://schemas.openxmlformats.org/officeDocument/2006/relationships/image" Target="../media/image107.png"/></Relationships>
</file>

<file path=ppt/slides/_rels/slide8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6.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scott.fortmann-roe.com/docs/BiasVariance.html"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cott.fortmann-roe.com/docs/MeasuringErro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BE90C3ED-5393-4B4C-8B43-4DD65745BBBB}" type="slidenum">
              <a:rPr lang="it-IT" altLang="en-US" sz="1400" smtClean="0">
                <a:solidFill>
                  <a:srgbClr val="800000"/>
                </a:solidFill>
                <a:latin typeface="Arial" charset="0"/>
              </a:rPr>
              <a:pPr eaLnBrk="1" hangingPunct="1">
                <a:spcBef>
                  <a:spcPct val="0"/>
                </a:spcBef>
                <a:buFontTx/>
                <a:buNone/>
              </a:pPr>
              <a:t>1</a:t>
            </a:fld>
            <a:endParaRPr lang="it-IT" altLang="en-US" sz="1400" smtClean="0">
              <a:solidFill>
                <a:srgbClr val="800000"/>
              </a:solidFill>
              <a:latin typeface="Arial" charset="0"/>
            </a:endParaRPr>
          </a:p>
        </p:txBody>
      </p:sp>
      <p:sp>
        <p:nvSpPr>
          <p:cNvPr id="2051" name="Rectangle 2"/>
          <p:cNvSpPr>
            <a:spLocks noGrp="1" noChangeArrowheads="1"/>
          </p:cNvSpPr>
          <p:nvPr>
            <p:ph type="title"/>
          </p:nvPr>
        </p:nvSpPr>
        <p:spPr>
          <a:xfrm>
            <a:off x="395288" y="917575"/>
            <a:ext cx="8229600" cy="1143000"/>
          </a:xfrm>
        </p:spPr>
        <p:txBody>
          <a:bodyPr/>
          <a:lstStyle/>
          <a:p>
            <a:pPr eaLnBrk="1" hangingPunct="1"/>
            <a:r>
              <a:rPr lang="it-IT" altLang="en-US" sz="3200" dirty="0" smtClean="0"/>
              <a:t>Sistemi Avanzati per il Riconoscimento</a:t>
            </a:r>
            <a:endParaRPr lang="it-IT" altLang="en-US" dirty="0" smtClean="0"/>
          </a:p>
        </p:txBody>
      </p:sp>
      <p:sp>
        <p:nvSpPr>
          <p:cNvPr id="2052" name="Rectangle 3"/>
          <p:cNvSpPr>
            <a:spLocks noGrp="1" noChangeArrowheads="1"/>
          </p:cNvSpPr>
          <p:nvPr>
            <p:ph type="body" idx="1"/>
          </p:nvPr>
        </p:nvSpPr>
        <p:spPr>
          <a:xfrm>
            <a:off x="539750" y="4508500"/>
            <a:ext cx="8229600" cy="1800225"/>
          </a:xfrm>
        </p:spPr>
        <p:txBody>
          <a:bodyPr anchor="ctr"/>
          <a:lstStyle/>
          <a:p>
            <a:pPr algn="ctr" eaLnBrk="1" hangingPunct="1">
              <a:buFontTx/>
              <a:buNone/>
            </a:pPr>
            <a:r>
              <a:rPr lang="it-IT" altLang="en-US" sz="3600" dirty="0" smtClean="0"/>
              <a:t>Lez.01 - Valutazione dei Classificatori Supervisionati</a:t>
            </a:r>
          </a:p>
        </p:txBody>
      </p:sp>
      <p:sp>
        <p:nvSpPr>
          <p:cNvPr id="2053" name="Rectangle 12"/>
          <p:cNvSpPr>
            <a:spLocks noChangeArrowheads="1"/>
          </p:cNvSpPr>
          <p:nvPr/>
        </p:nvSpPr>
        <p:spPr bwMode="auto">
          <a:xfrm>
            <a:off x="1258888" y="115888"/>
            <a:ext cx="6337300" cy="738187"/>
          </a:xfrm>
          <a:prstGeom prst="rect">
            <a:avLst/>
          </a:prstGeom>
          <a:noFill/>
          <a:ln w="6350">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r>
              <a:rPr lang="it-IT" altLang="en-US" sz="1400">
                <a:solidFill>
                  <a:srgbClr val="800000"/>
                </a:solidFill>
              </a:rPr>
              <a:t>Università di Verona</a:t>
            </a:r>
            <a:br>
              <a:rPr lang="it-IT" altLang="en-US" sz="1400">
                <a:solidFill>
                  <a:srgbClr val="800000"/>
                </a:solidFill>
              </a:rPr>
            </a:br>
            <a:r>
              <a:rPr lang="it-IT" altLang="en-US" sz="1400">
                <a:solidFill>
                  <a:srgbClr val="800000"/>
                </a:solidFill>
              </a:rPr>
              <a:t>Dipartimento di Informatica</a:t>
            </a:r>
          </a:p>
          <a:p>
            <a:pPr algn="ctr" eaLnBrk="1" hangingPunct="1">
              <a:spcBef>
                <a:spcPct val="0"/>
              </a:spcBef>
              <a:buFontTx/>
              <a:buNone/>
            </a:pPr>
            <a:r>
              <a:rPr lang="it-IT" altLang="en-US" sz="1400">
                <a:solidFill>
                  <a:srgbClr val="800000"/>
                </a:solidFill>
              </a:rPr>
              <a:t>Corso di Laurea magistrale in Ingegneria e Scienze Informatiche</a:t>
            </a:r>
          </a:p>
        </p:txBody>
      </p:sp>
      <p:pic>
        <p:nvPicPr>
          <p:cNvPr id="2057" name="Picture 9" descr="http://images6.fanpop.com/image/photos/32400000/Long-Live-Rock-n-Roll-music-32437447-500-3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1472" y="1873491"/>
            <a:ext cx="4454956" cy="2967002"/>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p:nvCxnSpPr>
        <p:spPr>
          <a:xfrm>
            <a:off x="3851920" y="3068960"/>
            <a:ext cx="360040" cy="7920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3851920" y="3068960"/>
            <a:ext cx="332420" cy="7920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7EDF43F-2103-4F00-BE23-E45F617245FB}" type="slidenum">
              <a:rPr lang="it-IT" altLang="en-US" sz="1400" smtClean="0">
                <a:solidFill>
                  <a:srgbClr val="800000"/>
                </a:solidFill>
                <a:latin typeface="Arial" charset="0"/>
              </a:rPr>
              <a:pPr eaLnBrk="1" hangingPunct="1">
                <a:spcBef>
                  <a:spcPct val="0"/>
                </a:spcBef>
                <a:buFontTx/>
                <a:buNone/>
              </a:pPr>
              <a:t>10</a:t>
            </a:fld>
            <a:endParaRPr lang="it-IT" altLang="en-US" sz="1400" smtClean="0">
              <a:solidFill>
                <a:srgbClr val="800000"/>
              </a:solidFill>
              <a:latin typeface="Arial" charset="0"/>
            </a:endParaRPr>
          </a:p>
        </p:txBody>
      </p:sp>
      <p:sp>
        <p:nvSpPr>
          <p:cNvPr id="8195"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Considero quindi la teoria di classificazione di Bayes</a:t>
            </a:r>
          </a:p>
          <a:p>
            <a:pPr lvl="1">
              <a:defRPr/>
            </a:pPr>
            <a:endParaRPr lang="it-IT" sz="2400" dirty="0" smtClean="0"/>
          </a:p>
          <a:p>
            <a:pPr marL="457200" lvl="1" indent="0">
              <a:buFontTx/>
              <a:buNone/>
              <a:defRPr/>
            </a:pPr>
            <a:endParaRPr lang="it-IT" sz="2400" dirty="0" smtClean="0"/>
          </a:p>
          <a:p>
            <a:pPr marL="0" indent="0">
              <a:buFontTx/>
              <a:buNone/>
              <a:defRPr/>
            </a:pPr>
            <a:r>
              <a:rPr lang="it-IT" sz="2400" dirty="0" smtClean="0"/>
              <a:t>       </a:t>
            </a:r>
            <a:r>
              <a:rPr lang="it-IT" sz="2800" dirty="0" smtClean="0"/>
              <a:t>con</a:t>
            </a:r>
            <a:r>
              <a:rPr lang="it-IT" dirty="0" smtClean="0"/>
              <a:t>                       </a:t>
            </a:r>
            <a:r>
              <a:rPr lang="it-IT" sz="2800" dirty="0" smtClean="0"/>
              <a:t>classi</a:t>
            </a:r>
            <a:r>
              <a:rPr lang="it-IT" dirty="0" smtClean="0"/>
              <a:t> </a:t>
            </a:r>
          </a:p>
          <a:p>
            <a:pPr>
              <a:defRPr/>
            </a:pPr>
            <a:r>
              <a:rPr lang="it-IT" sz="2800" dirty="0" smtClean="0"/>
              <a:t>Suppongo di avere delle azioni</a:t>
            </a:r>
          </a:p>
          <a:p>
            <a:pPr>
              <a:defRPr/>
            </a:pPr>
            <a:endParaRPr lang="it-IT" sz="2800" dirty="0" smtClean="0"/>
          </a:p>
          <a:p>
            <a:pPr>
              <a:defRPr/>
            </a:pPr>
            <a:endParaRPr lang="it-IT" sz="2800" dirty="0" smtClean="0"/>
          </a:p>
          <a:p>
            <a:pPr marL="0" indent="0">
              <a:buFontTx/>
              <a:buNone/>
              <a:defRPr/>
            </a:pPr>
            <a:r>
              <a:rPr lang="it-IT" sz="2800" dirty="0" smtClean="0"/>
              <a:t>      associate alla scelta di una classe </a:t>
            </a:r>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8197" name="Object 1"/>
          <p:cNvGraphicFramePr>
            <a:graphicFrameLocks noChangeAspect="1"/>
          </p:cNvGraphicFramePr>
          <p:nvPr/>
        </p:nvGraphicFramePr>
        <p:xfrm>
          <a:off x="2339975" y="2133600"/>
          <a:ext cx="4090988" cy="1093788"/>
        </p:xfrm>
        <a:graphic>
          <a:graphicData uri="http://schemas.openxmlformats.org/presentationml/2006/ole">
            <mc:AlternateContent xmlns:mc="http://schemas.openxmlformats.org/markup-compatibility/2006">
              <mc:Choice xmlns:v="urn:schemas-microsoft-com:vml" Requires="v">
                <p:oleObj spid="_x0000_s8308" name="Equation" r:id="rId4" imgW="1663700" imgH="444500" progId="Equation.3">
                  <p:embed/>
                </p:oleObj>
              </mc:Choice>
              <mc:Fallback>
                <p:oleObj name="Equation" r:id="rId4" imgW="1663700" imgH="4445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2133600"/>
                        <a:ext cx="4090988" cy="1093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8" name="Object 2"/>
          <p:cNvGraphicFramePr>
            <a:graphicFrameLocks noChangeAspect="1"/>
          </p:cNvGraphicFramePr>
          <p:nvPr/>
        </p:nvGraphicFramePr>
        <p:xfrm>
          <a:off x="1979613" y="3284538"/>
          <a:ext cx="2592387" cy="668337"/>
        </p:xfrm>
        <a:graphic>
          <a:graphicData uri="http://schemas.openxmlformats.org/presentationml/2006/ole">
            <mc:AlternateContent xmlns:mc="http://schemas.openxmlformats.org/markup-compatibility/2006">
              <mc:Choice xmlns:v="urn:schemas-microsoft-com:vml" Requires="v">
                <p:oleObj spid="_x0000_s8309" name="Equation" r:id="rId6" imgW="888840" imgH="228600" progId="Equation.3">
                  <p:embed/>
                </p:oleObj>
              </mc:Choice>
              <mc:Fallback>
                <p:oleObj name="Equation" r:id="rId6" imgW="888840" imgH="228600" progId="Equation.3">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613" y="3284538"/>
                        <a:ext cx="2592387"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9" name="Object 3"/>
          <p:cNvGraphicFramePr>
            <a:graphicFrameLocks noChangeAspect="1"/>
          </p:cNvGraphicFramePr>
          <p:nvPr/>
        </p:nvGraphicFramePr>
        <p:xfrm>
          <a:off x="3348038" y="4581525"/>
          <a:ext cx="2425700" cy="633413"/>
        </p:xfrm>
        <a:graphic>
          <a:graphicData uri="http://schemas.openxmlformats.org/presentationml/2006/ole">
            <mc:AlternateContent xmlns:mc="http://schemas.openxmlformats.org/markup-compatibility/2006">
              <mc:Choice xmlns:v="urn:schemas-microsoft-com:vml" Requires="v">
                <p:oleObj spid="_x0000_s8310" name="Equation" r:id="rId8" imgW="876240" imgH="228600" progId="Equation.3">
                  <p:embed/>
                </p:oleObj>
              </mc:Choice>
              <mc:Fallback>
                <p:oleObj name="Equation" r:id="rId8" imgW="876240" imgH="22860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48038" y="4581525"/>
                        <a:ext cx="24257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64714E1-BDF1-4A3A-87BB-2111F3B020B5}" type="slidenum">
              <a:rPr lang="it-IT" altLang="en-US" sz="1400" smtClean="0">
                <a:solidFill>
                  <a:srgbClr val="800000"/>
                </a:solidFill>
                <a:latin typeface="Arial" charset="0"/>
              </a:rPr>
              <a:pPr eaLnBrk="1" hangingPunct="1">
                <a:spcBef>
                  <a:spcPct val="0"/>
                </a:spcBef>
                <a:buFontTx/>
                <a:buNone/>
              </a:pPr>
              <a:t>11</a:t>
            </a:fld>
            <a:endParaRPr lang="it-IT" altLang="en-US" sz="1400" smtClean="0">
              <a:solidFill>
                <a:srgbClr val="800000"/>
              </a:solidFill>
              <a:latin typeface="Arial" charset="0"/>
            </a:endParaRPr>
          </a:p>
        </p:txBody>
      </p:sp>
      <p:sp>
        <p:nvSpPr>
          <p:cNvPr id="9219"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Suppongo di avere delle funzioni di costo </a:t>
            </a:r>
          </a:p>
          <a:p>
            <a:pPr>
              <a:defRPr/>
            </a:pPr>
            <a:endParaRPr lang="it-IT" sz="2800" dirty="0" smtClean="0"/>
          </a:p>
          <a:p>
            <a:pPr>
              <a:defRPr/>
            </a:pPr>
            <a:endParaRPr lang="it-IT" sz="2800" dirty="0" smtClean="0"/>
          </a:p>
          <a:p>
            <a:pPr marL="0" lvl="1" indent="0">
              <a:buFontTx/>
              <a:buNone/>
              <a:defRPr/>
            </a:pPr>
            <a:r>
              <a:rPr lang="it-IT" dirty="0" smtClean="0"/>
              <a:t>      </a:t>
            </a:r>
            <a:r>
              <a:rPr lang="en-GB" altLang="en-US" dirty="0" err="1" smtClean="0"/>
              <a:t>che</a:t>
            </a:r>
            <a:r>
              <a:rPr lang="en-GB" altLang="en-US" dirty="0" smtClean="0"/>
              <a:t> </a:t>
            </a:r>
            <a:r>
              <a:rPr lang="en-GB" altLang="en-US" dirty="0" err="1" smtClean="0"/>
              <a:t>descrivano</a:t>
            </a:r>
            <a:r>
              <a:rPr lang="en-GB" altLang="en-US" dirty="0" smtClean="0"/>
              <a:t> </a:t>
            </a:r>
            <a:r>
              <a:rPr lang="en-GB" altLang="en-US" dirty="0" err="1" smtClean="0"/>
              <a:t>il</a:t>
            </a:r>
            <a:r>
              <a:rPr lang="en-GB" altLang="en-US" dirty="0" smtClean="0"/>
              <a:t> </a:t>
            </a:r>
            <a:r>
              <a:rPr lang="en-GB" altLang="en-US" dirty="0" err="1" smtClean="0"/>
              <a:t>costo</a:t>
            </a:r>
            <a:r>
              <a:rPr lang="en-GB" altLang="en-US" dirty="0" smtClean="0"/>
              <a:t> (o la </a:t>
            </a:r>
            <a:r>
              <a:rPr lang="en-GB" altLang="en-US" dirty="0" err="1" smtClean="0"/>
              <a:t>perdita</a:t>
            </a:r>
            <a:r>
              <a:rPr lang="en-GB" altLang="en-US" dirty="0" smtClean="0"/>
              <a:t>) </a:t>
            </a:r>
            <a:r>
              <a:rPr lang="en-GB" altLang="en-US" dirty="0" err="1" smtClean="0"/>
              <a:t>dell’azione</a:t>
            </a:r>
            <a:r>
              <a:rPr lang="en-GB" altLang="en-US" dirty="0" smtClean="0"/>
              <a:t>        </a:t>
            </a:r>
          </a:p>
          <a:p>
            <a:pPr marL="0" lvl="1" indent="0">
              <a:buFontTx/>
              <a:buNone/>
              <a:defRPr/>
            </a:pPr>
            <a:r>
              <a:rPr lang="en-GB" altLang="en-US" dirty="0" smtClean="0"/>
              <a:t>            </a:t>
            </a:r>
            <a:r>
              <a:rPr lang="en-GB" altLang="en-US" dirty="0" err="1" smtClean="0"/>
              <a:t>quando</a:t>
            </a:r>
            <a:r>
              <a:rPr lang="en-GB" altLang="en-US" dirty="0" smtClean="0"/>
              <a:t> lo </a:t>
            </a:r>
            <a:r>
              <a:rPr lang="en-GB" altLang="en-US" dirty="0" err="1" smtClean="0"/>
              <a:t>stato</a:t>
            </a:r>
            <a:r>
              <a:rPr lang="en-GB" altLang="en-US" dirty="0" smtClean="0"/>
              <a:t> è        </a:t>
            </a:r>
            <a:r>
              <a:rPr lang="en-GB" altLang="en-US" sz="2400" dirty="0" smtClean="0"/>
              <a:t>;</a:t>
            </a:r>
          </a:p>
          <a:p>
            <a:pPr>
              <a:defRPr/>
            </a:pPr>
            <a:r>
              <a:rPr lang="en-GB" altLang="en-US" sz="2800" dirty="0" err="1" smtClean="0">
                <a:solidFill>
                  <a:srgbClr val="000000"/>
                </a:solidFill>
              </a:rPr>
              <a:t>Supponiamo</a:t>
            </a:r>
            <a:r>
              <a:rPr lang="en-GB" altLang="en-US" sz="2800" dirty="0" smtClean="0">
                <a:solidFill>
                  <a:srgbClr val="000000"/>
                </a:solidFill>
              </a:rPr>
              <a:t> di </a:t>
            </a:r>
            <a:r>
              <a:rPr lang="en-GB" altLang="en-US" sz="2800" dirty="0" err="1" smtClean="0">
                <a:solidFill>
                  <a:srgbClr val="000000"/>
                </a:solidFill>
              </a:rPr>
              <a:t>osservare</a:t>
            </a:r>
            <a:r>
              <a:rPr lang="en-GB" altLang="en-US" sz="2800" dirty="0" smtClean="0">
                <a:solidFill>
                  <a:srgbClr val="000000"/>
                </a:solidFill>
              </a:rPr>
              <a:t> un </a:t>
            </a:r>
            <a:r>
              <a:rPr lang="en-GB" altLang="en-US" sz="2800" dirty="0" err="1" smtClean="0">
                <a:solidFill>
                  <a:srgbClr val="000000"/>
                </a:solidFill>
              </a:rPr>
              <a:t>particolare</a:t>
            </a:r>
            <a:r>
              <a:rPr lang="en-GB" altLang="en-US" sz="2800" dirty="0" smtClean="0">
                <a:solidFill>
                  <a:srgbClr val="000000"/>
                </a:solidFill>
              </a:rPr>
              <a:t> </a:t>
            </a:r>
            <a:r>
              <a:rPr lang="en-GB" altLang="en-US" sz="2800" b="1" dirty="0" smtClean="0">
                <a:solidFill>
                  <a:srgbClr val="000000"/>
                </a:solidFill>
              </a:rPr>
              <a:t>x</a:t>
            </a:r>
            <a:r>
              <a:rPr lang="en-GB" altLang="en-US" sz="2800" dirty="0" smtClean="0">
                <a:solidFill>
                  <a:srgbClr val="000000"/>
                </a:solidFill>
              </a:rPr>
              <a:t>, e </a:t>
            </a:r>
            <a:r>
              <a:rPr lang="en-GB" altLang="en-US" sz="2800" dirty="0" err="1" smtClean="0">
                <a:solidFill>
                  <a:srgbClr val="000000"/>
                </a:solidFill>
              </a:rPr>
              <a:t>decidiamo</a:t>
            </a:r>
            <a:r>
              <a:rPr lang="en-GB" altLang="en-US" sz="2800" dirty="0" smtClean="0">
                <a:solidFill>
                  <a:srgbClr val="000000"/>
                </a:solidFill>
              </a:rPr>
              <a:t> di </a:t>
            </a:r>
            <a:r>
              <a:rPr lang="en-GB" altLang="en-US" sz="2800" dirty="0" err="1" smtClean="0">
                <a:solidFill>
                  <a:srgbClr val="000000"/>
                </a:solidFill>
              </a:rPr>
              <a:t>effettuare</a:t>
            </a:r>
            <a:r>
              <a:rPr lang="en-GB" altLang="en-US" sz="2800" dirty="0" smtClean="0">
                <a:solidFill>
                  <a:srgbClr val="000000"/>
                </a:solidFill>
              </a:rPr>
              <a:t> </a:t>
            </a:r>
            <a:r>
              <a:rPr lang="en-GB" altLang="en-US" sz="2800" dirty="0" err="1" smtClean="0">
                <a:solidFill>
                  <a:srgbClr val="000000"/>
                </a:solidFill>
              </a:rPr>
              <a:t>l’azione</a:t>
            </a:r>
            <a:r>
              <a:rPr lang="en-GB" altLang="en-US" sz="2800" dirty="0" smtClean="0">
                <a:solidFill>
                  <a:srgbClr val="000000"/>
                </a:solidFill>
              </a:rPr>
              <a:t>     : per </a:t>
            </a:r>
            <a:r>
              <a:rPr lang="en-GB" altLang="en-US" sz="2800" dirty="0" err="1" smtClean="0">
                <a:solidFill>
                  <a:srgbClr val="000000"/>
                </a:solidFill>
              </a:rPr>
              <a:t>definizione</a:t>
            </a:r>
            <a:r>
              <a:rPr lang="en-GB" altLang="en-US" sz="2800" dirty="0" smtClean="0">
                <a:solidFill>
                  <a:srgbClr val="000000"/>
                </a:solidFill>
              </a:rPr>
              <a:t>, </a:t>
            </a:r>
            <a:r>
              <a:rPr lang="en-GB" altLang="en-US" sz="2800" dirty="0" err="1" smtClean="0">
                <a:solidFill>
                  <a:srgbClr val="000000"/>
                </a:solidFill>
              </a:rPr>
              <a:t>saremo</a:t>
            </a:r>
            <a:r>
              <a:rPr lang="en-GB" altLang="en-US" sz="2800" dirty="0" smtClean="0">
                <a:solidFill>
                  <a:srgbClr val="000000"/>
                </a:solidFill>
              </a:rPr>
              <a:t> </a:t>
            </a:r>
            <a:r>
              <a:rPr lang="en-GB" altLang="en-US" sz="2800" dirty="0" err="1" smtClean="0">
                <a:solidFill>
                  <a:srgbClr val="000000"/>
                </a:solidFill>
              </a:rPr>
              <a:t>soggetti</a:t>
            </a:r>
            <a:r>
              <a:rPr lang="en-GB" altLang="en-US" sz="2800" dirty="0" smtClean="0">
                <a:solidFill>
                  <a:srgbClr val="000000"/>
                </a:solidFill>
              </a:rPr>
              <a:t> al </a:t>
            </a:r>
            <a:r>
              <a:rPr lang="en-GB" altLang="en-US" sz="2800" dirty="0" err="1" smtClean="0">
                <a:solidFill>
                  <a:srgbClr val="000000"/>
                </a:solidFill>
              </a:rPr>
              <a:t>costo</a:t>
            </a:r>
            <a:r>
              <a:rPr lang="en-GB" altLang="en-US" sz="2800" dirty="0" smtClean="0">
                <a:solidFill>
                  <a:srgbClr val="000000"/>
                </a:solidFill>
              </a:rPr>
              <a:t>  </a:t>
            </a:r>
            <a:r>
              <a:rPr lang="en-GB" altLang="en-US" dirty="0" smtClean="0">
                <a:solidFill>
                  <a:srgbClr val="000000"/>
                </a:solidFill>
              </a:rPr>
              <a:t> </a:t>
            </a:r>
          </a:p>
          <a:p>
            <a:pPr marL="0" indent="0">
              <a:lnSpc>
                <a:spcPct val="90000"/>
              </a:lnSpc>
              <a:buFontTx/>
              <a:buNone/>
              <a:defRPr/>
            </a:pPr>
            <a:r>
              <a:rPr lang="en-GB" altLang="en-US" sz="2800" b="1" i="1" dirty="0" smtClean="0">
                <a:solidFill>
                  <a:srgbClr val="000000"/>
                </a:solidFill>
              </a:rPr>
              <a:t>							    </a:t>
            </a:r>
          </a:p>
          <a:p>
            <a:pPr marL="0" indent="0">
              <a:buFontTx/>
              <a:buNone/>
              <a:defRPr/>
            </a:pPr>
            <a:endParaRPr lang="it-IT" sz="28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9221" name="Object 4"/>
          <p:cNvGraphicFramePr>
            <a:graphicFrameLocks noChangeAspect="1"/>
          </p:cNvGraphicFramePr>
          <p:nvPr/>
        </p:nvGraphicFramePr>
        <p:xfrm>
          <a:off x="3419475" y="2133600"/>
          <a:ext cx="1876425" cy="712788"/>
        </p:xfrm>
        <a:graphic>
          <a:graphicData uri="http://schemas.openxmlformats.org/presentationml/2006/ole">
            <mc:AlternateContent xmlns:mc="http://schemas.openxmlformats.org/markup-compatibility/2006">
              <mc:Choice xmlns:v="urn:schemas-microsoft-com:vml" Requires="v">
                <p:oleObj spid="_x0000_s9406" name="Equation" r:id="rId4" imgW="634725" imgH="241195" progId="Equation.3">
                  <p:embed/>
                </p:oleObj>
              </mc:Choice>
              <mc:Fallback>
                <p:oleObj name="Equation" r:id="rId4" imgW="634725" imgH="241195"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2133600"/>
                        <a:ext cx="187642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2" name="Object 5"/>
          <p:cNvGraphicFramePr>
            <a:graphicFrameLocks noChangeAspect="1"/>
          </p:cNvGraphicFramePr>
          <p:nvPr/>
        </p:nvGraphicFramePr>
        <p:xfrm>
          <a:off x="1331913" y="3357563"/>
          <a:ext cx="565150" cy="727075"/>
        </p:xfrm>
        <a:graphic>
          <a:graphicData uri="http://schemas.openxmlformats.org/presentationml/2006/ole">
            <mc:AlternateContent xmlns:mc="http://schemas.openxmlformats.org/markup-compatibility/2006">
              <mc:Choice xmlns:v="urn:schemas-microsoft-com:vml" Requires="v">
                <p:oleObj spid="_x0000_s9407" name="Equation" r:id="rId6" imgW="177646" imgH="228402" progId="Equation.3">
                  <p:embed/>
                </p:oleObj>
              </mc:Choice>
              <mc:Fallback>
                <p:oleObj name="Equation" r:id="rId6" imgW="177646" imgH="228402"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1913" y="3357563"/>
                        <a:ext cx="5651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3" name="Object 6"/>
          <p:cNvGraphicFramePr>
            <a:graphicFrameLocks noChangeAspect="1"/>
          </p:cNvGraphicFramePr>
          <p:nvPr/>
        </p:nvGraphicFramePr>
        <p:xfrm>
          <a:off x="4919663" y="3359150"/>
          <a:ext cx="603250" cy="765175"/>
        </p:xfrm>
        <a:graphic>
          <a:graphicData uri="http://schemas.openxmlformats.org/presentationml/2006/ole">
            <mc:AlternateContent xmlns:mc="http://schemas.openxmlformats.org/markup-compatibility/2006">
              <mc:Choice xmlns:v="urn:schemas-microsoft-com:vml" Requires="v">
                <p:oleObj spid="_x0000_s9408" name="Equation" r:id="rId8" imgW="190417" imgH="241195" progId="Equation.3">
                  <p:embed/>
                </p:oleObj>
              </mc:Choice>
              <mc:Fallback>
                <p:oleObj name="Equation" r:id="rId8" imgW="190417" imgH="241195"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19663" y="3359150"/>
                        <a:ext cx="603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4" name="Object 7"/>
          <p:cNvGraphicFramePr>
            <a:graphicFrameLocks noChangeAspect="1"/>
          </p:cNvGraphicFramePr>
          <p:nvPr/>
        </p:nvGraphicFramePr>
        <p:xfrm>
          <a:off x="6156325" y="4292600"/>
          <a:ext cx="565150" cy="727075"/>
        </p:xfrm>
        <a:graphic>
          <a:graphicData uri="http://schemas.openxmlformats.org/presentationml/2006/ole">
            <mc:AlternateContent xmlns:mc="http://schemas.openxmlformats.org/markup-compatibility/2006">
              <mc:Choice xmlns:v="urn:schemas-microsoft-com:vml" Requires="v">
                <p:oleObj spid="_x0000_s9409" name="Equation" r:id="rId10" imgW="177646" imgH="228402" progId="Equation.3">
                  <p:embed/>
                </p:oleObj>
              </mc:Choice>
              <mc:Fallback>
                <p:oleObj name="Equation" r:id="rId10" imgW="177646" imgH="228402"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6325" y="4292600"/>
                        <a:ext cx="5651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25" name="Object 8"/>
          <p:cNvGraphicFramePr>
            <a:graphicFrameLocks noChangeAspect="1"/>
          </p:cNvGraphicFramePr>
          <p:nvPr/>
        </p:nvGraphicFramePr>
        <p:xfrm>
          <a:off x="7019925" y="4864100"/>
          <a:ext cx="1701800" cy="700088"/>
        </p:xfrm>
        <a:graphic>
          <a:graphicData uri="http://schemas.openxmlformats.org/presentationml/2006/ole">
            <mc:AlternateContent xmlns:mc="http://schemas.openxmlformats.org/markup-compatibility/2006">
              <mc:Choice xmlns:v="urn:schemas-microsoft-com:vml" Requires="v">
                <p:oleObj spid="_x0000_s9410" name="Equation" r:id="rId11" imgW="634725" imgH="241195" progId="Equation.3">
                  <p:embed/>
                </p:oleObj>
              </mc:Choice>
              <mc:Fallback>
                <p:oleObj name="Equation" r:id="rId11" imgW="634725" imgH="241195" progId="Equation.3">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19925" y="4864100"/>
                        <a:ext cx="17018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B96EF323-41EC-406E-B4D2-7E71F57AE794}" type="slidenum">
              <a:rPr lang="it-IT" altLang="en-US" sz="1400" smtClean="0">
                <a:solidFill>
                  <a:srgbClr val="800000"/>
                </a:solidFill>
                <a:latin typeface="Arial" charset="0"/>
              </a:rPr>
              <a:pPr eaLnBrk="1" hangingPunct="1">
                <a:spcBef>
                  <a:spcPct val="0"/>
                </a:spcBef>
                <a:buFontTx/>
                <a:buNone/>
              </a:pPr>
              <a:t>12</a:t>
            </a:fld>
            <a:endParaRPr lang="it-IT" altLang="en-US" sz="1400" smtClean="0">
              <a:solidFill>
                <a:srgbClr val="800000"/>
              </a:solidFill>
              <a:latin typeface="Arial" charset="0"/>
            </a:endParaRPr>
          </a:p>
        </p:txBody>
      </p:sp>
      <p:sp>
        <p:nvSpPr>
          <p:cNvPr id="10243"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4248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RICHIAMO TTR: In fase di classificazione (e quindi non quando devo valutare un errore, ma quando devo scegliere effettivamente una classe) la teoria di Bayes mi indica come usare le funzioni di costo, introducendo la </a:t>
            </a:r>
            <a:r>
              <a:rPr lang="it-IT" sz="2800" b="1" dirty="0" smtClean="0"/>
              <a:t>perdita attesa </a:t>
            </a:r>
            <a:r>
              <a:rPr lang="it-IT" sz="2800" dirty="0" smtClean="0"/>
              <a:t>(</a:t>
            </a:r>
            <a:r>
              <a:rPr lang="it-IT" sz="2800" i="1" dirty="0" smtClean="0"/>
              <a:t>expected loss</a:t>
            </a:r>
            <a:r>
              <a:rPr lang="it-IT" sz="2800" dirty="0" smtClean="0"/>
              <a:t>), o </a:t>
            </a:r>
            <a:r>
              <a:rPr lang="it-IT" sz="2800" b="1" dirty="0" smtClean="0"/>
              <a:t>rischio     condizionale</a:t>
            </a:r>
            <a:r>
              <a:rPr lang="it-IT" sz="2800" dirty="0" smtClean="0"/>
              <a:t> (</a:t>
            </a:r>
            <a:r>
              <a:rPr lang="it-IT" sz="2800" i="1" dirty="0" smtClean="0"/>
              <a:t>conditional risk</a:t>
            </a:r>
            <a:r>
              <a:rPr lang="it-IT" sz="2800" dirty="0" smtClean="0"/>
              <a:t>) </a:t>
            </a:r>
          </a:p>
          <a:p>
            <a:pPr>
              <a:defRPr/>
            </a:pPr>
            <a:endParaRPr lang="it-IT" sz="2800" dirty="0" smtClean="0"/>
          </a:p>
          <a:p>
            <a:pPr marL="0" indent="0">
              <a:lnSpc>
                <a:spcPct val="90000"/>
              </a:lnSpc>
              <a:buFontTx/>
              <a:buNone/>
              <a:defRPr/>
            </a:pPr>
            <a:r>
              <a:rPr lang="en-GB" altLang="en-US" sz="2800" b="1" i="1" dirty="0" smtClean="0">
                <a:solidFill>
                  <a:srgbClr val="000000"/>
                </a:solidFill>
              </a:rPr>
              <a:t>							    </a:t>
            </a: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2754FD45-4F5A-4FD5-9BD6-C9BD0280D1FE}" type="slidenum">
              <a:rPr lang="it-IT" altLang="en-US" sz="1400" smtClean="0">
                <a:solidFill>
                  <a:srgbClr val="800000"/>
                </a:solidFill>
                <a:latin typeface="Arial" charset="0"/>
              </a:rPr>
              <a:pPr eaLnBrk="1" hangingPunct="1">
                <a:spcBef>
                  <a:spcPct val="0"/>
                </a:spcBef>
                <a:buFontTx/>
                <a:buNone/>
              </a:pPr>
              <a:t>13</a:t>
            </a:fld>
            <a:endParaRPr lang="it-IT" altLang="en-US" sz="1400" smtClean="0">
              <a:solidFill>
                <a:srgbClr val="800000"/>
              </a:solidFill>
              <a:latin typeface="Arial" charset="0"/>
            </a:endParaRPr>
          </a:p>
        </p:txBody>
      </p:sp>
      <p:sp>
        <p:nvSpPr>
          <p:cNvPr id="11267"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424863"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RICHIAMO TTR: Data l’indeterminazione di       (ossia non ho la certezza che       sia la classe corretta) la perdita attesa associata alla scelta di una particolare classe i-esima sarà  </a:t>
            </a:r>
          </a:p>
          <a:p>
            <a:pPr marL="0" indent="0">
              <a:lnSpc>
                <a:spcPct val="90000"/>
              </a:lnSpc>
              <a:buFontTx/>
              <a:buNone/>
              <a:defRPr/>
            </a:pPr>
            <a:r>
              <a:rPr lang="en-GB" altLang="en-US" sz="2800" b="1" i="1" dirty="0" smtClean="0">
                <a:solidFill>
                  <a:srgbClr val="000000"/>
                </a:solidFill>
              </a:rPr>
              <a:t>							    </a:t>
            </a:r>
          </a:p>
          <a:p>
            <a:pPr>
              <a:defRPr/>
            </a:pPr>
            <a:endParaRPr lang="en-GB" altLang="en-US" sz="2800" dirty="0" smtClean="0"/>
          </a:p>
          <a:p>
            <a:pPr>
              <a:defRPr/>
            </a:pPr>
            <a:r>
              <a:rPr lang="en-GB" altLang="en-US" sz="2800" dirty="0" smtClean="0"/>
              <a:t>la </a:t>
            </a:r>
            <a:r>
              <a:rPr lang="en-GB" altLang="en-US" sz="2800" dirty="0" err="1" smtClean="0"/>
              <a:t>teoria</a:t>
            </a:r>
            <a:r>
              <a:rPr lang="en-GB" altLang="en-US" sz="2800" dirty="0" smtClean="0"/>
              <a:t> di </a:t>
            </a:r>
            <a:r>
              <a:rPr lang="en-GB" altLang="en-US" sz="2800" dirty="0" err="1" smtClean="0"/>
              <a:t>decisione</a:t>
            </a:r>
            <a:r>
              <a:rPr lang="en-GB" altLang="en-US" sz="2800" dirty="0" smtClean="0"/>
              <a:t> di Bayes </a:t>
            </a:r>
            <a:r>
              <a:rPr lang="en-GB" altLang="en-US" sz="2800" dirty="0" err="1" smtClean="0"/>
              <a:t>indica</a:t>
            </a:r>
            <a:r>
              <a:rPr lang="en-GB" altLang="en-US" sz="2800" dirty="0" smtClean="0"/>
              <a:t> di </a:t>
            </a:r>
            <a:r>
              <a:rPr lang="en-GB" altLang="en-US" sz="2800" dirty="0" err="1" smtClean="0"/>
              <a:t>effettuare</a:t>
            </a:r>
            <a:r>
              <a:rPr lang="en-GB" altLang="en-US" sz="2800" dirty="0" smtClean="0"/>
              <a:t> </a:t>
            </a:r>
            <a:r>
              <a:rPr lang="en-GB" altLang="en-US" sz="2800" dirty="0" err="1" smtClean="0"/>
              <a:t>l’azione</a:t>
            </a:r>
            <a:r>
              <a:rPr lang="en-GB" altLang="en-US" sz="2800" dirty="0" smtClean="0"/>
              <a:t> </a:t>
            </a:r>
            <a:r>
              <a:rPr lang="en-GB" altLang="en-US" sz="2800" dirty="0" err="1" smtClean="0"/>
              <a:t>che</a:t>
            </a:r>
            <a:r>
              <a:rPr lang="en-GB" altLang="en-US" sz="2800" dirty="0" smtClean="0"/>
              <a:t> </a:t>
            </a:r>
            <a:r>
              <a:rPr lang="en-GB" altLang="en-US" sz="2800" dirty="0" err="1" smtClean="0"/>
              <a:t>minimizza</a:t>
            </a:r>
            <a:r>
              <a:rPr lang="en-GB" altLang="en-US" sz="2800" dirty="0" smtClean="0"/>
              <a:t> </a:t>
            </a:r>
            <a:r>
              <a:rPr lang="en-GB" altLang="en-US" sz="2800" dirty="0" err="1" smtClean="0"/>
              <a:t>il</a:t>
            </a:r>
            <a:r>
              <a:rPr lang="en-GB" altLang="en-US" sz="2800" dirty="0" smtClean="0"/>
              <a:t> </a:t>
            </a:r>
            <a:r>
              <a:rPr lang="en-GB" altLang="en-US" sz="2800" dirty="0" err="1" smtClean="0"/>
              <a:t>rischio</a:t>
            </a:r>
            <a:r>
              <a:rPr lang="en-GB" altLang="en-US" sz="2800" dirty="0" smtClean="0"/>
              <a:t> </a:t>
            </a:r>
            <a:r>
              <a:rPr lang="en-GB" altLang="en-US" sz="2800" dirty="0" err="1" smtClean="0"/>
              <a:t>condizionale</a:t>
            </a:r>
            <a:endParaRPr lang="it-IT" altLang="en-US" sz="28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1269" name="Object 6"/>
          <p:cNvGraphicFramePr>
            <a:graphicFrameLocks noChangeAspect="1"/>
          </p:cNvGraphicFramePr>
          <p:nvPr/>
        </p:nvGraphicFramePr>
        <p:xfrm>
          <a:off x="7956550" y="1268413"/>
          <a:ext cx="603250" cy="766762"/>
        </p:xfrm>
        <a:graphic>
          <a:graphicData uri="http://schemas.openxmlformats.org/presentationml/2006/ole">
            <mc:AlternateContent xmlns:mc="http://schemas.openxmlformats.org/markup-compatibility/2006">
              <mc:Choice xmlns:v="urn:schemas-microsoft-com:vml" Requires="v">
                <p:oleObj spid="_x0000_s11380" name="Equation" r:id="rId4" imgW="190417" imgH="241195" progId="Equation.3">
                  <p:embed/>
                </p:oleObj>
              </mc:Choice>
              <mc:Fallback>
                <p:oleObj name="Equation" r:id="rId4" imgW="190417" imgH="241195"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6550" y="1268413"/>
                        <a:ext cx="60325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70" name="Object 1"/>
          <p:cNvGraphicFramePr>
            <a:graphicFrameLocks noChangeAspect="1"/>
          </p:cNvGraphicFramePr>
          <p:nvPr/>
        </p:nvGraphicFramePr>
        <p:xfrm>
          <a:off x="5867400" y="1700213"/>
          <a:ext cx="603250" cy="765175"/>
        </p:xfrm>
        <a:graphic>
          <a:graphicData uri="http://schemas.openxmlformats.org/presentationml/2006/ole">
            <mc:AlternateContent xmlns:mc="http://schemas.openxmlformats.org/markup-compatibility/2006">
              <mc:Choice xmlns:v="urn:schemas-microsoft-com:vml" Requires="v">
                <p:oleObj spid="_x0000_s11381" name="Equation" r:id="rId6" imgW="190417" imgH="241195" progId="Equation.3">
                  <p:embed/>
                </p:oleObj>
              </mc:Choice>
              <mc:Fallback>
                <p:oleObj name="Equation" r:id="rId6" imgW="190417" imgH="241195"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700213"/>
                        <a:ext cx="603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71" name="Object 2"/>
          <p:cNvGraphicFramePr>
            <a:graphicFrameLocks noChangeAspect="1"/>
          </p:cNvGraphicFramePr>
          <p:nvPr/>
        </p:nvGraphicFramePr>
        <p:xfrm>
          <a:off x="1763713" y="3141663"/>
          <a:ext cx="6464300" cy="1192212"/>
        </p:xfrm>
        <a:graphic>
          <a:graphicData uri="http://schemas.openxmlformats.org/presentationml/2006/ole">
            <mc:AlternateContent xmlns:mc="http://schemas.openxmlformats.org/markup-compatibility/2006">
              <mc:Choice xmlns:v="urn:schemas-microsoft-com:vml" Requires="v">
                <p:oleObj spid="_x0000_s11382" name="Equation" r:id="rId7" imgW="1993900" imgH="444500" progId="Equation.3">
                  <p:embed/>
                </p:oleObj>
              </mc:Choice>
              <mc:Fallback>
                <p:oleObj name="Equation" r:id="rId7" imgW="1993900" imgH="444500"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63713" y="3141663"/>
                        <a:ext cx="6464300"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709296F5-4198-4C89-B0C0-A0990695817C}" type="slidenum">
              <a:rPr lang="it-IT" altLang="en-US" sz="1400" smtClean="0">
                <a:solidFill>
                  <a:srgbClr val="800000"/>
                </a:solidFill>
                <a:latin typeface="Arial" charset="0"/>
              </a:rPr>
              <a:pPr eaLnBrk="1" hangingPunct="1">
                <a:spcBef>
                  <a:spcPct val="0"/>
                </a:spcBef>
                <a:buFontTx/>
                <a:buNone/>
              </a:pPr>
              <a:t>14</a:t>
            </a:fld>
            <a:endParaRPr lang="it-IT" altLang="en-US" sz="1400" smtClean="0">
              <a:solidFill>
                <a:srgbClr val="800000"/>
              </a:solidFill>
              <a:latin typeface="Arial" charset="0"/>
            </a:endParaRPr>
          </a:p>
        </p:txBody>
      </p:sp>
      <p:sp>
        <p:nvSpPr>
          <p:cNvPr id="12291"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In fase di valutazione dell’errore, so però quale sia la classe      che ho associato erroneamente ad un particolare </a:t>
            </a:r>
            <a:r>
              <a:rPr lang="it-IT" sz="2800" b="1" dirty="0" smtClean="0"/>
              <a:t>x</a:t>
            </a:r>
            <a:r>
              <a:rPr lang="it-IT" sz="2800" dirty="0" smtClean="0"/>
              <a:t>, pertanto l’errore di scelta di una particolare classe (appunto, scorretta) sarà</a:t>
            </a:r>
          </a:p>
          <a:p>
            <a:pPr>
              <a:defRPr/>
            </a:pPr>
            <a:endParaRPr lang="it-IT" sz="2800" dirty="0" smtClean="0"/>
          </a:p>
          <a:p>
            <a:pPr>
              <a:defRPr/>
            </a:pPr>
            <a:endParaRPr lang="it-IT" sz="2800" dirty="0" smtClean="0"/>
          </a:p>
          <a:p>
            <a:pPr>
              <a:defRPr/>
            </a:pPr>
            <a:r>
              <a:rPr lang="it-IT" sz="2800" dirty="0" smtClean="0"/>
              <a:t>Quindi una misura alternativa di errore è quella che somma i costi di tutti gli errori fatti</a:t>
            </a:r>
          </a:p>
          <a:p>
            <a:pPr marL="0" indent="0">
              <a:lnSpc>
                <a:spcPct val="90000"/>
              </a:lnSpc>
              <a:buFontTx/>
              <a:buNone/>
              <a:defRPr/>
            </a:pPr>
            <a:r>
              <a:rPr lang="en-GB" altLang="en-US" sz="2800" b="1" i="1" dirty="0" smtClean="0">
                <a:solidFill>
                  <a:srgbClr val="000000"/>
                </a:solidFill>
              </a:rPr>
              <a:t>							    </a:t>
            </a:r>
          </a:p>
          <a:p>
            <a:pPr marL="0" indent="0">
              <a:buFontTx/>
              <a:buNone/>
              <a:defRPr/>
            </a:pPr>
            <a:endParaRPr lang="it-IT" sz="28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2293" name="Object 1"/>
          <p:cNvGraphicFramePr>
            <a:graphicFrameLocks noChangeAspect="1"/>
          </p:cNvGraphicFramePr>
          <p:nvPr/>
        </p:nvGraphicFramePr>
        <p:xfrm>
          <a:off x="3113088" y="1754188"/>
          <a:ext cx="642937" cy="804862"/>
        </p:xfrm>
        <a:graphic>
          <a:graphicData uri="http://schemas.openxmlformats.org/presentationml/2006/ole">
            <mc:AlternateContent xmlns:mc="http://schemas.openxmlformats.org/markup-compatibility/2006">
              <mc:Choice xmlns:v="urn:schemas-microsoft-com:vml" Requires="v">
                <p:oleObj spid="_x0000_s12367" name="Equation" r:id="rId4" imgW="203040" imgH="253800" progId="Equation.3">
                  <p:embed/>
                </p:oleObj>
              </mc:Choice>
              <mc:Fallback>
                <p:oleObj name="Equation" r:id="rId4" imgW="203040" imgH="2538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3088" y="1754188"/>
                        <a:ext cx="642937"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4" name="Object 2"/>
          <p:cNvGraphicFramePr>
            <a:graphicFrameLocks noChangeAspect="1"/>
          </p:cNvGraphicFramePr>
          <p:nvPr>
            <p:extLst>
              <p:ext uri="{D42A27DB-BD31-4B8C-83A1-F6EECF244321}">
                <p14:modId xmlns:p14="http://schemas.microsoft.com/office/powerpoint/2010/main" val="2678859403"/>
              </p:ext>
            </p:extLst>
          </p:nvPr>
        </p:nvGraphicFramePr>
        <p:xfrm>
          <a:off x="3297238" y="3357563"/>
          <a:ext cx="2393950" cy="793750"/>
        </p:xfrm>
        <a:graphic>
          <a:graphicData uri="http://schemas.openxmlformats.org/presentationml/2006/ole">
            <mc:AlternateContent xmlns:mc="http://schemas.openxmlformats.org/markup-compatibility/2006">
              <mc:Choice xmlns:v="urn:schemas-microsoft-com:vml" Requires="v">
                <p:oleObj spid="_x0000_s12368" name="Equazione" r:id="rId6" imgW="634680" imgH="253800" progId="Equation.3">
                  <p:embed/>
                </p:oleObj>
              </mc:Choice>
              <mc:Fallback>
                <p:oleObj name="Equazione" r:id="rId6" imgW="634680" imgH="253800" progId="Equation.3">
                  <p:embed/>
                  <p:pic>
                    <p:nvPicPr>
                      <p:cNvPr id="0" name="Object 2"/>
                      <p:cNvPicPr>
                        <a:picLocks noChangeAspect="1" noChangeArrowheads="1"/>
                      </p:cNvPicPr>
                      <p:nvPr/>
                    </p:nvPicPr>
                    <p:blipFill>
                      <a:blip r:embed="rId7"/>
                      <a:srcRect/>
                      <a:stretch>
                        <a:fillRect/>
                      </a:stretch>
                    </p:blipFill>
                    <p:spPr bwMode="auto">
                      <a:xfrm>
                        <a:off x="3297238" y="3357563"/>
                        <a:ext cx="239395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4968A716-FABB-4452-A0A9-E668B11906EB}" type="slidenum">
              <a:rPr lang="it-IT" altLang="en-US" sz="1400" smtClean="0">
                <a:solidFill>
                  <a:srgbClr val="800000"/>
                </a:solidFill>
                <a:latin typeface="Arial" charset="0"/>
              </a:rPr>
              <a:pPr eaLnBrk="1" hangingPunct="1">
                <a:spcBef>
                  <a:spcPct val="0"/>
                </a:spcBef>
                <a:buFontTx/>
                <a:buNone/>
              </a:pPr>
              <a:t>15</a:t>
            </a:fld>
            <a:endParaRPr lang="it-IT" altLang="en-US" sz="1400" smtClean="0">
              <a:solidFill>
                <a:srgbClr val="800000"/>
              </a:solidFill>
              <a:latin typeface="Arial" charset="0"/>
            </a:endParaRPr>
          </a:p>
        </p:txBody>
      </p:sp>
      <p:sp>
        <p:nvSpPr>
          <p:cNvPr id="13315" name="Rectangle 2"/>
          <p:cNvSpPr>
            <a:spLocks noGrp="1" noChangeArrowheads="1"/>
          </p:cNvSpPr>
          <p:nvPr>
            <p:ph type="title"/>
          </p:nvPr>
        </p:nvSpPr>
        <p:spPr/>
        <p:txBody>
          <a:bodyPr/>
          <a:lstStyle/>
          <a:p>
            <a:r>
              <a:rPr lang="en-US" altLang="en-US" smtClean="0"/>
              <a:t>Costi diseguali di errore (1)</a:t>
            </a:r>
          </a:p>
        </p:txBody>
      </p:sp>
      <p:sp>
        <p:nvSpPr>
          <p:cNvPr id="3076" name="Rectangle 3"/>
          <p:cNvSpPr>
            <a:spLocks noChangeArrowheads="1"/>
          </p:cNvSpPr>
          <p:nvPr/>
        </p:nvSpPr>
        <p:spPr bwMode="auto">
          <a:xfrm>
            <a:off x="539750" y="1341438"/>
            <a:ext cx="84963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400" dirty="0" smtClean="0"/>
              <a:t>In forma contratta posso usare </a:t>
            </a:r>
          </a:p>
          <a:p>
            <a:pPr>
              <a:defRPr/>
            </a:pPr>
            <a:endParaRPr lang="it-IT" sz="2400" dirty="0" smtClean="0"/>
          </a:p>
          <a:p>
            <a:pPr>
              <a:defRPr/>
            </a:pPr>
            <a:endParaRPr lang="it-IT" sz="2400" dirty="0" smtClean="0"/>
          </a:p>
          <a:p>
            <a:pPr>
              <a:defRPr/>
            </a:pPr>
            <a:endParaRPr lang="it-IT" sz="2400" dirty="0" smtClean="0"/>
          </a:p>
          <a:p>
            <a:pPr marL="0" indent="0">
              <a:buFontTx/>
              <a:buNone/>
              <a:defRPr/>
            </a:pPr>
            <a:r>
              <a:rPr lang="it-IT" sz="2400" dirty="0" smtClean="0"/>
              <a:t>       dove di solito</a:t>
            </a:r>
          </a:p>
          <a:p>
            <a:pPr>
              <a:defRPr/>
            </a:pPr>
            <a:endParaRPr lang="it-IT" sz="2800" b="1" dirty="0" smtClean="0"/>
          </a:p>
          <a:p>
            <a:pPr lvl="1">
              <a:defRPr/>
            </a:pPr>
            <a:endParaRPr lang="it-IT" altLang="en-US" sz="2000" dirty="0" smtClean="0">
              <a:cs typeface="Tahoma" pitchFamily="34" charset="0"/>
              <a:sym typeface="Symbol" pitchFamily="18" charset="2"/>
            </a:endParaRPr>
          </a:p>
          <a:p>
            <a:pPr>
              <a:defRPr/>
            </a:pPr>
            <a:r>
              <a:rPr lang="it-IT" altLang="en-US" sz="2400" dirty="0" smtClean="0">
                <a:cs typeface="Tahoma" pitchFamily="34" charset="0"/>
                <a:sym typeface="Symbol" pitchFamily="18" charset="2"/>
              </a:rPr>
              <a:t>A partire da questo coefficienti mi posso costruire una </a:t>
            </a:r>
          </a:p>
          <a:p>
            <a:pPr>
              <a:defRPr/>
            </a:pPr>
            <a:endParaRPr lang="it-IT" altLang="en-US" sz="2400" b="1" dirty="0">
              <a:cs typeface="Tahoma" pitchFamily="34" charset="0"/>
              <a:sym typeface="Symbol" pitchFamily="18" charset="2"/>
            </a:endParaRPr>
          </a:p>
          <a:p>
            <a:pPr marL="0" indent="0">
              <a:buNone/>
              <a:defRPr/>
            </a:pPr>
            <a:r>
              <a:rPr lang="it-IT" altLang="en-US" sz="2400" b="1" dirty="0" smtClean="0">
                <a:cs typeface="Tahoma" pitchFamily="34" charset="0"/>
                <a:sym typeface="Symbol" pitchFamily="18" charset="2"/>
              </a:rPr>
              <a:t>       matrice di costo</a:t>
            </a: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13317" name="Object 1"/>
          <p:cNvGraphicFramePr>
            <a:graphicFrameLocks noChangeAspect="1"/>
          </p:cNvGraphicFramePr>
          <p:nvPr>
            <p:extLst>
              <p:ext uri="{D42A27DB-BD31-4B8C-83A1-F6EECF244321}">
                <p14:modId xmlns:p14="http://schemas.microsoft.com/office/powerpoint/2010/main" val="180029950"/>
              </p:ext>
            </p:extLst>
          </p:nvPr>
        </p:nvGraphicFramePr>
        <p:xfrm>
          <a:off x="2124075" y="3717032"/>
          <a:ext cx="5327650" cy="669925"/>
        </p:xfrm>
        <a:graphic>
          <a:graphicData uri="http://schemas.openxmlformats.org/presentationml/2006/ole">
            <mc:AlternateContent xmlns:mc="http://schemas.openxmlformats.org/markup-compatibility/2006">
              <mc:Choice xmlns:v="urn:schemas-microsoft-com:vml" Requires="v">
                <p:oleObj spid="_x0000_s13427" name="Equation" r:id="rId4" imgW="1917360" imgH="241200" progId="Equation.3">
                  <p:embed/>
                </p:oleObj>
              </mc:Choice>
              <mc:Fallback>
                <p:oleObj name="Equation" r:id="rId4" imgW="1917360" imgH="2412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3717032"/>
                        <a:ext cx="532765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318" name="Object 6"/>
          <p:cNvGraphicFramePr>
            <a:graphicFrameLocks noChangeAspect="1"/>
          </p:cNvGraphicFramePr>
          <p:nvPr>
            <p:extLst>
              <p:ext uri="{D42A27DB-BD31-4B8C-83A1-F6EECF244321}">
                <p14:modId xmlns:p14="http://schemas.microsoft.com/office/powerpoint/2010/main" val="2213151985"/>
              </p:ext>
            </p:extLst>
          </p:nvPr>
        </p:nvGraphicFramePr>
        <p:xfrm>
          <a:off x="2699792" y="2204864"/>
          <a:ext cx="3397250" cy="754063"/>
        </p:xfrm>
        <a:graphic>
          <a:graphicData uri="http://schemas.openxmlformats.org/presentationml/2006/ole">
            <mc:AlternateContent xmlns:mc="http://schemas.openxmlformats.org/markup-compatibility/2006">
              <mc:Choice xmlns:v="urn:schemas-microsoft-com:vml" Requires="v">
                <p:oleObj spid="_x0000_s13428" name="Equation" r:id="rId6" imgW="901309" imgH="241195" progId="Equation.3">
                  <p:embed/>
                </p:oleObj>
              </mc:Choice>
              <mc:Fallback>
                <p:oleObj name="Equation" r:id="rId6" imgW="901309" imgH="241195"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9792" y="2204864"/>
                        <a:ext cx="3397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477391088"/>
              </p:ext>
            </p:extLst>
          </p:nvPr>
        </p:nvGraphicFramePr>
        <p:xfrm>
          <a:off x="4067944" y="5157192"/>
          <a:ext cx="860425" cy="873125"/>
        </p:xfrm>
        <a:graphic>
          <a:graphicData uri="http://schemas.openxmlformats.org/presentationml/2006/ole">
            <mc:AlternateContent xmlns:mc="http://schemas.openxmlformats.org/markup-compatibility/2006">
              <mc:Choice xmlns:v="urn:schemas-microsoft-com:vml" Requires="v">
                <p:oleObj spid="_x0000_s13429" name="Equation" r:id="rId8" imgW="228600" imgH="279360" progId="Equation.3">
                  <p:embed/>
                </p:oleObj>
              </mc:Choice>
              <mc:Fallback>
                <p:oleObj name="Equation" r:id="rId8" imgW="228600" imgH="279360" progId="Equation.3">
                  <p:embed/>
                  <p:pic>
                    <p:nvPicPr>
                      <p:cNvPr id="0" name="Object 6"/>
                      <p:cNvPicPr>
                        <a:picLocks noChangeAspect="1" noChangeArrowheads="1"/>
                      </p:cNvPicPr>
                      <p:nvPr/>
                    </p:nvPicPr>
                    <p:blipFill>
                      <a:blip r:embed="rId9"/>
                      <a:srcRect/>
                      <a:stretch>
                        <a:fillRect/>
                      </a:stretch>
                    </p:blipFill>
                    <p:spPr bwMode="auto">
                      <a:xfrm>
                        <a:off x="4067944" y="5157192"/>
                        <a:ext cx="8604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56CC0F05-1CB3-457D-B3B3-BDA820F0DEFA}" type="slidenum">
              <a:rPr lang="it-IT" altLang="en-US" sz="1400" smtClean="0">
                <a:solidFill>
                  <a:srgbClr val="800000"/>
                </a:solidFill>
                <a:latin typeface="Arial" charset="0"/>
              </a:rPr>
              <a:pPr eaLnBrk="1" hangingPunct="1">
                <a:spcBef>
                  <a:spcPct val="0"/>
                </a:spcBef>
                <a:buFontTx/>
                <a:buNone/>
              </a:pPr>
              <a:t>16</a:t>
            </a:fld>
            <a:endParaRPr lang="it-IT" altLang="en-US" sz="1400" smtClean="0">
              <a:solidFill>
                <a:srgbClr val="800000"/>
              </a:solidFill>
              <a:latin typeface="Arial" charset="0"/>
            </a:endParaRPr>
          </a:p>
        </p:txBody>
      </p:sp>
      <p:sp>
        <p:nvSpPr>
          <p:cNvPr id="14339" name="Rectangle 2"/>
          <p:cNvSpPr>
            <a:spLocks noGrp="1" noChangeArrowheads="1"/>
          </p:cNvSpPr>
          <p:nvPr>
            <p:ph type="title"/>
          </p:nvPr>
        </p:nvSpPr>
        <p:spPr/>
        <p:txBody>
          <a:bodyPr/>
          <a:lstStyle/>
          <a:p>
            <a:r>
              <a:rPr lang="en-US" altLang="en-US" smtClean="0"/>
              <a:t>Distribuzione uniforme dei campioni</a:t>
            </a:r>
          </a:p>
        </p:txBody>
      </p:sp>
      <p:sp>
        <p:nvSpPr>
          <p:cNvPr id="3076" name="Rectangle 3"/>
          <p:cNvSpPr>
            <a:spLocks noChangeArrowheads="1"/>
          </p:cNvSpPr>
          <p:nvPr/>
        </p:nvSpPr>
        <p:spPr bwMode="auto">
          <a:xfrm>
            <a:off x="539750" y="1566863"/>
            <a:ext cx="756126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sz="2800" dirty="0" smtClean="0"/>
              <a:t>In </a:t>
            </a:r>
            <a:r>
              <a:rPr lang="en-US" sz="2800" dirty="0" err="1" smtClean="0"/>
              <a:t>molte</a:t>
            </a:r>
            <a:r>
              <a:rPr lang="en-US" sz="2800" dirty="0" smtClean="0"/>
              <a:t> </a:t>
            </a:r>
            <a:r>
              <a:rPr lang="en-US" sz="2800" dirty="0" err="1" smtClean="0"/>
              <a:t>circostanze</a:t>
            </a:r>
            <a:r>
              <a:rPr lang="en-US" sz="2800" dirty="0" smtClean="0"/>
              <a:t>, </a:t>
            </a:r>
            <a:r>
              <a:rPr lang="en-US" sz="2800" dirty="0" err="1" smtClean="0"/>
              <a:t>fino</a:t>
            </a:r>
            <a:r>
              <a:rPr lang="en-US" sz="2800" dirty="0" smtClean="0"/>
              <a:t> al </a:t>
            </a:r>
            <a:r>
              <a:rPr lang="en-US" sz="2800" dirty="0" err="1" smtClean="0"/>
              <a:t>momento</a:t>
            </a:r>
            <a:r>
              <a:rPr lang="en-US" sz="2800" dirty="0" smtClean="0"/>
              <a:t> </a:t>
            </a:r>
            <a:r>
              <a:rPr lang="en-US" sz="2800" dirty="0" err="1" smtClean="0"/>
              <a:t>della</a:t>
            </a:r>
            <a:r>
              <a:rPr lang="en-US" sz="2800" dirty="0" smtClean="0"/>
              <a:t> </a:t>
            </a:r>
            <a:r>
              <a:rPr lang="en-US" sz="2800" dirty="0" err="1" smtClean="0"/>
              <a:t>classificazione</a:t>
            </a:r>
            <a:r>
              <a:rPr lang="en-US" sz="2800" dirty="0" smtClean="0"/>
              <a:t>, non </a:t>
            </a:r>
            <a:r>
              <a:rPr lang="en-US" sz="2800" dirty="0" err="1" smtClean="0"/>
              <a:t>si</a:t>
            </a:r>
            <a:r>
              <a:rPr lang="en-US" sz="2800" dirty="0" smtClean="0"/>
              <a:t> </a:t>
            </a:r>
            <a:r>
              <a:rPr lang="en-US" sz="2800" dirty="0" err="1" smtClean="0"/>
              <a:t>riesce</a:t>
            </a:r>
            <a:r>
              <a:rPr lang="en-US" sz="2800" dirty="0" smtClean="0"/>
              <a:t> a </a:t>
            </a:r>
            <a:r>
              <a:rPr lang="en-US" sz="2800" dirty="0" err="1" smtClean="0"/>
              <a:t>conoscere</a:t>
            </a:r>
            <a:r>
              <a:rPr lang="en-US" sz="2800" dirty="0" smtClean="0"/>
              <a:t> la </a:t>
            </a:r>
            <a:r>
              <a:rPr lang="en-US" sz="2800" dirty="0" err="1" smtClean="0"/>
              <a:t>distribuzione</a:t>
            </a:r>
            <a:r>
              <a:rPr lang="en-US" sz="2800" dirty="0" smtClean="0"/>
              <a:t> di </a:t>
            </a:r>
            <a:r>
              <a:rPr lang="en-US" sz="2800" dirty="0" err="1" smtClean="0"/>
              <a:t>osservazioni</a:t>
            </a:r>
            <a:r>
              <a:rPr lang="en-US" sz="2800" dirty="0" smtClean="0"/>
              <a:t> </a:t>
            </a:r>
            <a:r>
              <a:rPr lang="en-US" sz="2800" dirty="0" err="1" smtClean="0"/>
              <a:t>nelle</a:t>
            </a:r>
            <a:r>
              <a:rPr lang="en-US" sz="2800" dirty="0" smtClean="0"/>
              <a:t> </a:t>
            </a:r>
            <a:r>
              <a:rPr lang="en-US" sz="2800" dirty="0" err="1" smtClean="0"/>
              <a:t>varie</a:t>
            </a:r>
            <a:r>
              <a:rPr lang="en-US" sz="2800" dirty="0" smtClean="0"/>
              <a:t> </a:t>
            </a:r>
            <a:r>
              <a:rPr lang="en-US" sz="2800" dirty="0" err="1" smtClean="0"/>
              <a:t>classi</a:t>
            </a:r>
            <a:endParaRPr lang="en-US" sz="2800" dirty="0" smtClean="0"/>
          </a:p>
          <a:p>
            <a:pPr>
              <a:defRPr/>
            </a:pPr>
            <a:r>
              <a:rPr lang="it-IT" sz="2800" dirty="0" smtClean="0"/>
              <a:t>Vi sono problemi reali in cui di solito si hanno classi naturalmente sbilanciate</a:t>
            </a:r>
          </a:p>
          <a:p>
            <a:pPr lvl="1">
              <a:defRPr/>
            </a:pPr>
            <a:r>
              <a:rPr lang="en-US" sz="2400" dirty="0" err="1" smtClean="0"/>
              <a:t>Diagnosi</a:t>
            </a:r>
            <a:r>
              <a:rPr lang="en-US" sz="2400" dirty="0" smtClean="0"/>
              <a:t> </a:t>
            </a:r>
            <a:r>
              <a:rPr lang="en-US" sz="2400" dirty="0" err="1" smtClean="0"/>
              <a:t>medica</a:t>
            </a:r>
            <a:r>
              <a:rPr lang="en-US" sz="2400" dirty="0" smtClean="0"/>
              <a:t>: 95% </a:t>
            </a:r>
            <a:r>
              <a:rPr lang="en-US" sz="2400" dirty="0" err="1" smtClean="0"/>
              <a:t>sani</a:t>
            </a:r>
            <a:r>
              <a:rPr lang="en-US" sz="2400" dirty="0" smtClean="0"/>
              <a:t>, 5% </a:t>
            </a:r>
            <a:r>
              <a:rPr lang="it-IT" sz="2400" dirty="0" smtClean="0"/>
              <a:t>malati</a:t>
            </a:r>
          </a:p>
          <a:p>
            <a:pPr lvl="1">
              <a:defRPr/>
            </a:pPr>
            <a:r>
              <a:rPr lang="en-US" sz="2400" dirty="0" smtClean="0"/>
              <a:t>e-Commerce: 99% non </a:t>
            </a:r>
            <a:r>
              <a:rPr lang="en-US" sz="2400" dirty="0" err="1" smtClean="0"/>
              <a:t>compra</a:t>
            </a:r>
            <a:r>
              <a:rPr lang="en-US" sz="2400" dirty="0" smtClean="0"/>
              <a:t>, 1% </a:t>
            </a:r>
            <a:r>
              <a:rPr lang="it-IT" sz="2400" dirty="0" smtClean="0"/>
              <a:t>compra</a:t>
            </a:r>
          </a:p>
          <a:p>
            <a:pPr lvl="1">
              <a:defRPr/>
            </a:pPr>
            <a:r>
              <a:rPr lang="en-US" sz="2400" dirty="0" err="1" smtClean="0"/>
              <a:t>Sicurezza</a:t>
            </a:r>
            <a:r>
              <a:rPr lang="en-US" sz="2400" dirty="0" smtClean="0"/>
              <a:t>: 99.999 % </a:t>
            </a:r>
            <a:r>
              <a:rPr lang="it-IT" sz="2400" dirty="0" smtClean="0"/>
              <a:t>dei cittadini non sono terroristi</a:t>
            </a:r>
          </a:p>
          <a:p>
            <a:pPr>
              <a:defRPr/>
            </a:pPr>
            <a:endParaRPr lang="it-IT" sz="2800" b="1" dirty="0" smtClean="0"/>
          </a:p>
          <a:p>
            <a:pPr>
              <a:defRPr/>
            </a:pPr>
            <a:endParaRPr lang="it-IT" sz="2800" b="1" dirty="0" smtClean="0"/>
          </a:p>
          <a:p>
            <a:pPr marL="0" indent="0">
              <a:buFontTx/>
              <a:buNone/>
              <a:defRPr/>
            </a:pPr>
            <a:endParaRPr lang="it-IT" sz="2400" b="1"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6C05D2BA-2F7F-4941-91CE-0FED22B94DAF}" type="slidenum">
              <a:rPr lang="it-IT" altLang="en-US" sz="1400" smtClean="0">
                <a:solidFill>
                  <a:srgbClr val="800000"/>
                </a:solidFill>
                <a:latin typeface="Arial" charset="0"/>
              </a:rPr>
              <a:pPr eaLnBrk="1" hangingPunct="1">
                <a:spcBef>
                  <a:spcPct val="0"/>
                </a:spcBef>
                <a:buFontTx/>
                <a:buNone/>
              </a:pPr>
              <a:t>17</a:t>
            </a:fld>
            <a:endParaRPr lang="it-IT" altLang="en-US" sz="1400" smtClean="0">
              <a:solidFill>
                <a:srgbClr val="800000"/>
              </a:solidFill>
              <a:latin typeface="Arial" charset="0"/>
            </a:endParaRPr>
          </a:p>
        </p:txBody>
      </p:sp>
      <p:sp>
        <p:nvSpPr>
          <p:cNvPr id="15363" name="Rectangle 2"/>
          <p:cNvSpPr>
            <a:spLocks noGrp="1" noChangeArrowheads="1"/>
          </p:cNvSpPr>
          <p:nvPr>
            <p:ph type="title"/>
          </p:nvPr>
        </p:nvSpPr>
        <p:spPr/>
        <p:txBody>
          <a:bodyPr/>
          <a:lstStyle/>
          <a:p>
            <a:r>
              <a:rPr lang="en-US" altLang="en-US" smtClean="0"/>
              <a:t>Distribuzione uniforme dei campioni - bilanciamento</a:t>
            </a:r>
          </a:p>
        </p:txBody>
      </p:sp>
      <p:sp>
        <p:nvSpPr>
          <p:cNvPr id="3076" name="Rectangle 3"/>
          <p:cNvSpPr>
            <a:spLocks noChangeArrowheads="1"/>
          </p:cNvSpPr>
          <p:nvPr/>
        </p:nvSpPr>
        <p:spPr bwMode="auto">
          <a:xfrm>
            <a:off x="539750" y="1566863"/>
            <a:ext cx="756126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sz="2800" dirty="0" err="1" smtClean="0"/>
              <a:t>Situazioni</a:t>
            </a:r>
            <a:r>
              <a:rPr lang="en-US" sz="2800" dirty="0" smtClean="0"/>
              <a:t> </a:t>
            </a:r>
            <a:r>
              <a:rPr lang="en-US" sz="2800" dirty="0" err="1" smtClean="0"/>
              <a:t>simili</a:t>
            </a:r>
            <a:r>
              <a:rPr lang="en-US" sz="2800" dirty="0" smtClean="0"/>
              <a:t> </a:t>
            </a:r>
            <a:r>
              <a:rPr lang="en-US" sz="2800" dirty="0" err="1" smtClean="0"/>
              <a:t>si</a:t>
            </a:r>
            <a:r>
              <a:rPr lang="en-US" sz="2800" dirty="0" smtClean="0"/>
              <a:t> </a:t>
            </a:r>
            <a:r>
              <a:rPr lang="en-US" sz="2800" dirty="0" err="1" smtClean="0"/>
              <a:t>possono</a:t>
            </a:r>
            <a:r>
              <a:rPr lang="en-US" sz="2800" dirty="0" smtClean="0"/>
              <a:t> </a:t>
            </a:r>
            <a:r>
              <a:rPr lang="en-US" sz="2800" dirty="0" err="1" smtClean="0"/>
              <a:t>trovare</a:t>
            </a:r>
            <a:r>
              <a:rPr lang="en-US" sz="2800" dirty="0" smtClean="0"/>
              <a:t> </a:t>
            </a:r>
            <a:r>
              <a:rPr lang="en-US" sz="2800" dirty="0" err="1" smtClean="0"/>
              <a:t>nei</a:t>
            </a:r>
            <a:r>
              <a:rPr lang="en-US" sz="2800" dirty="0" smtClean="0"/>
              <a:t> </a:t>
            </a:r>
            <a:r>
              <a:rPr lang="en-US" sz="2800" dirty="0" err="1" smtClean="0"/>
              <a:t>problemi</a:t>
            </a:r>
            <a:r>
              <a:rPr lang="en-US" sz="2800" dirty="0" smtClean="0"/>
              <a:t> di </a:t>
            </a:r>
            <a:r>
              <a:rPr lang="en-US" sz="2800" dirty="0" err="1" smtClean="0"/>
              <a:t>classificazione</a:t>
            </a:r>
            <a:r>
              <a:rPr lang="en-US" sz="2800" dirty="0" smtClean="0"/>
              <a:t> </a:t>
            </a:r>
            <a:r>
              <a:rPr lang="en-US" sz="2800" dirty="0" err="1" smtClean="0"/>
              <a:t>multiclasse</a:t>
            </a:r>
            <a:endParaRPr lang="en-US" sz="2800" dirty="0" smtClean="0"/>
          </a:p>
          <a:p>
            <a:pPr>
              <a:defRPr/>
            </a:pPr>
            <a:r>
              <a:rPr lang="it-IT" sz="2800" dirty="0" smtClean="0"/>
              <a:t>Soluzione</a:t>
            </a:r>
          </a:p>
          <a:p>
            <a:pPr lvl="1">
              <a:defRPr/>
            </a:pPr>
            <a:r>
              <a:rPr lang="it-IT" sz="2400" dirty="0" smtClean="0"/>
              <a:t>Costruisci un </a:t>
            </a:r>
            <a:r>
              <a:rPr lang="it-IT" sz="2400" i="1" dirty="0" smtClean="0"/>
              <a:t>training set bilanciato</a:t>
            </a:r>
          </a:p>
          <a:p>
            <a:pPr lvl="2">
              <a:defRPr/>
            </a:pPr>
            <a:r>
              <a:rPr lang="it-IT" sz="2000" dirty="0" smtClean="0"/>
              <a:t>Campiona senza rimpiazzo dalla classe </a:t>
            </a:r>
            <a:r>
              <a:rPr lang="it-IT" sz="2000" i="1" dirty="0" smtClean="0"/>
              <a:t>meno numerosa (</a:t>
            </a:r>
            <a:r>
              <a:rPr lang="it-IT" sz="2000" dirty="0" smtClean="0"/>
              <a:t>di cardinalità N</a:t>
            </a:r>
            <a:r>
              <a:rPr lang="it-IT" sz="2000" i="1" dirty="0" smtClean="0"/>
              <a:t>)</a:t>
            </a:r>
            <a:r>
              <a:rPr lang="it-IT" sz="2000" dirty="0" smtClean="0"/>
              <a:t>, fino ad </a:t>
            </a:r>
            <a:r>
              <a:rPr lang="it-IT" sz="2000" i="1" dirty="0" smtClean="0"/>
              <a:t>M&lt;N</a:t>
            </a:r>
            <a:r>
              <a:rPr lang="it-IT" sz="2000" dirty="0" smtClean="0"/>
              <a:t> campioni</a:t>
            </a:r>
          </a:p>
          <a:p>
            <a:pPr lvl="2">
              <a:defRPr/>
            </a:pPr>
            <a:r>
              <a:rPr lang="it-IT" sz="2000" dirty="0" smtClean="0"/>
              <a:t>Fai lo stesso con le altre classi, </a:t>
            </a:r>
            <a:r>
              <a:rPr lang="it-IT" sz="2000" i="1" dirty="0" smtClean="0"/>
              <a:t>M </a:t>
            </a:r>
            <a:r>
              <a:rPr lang="it-IT" sz="2000" dirty="0" smtClean="0"/>
              <a:t>campioni per classe</a:t>
            </a:r>
          </a:p>
          <a:p>
            <a:pPr lvl="1">
              <a:defRPr/>
            </a:pPr>
            <a:r>
              <a:rPr lang="it-IT" sz="2400" dirty="0" smtClean="0"/>
              <a:t>Costruisci un </a:t>
            </a:r>
            <a:r>
              <a:rPr lang="it-IT" sz="2400" i="1" dirty="0" smtClean="0"/>
              <a:t>testing set bilanciato</a:t>
            </a:r>
          </a:p>
          <a:p>
            <a:pPr lvl="2">
              <a:defRPr/>
            </a:pPr>
            <a:r>
              <a:rPr lang="it-IT" sz="2000" dirty="0" smtClean="0"/>
              <a:t>Prendi i rimanenti </a:t>
            </a:r>
            <a:r>
              <a:rPr lang="it-IT" sz="2000" i="1" dirty="0" smtClean="0"/>
              <a:t>N-M</a:t>
            </a:r>
            <a:r>
              <a:rPr lang="it-IT" sz="2000" dirty="0" smtClean="0"/>
              <a:t> campioni dalla classe meno numerosa</a:t>
            </a:r>
          </a:p>
          <a:p>
            <a:pPr lvl="2">
              <a:defRPr/>
            </a:pPr>
            <a:r>
              <a:rPr lang="it-IT" sz="2000" dirty="0" smtClean="0"/>
              <a:t>Campiona dalle rimanenti classi </a:t>
            </a:r>
            <a:r>
              <a:rPr lang="it-IT" sz="2000" i="1" dirty="0" smtClean="0"/>
              <a:t>N-M</a:t>
            </a:r>
            <a:r>
              <a:rPr lang="it-IT" sz="2000" dirty="0" smtClean="0"/>
              <a:t> esemplari</a:t>
            </a:r>
          </a:p>
          <a:p>
            <a:pPr>
              <a:defRPr/>
            </a:pPr>
            <a:endParaRPr lang="it-IT" sz="2800" b="1" dirty="0" smtClean="0"/>
          </a:p>
          <a:p>
            <a:pPr>
              <a:defRPr/>
            </a:pPr>
            <a:endParaRPr lang="it-IT" sz="2800" b="1" dirty="0" smtClean="0"/>
          </a:p>
          <a:p>
            <a:pPr marL="0" indent="0">
              <a:buFontTx/>
              <a:buNone/>
              <a:defRPr/>
            </a:pPr>
            <a:endParaRPr lang="it-IT" sz="2400" b="1"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it-IT" altLang="en-US" dirty="0" smtClean="0"/>
              <a:t>Matrice di confusione</a:t>
            </a:r>
            <a:endParaRPr lang="en-US" altLang="en-US" dirty="0" smtClean="0"/>
          </a:p>
        </p:txBody>
      </p:sp>
      <p:sp>
        <p:nvSpPr>
          <p:cNvPr id="16387" name="Content Placeholder 2"/>
          <p:cNvSpPr>
            <a:spLocks noGrp="1"/>
          </p:cNvSpPr>
          <p:nvPr>
            <p:ph idx="1"/>
          </p:nvPr>
        </p:nvSpPr>
        <p:spPr/>
        <p:txBody>
          <a:bodyPr/>
          <a:lstStyle/>
          <a:p>
            <a:pPr lvl="1"/>
            <a:r>
              <a:rPr lang="it-IT" altLang="en-US" dirty="0" smtClean="0"/>
              <a:t>Permette di catturare la capacità di un classificatore di classificare meglio alcune classi, peggio altre</a:t>
            </a:r>
          </a:p>
          <a:p>
            <a:pPr lvl="1"/>
            <a:r>
              <a:rPr lang="it-IT" altLang="en-US" dirty="0" smtClean="0"/>
              <a:t>Storicamente, introdotta per modellare casi di classificazione binaria (C=2)</a:t>
            </a:r>
          </a:p>
          <a:p>
            <a:pPr lvl="1"/>
            <a:r>
              <a:rPr lang="it-IT" altLang="en-US" dirty="0" smtClean="0"/>
              <a:t>Di solito, classe 1=positiva, classe 2=negativa</a:t>
            </a:r>
          </a:p>
          <a:p>
            <a:pPr lvl="1"/>
            <a:r>
              <a:rPr lang="it-IT" altLang="en-US" dirty="0" smtClean="0"/>
              <a:t>Esempi</a:t>
            </a:r>
          </a:p>
          <a:p>
            <a:pPr lvl="2"/>
            <a:r>
              <a:rPr lang="it-IT" altLang="en-US" dirty="0" smtClean="0"/>
              <a:t>1=pedoni, 2=non pedoni; 1=presenza di condizione; 2=assenza di condizione</a:t>
            </a:r>
            <a:endParaRPr lang="en-US" altLang="en-US" dirty="0" smtClean="0"/>
          </a:p>
        </p:txBody>
      </p:sp>
      <p:sp>
        <p:nvSpPr>
          <p:cNvPr id="1638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4AFC4D5-A1A3-4A7B-81EE-BAA90FF31E37}" type="slidenum">
              <a:rPr lang="it-IT" altLang="en-US" smtClean="0">
                <a:solidFill>
                  <a:srgbClr val="800000"/>
                </a:solidFill>
              </a:rPr>
              <a:pPr eaLnBrk="1" hangingPunct="1"/>
              <a:t>18</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it-IT" altLang="en-US" dirty="0" smtClean="0"/>
              <a:t>Matrice di confusione - schema</a:t>
            </a:r>
            <a:endParaRPr lang="en-US" altLang="en-US" dirty="0" smtClean="0"/>
          </a:p>
        </p:txBody>
      </p:sp>
      <p:sp>
        <p:nvSpPr>
          <p:cNvPr id="17411"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D0D7A22-C8E6-4E41-A72E-345683C8098F}" type="slidenum">
              <a:rPr lang="it-IT" altLang="en-US" smtClean="0">
                <a:solidFill>
                  <a:srgbClr val="800000"/>
                </a:solidFill>
              </a:rPr>
              <a:pPr eaLnBrk="1" hangingPunct="1"/>
              <a:t>19</a:t>
            </a:fld>
            <a:endParaRPr lang="it-IT" altLang="en-US" smtClean="0">
              <a:solidFill>
                <a:srgbClr val="800000"/>
              </a:solidFill>
            </a:endParaRPr>
          </a:p>
        </p:txBody>
      </p:sp>
      <p:graphicFrame>
        <p:nvGraphicFramePr>
          <p:cNvPr id="6" name="Table 5"/>
          <p:cNvGraphicFramePr>
            <a:graphicFrameLocks noGrp="1"/>
          </p:cNvGraphicFramePr>
          <p:nvPr/>
        </p:nvGraphicFramePr>
        <p:xfrm>
          <a:off x="539553" y="1484784"/>
          <a:ext cx="8208913" cy="4734892"/>
        </p:xfrm>
        <a:graphic>
          <a:graphicData uri="http://schemas.openxmlformats.org/drawingml/2006/table">
            <a:tbl>
              <a:tblPr firstRow="1" bandRow="1">
                <a:tableStyleId>{5940675A-B579-460E-94D1-54222C63F5DA}</a:tableStyleId>
              </a:tblPr>
              <a:tblGrid>
                <a:gridCol w="1440160"/>
                <a:gridCol w="2256251"/>
                <a:gridCol w="2256251"/>
                <a:gridCol w="2256251"/>
              </a:tblGrid>
              <a:tr h="1098122">
                <a:tc>
                  <a:txBody>
                    <a:bodyPr/>
                    <a:lstStyle/>
                    <a:p>
                      <a:endParaRPr lang="en-US" sz="2600" dirty="0"/>
                    </a:p>
                  </a:txBody>
                  <a:tcPr marL="129886" marR="129886" marT="64943" marB="64943"/>
                </a:tc>
                <a:tc gridSpan="3">
                  <a:txBody>
                    <a:bodyPr/>
                    <a:lstStyle/>
                    <a:p>
                      <a:pPr algn="ctr"/>
                      <a:r>
                        <a:rPr lang="it-IT" sz="2600" dirty="0" smtClean="0"/>
                        <a:t>Indici predetti</a:t>
                      </a:r>
                      <a:endParaRPr lang="en-US" sz="2600" dirty="0"/>
                    </a:p>
                  </a:txBody>
                  <a:tcPr marL="194829" marR="194829" marT="194829" marB="194829" anchor="ctr"/>
                </a:tc>
                <a:tc hMerge="1">
                  <a:txBody>
                    <a:bodyPr/>
                    <a:lstStyle/>
                    <a:p>
                      <a:endParaRPr lang="en-US" dirty="0"/>
                    </a:p>
                  </a:txBody>
                  <a:tcPr/>
                </a:tc>
                <a:tc hMerge="1">
                  <a:txBody>
                    <a:bodyPr/>
                    <a:lstStyle/>
                    <a:p>
                      <a:endParaRPr lang="en-US" dirty="0"/>
                    </a:p>
                  </a:txBody>
                  <a:tcPr/>
                </a:tc>
              </a:tr>
              <a:tr h="1098122">
                <a:tc rowSpan="3">
                  <a:txBody>
                    <a:bodyPr/>
                    <a:lstStyle/>
                    <a:p>
                      <a:pPr algn="ctr"/>
                      <a:r>
                        <a:rPr lang="it-IT" sz="2600" dirty="0" smtClean="0"/>
                        <a:t>Indici reali</a:t>
                      </a:r>
                      <a:endParaRPr lang="en-US" sz="2600" dirty="0"/>
                    </a:p>
                  </a:txBody>
                  <a:tcPr marL="194829" marR="194829" marT="194829" marB="194829" vert="vert" anchor="ctr"/>
                </a:tc>
                <a:tc>
                  <a:txBody>
                    <a:bodyPr/>
                    <a:lstStyle/>
                    <a:p>
                      <a:endParaRPr lang="en-US" sz="2600" dirty="0"/>
                    </a:p>
                  </a:txBody>
                  <a:tcPr marL="129886" marR="129886" marT="64943" marB="6494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000" dirty="0" smtClean="0"/>
                        <a:t>Classificazione positiva</a:t>
                      </a:r>
                      <a:endParaRPr lang="en-US" sz="2000" dirty="0" smtClean="0"/>
                    </a:p>
                  </a:txBody>
                  <a:tcPr marL="129886" marR="129886" marT="64943" marB="6494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err="1" smtClean="0"/>
                        <a:t>Classificazione</a:t>
                      </a:r>
                      <a:r>
                        <a:rPr lang="en-US" sz="2000" dirty="0" smtClean="0"/>
                        <a:t> </a:t>
                      </a:r>
                      <a:r>
                        <a:rPr lang="en-US" sz="2000" dirty="0" err="1" smtClean="0"/>
                        <a:t>negativa</a:t>
                      </a:r>
                      <a:endParaRPr lang="en-US" sz="2000" dirty="0" smtClean="0"/>
                    </a:p>
                    <a:p>
                      <a:endParaRPr lang="en-US" sz="2000" dirty="0"/>
                    </a:p>
                  </a:txBody>
                  <a:tcPr marL="129886" marR="129886" marT="64943" marB="64943"/>
                </a:tc>
              </a:tr>
              <a:tr h="1098122">
                <a:tc vMerge="1">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000" dirty="0" smtClean="0"/>
                        <a:t>Presenza di condizione </a:t>
                      </a:r>
                      <a:endParaRPr lang="en-US" sz="2000" dirty="0" smtClean="0"/>
                    </a:p>
                    <a:p>
                      <a:endParaRPr lang="en-US" sz="2000" dirty="0"/>
                    </a:p>
                  </a:txBody>
                  <a:tcPr marL="129886" marR="129886" marT="64943" marB="64943"/>
                </a:tc>
                <a:tc>
                  <a:txBody>
                    <a:bodyPr/>
                    <a:lstStyle/>
                    <a:p>
                      <a:r>
                        <a:rPr lang="it-IT" sz="2000" b="1" dirty="0" smtClean="0"/>
                        <a:t>Vero positivo </a:t>
                      </a:r>
                    </a:p>
                    <a:p>
                      <a:r>
                        <a:rPr lang="it-IT" sz="2000" b="1" i="1" dirty="0" smtClean="0"/>
                        <a:t>tp</a:t>
                      </a:r>
                      <a:endParaRPr lang="en-US" sz="2000" b="1" i="1" dirty="0"/>
                    </a:p>
                  </a:txBody>
                  <a:tcPr marL="129886" marR="129886" marT="64943" marB="6494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smtClean="0">
                          <a:ln>
                            <a:noFill/>
                          </a:ln>
                          <a:solidFill>
                            <a:srgbClr val="000000"/>
                          </a:solidFill>
                          <a:effectLst/>
                          <a:uLnTx/>
                          <a:uFillTx/>
                          <a:latin typeface="+mn-lt"/>
                          <a:cs typeface="+mn-cs"/>
                        </a:rPr>
                        <a:t>Falso negativo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fn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(type II error)</a:t>
                      </a:r>
                      <a:endParaRPr lang="en-US" sz="2000" b="1" i="1" dirty="0"/>
                    </a:p>
                  </a:txBody>
                  <a:tcPr marL="129886" marR="129886" marT="64943" marB="64943"/>
                </a:tc>
              </a:tr>
              <a:tr h="1098122">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0" i="0" u="none" strike="noStrike" kern="1200" cap="none" spc="0" normalizeH="0" baseline="0" noProof="0" dirty="0" smtClean="0">
                          <a:ln>
                            <a:noFill/>
                          </a:ln>
                          <a:solidFill>
                            <a:srgbClr val="000000"/>
                          </a:solidFill>
                          <a:effectLst/>
                          <a:uLnTx/>
                          <a:uFillTx/>
                          <a:latin typeface="+mn-lt"/>
                          <a:cs typeface="+mn-cs"/>
                        </a:rPr>
                        <a:t>Assenza di condizione</a:t>
                      </a:r>
                      <a:endParaRPr kumimoji="0" lang="en-US" sz="2000" b="0" i="0" u="none" strike="noStrike" kern="1200" cap="none" spc="0" normalizeH="0" baseline="0" noProof="0" dirty="0" smtClean="0">
                        <a:ln>
                          <a:noFill/>
                        </a:ln>
                        <a:solidFill>
                          <a:srgbClr val="000000"/>
                        </a:solidFill>
                        <a:effectLst/>
                        <a:uLnTx/>
                        <a:uFillTx/>
                        <a:latin typeface="+mn-lt"/>
                        <a:cs typeface="+mn-cs"/>
                      </a:endParaRPr>
                    </a:p>
                    <a:p>
                      <a:endParaRPr lang="en-US" sz="2600" dirty="0"/>
                    </a:p>
                  </a:txBody>
                  <a:tcPr marL="129886" marR="129886" marT="64943" marB="64943"/>
                </a:tc>
                <a:tc>
                  <a:txBody>
                    <a:bodyPr/>
                    <a:lstStyle/>
                    <a:p>
                      <a:r>
                        <a:rPr lang="it-IT" sz="2000" b="1" dirty="0" smtClean="0"/>
                        <a:t>Falso positivo</a:t>
                      </a:r>
                    </a:p>
                    <a:p>
                      <a:r>
                        <a:rPr lang="it-IT" sz="2000" b="1" i="1" dirty="0" smtClean="0"/>
                        <a:t>fp</a:t>
                      </a:r>
                    </a:p>
                    <a:p>
                      <a:r>
                        <a:rPr lang="it-IT" sz="2000" b="1" i="1" dirty="0" smtClean="0"/>
                        <a:t>(type I error)</a:t>
                      </a:r>
                      <a:endParaRPr lang="en-US" sz="2000" b="1" i="1"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600" i="1" dirty="0"/>
                    </a:p>
                  </a:txBody>
                  <a:tcPr marL="129886" marR="129886" marT="64943" marB="6494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0" u="none" strike="noStrike" kern="1200" cap="none" spc="0" normalizeH="0" baseline="0" noProof="0" dirty="0" smtClean="0">
                          <a:ln>
                            <a:noFill/>
                          </a:ln>
                          <a:solidFill>
                            <a:srgbClr val="000000"/>
                          </a:solidFill>
                          <a:effectLst/>
                          <a:uLnTx/>
                          <a:uFillTx/>
                          <a:latin typeface="+mn-lt"/>
                          <a:cs typeface="+mn-cs"/>
                        </a:rPr>
                        <a:t>Vero negativo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2000" b="1" i="1" u="none" strike="noStrike" kern="1200" cap="none" spc="0" normalizeH="0" baseline="0" noProof="0" dirty="0" smtClean="0">
                          <a:ln>
                            <a:noFill/>
                          </a:ln>
                          <a:solidFill>
                            <a:srgbClr val="000000"/>
                          </a:solidFill>
                          <a:effectLst/>
                          <a:uLnTx/>
                          <a:uFillTx/>
                          <a:latin typeface="+mn-lt"/>
                          <a:cs typeface="+mn-cs"/>
                        </a:rPr>
                        <a:t>tn</a:t>
                      </a:r>
                      <a:endParaRPr kumimoji="0" lang="en-US" sz="2000" b="1" i="1" u="none" strike="noStrike" kern="1200" cap="none" spc="0" normalizeH="0" baseline="0" noProof="0" dirty="0">
                        <a:ln>
                          <a:noFill/>
                        </a:ln>
                        <a:solidFill>
                          <a:srgbClr val="000000"/>
                        </a:solidFill>
                        <a:effectLst/>
                        <a:uLnTx/>
                        <a:uFillTx/>
                        <a:latin typeface="+mn-lt"/>
                        <a:cs typeface="+mn-cs"/>
                      </a:endParaRPr>
                    </a:p>
                  </a:txBody>
                  <a:tcPr marL="129886" marR="129886" marT="64943" marB="64943"/>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85CCE88-FDBB-41DE-9460-F5F50755A149}" type="slidenum">
              <a:rPr lang="it-IT" altLang="en-US" sz="1400" smtClean="0">
                <a:solidFill>
                  <a:srgbClr val="800000"/>
                </a:solidFill>
                <a:latin typeface="Arial" charset="0"/>
              </a:rPr>
              <a:pPr eaLnBrk="1" hangingPunct="1">
                <a:spcBef>
                  <a:spcPct val="0"/>
                </a:spcBef>
                <a:buFontTx/>
                <a:buNone/>
              </a:pPr>
              <a:t>2</a:t>
            </a:fld>
            <a:endParaRPr lang="it-IT" altLang="en-US" sz="1400" smtClean="0">
              <a:solidFill>
                <a:srgbClr val="800000"/>
              </a:solidFill>
              <a:latin typeface="Arial" charset="0"/>
            </a:endParaRPr>
          </a:p>
        </p:txBody>
      </p:sp>
      <p:sp>
        <p:nvSpPr>
          <p:cNvPr id="3075" name="Rectangle 2"/>
          <p:cNvSpPr>
            <a:spLocks noGrp="1" noChangeArrowheads="1"/>
          </p:cNvSpPr>
          <p:nvPr>
            <p:ph type="title"/>
          </p:nvPr>
        </p:nvSpPr>
        <p:spPr/>
        <p:txBody>
          <a:bodyPr/>
          <a:lstStyle/>
          <a:p>
            <a:r>
              <a:rPr lang="en-US" altLang="en-US" dirty="0" err="1" smtClean="0"/>
              <a:t>Ciclo</a:t>
            </a:r>
            <a:r>
              <a:rPr lang="en-US" altLang="en-US" dirty="0" smtClean="0"/>
              <a:t> di vita di un </a:t>
            </a:r>
            <a:r>
              <a:rPr lang="en-US" altLang="en-US" dirty="0" err="1" smtClean="0"/>
              <a:t>classificatore</a:t>
            </a:r>
            <a:endParaRPr lang="en-US" altLang="en-US" dirty="0" smtClean="0"/>
          </a:p>
        </p:txBody>
      </p:sp>
      <p:grpSp>
        <p:nvGrpSpPr>
          <p:cNvPr id="3076" name="Group 53"/>
          <p:cNvGrpSpPr>
            <a:grpSpLocks/>
          </p:cNvGrpSpPr>
          <p:nvPr/>
        </p:nvGrpSpPr>
        <p:grpSpPr bwMode="auto">
          <a:xfrm>
            <a:off x="1835150" y="1550988"/>
            <a:ext cx="4457700" cy="4367212"/>
            <a:chOff x="144" y="96"/>
            <a:chExt cx="4224" cy="4131"/>
          </a:xfrm>
        </p:grpSpPr>
        <p:grpSp>
          <p:nvGrpSpPr>
            <p:cNvPr id="3078" name="Group 18"/>
            <p:cNvGrpSpPr>
              <a:grpSpLocks/>
            </p:cNvGrpSpPr>
            <p:nvPr/>
          </p:nvGrpSpPr>
          <p:grpSpPr bwMode="auto">
            <a:xfrm>
              <a:off x="1656" y="144"/>
              <a:ext cx="2208" cy="432"/>
              <a:chOff x="1488" y="336"/>
              <a:chExt cx="2208" cy="432"/>
            </a:xfrm>
          </p:grpSpPr>
          <p:sp>
            <p:nvSpPr>
              <p:cNvPr id="3105" name="Rectangle 2"/>
              <p:cNvSpPr>
                <a:spLocks noChangeArrowheads="1"/>
              </p:cNvSpPr>
              <p:nvPr/>
            </p:nvSpPr>
            <p:spPr bwMode="auto">
              <a:xfrm>
                <a:off x="1488" y="336"/>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106" name="Text Box 3"/>
              <p:cNvSpPr txBox="1">
                <a:spLocks noChangeArrowheads="1"/>
              </p:cNvSpPr>
              <p:nvPr/>
            </p:nvSpPr>
            <p:spPr bwMode="auto">
              <a:xfrm>
                <a:off x="1680" y="384"/>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Raccolta dati</a:t>
                </a:r>
              </a:p>
            </p:txBody>
          </p:sp>
        </p:grpSp>
        <p:sp>
          <p:nvSpPr>
            <p:cNvPr id="3079" name="Rectangle 20"/>
            <p:cNvSpPr>
              <a:spLocks noChangeArrowheads="1"/>
            </p:cNvSpPr>
            <p:nvPr/>
          </p:nvSpPr>
          <p:spPr bwMode="auto">
            <a:xfrm>
              <a:off x="1656" y="912"/>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0" name="Text Box 21"/>
            <p:cNvSpPr txBox="1">
              <a:spLocks noChangeArrowheads="1"/>
            </p:cNvSpPr>
            <p:nvPr/>
          </p:nvSpPr>
          <p:spPr bwMode="auto">
            <a:xfrm>
              <a:off x="1848" y="960"/>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Scelta delle features</a:t>
              </a:r>
            </a:p>
          </p:txBody>
        </p:sp>
        <p:sp>
          <p:nvSpPr>
            <p:cNvPr id="3081" name="Rectangle 23"/>
            <p:cNvSpPr>
              <a:spLocks noChangeArrowheads="1"/>
            </p:cNvSpPr>
            <p:nvPr/>
          </p:nvSpPr>
          <p:spPr bwMode="auto">
            <a:xfrm>
              <a:off x="1656" y="1680"/>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2" name="Text Box 24"/>
            <p:cNvSpPr txBox="1">
              <a:spLocks noChangeArrowheads="1"/>
            </p:cNvSpPr>
            <p:nvPr/>
          </p:nvSpPr>
          <p:spPr bwMode="auto">
            <a:xfrm>
              <a:off x="1848" y="1728"/>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Scelta del modello</a:t>
              </a:r>
            </a:p>
          </p:txBody>
        </p:sp>
        <p:sp>
          <p:nvSpPr>
            <p:cNvPr id="3083" name="Rectangle 26"/>
            <p:cNvSpPr>
              <a:spLocks noChangeArrowheads="1"/>
            </p:cNvSpPr>
            <p:nvPr/>
          </p:nvSpPr>
          <p:spPr bwMode="auto">
            <a:xfrm>
              <a:off x="1656" y="2448"/>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4" name="Text Box 27"/>
            <p:cNvSpPr txBox="1">
              <a:spLocks noChangeArrowheads="1"/>
            </p:cNvSpPr>
            <p:nvPr/>
          </p:nvSpPr>
          <p:spPr bwMode="auto">
            <a:xfrm>
              <a:off x="1848" y="2496"/>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Addestramento</a:t>
              </a:r>
            </a:p>
          </p:txBody>
        </p:sp>
        <p:sp>
          <p:nvSpPr>
            <p:cNvPr id="3085" name="Rectangle 29"/>
            <p:cNvSpPr>
              <a:spLocks noChangeArrowheads="1"/>
            </p:cNvSpPr>
            <p:nvPr/>
          </p:nvSpPr>
          <p:spPr bwMode="auto">
            <a:xfrm>
              <a:off x="1656" y="3216"/>
              <a:ext cx="2208" cy="43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0"/>
                </a:spcBef>
                <a:buFontTx/>
                <a:buNone/>
              </a:pPr>
              <a:endParaRPr lang="en-US" altLang="en-US" sz="1400">
                <a:latin typeface="Times New Roman" pitchFamily="18" charset="0"/>
              </a:endParaRPr>
            </a:p>
          </p:txBody>
        </p:sp>
        <p:sp>
          <p:nvSpPr>
            <p:cNvPr id="3086" name="Text Box 30"/>
            <p:cNvSpPr txBox="1">
              <a:spLocks noChangeArrowheads="1"/>
            </p:cNvSpPr>
            <p:nvPr/>
          </p:nvSpPr>
          <p:spPr bwMode="auto">
            <a:xfrm>
              <a:off x="1848" y="3264"/>
              <a:ext cx="182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a:latin typeface="Times New Roman" pitchFamily="18" charset="0"/>
                </a:rPr>
                <a:t>Valutazione</a:t>
              </a:r>
            </a:p>
          </p:txBody>
        </p:sp>
        <p:sp>
          <p:nvSpPr>
            <p:cNvPr id="3087" name="Line 31"/>
            <p:cNvSpPr>
              <a:spLocks noChangeShapeType="1"/>
            </p:cNvSpPr>
            <p:nvPr/>
          </p:nvSpPr>
          <p:spPr bwMode="auto">
            <a:xfrm>
              <a:off x="2760" y="576"/>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8" name="Line 32"/>
            <p:cNvSpPr>
              <a:spLocks noChangeShapeType="1"/>
            </p:cNvSpPr>
            <p:nvPr/>
          </p:nvSpPr>
          <p:spPr bwMode="auto">
            <a:xfrm>
              <a:off x="2760" y="3648"/>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9" name="Line 33"/>
            <p:cNvSpPr>
              <a:spLocks noChangeShapeType="1"/>
            </p:cNvSpPr>
            <p:nvPr/>
          </p:nvSpPr>
          <p:spPr bwMode="auto">
            <a:xfrm>
              <a:off x="2760" y="1344"/>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0" name="Line 34"/>
            <p:cNvSpPr>
              <a:spLocks noChangeShapeType="1"/>
            </p:cNvSpPr>
            <p:nvPr/>
          </p:nvSpPr>
          <p:spPr bwMode="auto">
            <a:xfrm>
              <a:off x="2760" y="2112"/>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1" name="Line 35"/>
            <p:cNvSpPr>
              <a:spLocks noChangeShapeType="1"/>
            </p:cNvSpPr>
            <p:nvPr/>
          </p:nvSpPr>
          <p:spPr bwMode="auto">
            <a:xfrm>
              <a:off x="2760" y="2880"/>
              <a:ext cx="0" cy="33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2" name="Line 36"/>
            <p:cNvSpPr>
              <a:spLocks noChangeShapeType="1"/>
            </p:cNvSpPr>
            <p:nvPr/>
          </p:nvSpPr>
          <p:spPr bwMode="auto">
            <a:xfrm>
              <a:off x="864" y="336"/>
              <a:ext cx="76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3" name="Line 38"/>
            <p:cNvSpPr>
              <a:spLocks noChangeShapeType="1"/>
            </p:cNvSpPr>
            <p:nvPr/>
          </p:nvSpPr>
          <p:spPr bwMode="auto">
            <a:xfrm>
              <a:off x="3888" y="3456"/>
              <a:ext cx="48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4" name="Line 39"/>
            <p:cNvSpPr>
              <a:spLocks noChangeShapeType="1"/>
            </p:cNvSpPr>
            <p:nvPr/>
          </p:nvSpPr>
          <p:spPr bwMode="auto">
            <a:xfrm flipV="1">
              <a:off x="4368" y="336"/>
              <a:ext cx="0" cy="312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5" name="Line 40"/>
            <p:cNvSpPr>
              <a:spLocks noChangeShapeType="1"/>
            </p:cNvSpPr>
            <p:nvPr/>
          </p:nvSpPr>
          <p:spPr bwMode="auto">
            <a:xfrm flipH="1">
              <a:off x="3888" y="336"/>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6" name="Line 41"/>
            <p:cNvSpPr>
              <a:spLocks noChangeShapeType="1"/>
            </p:cNvSpPr>
            <p:nvPr/>
          </p:nvSpPr>
          <p:spPr bwMode="auto">
            <a:xfrm flipH="1">
              <a:off x="3888" y="1152"/>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7" name="Line 42"/>
            <p:cNvSpPr>
              <a:spLocks noChangeShapeType="1"/>
            </p:cNvSpPr>
            <p:nvPr/>
          </p:nvSpPr>
          <p:spPr bwMode="auto">
            <a:xfrm flipH="1">
              <a:off x="3888" y="1920"/>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8" name="Line 43"/>
            <p:cNvSpPr>
              <a:spLocks noChangeShapeType="1"/>
            </p:cNvSpPr>
            <p:nvPr/>
          </p:nvSpPr>
          <p:spPr bwMode="auto">
            <a:xfrm flipH="1">
              <a:off x="3888" y="2640"/>
              <a:ext cx="48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9" name="Text Box 44"/>
            <p:cNvSpPr txBox="1">
              <a:spLocks noChangeArrowheads="1"/>
            </p:cNvSpPr>
            <p:nvPr/>
          </p:nvSpPr>
          <p:spPr bwMode="auto">
            <a:xfrm>
              <a:off x="912" y="96"/>
              <a:ext cx="6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50000"/>
                </a:spcBef>
                <a:buFontTx/>
                <a:buNone/>
              </a:pPr>
              <a:r>
                <a:rPr lang="en-GB" altLang="en-US" sz="1400">
                  <a:latin typeface="Times New Roman" pitchFamily="18" charset="0"/>
                </a:rPr>
                <a:t>inizio</a:t>
              </a:r>
            </a:p>
          </p:txBody>
        </p:sp>
        <p:sp>
          <p:nvSpPr>
            <p:cNvPr id="3100" name="Text Box 46"/>
            <p:cNvSpPr txBox="1">
              <a:spLocks noChangeArrowheads="1"/>
            </p:cNvSpPr>
            <p:nvPr/>
          </p:nvSpPr>
          <p:spPr bwMode="auto">
            <a:xfrm>
              <a:off x="2544" y="3936"/>
              <a:ext cx="6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50000"/>
                </a:spcBef>
                <a:buFontTx/>
                <a:buNone/>
              </a:pPr>
              <a:r>
                <a:rPr lang="en-GB" altLang="en-US" sz="1400">
                  <a:latin typeface="Times New Roman" pitchFamily="18" charset="0"/>
                </a:rPr>
                <a:t>fine</a:t>
              </a:r>
            </a:p>
          </p:txBody>
        </p:sp>
        <p:grpSp>
          <p:nvGrpSpPr>
            <p:cNvPr id="3101" name="Group 51"/>
            <p:cNvGrpSpPr>
              <a:grpSpLocks/>
            </p:cNvGrpSpPr>
            <p:nvPr/>
          </p:nvGrpSpPr>
          <p:grpSpPr bwMode="auto">
            <a:xfrm>
              <a:off x="1248" y="1104"/>
              <a:ext cx="384" cy="768"/>
              <a:chOff x="1248" y="1056"/>
              <a:chExt cx="384" cy="768"/>
            </a:xfrm>
          </p:grpSpPr>
          <p:sp>
            <p:nvSpPr>
              <p:cNvPr id="3103" name="Line 49"/>
              <p:cNvSpPr>
                <a:spLocks noChangeShapeType="1"/>
              </p:cNvSpPr>
              <p:nvPr/>
            </p:nvSpPr>
            <p:spPr bwMode="auto">
              <a:xfrm flipV="1">
                <a:off x="1248" y="1056"/>
                <a:ext cx="384"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04" name="Line 50"/>
              <p:cNvSpPr>
                <a:spLocks noChangeShapeType="1"/>
              </p:cNvSpPr>
              <p:nvPr/>
            </p:nvSpPr>
            <p:spPr bwMode="auto">
              <a:xfrm>
                <a:off x="1248" y="1440"/>
                <a:ext cx="384" cy="384"/>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3102" name="Text Box 52"/>
            <p:cNvSpPr txBox="1">
              <a:spLocks noChangeArrowheads="1"/>
            </p:cNvSpPr>
            <p:nvPr/>
          </p:nvSpPr>
          <p:spPr bwMode="auto">
            <a:xfrm>
              <a:off x="144" y="1153"/>
              <a:ext cx="1152"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algn="ctr" eaLnBrk="1" hangingPunct="1">
                <a:spcBef>
                  <a:spcPct val="50000"/>
                </a:spcBef>
                <a:buFontTx/>
                <a:buNone/>
              </a:pPr>
              <a:r>
                <a:rPr lang="en-GB" altLang="en-US" sz="1400" i="1">
                  <a:latin typeface="Times New Roman" pitchFamily="18" charset="0"/>
                </a:rPr>
                <a:t>Meta</a:t>
              </a:r>
              <a:r>
                <a:rPr lang="it-IT" altLang="en-US" sz="1400" i="1">
                  <a:latin typeface="Times New Roman" pitchFamily="18" charset="0"/>
                </a:rPr>
                <a:t>-</a:t>
              </a:r>
              <a:r>
                <a:rPr lang="en-GB" altLang="en-US" sz="1400">
                  <a:latin typeface="Times New Roman" pitchFamily="18" charset="0"/>
                </a:rPr>
                <a:t>conoscenza a priori</a:t>
              </a:r>
            </a:p>
          </p:txBody>
        </p:sp>
      </p:grpSp>
      <p:sp>
        <p:nvSpPr>
          <p:cNvPr id="2" name="Oval 1"/>
          <p:cNvSpPr/>
          <p:nvPr/>
        </p:nvSpPr>
        <p:spPr>
          <a:xfrm>
            <a:off x="3000375" y="4672013"/>
            <a:ext cx="3040063" cy="8112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ight Brace 2"/>
          <p:cNvSpPr/>
          <p:nvPr/>
        </p:nvSpPr>
        <p:spPr>
          <a:xfrm>
            <a:off x="6347486" y="2311809"/>
            <a:ext cx="312746" cy="2145298"/>
          </a:xfrm>
          <a:prstGeom prst="rightBrace">
            <a:avLst/>
          </a:prstGeom>
          <a:noFill/>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690406" y="3084231"/>
            <a:ext cx="1944216" cy="646331"/>
          </a:xfrm>
          <a:prstGeom prst="rect">
            <a:avLst/>
          </a:prstGeom>
          <a:noFill/>
        </p:spPr>
        <p:txBody>
          <a:bodyPr wrap="square" rtlCol="0">
            <a:spAutoFit/>
          </a:bodyPr>
          <a:lstStyle/>
          <a:p>
            <a:r>
              <a:rPr lang="it-IT" i="1" dirty="0" smtClean="0"/>
              <a:t>Costruzione del classificatore</a:t>
            </a:r>
            <a:endParaRPr lang="en-US" i="1" dirty="0"/>
          </a:p>
        </p:txBody>
      </p:sp>
      <p:sp>
        <p:nvSpPr>
          <p:cNvPr id="37" name="TextBox 36"/>
          <p:cNvSpPr txBox="1"/>
          <p:nvPr/>
        </p:nvSpPr>
        <p:spPr>
          <a:xfrm>
            <a:off x="5688124" y="5338139"/>
            <a:ext cx="1944216" cy="646331"/>
          </a:xfrm>
          <a:prstGeom prst="rect">
            <a:avLst/>
          </a:prstGeom>
          <a:noFill/>
        </p:spPr>
        <p:txBody>
          <a:bodyPr wrap="square" rtlCol="0">
            <a:spAutoFit/>
          </a:bodyPr>
          <a:lstStyle/>
          <a:p>
            <a:r>
              <a:rPr lang="it-IT" i="1" dirty="0" smtClean="0"/>
              <a:t>Ci concentriamo su questo punto!</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5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r>
              <a:rPr lang="it-IT" altLang="en-US" dirty="0" smtClean="0"/>
              <a:t>Matrice di confusione - costruzione</a:t>
            </a:r>
            <a:endParaRPr lang="en-US" altLang="en-US" dirty="0" smtClean="0"/>
          </a:p>
        </p:txBody>
      </p:sp>
      <p:sp>
        <p:nvSpPr>
          <p:cNvPr id="18435" name="Content Placeholder 2"/>
          <p:cNvSpPr>
            <a:spLocks noGrp="1"/>
          </p:cNvSpPr>
          <p:nvPr>
            <p:ph idx="1"/>
          </p:nvPr>
        </p:nvSpPr>
        <p:spPr/>
        <p:txBody>
          <a:bodyPr/>
          <a:lstStyle/>
          <a:p>
            <a:r>
              <a:rPr lang="it-IT" altLang="en-US" sz="2400" smtClean="0"/>
              <a:t>Ad ogni classificazione sul testing set, aggiungo +1 nell’apposita casella (ciò è possibile poiché conosco per ogni campione di test la sua classe predetta e quella reale)</a:t>
            </a:r>
          </a:p>
          <a:p>
            <a:r>
              <a:rPr lang="it-IT" altLang="en-US" sz="2400" smtClean="0"/>
              <a:t>In caso di classi bilanciate (perfettamente) avro’ che la somma su ogni riga mi darà lo stesso numero, ossia la cardinalità della classe </a:t>
            </a:r>
            <a:endParaRPr lang="en-US" altLang="en-US" sz="2400" smtClean="0"/>
          </a:p>
        </p:txBody>
      </p:sp>
      <p:sp>
        <p:nvSpPr>
          <p:cNvPr id="1843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75D4296-34CB-41ED-B098-B3520A3EABFF}" type="slidenum">
              <a:rPr lang="it-IT" altLang="en-US" smtClean="0">
                <a:solidFill>
                  <a:srgbClr val="800000"/>
                </a:solidFill>
              </a:rPr>
              <a:pPr eaLnBrk="1" hangingPunct="1"/>
              <a:t>20</a:t>
            </a:fld>
            <a:endParaRPr lang="it-IT" altLang="en-US" smtClean="0">
              <a:solidFill>
                <a:srgbClr val="800000"/>
              </a:solidFill>
            </a:endParaRPr>
          </a:p>
        </p:txBody>
      </p:sp>
      <p:graphicFrame>
        <p:nvGraphicFramePr>
          <p:cNvPr id="5" name="Group 22"/>
          <p:cNvGraphicFramePr>
            <a:graphicFrameLocks noGrp="1"/>
          </p:cNvGraphicFramePr>
          <p:nvPr/>
        </p:nvGraphicFramePr>
        <p:xfrm>
          <a:off x="4918075" y="4413250"/>
          <a:ext cx="2438400" cy="1890713"/>
        </p:xfrm>
        <a:graphic>
          <a:graphicData uri="http://schemas.openxmlformats.org/drawingml/2006/table">
            <a:tbl>
              <a:tblPr/>
              <a:tblGrid>
                <a:gridCol w="812800"/>
                <a:gridCol w="812800"/>
                <a:gridCol w="812800"/>
              </a:tblGrid>
              <a:tr h="609907">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1800" b="0" i="0" u="none" strike="noStrike" cap="none" normalizeH="0" baseline="0" dirty="0" smtClean="0">
                        <a:ln>
                          <a:noFill/>
                        </a:ln>
                        <a:solidFill>
                          <a:schemeClr val="bg2"/>
                        </a:solidFill>
                        <a:effectLst/>
                        <a:latin typeface="Tahoma" pitchFamily="34" charset="0"/>
                      </a:endParaRP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P</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N</a:t>
                      </a: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40403">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P</a:t>
                      </a: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20 (0.66)</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it-IT" altLang="en-US" sz="1800" b="0" i="0" u="none" strike="noStrike" cap="none" normalizeH="0" baseline="0" dirty="0" smtClean="0">
                          <a:ln>
                            <a:noFill/>
                          </a:ln>
                          <a:solidFill>
                            <a:schemeClr val="bg2"/>
                          </a:solidFill>
                          <a:effectLst/>
                          <a:latin typeface="Tahoma" pitchFamily="34" charset="0"/>
                        </a:rPr>
                        <a:t>10 (0.33)</a:t>
                      </a:r>
                      <a:endParaRPr kumimoji="0" lang="en-US" altLang="en-US" sz="1800" b="0" i="0" u="none" strike="noStrike" cap="none" normalizeH="0" baseline="0" dirty="0" smtClean="0">
                        <a:ln>
                          <a:noFill/>
                        </a:ln>
                        <a:solidFill>
                          <a:schemeClr val="bg2"/>
                        </a:solidFill>
                        <a:effectLst/>
                        <a:latin typeface="Tahoma" pitchFamily="34" charset="0"/>
                      </a:endParaRP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40403">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smtClean="0">
                          <a:ln>
                            <a:noFill/>
                          </a:ln>
                          <a:solidFill>
                            <a:schemeClr val="bg2"/>
                          </a:solidFill>
                          <a:effectLst/>
                          <a:latin typeface="Tahoma" pitchFamily="34" charset="0"/>
                        </a:rPr>
                        <a:t>N</a:t>
                      </a:r>
                    </a:p>
                  </a:txBody>
                  <a:tcPr marT="45743" marB="45743"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5 (0.17)</a:t>
                      </a:r>
                    </a:p>
                  </a:txBody>
                  <a:tcPr marT="45743" marB="45743"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1800" b="0" i="0" u="none" strike="noStrike" cap="none" normalizeH="0" baseline="0" dirty="0" smtClean="0">
                          <a:ln>
                            <a:noFill/>
                          </a:ln>
                          <a:solidFill>
                            <a:schemeClr val="bg2"/>
                          </a:solidFill>
                          <a:effectLst/>
                          <a:latin typeface="Tahoma" pitchFamily="34" charset="0"/>
                        </a:rPr>
                        <a:t>25 (0.83)</a:t>
                      </a:r>
                    </a:p>
                  </a:txBody>
                  <a:tcPr marT="45743" marB="45743"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18455" name="Rectangle 5"/>
          <p:cNvSpPr>
            <a:spLocks noChangeArrowheads="1"/>
          </p:cNvSpPr>
          <p:nvPr/>
        </p:nvSpPr>
        <p:spPr bwMode="auto">
          <a:xfrm>
            <a:off x="5710238" y="3983038"/>
            <a:ext cx="1557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18456" name="Rectangle 6"/>
          <p:cNvSpPr>
            <a:spLocks noChangeArrowheads="1"/>
          </p:cNvSpPr>
          <p:nvPr/>
        </p:nvSpPr>
        <p:spPr bwMode="auto">
          <a:xfrm rot="5400000">
            <a:off x="4060031" y="5488782"/>
            <a:ext cx="1222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
        <p:nvSpPr>
          <p:cNvPr id="8" name="Content Placeholder 2"/>
          <p:cNvSpPr txBox="1">
            <a:spLocks/>
          </p:cNvSpPr>
          <p:nvPr/>
        </p:nvSpPr>
        <p:spPr bwMode="auto">
          <a:xfrm>
            <a:off x="539750" y="4149725"/>
            <a:ext cx="3794125" cy="301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400" u="sng" kern="0" dirty="0" smtClean="0"/>
              <a:t>In caso di classi bilanciate</a:t>
            </a:r>
            <a:r>
              <a:rPr lang="it-IT" sz="2400" kern="0" dirty="0" smtClean="0"/>
              <a:t>, risulta conveniente normalizzare per righe e ottenere percentuali</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19459" name="Content Placeholder 2"/>
          <p:cNvSpPr>
            <a:spLocks noGrp="1"/>
          </p:cNvSpPr>
          <p:nvPr>
            <p:ph idx="1"/>
          </p:nvPr>
        </p:nvSpPr>
        <p:spPr>
          <a:xfrm>
            <a:off x="539750" y="1412875"/>
            <a:ext cx="6192490" cy="4525963"/>
          </a:xfrm>
        </p:spPr>
        <p:txBody>
          <a:bodyPr/>
          <a:lstStyle/>
          <a:p>
            <a:r>
              <a:rPr lang="it-IT" altLang="en-US" dirty="0" smtClean="0"/>
              <a:t>Varie misure (</a:t>
            </a:r>
            <a:r>
              <a:rPr lang="it-IT" altLang="en-US" b="1" dirty="0" smtClean="0"/>
              <a:t>tutte</a:t>
            </a:r>
            <a:r>
              <a:rPr lang="it-IT" altLang="en-US" dirty="0" smtClean="0"/>
              <a:t> in [0,1])</a:t>
            </a:r>
          </a:p>
          <a:p>
            <a:pPr lvl="1"/>
            <a:endParaRPr lang="it-IT" altLang="en-US" sz="2400" dirty="0" smtClean="0"/>
          </a:p>
          <a:p>
            <a:pPr lvl="1"/>
            <a:r>
              <a:rPr lang="it-IT" altLang="en-US" sz="2400" b="1" dirty="0" smtClean="0"/>
              <a:t>Accuratezza</a:t>
            </a:r>
            <a:r>
              <a:rPr lang="it-IT" altLang="en-US" sz="2400" dirty="0" smtClean="0"/>
              <a:t> (</a:t>
            </a:r>
            <a:r>
              <a:rPr lang="it-IT" altLang="en-US" sz="2400" i="1" dirty="0" smtClean="0"/>
              <a:t>accuracy</a:t>
            </a:r>
            <a:r>
              <a:rPr lang="it-IT" altLang="en-US" sz="2400" dirty="0" smtClean="0"/>
              <a:t>)</a:t>
            </a:r>
          </a:p>
          <a:p>
            <a:pPr lvl="1"/>
            <a:endParaRPr lang="it-IT" altLang="en-US" sz="2400" dirty="0" smtClean="0"/>
          </a:p>
          <a:p>
            <a:pPr lvl="1"/>
            <a:r>
              <a:rPr lang="it-IT" altLang="en-US" sz="2400" b="1" dirty="0" smtClean="0"/>
              <a:t>Precisione</a:t>
            </a:r>
            <a:r>
              <a:rPr lang="it-IT" altLang="en-US" sz="2400" dirty="0" smtClean="0"/>
              <a:t> (</a:t>
            </a:r>
            <a:r>
              <a:rPr lang="it-IT" altLang="en-US" sz="2400" i="1" dirty="0" smtClean="0"/>
              <a:t>precision</a:t>
            </a:r>
            <a:r>
              <a:rPr lang="it-IT" altLang="en-US" sz="2400" dirty="0" smtClean="0"/>
              <a:t>, positive predicted value PPV)</a:t>
            </a:r>
          </a:p>
          <a:p>
            <a:pPr lvl="2"/>
            <a:r>
              <a:rPr lang="it-IT" altLang="en-US" sz="2000" dirty="0" smtClean="0"/>
              <a:t>Proporzione dei casi predetti come positivi (</a:t>
            </a:r>
            <a:r>
              <a:rPr lang="it-IT" altLang="en-US" sz="2000" i="1" dirty="0" smtClean="0"/>
              <a:t>tp + fp</a:t>
            </a:r>
            <a:r>
              <a:rPr lang="it-IT" altLang="en-US" sz="2000" dirty="0" smtClean="0"/>
              <a:t>) che effettivamente lo sono</a:t>
            </a:r>
          </a:p>
          <a:p>
            <a:pPr lvl="2"/>
            <a:r>
              <a:rPr lang="it-IT" altLang="en-US" sz="2000" dirty="0" smtClean="0"/>
              <a:t>(</a:t>
            </a:r>
            <a:r>
              <a:rPr lang="it-IT" altLang="en-US" sz="2000" dirty="0" smtClean="0">
                <a:solidFill>
                  <a:srgbClr val="00B050"/>
                </a:solidFill>
              </a:rPr>
              <a:t>SE ALTA</a:t>
            </a:r>
            <a:r>
              <a:rPr lang="it-IT" altLang="en-US" sz="2000" dirty="0" smtClean="0"/>
              <a:t>) prendo come positivi  solo elementi che lo sono</a:t>
            </a:r>
          </a:p>
          <a:p>
            <a:pPr lvl="2"/>
            <a:r>
              <a:rPr lang="it-IT" altLang="en-US" sz="2000" dirty="0" smtClean="0"/>
              <a:t>(</a:t>
            </a:r>
            <a:r>
              <a:rPr lang="it-IT" altLang="en-US" sz="2000" dirty="0" smtClean="0">
                <a:solidFill>
                  <a:srgbClr val="FF0000"/>
                </a:solidFill>
              </a:rPr>
              <a:t>SE BASSA</a:t>
            </a:r>
            <a:r>
              <a:rPr lang="it-IT" altLang="en-US" sz="2000" dirty="0" smtClean="0"/>
              <a:t>) dico che tutto è positivo, non filtro</a:t>
            </a:r>
          </a:p>
          <a:p>
            <a:pPr lvl="1"/>
            <a:endParaRPr lang="it-IT" altLang="en-US" sz="2400" dirty="0" smtClean="0"/>
          </a:p>
          <a:p>
            <a:pPr lvl="1"/>
            <a:endParaRPr lang="it-IT" altLang="en-US" sz="2400" dirty="0" smtClean="0"/>
          </a:p>
          <a:p>
            <a:pPr lvl="1"/>
            <a:endParaRPr lang="it-IT" altLang="en-US" sz="2400" dirty="0" smtClean="0"/>
          </a:p>
          <a:p>
            <a:pPr lvl="1"/>
            <a:endParaRPr lang="it-IT" altLang="en-US" sz="2400" dirty="0" smtClean="0"/>
          </a:p>
          <a:p>
            <a:pPr lvl="1"/>
            <a:endParaRPr lang="en-US" altLang="en-US" dirty="0" smtClean="0"/>
          </a:p>
        </p:txBody>
      </p:sp>
      <p:sp>
        <p:nvSpPr>
          <p:cNvPr id="19460"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1F109B1-702D-471D-BA6C-3FC2DFAC33A5}" type="slidenum">
              <a:rPr lang="it-IT" altLang="en-US" smtClean="0">
                <a:solidFill>
                  <a:srgbClr val="800000"/>
                </a:solidFill>
              </a:rPr>
              <a:pPr eaLnBrk="1" hangingPunct="1"/>
              <a:t>21</a:t>
            </a:fld>
            <a:endParaRPr lang="it-IT" altLang="en-US" smtClean="0">
              <a:solidFill>
                <a:srgbClr val="80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611416895"/>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19472" name="Rectangle 5"/>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19473" name="Rectangle 6"/>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graphicFrame>
        <p:nvGraphicFramePr>
          <p:cNvPr id="19474" name="Object 7"/>
          <p:cNvGraphicFramePr>
            <a:graphicFrameLocks noChangeAspect="1"/>
          </p:cNvGraphicFramePr>
          <p:nvPr>
            <p:extLst>
              <p:ext uri="{D42A27DB-BD31-4B8C-83A1-F6EECF244321}">
                <p14:modId xmlns:p14="http://schemas.microsoft.com/office/powerpoint/2010/main" val="3803272632"/>
              </p:ext>
            </p:extLst>
          </p:nvPr>
        </p:nvGraphicFramePr>
        <p:xfrm>
          <a:off x="4801832" y="2090018"/>
          <a:ext cx="2660650" cy="1093788"/>
        </p:xfrm>
        <a:graphic>
          <a:graphicData uri="http://schemas.openxmlformats.org/presentationml/2006/ole">
            <mc:AlternateContent xmlns:mc="http://schemas.openxmlformats.org/markup-compatibility/2006">
              <mc:Choice xmlns:v="urn:schemas-microsoft-com:vml" Requires="v">
                <p:oleObj spid="_x0000_s19548" name="Equation" r:id="rId3" imgW="1015920" imgH="419040" progId="Equation.3">
                  <p:embed/>
                </p:oleObj>
              </mc:Choice>
              <mc:Fallback>
                <p:oleObj name="Equation" r:id="rId3" imgW="1015920" imgH="41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1832" y="2090018"/>
                        <a:ext cx="2660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475" name="Object 8"/>
          <p:cNvGraphicFramePr>
            <a:graphicFrameLocks noChangeAspect="1"/>
          </p:cNvGraphicFramePr>
          <p:nvPr>
            <p:extLst>
              <p:ext uri="{D42A27DB-BD31-4B8C-83A1-F6EECF244321}">
                <p14:modId xmlns:p14="http://schemas.microsoft.com/office/powerpoint/2010/main" val="2161308533"/>
              </p:ext>
            </p:extLst>
          </p:nvPr>
        </p:nvGraphicFramePr>
        <p:xfrm>
          <a:off x="7571624" y="2996952"/>
          <a:ext cx="1263650" cy="1093787"/>
        </p:xfrm>
        <a:graphic>
          <a:graphicData uri="http://schemas.openxmlformats.org/presentationml/2006/ole">
            <mc:AlternateContent xmlns:mc="http://schemas.openxmlformats.org/markup-compatibility/2006">
              <mc:Choice xmlns:v="urn:schemas-microsoft-com:vml" Requires="v">
                <p:oleObj spid="_x0000_s19549" name="Equation" r:id="rId5" imgW="482400" imgH="419040" progId="Equation.3">
                  <p:embed/>
                </p:oleObj>
              </mc:Choice>
              <mc:Fallback>
                <p:oleObj name="Equation" r:id="rId5" imgW="482400" imgH="41904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71624" y="2996952"/>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20483" name="Content Placeholder 2"/>
          <p:cNvSpPr>
            <a:spLocks noGrp="1"/>
          </p:cNvSpPr>
          <p:nvPr>
            <p:ph idx="1"/>
          </p:nvPr>
        </p:nvSpPr>
        <p:spPr>
          <a:xfrm>
            <a:off x="539750" y="1412875"/>
            <a:ext cx="5688013" cy="4525963"/>
          </a:xfrm>
        </p:spPr>
        <p:txBody>
          <a:bodyPr/>
          <a:lstStyle/>
          <a:p>
            <a:pPr lvl="1"/>
            <a:r>
              <a:rPr lang="it-IT" altLang="en-US" sz="2400" b="1" dirty="0" smtClean="0"/>
              <a:t>Sensitività</a:t>
            </a:r>
            <a:r>
              <a:rPr lang="it-IT" altLang="en-US" sz="2400" dirty="0" smtClean="0"/>
              <a:t>, recupero, richiamo (</a:t>
            </a:r>
            <a:r>
              <a:rPr lang="it-IT" altLang="en-US" sz="2400" i="1" dirty="0" smtClean="0"/>
              <a:t>recall</a:t>
            </a:r>
            <a:r>
              <a:rPr lang="it-IT" altLang="en-US" sz="2400" dirty="0" smtClean="0"/>
              <a:t>, </a:t>
            </a:r>
            <a:r>
              <a:rPr lang="it-IT" altLang="en-US" sz="2400" i="1" dirty="0" smtClean="0"/>
              <a:t>true positive rate TPR</a:t>
            </a:r>
            <a:r>
              <a:rPr lang="it-IT" altLang="en-US" sz="2400" dirty="0" smtClean="0"/>
              <a:t>, sensitivity, hit rate)</a:t>
            </a:r>
          </a:p>
          <a:p>
            <a:pPr lvl="2"/>
            <a:r>
              <a:rPr lang="it-IT" altLang="en-US" sz="2000" dirty="0" smtClean="0"/>
              <a:t>Proporzione di tutti i casi effettivamente positivi in gioco  (</a:t>
            </a:r>
            <a:r>
              <a:rPr lang="it-IT" altLang="en-US" sz="2000" i="1" dirty="0" smtClean="0"/>
              <a:t>tp+fn</a:t>
            </a:r>
            <a:r>
              <a:rPr lang="it-IT" altLang="en-US" sz="2000" dirty="0" smtClean="0"/>
              <a:t>) che sono stati classificati effettivamente come tali</a:t>
            </a:r>
          </a:p>
          <a:p>
            <a:pPr lvl="2"/>
            <a:r>
              <a:rPr lang="it-IT" altLang="en-US" sz="2000" dirty="0" smtClean="0"/>
              <a:t>(</a:t>
            </a:r>
            <a:r>
              <a:rPr lang="it-IT" altLang="en-US" sz="2000" dirty="0" smtClean="0">
                <a:solidFill>
                  <a:srgbClr val="00B050"/>
                </a:solidFill>
              </a:rPr>
              <a:t>SE ALTA</a:t>
            </a:r>
            <a:r>
              <a:rPr lang="it-IT" altLang="en-US" sz="2000" dirty="0" smtClean="0"/>
              <a:t>) non perdo elementi positivi</a:t>
            </a:r>
          </a:p>
          <a:p>
            <a:pPr lvl="2"/>
            <a:r>
              <a:rPr lang="it-IT" altLang="en-US" sz="2000" dirty="0" smtClean="0"/>
              <a:t>(</a:t>
            </a:r>
            <a:r>
              <a:rPr lang="it-IT" altLang="en-US" sz="2000" dirty="0" smtClean="0">
                <a:solidFill>
                  <a:srgbClr val="FF0000"/>
                </a:solidFill>
              </a:rPr>
              <a:t>SE BASSA</a:t>
            </a:r>
            <a:r>
              <a:rPr lang="it-IT" altLang="en-US" sz="2000" dirty="0" smtClean="0"/>
              <a:t>) perdo elementi positivi</a:t>
            </a:r>
          </a:p>
          <a:p>
            <a:pPr lvl="1"/>
            <a:r>
              <a:rPr lang="it-IT" altLang="en-US" sz="2400" b="1" dirty="0" smtClean="0"/>
              <a:t>F-measure </a:t>
            </a:r>
          </a:p>
          <a:p>
            <a:pPr lvl="2"/>
            <a:r>
              <a:rPr lang="it-IT" altLang="en-US" sz="2000" dirty="0" smtClean="0"/>
              <a:t>Combina precisione e sensitività in un’unica misura</a:t>
            </a:r>
          </a:p>
          <a:p>
            <a:pPr lvl="2"/>
            <a:r>
              <a:rPr lang="it-IT" altLang="en-US" sz="2000" dirty="0" smtClean="0"/>
              <a:t>Media armonica tra precisione e sensitività </a:t>
            </a:r>
            <a:endParaRPr lang="it-IT" altLang="en-US" dirty="0" smtClean="0"/>
          </a:p>
          <a:p>
            <a:pPr lvl="1"/>
            <a:endParaRPr lang="it-IT" altLang="en-US" sz="2400" dirty="0" smtClean="0"/>
          </a:p>
          <a:p>
            <a:pPr lvl="1"/>
            <a:endParaRPr lang="en-US" altLang="en-US" dirty="0" smtClean="0"/>
          </a:p>
        </p:txBody>
      </p:sp>
      <p:sp>
        <p:nvSpPr>
          <p:cNvPr id="20484"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691EC7F-0C8D-40C7-B987-F63EB91E329C}" type="slidenum">
              <a:rPr lang="it-IT" altLang="en-US" smtClean="0">
                <a:solidFill>
                  <a:srgbClr val="800000"/>
                </a:solidFill>
              </a:rPr>
              <a:pPr eaLnBrk="1" hangingPunct="1"/>
              <a:t>22</a:t>
            </a:fld>
            <a:endParaRPr lang="it-IT" altLang="en-US" smtClean="0">
              <a:solidFill>
                <a:srgbClr val="800000"/>
              </a:solidFill>
            </a:endParaRPr>
          </a:p>
        </p:txBody>
      </p:sp>
      <p:graphicFrame>
        <p:nvGraphicFramePr>
          <p:cNvPr id="20485" name="Object 9"/>
          <p:cNvGraphicFramePr>
            <a:graphicFrameLocks noChangeAspect="1"/>
          </p:cNvGraphicFramePr>
          <p:nvPr/>
        </p:nvGraphicFramePr>
        <p:xfrm>
          <a:off x="5940425" y="1389063"/>
          <a:ext cx="1263650" cy="1093787"/>
        </p:xfrm>
        <a:graphic>
          <a:graphicData uri="http://schemas.openxmlformats.org/presentationml/2006/ole">
            <mc:AlternateContent xmlns:mc="http://schemas.openxmlformats.org/markup-compatibility/2006">
              <mc:Choice xmlns:v="urn:schemas-microsoft-com:vml" Requires="v">
                <p:oleObj spid="_x0000_s20572" name="Equation" r:id="rId3" imgW="482400" imgH="419040" progId="Equation.3">
                  <p:embed/>
                </p:oleObj>
              </mc:Choice>
              <mc:Fallback>
                <p:oleObj name="Equation" r:id="rId3" imgW="482400" imgH="41904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1389063"/>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486" name="Object 10"/>
          <p:cNvGraphicFramePr>
            <a:graphicFrameLocks noChangeAspect="1"/>
          </p:cNvGraphicFramePr>
          <p:nvPr>
            <p:extLst>
              <p:ext uri="{D42A27DB-BD31-4B8C-83A1-F6EECF244321}">
                <p14:modId xmlns:p14="http://schemas.microsoft.com/office/powerpoint/2010/main" val="798816586"/>
              </p:ext>
            </p:extLst>
          </p:nvPr>
        </p:nvGraphicFramePr>
        <p:xfrm>
          <a:off x="6002338" y="5229200"/>
          <a:ext cx="2882900" cy="752475"/>
        </p:xfrm>
        <a:graphic>
          <a:graphicData uri="http://schemas.openxmlformats.org/presentationml/2006/ole">
            <mc:AlternateContent xmlns:mc="http://schemas.openxmlformats.org/markup-compatibility/2006">
              <mc:Choice xmlns:v="urn:schemas-microsoft-com:vml" Requires="v">
                <p:oleObj spid="_x0000_s20573" name="Equation" r:id="rId5" imgW="1600200" imgH="419040" progId="Equation.3">
                  <p:embed/>
                </p:oleObj>
              </mc:Choice>
              <mc:Fallback>
                <p:oleObj name="Equation" r:id="rId5" imgW="1600200" imgH="41904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2338" y="5229200"/>
                        <a:ext cx="28829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553997877"/>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0498" name="Rectangle 12"/>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0499" name="Rectangle 13"/>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it-IT" altLang="en-US" sz="4000" dirty="0" smtClean="0"/>
              <a:t>Matrice di confusione - misure</a:t>
            </a:r>
            <a:endParaRPr lang="en-US" altLang="en-US" sz="4000" dirty="0" smtClean="0"/>
          </a:p>
        </p:txBody>
      </p:sp>
      <p:sp>
        <p:nvSpPr>
          <p:cNvPr id="21507" name="Content Placeholder 2"/>
          <p:cNvSpPr>
            <a:spLocks noGrp="1"/>
          </p:cNvSpPr>
          <p:nvPr>
            <p:ph idx="1"/>
          </p:nvPr>
        </p:nvSpPr>
        <p:spPr>
          <a:xfrm>
            <a:off x="539750" y="1412875"/>
            <a:ext cx="5976466" cy="4525963"/>
          </a:xfrm>
        </p:spPr>
        <p:txBody>
          <a:bodyPr/>
          <a:lstStyle/>
          <a:p>
            <a:pPr lvl="1"/>
            <a:r>
              <a:rPr lang="it-IT" altLang="en-US" sz="2400" b="1" dirty="0" smtClean="0"/>
              <a:t>Specificità</a:t>
            </a:r>
            <a:r>
              <a:rPr lang="it-IT" altLang="en-US" sz="2400" dirty="0" smtClean="0"/>
              <a:t> (specificity SPC, true negative rate)</a:t>
            </a:r>
          </a:p>
          <a:p>
            <a:pPr lvl="2"/>
            <a:r>
              <a:rPr lang="it-IT" altLang="en-US" sz="2000" dirty="0" smtClean="0"/>
              <a:t>Porzione di tutti i casi negativi (</a:t>
            </a:r>
            <a:r>
              <a:rPr lang="it-IT" altLang="en-US" sz="2000" i="1" dirty="0" smtClean="0"/>
              <a:t>fp + tn</a:t>
            </a:r>
            <a:r>
              <a:rPr lang="it-IT" altLang="en-US" sz="2000" dirty="0" smtClean="0"/>
              <a:t>) che sono stati classificati correttamente</a:t>
            </a:r>
          </a:p>
          <a:p>
            <a:pPr lvl="2"/>
            <a:r>
              <a:rPr lang="it-IT" altLang="en-US" sz="2000" dirty="0" smtClean="0"/>
              <a:t>Vale il ragionamento fatto per la sensitività, ma fatto per i negativi</a:t>
            </a:r>
          </a:p>
          <a:p>
            <a:pPr lvl="1"/>
            <a:r>
              <a:rPr lang="it-IT" altLang="en-US" sz="2400" b="1" dirty="0" smtClean="0">
                <a:solidFill>
                  <a:srgbClr val="000000"/>
                </a:solidFill>
              </a:rPr>
              <a:t>Fall-out</a:t>
            </a:r>
            <a:r>
              <a:rPr lang="it-IT" altLang="en-US" sz="2400" dirty="0" smtClean="0">
                <a:solidFill>
                  <a:srgbClr val="000000"/>
                </a:solidFill>
              </a:rPr>
              <a:t> (</a:t>
            </a:r>
            <a:r>
              <a:rPr lang="it-IT" altLang="en-US" sz="2400" i="1" dirty="0" smtClean="0">
                <a:solidFill>
                  <a:srgbClr val="000000"/>
                </a:solidFill>
              </a:rPr>
              <a:t>false positive rate FPR</a:t>
            </a:r>
            <a:r>
              <a:rPr lang="it-IT" altLang="en-US" sz="2400" dirty="0" smtClean="0">
                <a:solidFill>
                  <a:srgbClr val="000000"/>
                </a:solidFill>
              </a:rPr>
              <a:t>)</a:t>
            </a:r>
          </a:p>
          <a:p>
            <a:pPr lvl="2"/>
            <a:r>
              <a:rPr lang="en-US" altLang="en-US" sz="2000" dirty="0" err="1" smtClean="0"/>
              <a:t>Proporzione</a:t>
            </a:r>
            <a:r>
              <a:rPr lang="en-US" altLang="en-US" sz="2000" dirty="0" smtClean="0"/>
              <a:t> </a:t>
            </a:r>
            <a:r>
              <a:rPr lang="en-US" altLang="en-US" sz="2000" dirty="0" err="1" smtClean="0"/>
              <a:t>dei</a:t>
            </a:r>
            <a:r>
              <a:rPr lang="en-US" altLang="en-US" sz="2000" dirty="0" smtClean="0"/>
              <a:t> </a:t>
            </a:r>
            <a:r>
              <a:rPr lang="en-US" altLang="en-US" sz="2000" dirty="0" err="1" smtClean="0"/>
              <a:t>negativi</a:t>
            </a:r>
            <a:r>
              <a:rPr lang="en-US" altLang="en-US" sz="2000" dirty="0" smtClean="0"/>
              <a:t> </a:t>
            </a:r>
            <a:r>
              <a:rPr lang="en-US" altLang="en-US" sz="2000" dirty="0" err="1" smtClean="0"/>
              <a:t>che</a:t>
            </a:r>
            <a:r>
              <a:rPr lang="en-US" altLang="en-US" sz="2000" dirty="0" smtClean="0"/>
              <a:t> </a:t>
            </a:r>
            <a:r>
              <a:rPr lang="en-US" altLang="en-US" sz="2000" dirty="0" err="1" smtClean="0"/>
              <a:t>sono</a:t>
            </a:r>
            <a:r>
              <a:rPr lang="en-US" altLang="en-US" sz="2000" dirty="0" smtClean="0"/>
              <a:t> </a:t>
            </a:r>
            <a:r>
              <a:rPr lang="en-US" altLang="en-US" sz="2000" dirty="0" err="1" smtClean="0"/>
              <a:t>stati</a:t>
            </a:r>
            <a:r>
              <a:rPr lang="en-US" altLang="en-US" sz="2000" dirty="0" smtClean="0"/>
              <a:t> </a:t>
            </a:r>
            <a:r>
              <a:rPr lang="en-US" altLang="en-US" sz="2000" dirty="0" err="1" smtClean="0"/>
              <a:t>scorrettamente</a:t>
            </a:r>
            <a:r>
              <a:rPr lang="en-US" altLang="en-US" sz="2000" dirty="0" smtClean="0"/>
              <a:t> </a:t>
            </a:r>
            <a:r>
              <a:rPr lang="en-US" altLang="en-US" sz="2000" dirty="0" err="1" smtClean="0"/>
              <a:t>classificati</a:t>
            </a:r>
            <a:r>
              <a:rPr lang="en-US" altLang="en-US" sz="2000" dirty="0" smtClean="0"/>
              <a:t> come </a:t>
            </a:r>
            <a:r>
              <a:rPr lang="en-US" altLang="en-US" sz="2000" dirty="0" err="1" smtClean="0"/>
              <a:t>positivi</a:t>
            </a:r>
            <a:endParaRPr lang="en-US" altLang="en-US" sz="2000" dirty="0" smtClean="0"/>
          </a:p>
          <a:p>
            <a:pPr lvl="2"/>
            <a:r>
              <a:rPr lang="it-IT" altLang="en-US" sz="2000" dirty="0" smtClean="0"/>
              <a:t>In pratica, quanti dei negativi che ho in gioco (</a:t>
            </a:r>
            <a:r>
              <a:rPr lang="it-IT" altLang="en-US" sz="2000" i="1" dirty="0" smtClean="0"/>
              <a:t>fp + tn</a:t>
            </a:r>
            <a:r>
              <a:rPr lang="it-IT" altLang="en-US" sz="2000" dirty="0" smtClean="0"/>
              <a:t>) sono stati accettati come positivi</a:t>
            </a:r>
          </a:p>
          <a:p>
            <a:pPr lvl="1"/>
            <a:endParaRPr lang="it-IT" altLang="en-US" sz="2400" dirty="0" smtClean="0"/>
          </a:p>
          <a:p>
            <a:pPr lvl="1"/>
            <a:endParaRPr lang="it-IT" altLang="en-US" sz="2400" dirty="0" smtClean="0"/>
          </a:p>
          <a:p>
            <a:pPr lvl="1"/>
            <a:endParaRPr lang="it-IT" altLang="en-US" sz="2400" dirty="0" smtClean="0"/>
          </a:p>
          <a:p>
            <a:pPr lvl="1"/>
            <a:endParaRPr lang="en-US" altLang="en-US" dirty="0" smtClean="0"/>
          </a:p>
        </p:txBody>
      </p:sp>
      <p:sp>
        <p:nvSpPr>
          <p:cNvPr id="2150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7EC76F0-A67F-4348-9AFD-AD23D4D6F69E}" type="slidenum">
              <a:rPr lang="it-IT" altLang="en-US" smtClean="0">
                <a:solidFill>
                  <a:srgbClr val="800000"/>
                </a:solidFill>
              </a:rPr>
              <a:pPr eaLnBrk="1" hangingPunct="1"/>
              <a:t>23</a:t>
            </a:fld>
            <a:endParaRPr lang="it-IT" altLang="en-US" smtClean="0">
              <a:solidFill>
                <a:srgbClr val="800000"/>
              </a:solidFill>
            </a:endParaRPr>
          </a:p>
        </p:txBody>
      </p:sp>
      <p:graphicFrame>
        <p:nvGraphicFramePr>
          <p:cNvPr id="21509" name="Object 7"/>
          <p:cNvGraphicFramePr>
            <a:graphicFrameLocks noChangeAspect="1"/>
          </p:cNvGraphicFramePr>
          <p:nvPr>
            <p:extLst>
              <p:ext uri="{D42A27DB-BD31-4B8C-83A1-F6EECF244321}">
                <p14:modId xmlns:p14="http://schemas.microsoft.com/office/powerpoint/2010/main" val="3425294010"/>
              </p:ext>
            </p:extLst>
          </p:nvPr>
        </p:nvGraphicFramePr>
        <p:xfrm>
          <a:off x="5940152" y="1139824"/>
          <a:ext cx="1263650" cy="1093788"/>
        </p:xfrm>
        <a:graphic>
          <a:graphicData uri="http://schemas.openxmlformats.org/presentationml/2006/ole">
            <mc:AlternateContent xmlns:mc="http://schemas.openxmlformats.org/markup-compatibility/2006">
              <mc:Choice xmlns:v="urn:schemas-microsoft-com:vml" Requires="v">
                <p:oleObj spid="_x0000_s21596" name="Equation" r:id="rId3" imgW="482400" imgH="419040" progId="Equation.3">
                  <p:embed/>
                </p:oleObj>
              </mc:Choice>
              <mc:Fallback>
                <p:oleObj name="Equation" r:id="rId3" imgW="482400" imgH="4190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139824"/>
                        <a:ext cx="1263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10" name="Object 11"/>
          <p:cNvGraphicFramePr>
            <a:graphicFrameLocks noChangeAspect="1"/>
          </p:cNvGraphicFramePr>
          <p:nvPr/>
        </p:nvGraphicFramePr>
        <p:xfrm>
          <a:off x="6370638" y="3357563"/>
          <a:ext cx="1263650" cy="1093787"/>
        </p:xfrm>
        <a:graphic>
          <a:graphicData uri="http://schemas.openxmlformats.org/presentationml/2006/ole">
            <mc:AlternateContent xmlns:mc="http://schemas.openxmlformats.org/markup-compatibility/2006">
              <mc:Choice xmlns:v="urn:schemas-microsoft-com:vml" Requires="v">
                <p:oleObj spid="_x0000_s21597" name="Equation" r:id="rId5" imgW="482391" imgH="418918" progId="Equation.3">
                  <p:embed/>
                </p:oleObj>
              </mc:Choice>
              <mc:Fallback>
                <p:oleObj name="Equation" r:id="rId5" imgW="482391" imgH="418918"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0638" y="3357563"/>
                        <a:ext cx="126365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4235691335"/>
              </p:ext>
            </p:extLst>
          </p:nvPr>
        </p:nvGraphicFramePr>
        <p:xfrm>
          <a:off x="7885113" y="1680477"/>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1522" name="Rectangle 16"/>
          <p:cNvSpPr>
            <a:spLocks noChangeArrowheads="1"/>
          </p:cNvSpPr>
          <p:nvPr/>
        </p:nvSpPr>
        <p:spPr bwMode="auto">
          <a:xfrm>
            <a:off x="7597775" y="1261377"/>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1523" name="Rectangle 17"/>
          <p:cNvSpPr>
            <a:spLocks noChangeArrowheads="1"/>
          </p:cNvSpPr>
          <p:nvPr/>
        </p:nvSpPr>
        <p:spPr bwMode="auto">
          <a:xfrm rot="5400000">
            <a:off x="7016751" y="1872564"/>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it-IT" altLang="en-US" sz="4000" dirty="0" smtClean="0"/>
              <a:t>Matrice di confusione - altre misure</a:t>
            </a:r>
            <a:endParaRPr lang="en-US" altLang="en-US" sz="4000" dirty="0" smtClean="0"/>
          </a:p>
        </p:txBody>
      </p:sp>
      <p:sp>
        <p:nvSpPr>
          <p:cNvPr id="22531" name="Content Placeholder 2"/>
          <p:cNvSpPr>
            <a:spLocks noGrp="1"/>
          </p:cNvSpPr>
          <p:nvPr>
            <p:ph idx="1"/>
          </p:nvPr>
        </p:nvSpPr>
        <p:spPr>
          <a:xfrm>
            <a:off x="539750" y="1412875"/>
            <a:ext cx="5688013" cy="4525963"/>
          </a:xfrm>
        </p:spPr>
        <p:txBody>
          <a:bodyPr/>
          <a:lstStyle/>
          <a:p>
            <a:pPr lvl="1"/>
            <a:endParaRPr lang="it-IT" altLang="en-US" sz="2400" b="1" smtClean="0"/>
          </a:p>
          <a:p>
            <a:pPr lvl="1"/>
            <a:r>
              <a:rPr lang="it-IT" altLang="en-US" sz="2400" b="1" smtClean="0"/>
              <a:t>False negative rate FNR</a:t>
            </a:r>
          </a:p>
          <a:p>
            <a:pPr lvl="2"/>
            <a:r>
              <a:rPr lang="it-IT" altLang="en-US" sz="2000" smtClean="0"/>
              <a:t>Percentuale di positivi che scorrettamente viene persa</a:t>
            </a:r>
          </a:p>
          <a:p>
            <a:pPr lvl="1"/>
            <a:r>
              <a:rPr lang="it-IT" altLang="en-US" sz="2400" b="1" smtClean="0"/>
              <a:t>Negative predictive value NPV</a:t>
            </a:r>
          </a:p>
          <a:p>
            <a:pPr lvl="2"/>
            <a:r>
              <a:rPr lang="it-IT" altLang="en-US" sz="2000" smtClean="0"/>
              <a:t>Vale il ragionamento fatto per la precisione, ma fatto per i negativi</a:t>
            </a:r>
          </a:p>
          <a:p>
            <a:pPr lvl="1"/>
            <a:r>
              <a:rPr lang="it-IT" altLang="en-US" sz="2400" b="1" smtClean="0"/>
              <a:t>False discovery rate FDR</a:t>
            </a:r>
          </a:p>
          <a:p>
            <a:pPr lvl="2"/>
            <a:r>
              <a:rPr lang="en-US" altLang="en-US" sz="2000" smtClean="0"/>
              <a:t>Proporzione </a:t>
            </a:r>
            <a:r>
              <a:rPr lang="it-IT" altLang="en-US" sz="2000" smtClean="0"/>
              <a:t>di falsi positivi trovati tra tutti i campioni classificati come positivi</a:t>
            </a:r>
          </a:p>
          <a:p>
            <a:pPr lvl="2"/>
            <a:r>
              <a:rPr lang="it-IT" altLang="en-US" sz="2000" smtClean="0"/>
              <a:t>Usato spesso in bioinformatica</a:t>
            </a:r>
          </a:p>
          <a:p>
            <a:pPr lvl="1"/>
            <a:endParaRPr lang="it-IT" altLang="en-US" sz="2400" smtClean="0"/>
          </a:p>
          <a:p>
            <a:pPr lvl="1"/>
            <a:endParaRPr lang="it-IT" altLang="en-US" sz="2400" smtClean="0"/>
          </a:p>
          <a:p>
            <a:pPr lvl="1"/>
            <a:endParaRPr lang="it-IT" altLang="en-US" sz="2400" smtClean="0"/>
          </a:p>
          <a:p>
            <a:pPr lvl="1"/>
            <a:endParaRPr lang="en-US" altLang="en-US" smtClean="0"/>
          </a:p>
        </p:txBody>
      </p:sp>
      <p:sp>
        <p:nvSpPr>
          <p:cNvPr id="2253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8FB5817-0C00-44CC-9A8C-B7DF3CDE8EE8}" type="slidenum">
              <a:rPr lang="it-IT" altLang="en-US" smtClean="0">
                <a:solidFill>
                  <a:srgbClr val="800000"/>
                </a:solidFill>
              </a:rPr>
              <a:pPr eaLnBrk="1" hangingPunct="1"/>
              <a:t>24</a:t>
            </a:fld>
            <a:endParaRPr lang="it-IT" altLang="en-US" smtClean="0">
              <a:solidFill>
                <a:srgbClr val="800000"/>
              </a:solidFill>
            </a:endParaRPr>
          </a:p>
        </p:txBody>
      </p:sp>
      <p:graphicFrame>
        <p:nvGraphicFramePr>
          <p:cNvPr id="22533" name="Object 8"/>
          <p:cNvGraphicFramePr>
            <a:graphicFrameLocks noChangeAspect="1"/>
          </p:cNvGraphicFramePr>
          <p:nvPr/>
        </p:nvGraphicFramePr>
        <p:xfrm>
          <a:off x="6234113" y="2997200"/>
          <a:ext cx="1230312" cy="1093788"/>
        </p:xfrm>
        <a:graphic>
          <a:graphicData uri="http://schemas.openxmlformats.org/presentationml/2006/ole">
            <mc:AlternateContent xmlns:mc="http://schemas.openxmlformats.org/markup-compatibility/2006">
              <mc:Choice xmlns:v="urn:schemas-microsoft-com:vml" Requires="v">
                <p:oleObj spid="_x0000_s22657" name="Equation" r:id="rId3" imgW="469900" imgH="419100" progId="Equation.3">
                  <p:embed/>
                </p:oleObj>
              </mc:Choice>
              <mc:Fallback>
                <p:oleObj name="Equation" r:id="rId3" imgW="469900" imgH="4191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4113" y="2997200"/>
                        <a:ext cx="1230312"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534" name="Object 9"/>
          <p:cNvGraphicFramePr>
            <a:graphicFrameLocks noChangeAspect="1"/>
          </p:cNvGraphicFramePr>
          <p:nvPr/>
        </p:nvGraphicFramePr>
        <p:xfrm>
          <a:off x="6135688" y="4581525"/>
          <a:ext cx="2925762" cy="1093788"/>
        </p:xfrm>
        <a:graphic>
          <a:graphicData uri="http://schemas.openxmlformats.org/presentationml/2006/ole">
            <mc:AlternateContent xmlns:mc="http://schemas.openxmlformats.org/markup-compatibility/2006">
              <mc:Choice xmlns:v="urn:schemas-microsoft-com:vml" Requires="v">
                <p:oleObj spid="_x0000_s22658" name="Equation" r:id="rId5" imgW="1117600" imgH="419100" progId="Equation.3">
                  <p:embed/>
                </p:oleObj>
              </mc:Choice>
              <mc:Fallback>
                <p:oleObj name="Equation" r:id="rId5" imgW="1117600" imgH="41910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5688" y="4581525"/>
                        <a:ext cx="2925762"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984144631"/>
              </p:ext>
            </p:extLst>
          </p:nvPr>
        </p:nvGraphicFramePr>
        <p:xfrm>
          <a:off x="7885113" y="1647900"/>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22546" name="Rectangle 13"/>
          <p:cNvSpPr>
            <a:spLocks noChangeArrowheads="1"/>
          </p:cNvSpPr>
          <p:nvPr/>
        </p:nvSpPr>
        <p:spPr bwMode="auto">
          <a:xfrm>
            <a:off x="7597775" y="1228800"/>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2547" name="Rectangle 14"/>
          <p:cNvSpPr>
            <a:spLocks noChangeArrowheads="1"/>
          </p:cNvSpPr>
          <p:nvPr/>
        </p:nvSpPr>
        <p:spPr bwMode="auto">
          <a:xfrm rot="5400000">
            <a:off x="7016751" y="1839987"/>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graphicFrame>
        <p:nvGraphicFramePr>
          <p:cNvPr id="22548" name="Object 15"/>
          <p:cNvGraphicFramePr>
            <a:graphicFrameLocks noChangeAspect="1"/>
          </p:cNvGraphicFramePr>
          <p:nvPr>
            <p:extLst>
              <p:ext uri="{D42A27DB-BD31-4B8C-83A1-F6EECF244321}">
                <p14:modId xmlns:p14="http://schemas.microsoft.com/office/powerpoint/2010/main" val="4175133781"/>
              </p:ext>
            </p:extLst>
          </p:nvPr>
        </p:nvGraphicFramePr>
        <p:xfrm>
          <a:off x="5508104" y="1772816"/>
          <a:ext cx="1263650" cy="1093788"/>
        </p:xfrm>
        <a:graphic>
          <a:graphicData uri="http://schemas.openxmlformats.org/presentationml/2006/ole">
            <mc:AlternateContent xmlns:mc="http://schemas.openxmlformats.org/markup-compatibility/2006">
              <mc:Choice xmlns:v="urn:schemas-microsoft-com:vml" Requires="v">
                <p:oleObj spid="_x0000_s22659" name="Equation" r:id="rId7" imgW="482400" imgH="419040" progId="Equation.3">
                  <p:embed/>
                </p:oleObj>
              </mc:Choice>
              <mc:Fallback>
                <p:oleObj name="Equation" r:id="rId7" imgW="482400" imgH="41904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8104" y="1772816"/>
                        <a:ext cx="12636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it-IT" altLang="en-US" smtClean="0"/>
              <a:t>Matrice di confusione (7)</a:t>
            </a:r>
            <a:endParaRPr lang="en-US" altLang="en-US" smtClean="0"/>
          </a:p>
        </p:txBody>
      </p:sp>
      <p:sp>
        <p:nvSpPr>
          <p:cNvPr id="23555" name="Content Placeholder 2"/>
          <p:cNvSpPr>
            <a:spLocks noGrp="1"/>
          </p:cNvSpPr>
          <p:nvPr>
            <p:ph idx="1"/>
          </p:nvPr>
        </p:nvSpPr>
        <p:spPr>
          <a:xfrm>
            <a:off x="571500" y="1341438"/>
            <a:ext cx="8229600" cy="4525962"/>
          </a:xfrm>
        </p:spPr>
        <p:txBody>
          <a:bodyPr/>
          <a:lstStyle/>
          <a:p>
            <a:r>
              <a:rPr lang="it-IT" altLang="en-US" sz="2400" dirty="0" smtClean="0"/>
              <a:t>Come sono legate (alcune del)le misure viste?</a:t>
            </a:r>
            <a:endParaRPr lang="en-US" altLang="en-US" sz="2400" dirty="0" smtClean="0"/>
          </a:p>
        </p:txBody>
      </p:sp>
      <p:sp>
        <p:nvSpPr>
          <p:cNvPr id="2355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65877EE-ED61-4DD0-B870-113262193385}" type="slidenum">
              <a:rPr lang="it-IT" altLang="en-US" smtClean="0">
                <a:solidFill>
                  <a:srgbClr val="800000"/>
                </a:solidFill>
              </a:rPr>
              <a:pPr eaLnBrk="1" hangingPunct="1"/>
              <a:t>25</a:t>
            </a:fld>
            <a:endParaRPr lang="it-IT" altLang="en-US" smtClean="0">
              <a:solidFill>
                <a:srgbClr val="800000"/>
              </a:solidFill>
            </a:endParaRPr>
          </a:p>
        </p:txBody>
      </p:sp>
      <p:sp>
        <p:nvSpPr>
          <p:cNvPr id="6" name="Rectangle 5"/>
          <p:cNvSpPr/>
          <p:nvPr/>
        </p:nvSpPr>
        <p:spPr>
          <a:xfrm>
            <a:off x="1841500" y="2008188"/>
            <a:ext cx="4032250" cy="367347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58" name="TextBox 6"/>
          <p:cNvSpPr txBox="1">
            <a:spLocks noChangeArrowheads="1"/>
          </p:cNvSpPr>
          <p:nvPr/>
        </p:nvSpPr>
        <p:spPr bwMode="auto">
          <a:xfrm>
            <a:off x="1763713" y="5683250"/>
            <a:ext cx="31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0</a:t>
            </a:r>
            <a:endParaRPr lang="en-US" altLang="en-US"/>
          </a:p>
        </p:txBody>
      </p:sp>
      <p:sp>
        <p:nvSpPr>
          <p:cNvPr id="23559" name="TextBox 7"/>
          <p:cNvSpPr txBox="1">
            <a:spLocks noChangeArrowheads="1"/>
          </p:cNvSpPr>
          <p:nvPr/>
        </p:nvSpPr>
        <p:spPr bwMode="auto">
          <a:xfrm>
            <a:off x="5561013" y="5681663"/>
            <a:ext cx="312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1</a:t>
            </a:r>
            <a:endParaRPr lang="en-US" altLang="en-US"/>
          </a:p>
        </p:txBody>
      </p:sp>
      <p:sp>
        <p:nvSpPr>
          <p:cNvPr id="23560" name="TextBox 8"/>
          <p:cNvSpPr txBox="1">
            <a:spLocks noChangeArrowheads="1"/>
          </p:cNvSpPr>
          <p:nvPr/>
        </p:nvSpPr>
        <p:spPr bwMode="auto">
          <a:xfrm>
            <a:off x="1557338" y="1916113"/>
            <a:ext cx="312737"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1</a:t>
            </a:r>
            <a:endParaRPr lang="en-US" altLang="en-US"/>
          </a:p>
        </p:txBody>
      </p:sp>
      <p:sp>
        <p:nvSpPr>
          <p:cNvPr id="23561" name="TextBox 9"/>
          <p:cNvSpPr txBox="1">
            <a:spLocks noChangeArrowheads="1"/>
          </p:cNvSpPr>
          <p:nvPr/>
        </p:nvSpPr>
        <p:spPr bwMode="auto">
          <a:xfrm>
            <a:off x="1552575" y="5324475"/>
            <a:ext cx="312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0</a:t>
            </a:r>
            <a:endParaRPr lang="en-US" altLang="en-US"/>
          </a:p>
        </p:txBody>
      </p:sp>
      <p:sp>
        <p:nvSpPr>
          <p:cNvPr id="23562" name="Rectangle 10"/>
          <p:cNvSpPr>
            <a:spLocks noChangeArrowheads="1"/>
          </p:cNvSpPr>
          <p:nvPr/>
        </p:nvSpPr>
        <p:spPr bwMode="auto">
          <a:xfrm>
            <a:off x="3094038" y="5886450"/>
            <a:ext cx="9541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dirty="0" smtClean="0">
                <a:solidFill>
                  <a:srgbClr val="000000"/>
                </a:solidFill>
              </a:rPr>
              <a:t>Fall-out</a:t>
            </a:r>
            <a:endParaRPr lang="en-US" altLang="en-US" dirty="0"/>
          </a:p>
        </p:txBody>
      </p:sp>
      <p:graphicFrame>
        <p:nvGraphicFramePr>
          <p:cNvPr id="23563" name="Object 11"/>
          <p:cNvGraphicFramePr>
            <a:graphicFrameLocks noChangeAspect="1"/>
          </p:cNvGraphicFramePr>
          <p:nvPr>
            <p:extLst>
              <p:ext uri="{D42A27DB-BD31-4B8C-83A1-F6EECF244321}">
                <p14:modId xmlns:p14="http://schemas.microsoft.com/office/powerpoint/2010/main" val="2420906168"/>
              </p:ext>
            </p:extLst>
          </p:nvPr>
        </p:nvGraphicFramePr>
        <p:xfrm>
          <a:off x="4048145" y="5767903"/>
          <a:ext cx="700088" cy="606425"/>
        </p:xfrm>
        <a:graphic>
          <a:graphicData uri="http://schemas.openxmlformats.org/presentationml/2006/ole">
            <mc:AlternateContent xmlns:mc="http://schemas.openxmlformats.org/markup-compatibility/2006">
              <mc:Choice xmlns:v="urn:schemas-microsoft-com:vml" Requires="v">
                <p:oleObj spid="_x0000_s23726" name="Equation" r:id="rId3" imgW="482391" imgH="418918" progId="Equation.3">
                  <p:embed/>
                </p:oleObj>
              </mc:Choice>
              <mc:Fallback>
                <p:oleObj name="Equation" r:id="rId3" imgW="482391" imgH="418918"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8145" y="5767903"/>
                        <a:ext cx="70008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64" name="Object 12"/>
          <p:cNvGraphicFramePr>
            <a:graphicFrameLocks noChangeAspect="1"/>
          </p:cNvGraphicFramePr>
          <p:nvPr>
            <p:extLst>
              <p:ext uri="{D42A27DB-BD31-4B8C-83A1-F6EECF244321}">
                <p14:modId xmlns:p14="http://schemas.microsoft.com/office/powerpoint/2010/main" val="1406476863"/>
              </p:ext>
            </p:extLst>
          </p:nvPr>
        </p:nvGraphicFramePr>
        <p:xfrm>
          <a:off x="4789907" y="4682331"/>
          <a:ext cx="717550" cy="622300"/>
        </p:xfrm>
        <a:graphic>
          <a:graphicData uri="http://schemas.openxmlformats.org/presentationml/2006/ole">
            <mc:AlternateContent xmlns:mc="http://schemas.openxmlformats.org/markup-compatibility/2006">
              <mc:Choice xmlns:v="urn:schemas-microsoft-com:vml" Requires="v">
                <p:oleObj spid="_x0000_s23727" name="Equation" r:id="rId5" imgW="482391" imgH="418918" progId="Equation.3">
                  <p:embed/>
                </p:oleObj>
              </mc:Choice>
              <mc:Fallback>
                <p:oleObj name="Equation" r:id="rId5" imgW="482391" imgH="418918"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9907" y="4682331"/>
                        <a:ext cx="71755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5" name="Rectangle 13"/>
          <p:cNvSpPr>
            <a:spLocks noChangeArrowheads="1"/>
          </p:cNvSpPr>
          <p:nvPr/>
        </p:nvSpPr>
        <p:spPr bwMode="auto">
          <a:xfrm>
            <a:off x="3563543" y="4948238"/>
            <a:ext cx="11977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dirty="0" smtClean="0">
                <a:solidFill>
                  <a:srgbClr val="000000"/>
                </a:solidFill>
              </a:rPr>
              <a:t>sensitività</a:t>
            </a:r>
            <a:endParaRPr lang="en-US" altLang="en-US" dirty="0"/>
          </a:p>
        </p:txBody>
      </p:sp>
      <p:sp>
        <p:nvSpPr>
          <p:cNvPr id="15" name="Oval 14"/>
          <p:cNvSpPr/>
          <p:nvPr/>
        </p:nvSpPr>
        <p:spPr>
          <a:xfrm>
            <a:off x="3094038" y="3386138"/>
            <a:ext cx="71437" cy="73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a:stCxn id="15" idx="6"/>
          </p:cNvCxnSpPr>
          <p:nvPr/>
        </p:nvCxnSpPr>
        <p:spPr>
          <a:xfrm>
            <a:off x="3165475" y="3422650"/>
            <a:ext cx="2708275" cy="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857375" y="3422650"/>
            <a:ext cx="1223963" cy="635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5" idx="4"/>
          </p:cNvCxnSpPr>
          <p:nvPr/>
        </p:nvCxnSpPr>
        <p:spPr>
          <a:xfrm>
            <a:off x="3130550" y="3459163"/>
            <a:ext cx="0" cy="2224087"/>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3128963" y="2008188"/>
            <a:ext cx="12700" cy="1377950"/>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3571" name="Rectangle 27"/>
          <p:cNvSpPr>
            <a:spLocks noChangeArrowheads="1"/>
          </p:cNvSpPr>
          <p:nvPr/>
        </p:nvSpPr>
        <p:spPr bwMode="auto">
          <a:xfrm>
            <a:off x="3641725" y="3644900"/>
            <a:ext cx="104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TNR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2" name="Rectangle 28"/>
          <p:cNvSpPr>
            <a:spLocks noChangeArrowheads="1"/>
          </p:cNvSpPr>
          <p:nvPr/>
        </p:nvSpPr>
        <p:spPr bwMode="auto">
          <a:xfrm>
            <a:off x="2157413" y="5865813"/>
            <a:ext cx="971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FPR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3" name="Rectangle 29"/>
          <p:cNvSpPr>
            <a:spLocks noChangeArrowheads="1"/>
          </p:cNvSpPr>
          <p:nvPr/>
        </p:nvSpPr>
        <p:spPr bwMode="auto">
          <a:xfrm>
            <a:off x="3475038" y="2187575"/>
            <a:ext cx="984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FNR</a:t>
            </a:r>
            <a:r>
              <a:rPr lang="it-IT" altLang="en-US">
                <a:solidFill>
                  <a:srgbClr val="000000"/>
                </a:solidFill>
                <a:latin typeface="Symbol" pitchFamily="18" charset="2"/>
              </a:rPr>
              <a:t>(Q)</a:t>
            </a:r>
            <a:endParaRPr lang="en-US" altLang="en-US">
              <a:latin typeface="Symbol" pitchFamily="18" charset="2"/>
            </a:endParaRPr>
          </a:p>
          <a:p>
            <a:pPr eaLnBrk="1" hangingPunct="1"/>
            <a:endParaRPr lang="en-US" altLang="en-US"/>
          </a:p>
        </p:txBody>
      </p:sp>
      <p:sp>
        <p:nvSpPr>
          <p:cNvPr id="23574" name="Rectangle 30"/>
          <p:cNvSpPr>
            <a:spLocks noChangeArrowheads="1"/>
          </p:cNvSpPr>
          <p:nvPr/>
        </p:nvSpPr>
        <p:spPr bwMode="auto">
          <a:xfrm>
            <a:off x="3711575" y="4578350"/>
            <a:ext cx="971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TPR</a:t>
            </a:r>
            <a:r>
              <a:rPr lang="it-IT" altLang="en-US">
                <a:solidFill>
                  <a:srgbClr val="000000"/>
                </a:solidFill>
                <a:latin typeface="Symbol" pitchFamily="18" charset="2"/>
              </a:rPr>
              <a:t>(Q)</a:t>
            </a:r>
            <a:endParaRPr lang="en-US" altLang="en-US">
              <a:latin typeface="Symbol" pitchFamily="18" charset="2"/>
            </a:endParaRPr>
          </a:p>
        </p:txBody>
      </p:sp>
      <p:cxnSp>
        <p:nvCxnSpPr>
          <p:cNvPr id="33" name="Straight Arrow Connector 32"/>
          <p:cNvCxnSpPr/>
          <p:nvPr/>
        </p:nvCxnSpPr>
        <p:spPr>
          <a:xfrm flipH="1" flipV="1">
            <a:off x="2470150" y="3459163"/>
            <a:ext cx="93663" cy="245268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3574" idx="1"/>
          </p:cNvCxnSpPr>
          <p:nvPr/>
        </p:nvCxnSpPr>
        <p:spPr>
          <a:xfrm flipH="1" flipV="1">
            <a:off x="3238500" y="4570413"/>
            <a:ext cx="473075" cy="1936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577" name="Object 38"/>
          <p:cNvGraphicFramePr>
            <a:graphicFrameLocks noChangeAspect="1"/>
          </p:cNvGraphicFramePr>
          <p:nvPr/>
        </p:nvGraphicFramePr>
        <p:xfrm>
          <a:off x="4595813" y="3459163"/>
          <a:ext cx="779462" cy="674687"/>
        </p:xfrm>
        <a:graphic>
          <a:graphicData uri="http://schemas.openxmlformats.org/presentationml/2006/ole">
            <mc:AlternateContent xmlns:mc="http://schemas.openxmlformats.org/markup-compatibility/2006">
              <mc:Choice xmlns:v="urn:schemas-microsoft-com:vml" Requires="v">
                <p:oleObj spid="_x0000_s23728" name="Equation" r:id="rId7" imgW="482391" imgH="418918" progId="Equation.3">
                  <p:embed/>
                </p:oleObj>
              </mc:Choice>
              <mc:Fallback>
                <p:oleObj name="Equation" r:id="rId7" imgW="482391" imgH="418918" progId="Equation.3">
                  <p:embed/>
                  <p:pic>
                    <p:nvPicPr>
                      <p:cNvPr id="0" name="Object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5813" y="3459163"/>
                        <a:ext cx="779462"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0" name="Straight Arrow Connector 39"/>
          <p:cNvCxnSpPr>
            <a:stCxn id="23571" idx="0"/>
          </p:cNvCxnSpPr>
          <p:nvPr/>
        </p:nvCxnSpPr>
        <p:spPr>
          <a:xfrm flipH="1" flipV="1">
            <a:off x="4129088" y="3422650"/>
            <a:ext cx="33337" cy="2222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579" name="Object 42"/>
          <p:cNvGraphicFramePr>
            <a:graphicFrameLocks noChangeAspect="1"/>
          </p:cNvGraphicFramePr>
          <p:nvPr/>
        </p:nvGraphicFramePr>
        <p:xfrm>
          <a:off x="4459288" y="2058988"/>
          <a:ext cx="779462" cy="673100"/>
        </p:xfrm>
        <a:graphic>
          <a:graphicData uri="http://schemas.openxmlformats.org/presentationml/2006/ole">
            <mc:AlternateContent xmlns:mc="http://schemas.openxmlformats.org/markup-compatibility/2006">
              <mc:Choice xmlns:v="urn:schemas-microsoft-com:vml" Requires="v">
                <p:oleObj spid="_x0000_s23729" name="Equation" r:id="rId9" imgW="482391" imgH="418918" progId="Equation.3">
                  <p:embed/>
                </p:oleObj>
              </mc:Choice>
              <mc:Fallback>
                <p:oleObj name="Equation" r:id="rId9" imgW="482391" imgH="418918" progId="Equation.3">
                  <p:embed/>
                  <p:pic>
                    <p:nvPicPr>
                      <p:cNvPr id="0" name="Object 4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59288" y="2058988"/>
                        <a:ext cx="779462"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44" name="Straight Arrow Connector 43"/>
          <p:cNvCxnSpPr>
            <a:stCxn id="23573" idx="1"/>
          </p:cNvCxnSpPr>
          <p:nvPr/>
        </p:nvCxnSpPr>
        <p:spPr>
          <a:xfrm flipH="1">
            <a:off x="3141663" y="2509838"/>
            <a:ext cx="333375" cy="1873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581" name="Rectangle 46"/>
          <p:cNvSpPr>
            <a:spLocks noChangeArrowheads="1"/>
          </p:cNvSpPr>
          <p:nvPr/>
        </p:nvSpPr>
        <p:spPr bwMode="auto">
          <a:xfrm>
            <a:off x="6228184" y="2720975"/>
            <a:ext cx="22558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solidFill>
                  <a:srgbClr val="000000"/>
                </a:solidFill>
              </a:rPr>
              <a:t>FNR</a:t>
            </a:r>
            <a:r>
              <a:rPr lang="it-IT" altLang="en-US">
                <a:solidFill>
                  <a:srgbClr val="000000"/>
                </a:solidFill>
                <a:latin typeface="Symbol" pitchFamily="18" charset="2"/>
              </a:rPr>
              <a:t>(Q) = 1-</a:t>
            </a:r>
            <a:r>
              <a:rPr lang="it-IT" altLang="en-US">
                <a:solidFill>
                  <a:srgbClr val="000000"/>
                </a:solidFill>
              </a:rPr>
              <a:t>TPR(</a:t>
            </a:r>
            <a:r>
              <a:rPr lang="it-IT" altLang="en-US">
                <a:solidFill>
                  <a:srgbClr val="000000"/>
                </a:solidFill>
                <a:latin typeface="Symbol" pitchFamily="18" charset="2"/>
              </a:rPr>
              <a:t>Q</a:t>
            </a:r>
            <a:r>
              <a:rPr lang="it-IT" altLang="en-US">
                <a:solidFill>
                  <a:srgbClr val="000000"/>
                </a:solidFill>
              </a:rPr>
              <a:t>)</a:t>
            </a:r>
            <a:endParaRPr lang="en-US" altLang="en-US">
              <a:latin typeface="Symbol" pitchFamily="18" charset="2"/>
            </a:endParaRPr>
          </a:p>
          <a:p>
            <a:pPr eaLnBrk="1" hangingPunct="1"/>
            <a:endParaRPr lang="it-IT" altLang="en-US">
              <a:solidFill>
                <a:srgbClr val="000000"/>
              </a:solidFill>
            </a:endParaRPr>
          </a:p>
          <a:p>
            <a:pPr eaLnBrk="1" hangingPunct="1"/>
            <a:endParaRPr lang="it-IT" altLang="en-US">
              <a:solidFill>
                <a:srgbClr val="000000"/>
              </a:solidFill>
            </a:endParaRPr>
          </a:p>
          <a:p>
            <a:pPr eaLnBrk="1" hangingPunct="1"/>
            <a:r>
              <a:rPr lang="it-IT" altLang="en-US">
                <a:solidFill>
                  <a:srgbClr val="000000"/>
                </a:solidFill>
              </a:rPr>
              <a:t>FPR</a:t>
            </a:r>
            <a:r>
              <a:rPr lang="it-IT" altLang="en-US">
                <a:solidFill>
                  <a:srgbClr val="000000"/>
                </a:solidFill>
                <a:latin typeface="Symbol" pitchFamily="18" charset="2"/>
              </a:rPr>
              <a:t>(Q) = 1-</a:t>
            </a:r>
            <a:r>
              <a:rPr lang="it-IT" altLang="en-US">
                <a:solidFill>
                  <a:srgbClr val="000000"/>
                </a:solidFill>
              </a:rPr>
              <a:t>TNR(</a:t>
            </a:r>
            <a:r>
              <a:rPr lang="it-IT" altLang="en-US">
                <a:solidFill>
                  <a:srgbClr val="000000"/>
                </a:solidFill>
                <a:latin typeface="Symbol" pitchFamily="18" charset="2"/>
              </a:rPr>
              <a:t>Q</a:t>
            </a:r>
            <a:r>
              <a:rPr lang="it-IT" altLang="en-US">
                <a:solidFill>
                  <a:srgbClr val="000000"/>
                </a:solidFill>
              </a:rPr>
              <a:t>)</a:t>
            </a:r>
            <a:endParaRPr lang="en-US" altLang="en-US">
              <a:latin typeface="Symbol" pitchFamily="18" charset="2"/>
            </a:endParaRPr>
          </a:p>
          <a:p>
            <a:pPr eaLnBrk="1" hangingPunct="1"/>
            <a:endParaRPr lang="en-US" altLang="en-US"/>
          </a:p>
        </p:txBody>
      </p:sp>
      <p:graphicFrame>
        <p:nvGraphicFramePr>
          <p:cNvPr id="30" name="Table 4"/>
          <p:cNvGraphicFramePr>
            <a:graphicFrameLocks noGrp="1"/>
          </p:cNvGraphicFramePr>
          <p:nvPr>
            <p:extLst>
              <p:ext uri="{D42A27DB-BD31-4B8C-83A1-F6EECF244321}">
                <p14:modId xmlns:p14="http://schemas.microsoft.com/office/powerpoint/2010/main" val="4054143047"/>
              </p:ext>
            </p:extLst>
          </p:nvPr>
        </p:nvGraphicFramePr>
        <p:xfrm>
          <a:off x="7526338" y="4953794"/>
          <a:ext cx="1079500" cy="741362"/>
        </p:xfrm>
        <a:graphic>
          <a:graphicData uri="http://schemas.openxmlformats.org/drawingml/2006/table">
            <a:tbl>
              <a:tblPr firstRow="1" bandRow="1">
                <a:tableStyleId>{5940675A-B579-460E-94D1-54222C63F5DA}</a:tableStyleId>
              </a:tblPr>
              <a:tblGrid>
                <a:gridCol w="539750"/>
                <a:gridCol w="539750"/>
              </a:tblGrid>
              <a:tr h="370681">
                <a:tc>
                  <a:txBody>
                    <a:bodyPr/>
                    <a:lstStyle/>
                    <a:p>
                      <a:r>
                        <a:rPr lang="it-IT" sz="1800" dirty="0" smtClean="0"/>
                        <a:t>tp</a:t>
                      </a:r>
                      <a:endParaRPr lang="en-US" sz="1800" dirty="0"/>
                    </a:p>
                  </a:txBody>
                  <a:tcPr marL="91388" marR="91388" marT="45700" marB="45700"/>
                </a:tc>
                <a:tc>
                  <a:txBody>
                    <a:bodyPr/>
                    <a:lstStyle/>
                    <a:p>
                      <a:r>
                        <a:rPr lang="it-IT" sz="1800" dirty="0" smtClean="0"/>
                        <a:t>fn</a:t>
                      </a:r>
                      <a:endParaRPr lang="en-US" sz="1800" dirty="0"/>
                    </a:p>
                  </a:txBody>
                  <a:tcPr marL="91388" marR="91388" marT="45700" marB="45700"/>
                </a:tc>
              </a:tr>
              <a:tr h="370681">
                <a:tc>
                  <a:txBody>
                    <a:bodyPr/>
                    <a:lstStyle/>
                    <a:p>
                      <a:r>
                        <a:rPr lang="it-IT" sz="1800" dirty="0" smtClean="0"/>
                        <a:t>fp</a:t>
                      </a:r>
                      <a:endParaRPr lang="en-US" sz="1800" dirty="0"/>
                    </a:p>
                  </a:txBody>
                  <a:tcPr marL="91388" marR="91388" marT="45700" marB="45700"/>
                </a:tc>
                <a:tc>
                  <a:txBody>
                    <a:bodyPr/>
                    <a:lstStyle/>
                    <a:p>
                      <a:r>
                        <a:rPr lang="it-IT" sz="1800" dirty="0" smtClean="0"/>
                        <a:t>tn</a:t>
                      </a:r>
                      <a:endParaRPr lang="en-US" sz="1800" dirty="0"/>
                    </a:p>
                  </a:txBody>
                  <a:tcPr marL="91388" marR="91388" marT="45700" marB="45700"/>
                </a:tc>
              </a:tr>
            </a:tbl>
          </a:graphicData>
        </a:graphic>
      </p:graphicFrame>
      <p:sp>
        <p:nvSpPr>
          <p:cNvPr id="31" name="Rectangle 5"/>
          <p:cNvSpPr>
            <a:spLocks noChangeArrowheads="1"/>
          </p:cNvSpPr>
          <p:nvPr/>
        </p:nvSpPr>
        <p:spPr bwMode="auto">
          <a:xfrm>
            <a:off x="7239000" y="4534694"/>
            <a:ext cx="15573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32" name="Rectangle 6"/>
          <p:cNvSpPr>
            <a:spLocks noChangeArrowheads="1"/>
          </p:cNvSpPr>
          <p:nvPr/>
        </p:nvSpPr>
        <p:spPr bwMode="auto">
          <a:xfrm rot="5400000">
            <a:off x="6657976" y="5145881"/>
            <a:ext cx="1223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5850D12D-5BB9-4984-9E8F-6DBE98A9AC49}" type="slidenum">
              <a:rPr lang="it-IT" altLang="en-US" sz="1400" smtClean="0">
                <a:solidFill>
                  <a:srgbClr val="800000"/>
                </a:solidFill>
                <a:latin typeface="Arial" charset="0"/>
              </a:rPr>
              <a:pPr eaLnBrk="1" hangingPunct="1">
                <a:spcBef>
                  <a:spcPct val="0"/>
                </a:spcBef>
                <a:buFontTx/>
                <a:buNone/>
              </a:pPr>
              <a:t>26</a:t>
            </a:fld>
            <a:endParaRPr lang="it-IT" altLang="en-US" sz="1400" smtClean="0">
              <a:solidFill>
                <a:srgbClr val="800000"/>
              </a:solidFill>
              <a:latin typeface="Arial" charset="0"/>
            </a:endParaRPr>
          </a:p>
        </p:txBody>
      </p:sp>
      <p:sp>
        <p:nvSpPr>
          <p:cNvPr id="24579" name="Rectangle 2"/>
          <p:cNvSpPr>
            <a:spLocks noGrp="1" noChangeArrowheads="1"/>
          </p:cNvSpPr>
          <p:nvPr>
            <p:ph type="title"/>
          </p:nvPr>
        </p:nvSpPr>
        <p:spPr/>
        <p:txBody>
          <a:bodyPr/>
          <a:lstStyle/>
          <a:p>
            <a:r>
              <a:rPr lang="en-US" altLang="en-US" sz="4000" smtClean="0"/>
              <a:t>Matrice di confusione – costi</a:t>
            </a:r>
          </a:p>
        </p:txBody>
      </p:sp>
      <p:sp>
        <p:nvSpPr>
          <p:cNvPr id="24580" name="Content Placeholder 2"/>
          <p:cNvSpPr>
            <a:spLocks noGrp="1"/>
          </p:cNvSpPr>
          <p:nvPr>
            <p:ph idx="1"/>
          </p:nvPr>
        </p:nvSpPr>
        <p:spPr/>
        <p:txBody>
          <a:bodyPr/>
          <a:lstStyle/>
          <a:p>
            <a:pPr lvl="1"/>
            <a:r>
              <a:rPr lang="it-IT" altLang="en-US" smtClean="0"/>
              <a:t>Includo il concetto di costo</a:t>
            </a:r>
          </a:p>
          <a:p>
            <a:endParaRPr lang="it-IT" altLang="en-US" smtClean="0"/>
          </a:p>
        </p:txBody>
      </p:sp>
      <p:graphicFrame>
        <p:nvGraphicFramePr>
          <p:cNvPr id="10" name="Group 22"/>
          <p:cNvGraphicFramePr>
            <a:graphicFrameLocks noGrp="1"/>
          </p:cNvGraphicFramePr>
          <p:nvPr/>
        </p:nvGraphicFramePr>
        <p:xfrm>
          <a:off x="838200" y="1981200"/>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20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it-IT" altLang="en-US" sz="2400" b="0" i="0" u="none" strike="noStrike" cap="none" normalizeH="0" baseline="0" dirty="0" smtClean="0">
                          <a:ln>
                            <a:noFill/>
                          </a:ln>
                          <a:solidFill>
                            <a:schemeClr val="bg2"/>
                          </a:solidFill>
                          <a:effectLst/>
                          <a:latin typeface="Tahoma" pitchFamily="34" charset="0"/>
                        </a:rPr>
                        <a:t>10</a:t>
                      </a: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30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90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599" name="Text Box 23"/>
          <p:cNvSpPr txBox="1">
            <a:spLocks noChangeArrowheads="1"/>
          </p:cNvSpPr>
          <p:nvPr/>
        </p:nvSpPr>
        <p:spPr bwMode="auto">
          <a:xfrm>
            <a:off x="1295400" y="3810000"/>
            <a:ext cx="15573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00" name="Text Box 24"/>
          <p:cNvSpPr txBox="1">
            <a:spLocks noChangeArrowheads="1"/>
          </p:cNvSpPr>
          <p:nvPr/>
        </p:nvSpPr>
        <p:spPr bwMode="auto">
          <a:xfrm rot="-5400000">
            <a:off x="40482" y="2775744"/>
            <a:ext cx="1223962"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graphicFrame>
        <p:nvGraphicFramePr>
          <p:cNvPr id="13" name="Group 25"/>
          <p:cNvGraphicFramePr>
            <a:graphicFrameLocks noGrp="1"/>
          </p:cNvGraphicFramePr>
          <p:nvPr/>
        </p:nvGraphicFramePr>
        <p:xfrm>
          <a:off x="3276600" y="4294188"/>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2</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1</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619" name="Text Box 45"/>
          <p:cNvSpPr txBox="1">
            <a:spLocks noChangeArrowheads="1"/>
          </p:cNvSpPr>
          <p:nvPr/>
        </p:nvSpPr>
        <p:spPr bwMode="auto">
          <a:xfrm rot="-5400000">
            <a:off x="-424656" y="2799556"/>
            <a:ext cx="14160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Classifier 1</a:t>
            </a:r>
          </a:p>
        </p:txBody>
      </p:sp>
      <p:sp>
        <p:nvSpPr>
          <p:cNvPr id="24620" name="Text Box 46"/>
          <p:cNvSpPr txBox="1">
            <a:spLocks noChangeArrowheads="1"/>
          </p:cNvSpPr>
          <p:nvPr/>
        </p:nvSpPr>
        <p:spPr bwMode="auto">
          <a:xfrm>
            <a:off x="3155950" y="3933825"/>
            <a:ext cx="2814638"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Matrice di costo Co {c</a:t>
            </a:r>
            <a:r>
              <a:rPr lang="en-US" altLang="en-US" b="1" baseline="-25000"/>
              <a:t>ij</a:t>
            </a:r>
            <a:r>
              <a:rPr lang="en-US" altLang="en-US" b="1"/>
              <a:t>}</a:t>
            </a:r>
          </a:p>
        </p:txBody>
      </p:sp>
      <p:graphicFrame>
        <p:nvGraphicFramePr>
          <p:cNvPr id="16" name="Group 47"/>
          <p:cNvGraphicFramePr>
            <a:graphicFrameLocks noGrp="1"/>
          </p:cNvGraphicFramePr>
          <p:nvPr/>
        </p:nvGraphicFramePr>
        <p:xfrm>
          <a:off x="5334000" y="1981200"/>
          <a:ext cx="2438400" cy="1828800"/>
        </p:xfrm>
        <a:graphic>
          <a:graphicData uri="http://schemas.openxmlformats.org/drawingml/2006/table">
            <a:tbl>
              <a:tblPr/>
              <a:tblGrid>
                <a:gridCol w="812800"/>
                <a:gridCol w="812800"/>
                <a:gridCol w="812800"/>
              </a:tblGrid>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endParaRPr kumimoji="0" lang="en-US" altLang="en-US" sz="2400" b="0" i="0" u="none" strike="noStrike" cap="none" normalizeH="0" baseline="0" dirty="0" smtClean="0">
                        <a:ln>
                          <a:noFill/>
                        </a:ln>
                        <a:solidFill>
                          <a:schemeClr val="bg2"/>
                        </a:solidFill>
                        <a:effectLst/>
                        <a:latin typeface="Tahoma" pitchFamily="34" charset="0"/>
                      </a:endParaRP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28575"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P</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10</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20</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12700" cap="flat" cmpd="sng" algn="ctr">
                      <a:solidFill>
                        <a:schemeClr val="tx1"/>
                      </a:solidFill>
                      <a:prstDash val="solid"/>
                      <a:miter lim="800000"/>
                      <a:headEnd type="none" w="sm" len="sm"/>
                      <a:tailEnd type="none" w="sm" len="sm"/>
                    </a:lnB>
                    <a:lnTlToBr>
                      <a:noFill/>
                    </a:lnTlToBr>
                    <a:lnBlToTr>
                      <a:noFill/>
                    </a:lnBlToTr>
                    <a:noFill/>
                  </a:tcPr>
                </a:tc>
              </a:tr>
              <a:tr h="609600">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N</a:t>
                      </a:r>
                    </a:p>
                  </a:txBody>
                  <a:tcPr horzOverflow="overflow">
                    <a:lnL w="28575"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dirty="0" smtClean="0">
                          <a:ln>
                            <a:noFill/>
                          </a:ln>
                          <a:solidFill>
                            <a:schemeClr val="bg2"/>
                          </a:solidFill>
                          <a:effectLst/>
                          <a:latin typeface="Tahoma" pitchFamily="34" charset="0"/>
                        </a:rPr>
                        <a:t>15</a:t>
                      </a:r>
                    </a:p>
                  </a:txBody>
                  <a:tcPr horzOverflow="overflow">
                    <a:lnL w="12700" cap="flat" cmpd="sng" algn="ctr">
                      <a:solidFill>
                        <a:schemeClr val="tx1"/>
                      </a:solidFill>
                      <a:prstDash val="solid"/>
                      <a:miter lim="800000"/>
                      <a:headEnd type="none" w="sm" len="sm"/>
                      <a:tailEnd type="none" w="sm" len="sm"/>
                    </a:lnL>
                    <a:lnR w="12700"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c>
                  <a:txBody>
                    <a:bodyPr/>
                    <a:lstStyle>
                      <a:lvl1pPr>
                        <a:spcBef>
                          <a:spcPct val="50000"/>
                        </a:spcBef>
                        <a:buClr>
                          <a:srgbClr val="E2007F"/>
                        </a:buClr>
                        <a:buFont typeface="Wingdings" pitchFamily="2" charset="2"/>
                        <a:defRPr sz="2400">
                          <a:solidFill>
                            <a:schemeClr val="bg2"/>
                          </a:solidFill>
                          <a:latin typeface="Tahoma" pitchFamily="34" charset="0"/>
                        </a:defRPr>
                      </a:lvl1pPr>
                      <a:lvl2pPr marL="341313">
                        <a:spcBef>
                          <a:spcPct val="50000"/>
                        </a:spcBef>
                        <a:buClr>
                          <a:srgbClr val="00C6BD"/>
                        </a:buClr>
                        <a:buFont typeface="Wingdings" pitchFamily="2" charset="2"/>
                        <a:defRPr sz="2000">
                          <a:solidFill>
                            <a:schemeClr val="bg2"/>
                          </a:solidFill>
                          <a:latin typeface="Tahoma" pitchFamily="34" charset="0"/>
                        </a:defRPr>
                      </a:lvl2pPr>
                      <a:lvl3pPr marL="681038">
                        <a:spcBef>
                          <a:spcPct val="50000"/>
                        </a:spcBef>
                        <a:buClr>
                          <a:srgbClr val="00B2EB"/>
                        </a:buClr>
                        <a:buFont typeface="Wingdings" pitchFamily="2" charset="2"/>
                        <a:defRPr>
                          <a:solidFill>
                            <a:schemeClr val="bg2"/>
                          </a:solidFill>
                          <a:latin typeface="Tahoma" pitchFamily="34" charset="0"/>
                        </a:defRPr>
                      </a:lvl3pPr>
                      <a:lvl4pPr marL="1028700">
                        <a:spcBef>
                          <a:spcPct val="50000"/>
                        </a:spcBef>
                        <a:buClr>
                          <a:srgbClr val="009999"/>
                        </a:buClr>
                        <a:buFont typeface="Wingdings" pitchFamily="2" charset="2"/>
                        <a:defRPr sz="1400">
                          <a:solidFill>
                            <a:schemeClr val="bg2"/>
                          </a:solidFill>
                          <a:latin typeface="Tahoma" pitchFamily="34" charset="0"/>
                        </a:defRPr>
                      </a:lvl4pPr>
                      <a:lvl5pPr marL="1368425">
                        <a:spcBef>
                          <a:spcPct val="50000"/>
                        </a:spcBef>
                        <a:buClr>
                          <a:srgbClr val="33CC33"/>
                        </a:buClr>
                        <a:buFont typeface="Wingdings" pitchFamily="2" charset="2"/>
                        <a:defRPr sz="1000">
                          <a:solidFill>
                            <a:schemeClr val="bg2"/>
                          </a:solidFill>
                          <a:latin typeface="Tahoma" pitchFamily="34" charset="0"/>
                        </a:defRPr>
                      </a:lvl5pPr>
                      <a:lvl6pPr marL="18256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6pPr>
                      <a:lvl7pPr marL="22828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7pPr>
                      <a:lvl8pPr marL="27400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8pPr>
                      <a:lvl9pPr marL="3197225" eaLnBrk="0" fontAlgn="base" hangingPunct="0">
                        <a:spcBef>
                          <a:spcPct val="50000"/>
                        </a:spcBef>
                        <a:spcAft>
                          <a:spcPct val="0"/>
                        </a:spcAft>
                        <a:buClr>
                          <a:srgbClr val="33CC33"/>
                        </a:buClr>
                        <a:buFont typeface="Wingdings" pitchFamily="2" charset="2"/>
                        <a:defRPr sz="1000">
                          <a:solidFill>
                            <a:schemeClr val="bg2"/>
                          </a:solidFill>
                          <a:latin typeface="Tahoma" pitchFamily="34" charset="0"/>
                        </a:defRPr>
                      </a:lvl9pPr>
                    </a:lstStyle>
                    <a:p>
                      <a:pPr marL="0" marR="0" lvl="0" indent="0" algn="l" defTabSz="914400" rtl="0" eaLnBrk="0" fontAlgn="base" latinLnBrk="0" hangingPunct="0">
                        <a:lnSpc>
                          <a:spcPct val="100000"/>
                        </a:lnSpc>
                        <a:spcBef>
                          <a:spcPct val="50000"/>
                        </a:spcBef>
                        <a:spcAft>
                          <a:spcPct val="0"/>
                        </a:spcAft>
                        <a:buClr>
                          <a:srgbClr val="E2007F"/>
                        </a:buClr>
                        <a:buSzTx/>
                        <a:buFont typeface="Wingdings" pitchFamily="2" charset="2"/>
                        <a:buNone/>
                        <a:tabLst/>
                      </a:pPr>
                      <a:r>
                        <a:rPr kumimoji="0" lang="en-US" altLang="en-US" sz="2400" b="0" i="0" u="none" strike="noStrike" cap="none" normalizeH="0" baseline="0" smtClean="0">
                          <a:ln>
                            <a:noFill/>
                          </a:ln>
                          <a:solidFill>
                            <a:schemeClr val="bg2"/>
                          </a:solidFill>
                          <a:effectLst/>
                          <a:latin typeface="Tahoma" pitchFamily="34" charset="0"/>
                        </a:rPr>
                        <a:t>105</a:t>
                      </a:r>
                    </a:p>
                  </a:txBody>
                  <a:tcPr horzOverflow="overflow">
                    <a:lnL w="12700" cap="flat" cmpd="sng" algn="ctr">
                      <a:solidFill>
                        <a:schemeClr val="tx1"/>
                      </a:solidFill>
                      <a:prstDash val="solid"/>
                      <a:miter lim="800000"/>
                      <a:headEnd type="none" w="sm" len="sm"/>
                      <a:tailEnd type="none" w="sm" len="sm"/>
                    </a:lnL>
                    <a:lnR w="28575" cap="flat" cmpd="sng" algn="ctr">
                      <a:solidFill>
                        <a:schemeClr val="tx1"/>
                      </a:solidFill>
                      <a:prstDash val="solid"/>
                      <a:miter lim="800000"/>
                      <a:headEnd type="none" w="sm" len="sm"/>
                      <a:tailEnd type="none" w="sm" len="sm"/>
                    </a:lnR>
                    <a:lnT w="12700" cap="flat" cmpd="sng" algn="ctr">
                      <a:solidFill>
                        <a:schemeClr val="tx1"/>
                      </a:solidFill>
                      <a:prstDash val="solid"/>
                      <a:miter lim="800000"/>
                      <a:headEnd type="none" w="sm" len="sm"/>
                      <a:tailEnd type="none" w="sm" len="sm"/>
                    </a:lnT>
                    <a:lnB w="28575" cap="flat" cmpd="sng" algn="ctr">
                      <a:solidFill>
                        <a:schemeClr val="tx1"/>
                      </a:solidFill>
                      <a:prstDash val="solid"/>
                      <a:miter lim="800000"/>
                      <a:headEnd type="none" w="sm" len="sm"/>
                      <a:tailEnd type="none" w="sm" len="sm"/>
                    </a:lnB>
                    <a:lnTlToBr>
                      <a:noFill/>
                    </a:lnTlToBr>
                    <a:lnBlToTr>
                      <a:noFill/>
                    </a:lnBlToTr>
                    <a:noFill/>
                  </a:tcPr>
                </a:tc>
              </a:tr>
            </a:tbl>
          </a:graphicData>
        </a:graphic>
      </p:graphicFrame>
      <p:sp>
        <p:nvSpPr>
          <p:cNvPr id="24639" name="Line 69"/>
          <p:cNvSpPr>
            <a:spLocks noChangeShapeType="1"/>
          </p:cNvSpPr>
          <p:nvPr/>
        </p:nvSpPr>
        <p:spPr bwMode="auto">
          <a:xfrm flipH="1">
            <a:off x="2971800" y="2819400"/>
            <a:ext cx="5334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0" name="Text Box 70"/>
          <p:cNvSpPr txBox="1">
            <a:spLocks noChangeArrowheads="1"/>
          </p:cNvSpPr>
          <p:nvPr/>
        </p:nvSpPr>
        <p:spPr bwMode="auto">
          <a:xfrm>
            <a:off x="3581400" y="2590800"/>
            <a:ext cx="3762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it-IT" altLang="en-US"/>
              <a:t>fp</a:t>
            </a:r>
            <a:endParaRPr lang="en-US" altLang="en-US"/>
          </a:p>
        </p:txBody>
      </p:sp>
      <p:sp>
        <p:nvSpPr>
          <p:cNvPr id="24641" name="Line 71"/>
          <p:cNvSpPr>
            <a:spLocks noChangeShapeType="1"/>
          </p:cNvSpPr>
          <p:nvPr/>
        </p:nvSpPr>
        <p:spPr bwMode="auto">
          <a:xfrm flipH="1">
            <a:off x="1219200" y="3581400"/>
            <a:ext cx="609600" cy="381000"/>
          </a:xfrm>
          <a:prstGeom prst="line">
            <a:avLst/>
          </a:prstGeom>
          <a:noFill/>
          <a:ln w="9525">
            <a:solidFill>
              <a:schemeClr val="tx1"/>
            </a:solidFill>
            <a:miter lim="800000"/>
            <a:headEnd type="triangle"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2" name="Text Box 73"/>
          <p:cNvSpPr txBox="1">
            <a:spLocks noChangeArrowheads="1"/>
          </p:cNvSpPr>
          <p:nvPr/>
        </p:nvSpPr>
        <p:spPr bwMode="auto">
          <a:xfrm>
            <a:off x="762000" y="3775075"/>
            <a:ext cx="3762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fn</a:t>
            </a:r>
          </a:p>
        </p:txBody>
      </p:sp>
      <p:sp>
        <p:nvSpPr>
          <p:cNvPr id="24643" name="Text Box 74"/>
          <p:cNvSpPr txBox="1">
            <a:spLocks noChangeArrowheads="1"/>
          </p:cNvSpPr>
          <p:nvPr/>
        </p:nvSpPr>
        <p:spPr bwMode="auto">
          <a:xfrm>
            <a:off x="102973" y="4581128"/>
            <a:ext cx="2819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b="1" dirty="0"/>
              <a:t>Error rate</a:t>
            </a:r>
            <a:r>
              <a:rPr lang="en-US" altLang="en-US" sz="2400" dirty="0"/>
              <a:t>: 40/150</a:t>
            </a:r>
          </a:p>
          <a:p>
            <a:pPr eaLnBrk="1" hangingPunct="1"/>
            <a:r>
              <a:rPr lang="en-US" altLang="en-US" sz="2400" b="1" dirty="0" err="1"/>
              <a:t>Costo</a:t>
            </a:r>
            <a:r>
              <a:rPr lang="en-US" altLang="en-US" sz="2400" dirty="0"/>
              <a:t>: 30x1+10x2=50</a:t>
            </a:r>
          </a:p>
        </p:txBody>
      </p:sp>
      <p:sp>
        <p:nvSpPr>
          <p:cNvPr id="24644" name="Text Box 75"/>
          <p:cNvSpPr txBox="1">
            <a:spLocks noChangeArrowheads="1"/>
          </p:cNvSpPr>
          <p:nvPr/>
        </p:nvSpPr>
        <p:spPr bwMode="auto">
          <a:xfrm>
            <a:off x="6018259" y="4598494"/>
            <a:ext cx="29749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b="1" dirty="0"/>
              <a:t>Error rate</a:t>
            </a:r>
            <a:r>
              <a:rPr lang="en-US" altLang="en-US" sz="2400" dirty="0"/>
              <a:t>: 35/150</a:t>
            </a:r>
          </a:p>
          <a:p>
            <a:pPr eaLnBrk="1" hangingPunct="1"/>
            <a:r>
              <a:rPr lang="en-US" altLang="en-US" sz="2400" b="1" dirty="0" err="1"/>
              <a:t>Costo</a:t>
            </a:r>
            <a:r>
              <a:rPr lang="en-US" altLang="en-US" sz="2400" dirty="0"/>
              <a:t>: 15x1+20x2=55</a:t>
            </a:r>
          </a:p>
        </p:txBody>
      </p:sp>
      <p:sp>
        <p:nvSpPr>
          <p:cNvPr id="24645" name="Text Box 23"/>
          <p:cNvSpPr txBox="1">
            <a:spLocks noChangeArrowheads="1"/>
          </p:cNvSpPr>
          <p:nvPr/>
        </p:nvSpPr>
        <p:spPr bwMode="auto">
          <a:xfrm>
            <a:off x="5840413" y="3756025"/>
            <a:ext cx="155733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46" name="Text Box 24"/>
          <p:cNvSpPr txBox="1">
            <a:spLocks noChangeArrowheads="1"/>
          </p:cNvSpPr>
          <p:nvPr/>
        </p:nvSpPr>
        <p:spPr bwMode="auto">
          <a:xfrm rot="-5400000">
            <a:off x="4587081" y="2739232"/>
            <a:ext cx="12223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sp>
        <p:nvSpPr>
          <p:cNvPr id="24647" name="Text Box 45"/>
          <p:cNvSpPr txBox="1">
            <a:spLocks noChangeArrowheads="1"/>
          </p:cNvSpPr>
          <p:nvPr/>
        </p:nvSpPr>
        <p:spPr bwMode="auto">
          <a:xfrm rot="-5400000">
            <a:off x="4121150" y="2763838"/>
            <a:ext cx="1414463"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b="1"/>
              <a:t>Classifier 2</a:t>
            </a:r>
          </a:p>
        </p:txBody>
      </p:sp>
      <p:sp>
        <p:nvSpPr>
          <p:cNvPr id="24648" name="Text Box 23"/>
          <p:cNvSpPr txBox="1">
            <a:spLocks noChangeArrowheads="1"/>
          </p:cNvSpPr>
          <p:nvPr/>
        </p:nvSpPr>
        <p:spPr bwMode="auto">
          <a:xfrm>
            <a:off x="3663950" y="6083300"/>
            <a:ext cx="15557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4649" name="Text Box 24"/>
          <p:cNvSpPr txBox="1">
            <a:spLocks noChangeArrowheads="1"/>
          </p:cNvSpPr>
          <p:nvPr/>
        </p:nvSpPr>
        <p:spPr bwMode="auto">
          <a:xfrm rot="-5400000">
            <a:off x="2545556" y="4880769"/>
            <a:ext cx="122237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lrs.icg.tugraz.at/research/actionrec/confusion_weizman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475" y="1189038"/>
            <a:ext cx="6734175"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itle 1"/>
          <p:cNvSpPr>
            <a:spLocks noGrp="1"/>
          </p:cNvSpPr>
          <p:nvPr>
            <p:ph type="title"/>
          </p:nvPr>
        </p:nvSpPr>
        <p:spPr/>
        <p:txBody>
          <a:bodyPr/>
          <a:lstStyle/>
          <a:p>
            <a:r>
              <a:rPr lang="it-IT" altLang="en-US" smtClean="0"/>
              <a:t>Matrice di confusione – C classi</a:t>
            </a:r>
            <a:endParaRPr lang="en-US" altLang="en-US" smtClean="0"/>
          </a:p>
        </p:txBody>
      </p:sp>
      <p:sp>
        <p:nvSpPr>
          <p:cNvPr id="2765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6E57F74-BF45-4F8B-9F3A-10CD1433B35F}" type="slidenum">
              <a:rPr lang="it-IT" altLang="en-US" smtClean="0">
                <a:solidFill>
                  <a:srgbClr val="800000"/>
                </a:solidFill>
              </a:rPr>
              <a:pPr eaLnBrk="1" hangingPunct="1"/>
              <a:t>27</a:t>
            </a:fld>
            <a:endParaRPr lang="it-IT" altLang="en-US" smtClean="0">
              <a:solidFill>
                <a:srgbClr val="800000"/>
              </a:solidFill>
            </a:endParaRPr>
          </a:p>
        </p:txBody>
      </p:sp>
      <p:sp>
        <p:nvSpPr>
          <p:cNvPr id="27653" name="Rectangle 5"/>
          <p:cNvSpPr>
            <a:spLocks noChangeArrowheads="1"/>
          </p:cNvSpPr>
          <p:nvPr/>
        </p:nvSpPr>
        <p:spPr bwMode="auto">
          <a:xfrm>
            <a:off x="7524328" y="3175000"/>
            <a:ext cx="13688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2400" dirty="0" err="1"/>
              <a:t>Cosa</a:t>
            </a:r>
            <a:r>
              <a:rPr lang="en-US" altLang="en-US" sz="2400" dirty="0"/>
              <a:t> </a:t>
            </a:r>
            <a:r>
              <a:rPr lang="en-US" altLang="en-US" sz="2400" dirty="0" err="1"/>
              <a:t>si</a:t>
            </a:r>
            <a:r>
              <a:rPr lang="en-US" altLang="en-US" sz="2400" dirty="0"/>
              <a:t> </a:t>
            </a:r>
            <a:r>
              <a:rPr lang="en-US" altLang="en-US" sz="2400" dirty="0" err="1"/>
              <a:t>pu</a:t>
            </a:r>
            <a:r>
              <a:rPr lang="it-IT" altLang="en-US" sz="2400" dirty="0"/>
              <a:t>ò dire?</a:t>
            </a:r>
            <a:endParaRPr lang="en-US" altLang="en-US" sz="2400" dirty="0"/>
          </a:p>
        </p:txBody>
      </p:sp>
      <p:sp>
        <p:nvSpPr>
          <p:cNvPr id="27654" name="Rectangle 9"/>
          <p:cNvSpPr>
            <a:spLocks noChangeArrowheads="1"/>
          </p:cNvSpPr>
          <p:nvPr/>
        </p:nvSpPr>
        <p:spPr bwMode="auto">
          <a:xfrm>
            <a:off x="3806825" y="1203325"/>
            <a:ext cx="1557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predetti</a:t>
            </a:r>
            <a:endParaRPr lang="en-US" altLang="en-US"/>
          </a:p>
        </p:txBody>
      </p:sp>
      <p:sp>
        <p:nvSpPr>
          <p:cNvPr id="27655" name="Rectangle 10"/>
          <p:cNvSpPr>
            <a:spLocks noChangeArrowheads="1"/>
          </p:cNvSpPr>
          <p:nvPr/>
        </p:nvSpPr>
        <p:spPr bwMode="auto">
          <a:xfrm rot="5400000">
            <a:off x="858044" y="3636169"/>
            <a:ext cx="1222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altLang="en-US"/>
              <a:t>Indici reali</a:t>
            </a:r>
            <a:endParaRPr lang="en-US"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it-IT" altLang="en-US" sz="4000" smtClean="0"/>
              <a:t>Matrice di confusione – C classi (2)</a:t>
            </a:r>
            <a:endParaRPr lang="en-US" altLang="en-US" sz="4000" smtClean="0"/>
          </a:p>
        </p:txBody>
      </p:sp>
      <p:sp>
        <p:nvSpPr>
          <p:cNvPr id="28675" name="Content Placeholder 2"/>
          <p:cNvSpPr>
            <a:spLocks noGrp="1"/>
          </p:cNvSpPr>
          <p:nvPr>
            <p:ph idx="1"/>
          </p:nvPr>
        </p:nvSpPr>
        <p:spPr/>
        <p:txBody>
          <a:bodyPr/>
          <a:lstStyle/>
          <a:p>
            <a:r>
              <a:rPr lang="it-IT" altLang="en-US" sz="2400" smtClean="0"/>
              <a:t>Risulta semplice generalizzare precisione e sensitività nel caso multiclasse</a:t>
            </a:r>
          </a:p>
          <a:p>
            <a:r>
              <a:rPr lang="it-IT" altLang="en-US" sz="2400" smtClean="0"/>
              <a:t>Ovviamente, si parlerà di precisione e sensitività </a:t>
            </a:r>
            <a:r>
              <a:rPr lang="it-IT" altLang="en-US" sz="2400" i="1" smtClean="0"/>
              <a:t>associata alla singola classe</a:t>
            </a:r>
          </a:p>
          <a:p>
            <a:r>
              <a:rPr lang="it-IT" altLang="en-US" sz="2400" i="1" smtClean="0"/>
              <a:t>Conf </a:t>
            </a:r>
            <a:r>
              <a:rPr lang="it-IT" altLang="en-US" sz="2400" smtClean="0"/>
              <a:t>matrice di confusione </a:t>
            </a:r>
            <a:r>
              <a:rPr lang="it-IT" altLang="en-US" sz="2400" i="1" smtClean="0"/>
              <a:t>C x C</a:t>
            </a:r>
            <a:endParaRPr lang="en-US" altLang="en-US" sz="2400" i="1" smtClean="0"/>
          </a:p>
        </p:txBody>
      </p:sp>
      <p:sp>
        <p:nvSpPr>
          <p:cNvPr id="28676"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CF60BED-6A7E-4722-9FF2-F950A4FAFF31}" type="slidenum">
              <a:rPr lang="it-IT" altLang="en-US" smtClean="0">
                <a:solidFill>
                  <a:srgbClr val="800000"/>
                </a:solidFill>
              </a:rPr>
              <a:pPr eaLnBrk="1" hangingPunct="1"/>
              <a:t>28</a:t>
            </a:fld>
            <a:endParaRPr lang="it-IT" altLang="en-US" smtClean="0">
              <a:solidFill>
                <a:srgbClr val="800000"/>
              </a:solidFill>
            </a:endParaRPr>
          </a:p>
        </p:txBody>
      </p:sp>
      <p:graphicFrame>
        <p:nvGraphicFramePr>
          <p:cNvPr id="28677" name="Object 4"/>
          <p:cNvGraphicFramePr>
            <a:graphicFrameLocks noChangeAspect="1"/>
          </p:cNvGraphicFramePr>
          <p:nvPr/>
        </p:nvGraphicFramePr>
        <p:xfrm>
          <a:off x="663575" y="3500438"/>
          <a:ext cx="6249988" cy="1193800"/>
        </p:xfrm>
        <a:graphic>
          <a:graphicData uri="http://schemas.openxmlformats.org/presentationml/2006/ole">
            <mc:AlternateContent xmlns:mc="http://schemas.openxmlformats.org/markup-compatibility/2006">
              <mc:Choice xmlns:v="urn:schemas-microsoft-com:vml" Requires="v">
                <p:oleObj spid="_x0000_s28794" name="Equation" r:id="rId3" imgW="2387520" imgH="457200" progId="Equation.3">
                  <p:embed/>
                </p:oleObj>
              </mc:Choice>
              <mc:Fallback>
                <p:oleObj name="Equation" r:id="rId3" imgW="238752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575" y="3500438"/>
                        <a:ext cx="624998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678" name="Object 5"/>
          <p:cNvGraphicFramePr>
            <a:graphicFrameLocks noChangeAspect="1"/>
          </p:cNvGraphicFramePr>
          <p:nvPr/>
        </p:nvGraphicFramePr>
        <p:xfrm>
          <a:off x="539750" y="5038725"/>
          <a:ext cx="6249988" cy="1193800"/>
        </p:xfrm>
        <a:graphic>
          <a:graphicData uri="http://schemas.openxmlformats.org/presentationml/2006/ole">
            <mc:AlternateContent xmlns:mc="http://schemas.openxmlformats.org/markup-compatibility/2006">
              <mc:Choice xmlns:v="urn:schemas-microsoft-com:vml" Requires="v">
                <p:oleObj spid="_x0000_s28795" name="Equation" r:id="rId5" imgW="2387520" imgH="457200" progId="Equation.3">
                  <p:embed/>
                </p:oleObj>
              </mc:Choice>
              <mc:Fallback>
                <p:oleObj name="Equation" r:id="rId5" imgW="2387520" imgH="4572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5038725"/>
                        <a:ext cx="624998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Table 6"/>
          <p:cNvGraphicFramePr>
            <a:graphicFrameLocks noGrp="1"/>
          </p:cNvGraphicFramePr>
          <p:nvPr/>
        </p:nvGraphicFramePr>
        <p:xfrm>
          <a:off x="7164388" y="3500438"/>
          <a:ext cx="1512888" cy="1112838"/>
        </p:xfrm>
        <a:graphic>
          <a:graphicData uri="http://schemas.openxmlformats.org/drawingml/2006/table">
            <a:tbl>
              <a:tblPr firstRow="1" bandRow="1">
                <a:tableStyleId>{5940675A-B579-460E-94D1-54222C63F5DA}</a:tableStyleId>
              </a:tblPr>
              <a:tblGrid>
                <a:gridCol w="504296"/>
                <a:gridCol w="504296"/>
                <a:gridCol w="504296"/>
              </a:tblGrid>
              <a:tr h="370946">
                <a:tc>
                  <a:txBody>
                    <a:bodyPr/>
                    <a:lstStyle/>
                    <a:p>
                      <a:endParaRPr lang="en-US" sz="1800" dirty="0"/>
                    </a:p>
                  </a:txBody>
                  <a:tcPr marL="91483" marR="91483" marT="45733" marB="45733"/>
                </a:tc>
                <a:tc>
                  <a:txBody>
                    <a:bodyPr/>
                    <a:lstStyle/>
                    <a:p>
                      <a:endParaRPr lang="en-US" sz="1800"/>
                    </a:p>
                  </a:txBody>
                  <a:tcPr marL="91483" marR="91483" marT="45733" marB="45733"/>
                </a:tc>
                <a:tc>
                  <a:txBody>
                    <a:bodyPr/>
                    <a:lstStyle/>
                    <a:p>
                      <a:endParaRPr lang="en-US" sz="1800"/>
                    </a:p>
                  </a:txBody>
                  <a:tcPr marL="91483" marR="91483" marT="45733" marB="45733"/>
                </a:tc>
              </a:tr>
              <a:tr h="370946">
                <a:tc>
                  <a:txBody>
                    <a:bodyPr/>
                    <a:lstStyle/>
                    <a:p>
                      <a:endParaRPr lang="en-US" sz="1800"/>
                    </a:p>
                  </a:txBody>
                  <a:tcPr marL="91483" marR="91483" marT="45733" marB="45733"/>
                </a:tc>
                <a:tc>
                  <a:txBody>
                    <a:bodyPr/>
                    <a:lstStyle/>
                    <a:p>
                      <a:endParaRPr lang="en-US" sz="1800"/>
                    </a:p>
                  </a:txBody>
                  <a:tcPr marL="91483" marR="91483" marT="45733" marB="45733"/>
                </a:tc>
                <a:tc>
                  <a:txBody>
                    <a:bodyPr/>
                    <a:lstStyle/>
                    <a:p>
                      <a:endParaRPr lang="en-US" sz="1800"/>
                    </a:p>
                  </a:txBody>
                  <a:tcPr marL="91483" marR="91483" marT="45733" marB="45733"/>
                </a:tc>
              </a:tr>
              <a:tr h="370946">
                <a:tc>
                  <a:txBody>
                    <a:bodyPr/>
                    <a:lstStyle/>
                    <a:p>
                      <a:endParaRPr lang="en-US" sz="1800"/>
                    </a:p>
                  </a:txBody>
                  <a:tcPr marL="91483" marR="91483" marT="45733" marB="45733"/>
                </a:tc>
                <a:tc>
                  <a:txBody>
                    <a:bodyPr/>
                    <a:lstStyle/>
                    <a:p>
                      <a:endParaRPr lang="en-US" sz="1800"/>
                    </a:p>
                  </a:txBody>
                  <a:tcPr marL="91483" marR="91483" marT="45733" marB="45733"/>
                </a:tc>
                <a:tc>
                  <a:txBody>
                    <a:bodyPr/>
                    <a:lstStyle/>
                    <a:p>
                      <a:endParaRPr lang="en-US" sz="1800" dirty="0"/>
                    </a:p>
                  </a:txBody>
                  <a:tcPr marL="91483" marR="91483" marT="45733" marB="45733"/>
                </a:tc>
              </a:tr>
            </a:tbl>
          </a:graphicData>
        </a:graphic>
      </p:graphicFrame>
      <p:sp>
        <p:nvSpPr>
          <p:cNvPr id="28697" name="Text Box 23"/>
          <p:cNvSpPr txBox="1">
            <a:spLocks noChangeArrowheads="1"/>
          </p:cNvSpPr>
          <p:nvPr/>
        </p:nvSpPr>
        <p:spPr bwMode="auto">
          <a:xfrm>
            <a:off x="7191375" y="3141663"/>
            <a:ext cx="1557338"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8698" name="Text Box 24"/>
          <p:cNvSpPr txBox="1">
            <a:spLocks noChangeArrowheads="1"/>
          </p:cNvSpPr>
          <p:nvPr/>
        </p:nvSpPr>
        <p:spPr bwMode="auto">
          <a:xfrm rot="-5400000">
            <a:off x="6342062" y="3871913"/>
            <a:ext cx="1223963"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cxnSp>
        <p:nvCxnSpPr>
          <p:cNvPr id="11" name="Straight Connector 10"/>
          <p:cNvCxnSpPr>
            <a:stCxn id="7" idx="0"/>
            <a:endCxn id="7" idx="2"/>
          </p:cNvCxnSpPr>
          <p:nvPr/>
        </p:nvCxnSpPr>
        <p:spPr>
          <a:xfrm>
            <a:off x="7920832" y="3500438"/>
            <a:ext cx="0" cy="111283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6" name="Table 15"/>
          <p:cNvGraphicFramePr>
            <a:graphicFrameLocks noGrp="1"/>
          </p:cNvGraphicFramePr>
          <p:nvPr/>
        </p:nvGraphicFramePr>
        <p:xfrm>
          <a:off x="7164388" y="5029200"/>
          <a:ext cx="1511301" cy="1112838"/>
        </p:xfrm>
        <a:graphic>
          <a:graphicData uri="http://schemas.openxmlformats.org/drawingml/2006/table">
            <a:tbl>
              <a:tblPr firstRow="1" bandRow="1">
                <a:tableStyleId>{5940675A-B579-460E-94D1-54222C63F5DA}</a:tableStyleId>
              </a:tblPr>
              <a:tblGrid>
                <a:gridCol w="503767"/>
                <a:gridCol w="503767"/>
                <a:gridCol w="503767"/>
              </a:tblGrid>
              <a:tr h="370946">
                <a:tc>
                  <a:txBody>
                    <a:bodyPr/>
                    <a:lstStyle/>
                    <a:p>
                      <a:endParaRPr lang="en-US" sz="1800" dirty="0"/>
                    </a:p>
                  </a:txBody>
                  <a:tcPr marL="91388" marR="91388" marT="45733" marB="45733"/>
                </a:tc>
                <a:tc>
                  <a:txBody>
                    <a:bodyPr/>
                    <a:lstStyle/>
                    <a:p>
                      <a:endParaRPr lang="en-US" sz="1800"/>
                    </a:p>
                  </a:txBody>
                  <a:tcPr marL="91388" marR="91388" marT="45733" marB="45733"/>
                </a:tc>
                <a:tc>
                  <a:txBody>
                    <a:bodyPr/>
                    <a:lstStyle/>
                    <a:p>
                      <a:endParaRPr lang="en-US" sz="1800"/>
                    </a:p>
                  </a:txBody>
                  <a:tcPr marL="91388" marR="91388" marT="45733" marB="45733"/>
                </a:tc>
              </a:tr>
              <a:tr h="370946">
                <a:tc>
                  <a:txBody>
                    <a:bodyPr/>
                    <a:lstStyle/>
                    <a:p>
                      <a:endParaRPr lang="en-US" sz="1800"/>
                    </a:p>
                  </a:txBody>
                  <a:tcPr marL="91388" marR="91388" marT="45733" marB="45733"/>
                </a:tc>
                <a:tc>
                  <a:txBody>
                    <a:bodyPr/>
                    <a:lstStyle/>
                    <a:p>
                      <a:endParaRPr lang="en-US" sz="1800"/>
                    </a:p>
                  </a:txBody>
                  <a:tcPr marL="91388" marR="91388" marT="45733" marB="45733"/>
                </a:tc>
                <a:tc>
                  <a:txBody>
                    <a:bodyPr/>
                    <a:lstStyle/>
                    <a:p>
                      <a:endParaRPr lang="en-US" sz="1800"/>
                    </a:p>
                  </a:txBody>
                  <a:tcPr marL="91388" marR="91388" marT="45733" marB="45733"/>
                </a:tc>
              </a:tr>
              <a:tr h="370946">
                <a:tc>
                  <a:txBody>
                    <a:bodyPr/>
                    <a:lstStyle/>
                    <a:p>
                      <a:endParaRPr lang="en-US" sz="1800"/>
                    </a:p>
                  </a:txBody>
                  <a:tcPr marL="91388" marR="91388" marT="45733" marB="45733"/>
                </a:tc>
                <a:tc>
                  <a:txBody>
                    <a:bodyPr/>
                    <a:lstStyle/>
                    <a:p>
                      <a:endParaRPr lang="en-US" sz="1800"/>
                    </a:p>
                  </a:txBody>
                  <a:tcPr marL="91388" marR="91388" marT="45733" marB="45733"/>
                </a:tc>
                <a:tc>
                  <a:txBody>
                    <a:bodyPr/>
                    <a:lstStyle/>
                    <a:p>
                      <a:endParaRPr lang="en-US" sz="1800" dirty="0"/>
                    </a:p>
                  </a:txBody>
                  <a:tcPr marL="91388" marR="91388" marT="45733" marB="45733"/>
                </a:tc>
              </a:tr>
            </a:tbl>
          </a:graphicData>
        </a:graphic>
      </p:graphicFrame>
      <p:sp>
        <p:nvSpPr>
          <p:cNvPr id="28718" name="Text Box 23"/>
          <p:cNvSpPr txBox="1">
            <a:spLocks noChangeArrowheads="1"/>
          </p:cNvSpPr>
          <p:nvPr/>
        </p:nvSpPr>
        <p:spPr bwMode="auto">
          <a:xfrm>
            <a:off x="7092950" y="4668838"/>
            <a:ext cx="1555750"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predetti</a:t>
            </a:r>
          </a:p>
        </p:txBody>
      </p:sp>
      <p:sp>
        <p:nvSpPr>
          <p:cNvPr id="28719" name="Text Box 24"/>
          <p:cNvSpPr txBox="1">
            <a:spLocks noChangeArrowheads="1"/>
          </p:cNvSpPr>
          <p:nvPr/>
        </p:nvSpPr>
        <p:spPr bwMode="auto">
          <a:xfrm rot="-5400000">
            <a:off x="6342063" y="5400675"/>
            <a:ext cx="12239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t>Indici reali</a:t>
            </a:r>
          </a:p>
        </p:txBody>
      </p:sp>
      <p:cxnSp>
        <p:nvCxnSpPr>
          <p:cNvPr id="19" name="Straight Connector 18"/>
          <p:cNvCxnSpPr>
            <a:stCxn id="16" idx="1"/>
            <a:endCxn id="16" idx="3"/>
          </p:cNvCxnSpPr>
          <p:nvPr/>
        </p:nvCxnSpPr>
        <p:spPr>
          <a:xfrm>
            <a:off x="7164388" y="5585619"/>
            <a:ext cx="151130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ROC – Receiver Operating Characteristic</a:t>
            </a:r>
          </a:p>
        </p:txBody>
      </p:sp>
      <p:sp>
        <p:nvSpPr>
          <p:cNvPr id="3" name="Content Placeholder 2"/>
          <p:cNvSpPr>
            <a:spLocks noGrp="1"/>
          </p:cNvSpPr>
          <p:nvPr>
            <p:ph idx="1"/>
          </p:nvPr>
        </p:nvSpPr>
        <p:spPr>
          <a:xfrm>
            <a:off x="539750" y="1412875"/>
            <a:ext cx="7992690" cy="4525963"/>
          </a:xfrm>
        </p:spPr>
        <p:txBody>
          <a:bodyPr/>
          <a:lstStyle/>
          <a:p>
            <a:pPr>
              <a:defRPr/>
            </a:pPr>
            <a:r>
              <a:rPr lang="it-IT" sz="2400" dirty="0" smtClean="0"/>
              <a:t>Criterio di valutazione di un classificatore risalente alla II guerra mondiale</a:t>
            </a:r>
          </a:p>
          <a:p>
            <a:pPr>
              <a:defRPr/>
            </a:pPr>
            <a:r>
              <a:rPr lang="it-IT" sz="2400" dirty="0" smtClean="0"/>
              <a:t>Serve per valutare </a:t>
            </a:r>
            <a:r>
              <a:rPr lang="it-IT" sz="2400" i="1" dirty="0" smtClean="0"/>
              <a:t>classificatori binari</a:t>
            </a:r>
          </a:p>
          <a:p>
            <a:pPr>
              <a:defRPr/>
            </a:pPr>
            <a:r>
              <a:rPr lang="it-IT" sz="2400" dirty="0" smtClean="0"/>
              <a:t>Si basa sul concetto di </a:t>
            </a:r>
            <a:r>
              <a:rPr lang="it-IT" sz="2400" i="1" dirty="0" smtClean="0"/>
              <a:t>soglia </a:t>
            </a:r>
            <a:r>
              <a:rPr lang="it-IT" sz="2400" dirty="0" smtClean="0">
                <a:latin typeface="Symbol" panose="05050102010706020507" pitchFamily="18" charset="2"/>
              </a:rPr>
              <a:t>Q</a:t>
            </a:r>
          </a:p>
          <a:p>
            <a:pPr>
              <a:defRPr/>
            </a:pPr>
            <a:r>
              <a:rPr lang="it-IT" sz="2400" dirty="0" smtClean="0">
                <a:latin typeface="+mj-lt"/>
              </a:rPr>
              <a:t>Utilizza due delle misure già viste finora, catturabili dalla matrice di confusione (con P tutti i positivi, N tutti i negativi):</a:t>
            </a:r>
          </a:p>
          <a:p>
            <a:pPr lvl="1">
              <a:defRPr/>
            </a:pPr>
            <a:r>
              <a:rPr lang="it-IT" sz="2000" b="1" dirty="0" smtClean="0">
                <a:latin typeface="+mj-lt"/>
              </a:rPr>
              <a:t>False positive rate </a:t>
            </a:r>
            <a:r>
              <a:rPr lang="it-IT" sz="2000" dirty="0" smtClean="0">
                <a:latin typeface="+mj-lt"/>
              </a:rPr>
              <a:t>(FPR, </a:t>
            </a:r>
            <a:r>
              <a:rPr lang="it-IT" sz="2000" dirty="0" smtClean="0">
                <a:solidFill>
                  <a:srgbClr val="000000"/>
                </a:solidFill>
              </a:rPr>
              <a:t>Fall-out, false alarms)</a:t>
            </a:r>
          </a:p>
          <a:p>
            <a:pPr marL="457200" lvl="1" indent="0">
              <a:buFontTx/>
              <a:buNone/>
              <a:defRPr/>
            </a:pPr>
            <a:endParaRPr lang="it-IT" sz="2000" dirty="0" smtClean="0">
              <a:latin typeface="+mj-lt"/>
            </a:endParaRPr>
          </a:p>
          <a:p>
            <a:pPr marL="457200" lvl="1" indent="0">
              <a:buFontTx/>
              <a:buNone/>
              <a:defRPr/>
            </a:pPr>
            <a:endParaRPr lang="it-IT" sz="2000" dirty="0" smtClean="0">
              <a:latin typeface="+mj-lt"/>
            </a:endParaRPr>
          </a:p>
          <a:p>
            <a:pPr lvl="1">
              <a:defRPr/>
            </a:pPr>
            <a:r>
              <a:rPr lang="it-IT" sz="2000" b="1" dirty="0" smtClean="0">
                <a:latin typeface="+mj-lt"/>
              </a:rPr>
              <a:t>True positive rate </a:t>
            </a:r>
            <a:r>
              <a:rPr lang="it-IT" sz="2000" dirty="0" smtClean="0">
                <a:latin typeface="+mj-lt"/>
              </a:rPr>
              <a:t>(TPR, </a:t>
            </a:r>
            <a:r>
              <a:rPr lang="it-IT" sz="2000" i="1" dirty="0" smtClean="0"/>
              <a:t>recall</a:t>
            </a:r>
            <a:r>
              <a:rPr lang="it-IT" sz="2000" dirty="0" smtClean="0"/>
              <a:t>, hit rate</a:t>
            </a:r>
            <a:r>
              <a:rPr lang="it-IT" sz="2000" dirty="0" smtClean="0">
                <a:latin typeface="+mj-lt"/>
              </a:rPr>
              <a:t>)</a:t>
            </a:r>
            <a:endParaRPr lang="en-US" sz="2000" dirty="0">
              <a:latin typeface="+mj-lt"/>
            </a:endParaRPr>
          </a:p>
        </p:txBody>
      </p:sp>
      <p:sp>
        <p:nvSpPr>
          <p:cNvPr id="29700"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D3ACEBC-66B3-46B2-A1D8-FEAD6515389F}" type="slidenum">
              <a:rPr lang="it-IT" altLang="en-US" smtClean="0">
                <a:solidFill>
                  <a:srgbClr val="800000"/>
                </a:solidFill>
              </a:rPr>
              <a:pPr eaLnBrk="1" hangingPunct="1"/>
              <a:t>29</a:t>
            </a:fld>
            <a:endParaRPr lang="it-IT" altLang="en-US" smtClean="0">
              <a:solidFill>
                <a:srgbClr val="800000"/>
              </a:solidFill>
            </a:endParaRPr>
          </a:p>
        </p:txBody>
      </p:sp>
      <p:graphicFrame>
        <p:nvGraphicFramePr>
          <p:cNvPr id="29701" name="Object 4"/>
          <p:cNvGraphicFramePr>
            <a:graphicFrameLocks noChangeAspect="1"/>
          </p:cNvGraphicFramePr>
          <p:nvPr>
            <p:extLst>
              <p:ext uri="{D42A27DB-BD31-4B8C-83A1-F6EECF244321}">
                <p14:modId xmlns:p14="http://schemas.microsoft.com/office/powerpoint/2010/main" val="297010524"/>
              </p:ext>
            </p:extLst>
          </p:nvPr>
        </p:nvGraphicFramePr>
        <p:xfrm>
          <a:off x="6228184" y="5013176"/>
          <a:ext cx="2028825" cy="1093788"/>
        </p:xfrm>
        <a:graphic>
          <a:graphicData uri="http://schemas.openxmlformats.org/presentationml/2006/ole">
            <mc:AlternateContent xmlns:mc="http://schemas.openxmlformats.org/markup-compatibility/2006">
              <mc:Choice xmlns:v="urn:schemas-microsoft-com:vml" Requires="v">
                <p:oleObj spid="_x0000_s29778" name="Equation" r:id="rId4" imgW="774360" imgH="419040" progId="Equation.3">
                  <p:embed/>
                </p:oleObj>
              </mc:Choice>
              <mc:Fallback>
                <p:oleObj name="Equation" r:id="rId4" imgW="774360" imgH="419040" progId="Equation.3">
                  <p:embed/>
                  <p:pic>
                    <p:nvPicPr>
                      <p:cNvPr id="0" name="Object 4"/>
                      <p:cNvPicPr>
                        <a:picLocks noChangeAspect="1" noChangeArrowheads="1"/>
                      </p:cNvPicPr>
                      <p:nvPr/>
                    </p:nvPicPr>
                    <p:blipFill>
                      <a:blip r:embed="rId5"/>
                      <a:srcRect/>
                      <a:stretch>
                        <a:fillRect/>
                      </a:stretch>
                    </p:blipFill>
                    <p:spPr bwMode="auto">
                      <a:xfrm>
                        <a:off x="6228184" y="5013176"/>
                        <a:ext cx="2028825"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702" name="Object 5"/>
          <p:cNvGraphicFramePr>
            <a:graphicFrameLocks noChangeAspect="1"/>
          </p:cNvGraphicFramePr>
          <p:nvPr>
            <p:extLst>
              <p:ext uri="{D42A27DB-BD31-4B8C-83A1-F6EECF244321}">
                <p14:modId xmlns:p14="http://schemas.microsoft.com/office/powerpoint/2010/main" val="497640436"/>
              </p:ext>
            </p:extLst>
          </p:nvPr>
        </p:nvGraphicFramePr>
        <p:xfrm>
          <a:off x="7016750" y="3933056"/>
          <a:ext cx="2127250" cy="1093788"/>
        </p:xfrm>
        <a:graphic>
          <a:graphicData uri="http://schemas.openxmlformats.org/presentationml/2006/ole">
            <mc:AlternateContent xmlns:mc="http://schemas.openxmlformats.org/markup-compatibility/2006">
              <mc:Choice xmlns:v="urn:schemas-microsoft-com:vml" Requires="v">
                <p:oleObj spid="_x0000_s29779" name="Equation" r:id="rId6" imgW="812520" imgH="419040" progId="Equation.3">
                  <p:embed/>
                </p:oleObj>
              </mc:Choice>
              <mc:Fallback>
                <p:oleObj name="Equation" r:id="rId6" imgW="812520" imgH="419040" progId="Equation.3">
                  <p:embed/>
                  <p:pic>
                    <p:nvPicPr>
                      <p:cNvPr id="0" name="Object 5"/>
                      <p:cNvPicPr>
                        <a:picLocks noChangeAspect="1" noChangeArrowheads="1"/>
                      </p:cNvPicPr>
                      <p:nvPr/>
                    </p:nvPicPr>
                    <p:blipFill>
                      <a:blip r:embed="rId7"/>
                      <a:srcRect/>
                      <a:stretch>
                        <a:fillRect/>
                      </a:stretch>
                    </p:blipFill>
                    <p:spPr bwMode="auto">
                      <a:xfrm>
                        <a:off x="7016750" y="3933056"/>
                        <a:ext cx="212725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385CCE88-FDBB-41DE-9460-F5F50755A149}" type="slidenum">
              <a:rPr lang="it-IT" altLang="en-US" sz="1400" smtClean="0">
                <a:solidFill>
                  <a:srgbClr val="800000"/>
                </a:solidFill>
                <a:latin typeface="Arial" charset="0"/>
              </a:rPr>
              <a:pPr eaLnBrk="1" hangingPunct="1">
                <a:spcBef>
                  <a:spcPct val="0"/>
                </a:spcBef>
                <a:buFontTx/>
                <a:buNone/>
              </a:pPr>
              <a:t>3</a:t>
            </a:fld>
            <a:endParaRPr lang="it-IT" altLang="en-US" sz="1400" smtClean="0">
              <a:solidFill>
                <a:srgbClr val="800000"/>
              </a:solidFill>
              <a:latin typeface="Arial" charset="0"/>
            </a:endParaRPr>
          </a:p>
        </p:txBody>
      </p:sp>
      <p:sp>
        <p:nvSpPr>
          <p:cNvPr id="3075" name="Rectangle 2"/>
          <p:cNvSpPr>
            <a:spLocks noGrp="1" noChangeArrowheads="1"/>
          </p:cNvSpPr>
          <p:nvPr>
            <p:ph type="title"/>
          </p:nvPr>
        </p:nvSpPr>
        <p:spPr/>
        <p:txBody>
          <a:bodyPr/>
          <a:lstStyle/>
          <a:p>
            <a:r>
              <a:rPr lang="en-US" altLang="en-US" dirty="0" err="1" smtClean="0"/>
              <a:t>Tipologia</a:t>
            </a:r>
            <a:r>
              <a:rPr lang="en-US" altLang="en-US" dirty="0" smtClean="0"/>
              <a:t> di un </a:t>
            </a:r>
            <a:r>
              <a:rPr lang="en-US" altLang="en-US" dirty="0" err="1" smtClean="0"/>
              <a:t>classificatore</a:t>
            </a:r>
            <a:endParaRPr lang="en-US" altLang="en-US" dirty="0" smtClean="0"/>
          </a:p>
        </p:txBody>
      </p:sp>
      <p:sp>
        <p:nvSpPr>
          <p:cNvPr id="38" name="Rectangle 3"/>
          <p:cNvSpPr>
            <a:spLocks noChangeArrowheads="1"/>
          </p:cNvSpPr>
          <p:nvPr/>
        </p:nvSpPr>
        <p:spPr bwMode="auto">
          <a:xfrm>
            <a:off x="539750" y="1412875"/>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it-IT" altLang="en-US" sz="2400" dirty="0"/>
          </a:p>
          <a:p>
            <a:r>
              <a:rPr lang="it-IT" sz="2800" i="1" dirty="0" smtClean="0"/>
              <a:t>Y</a:t>
            </a:r>
            <a:r>
              <a:rPr lang="it-IT" sz="2800" dirty="0" smtClean="0"/>
              <a:t> variabile aleatoria (v.a.) </a:t>
            </a:r>
            <a:r>
              <a:rPr lang="it-IT" sz="2800" dirty="0"/>
              <a:t>da </a:t>
            </a:r>
            <a:r>
              <a:rPr lang="it-IT" sz="2800" dirty="0" smtClean="0"/>
              <a:t>predirre, </a:t>
            </a:r>
            <a:r>
              <a:rPr lang="it-IT" sz="2800" i="1" dirty="0" smtClean="0"/>
              <a:t>X </a:t>
            </a:r>
            <a:r>
              <a:rPr lang="it-IT" sz="2800" dirty="0"/>
              <a:t>la </a:t>
            </a:r>
            <a:r>
              <a:rPr lang="it-IT" sz="2800" dirty="0" smtClean="0"/>
              <a:t>v.a. </a:t>
            </a:r>
            <a:r>
              <a:rPr lang="it-IT" sz="2800" dirty="0"/>
              <a:t>visibile </a:t>
            </a:r>
            <a:r>
              <a:rPr lang="it-IT" sz="2800" dirty="0" smtClean="0"/>
              <a:t>(che genera le osservazioni </a:t>
            </a:r>
            <a:r>
              <a:rPr lang="it-IT" sz="2800" b="1" dirty="0" smtClean="0"/>
              <a:t>x</a:t>
            </a:r>
            <a:r>
              <a:rPr lang="it-IT" sz="2800" dirty="0" smtClean="0"/>
              <a:t>), </a:t>
            </a:r>
            <a:r>
              <a:rPr lang="it-IT" sz="2800" dirty="0" smtClean="0">
                <a:sym typeface="Symbol"/>
              </a:rPr>
              <a:t> </a:t>
            </a:r>
            <a:r>
              <a:rPr lang="it-IT" sz="2800" b="1" dirty="0" smtClean="0">
                <a:sym typeface="Symbol"/>
              </a:rPr>
              <a:t>errore irriducibile </a:t>
            </a:r>
            <a:r>
              <a:rPr lang="it-IT" sz="2800" dirty="0" smtClean="0">
                <a:sym typeface="Symbol"/>
              </a:rPr>
              <a:t>(piccolo a piacere)</a:t>
            </a:r>
            <a:endParaRPr lang="it-IT" sz="2800" dirty="0"/>
          </a:p>
          <a:p>
            <a:r>
              <a:rPr lang="it-IT" altLang="en-US" sz="2800" b="1" dirty="0" smtClean="0"/>
              <a:t>Classificatore </a:t>
            </a:r>
            <a:r>
              <a:rPr lang="it-IT" altLang="en-US" sz="2800" dirty="0" smtClean="0"/>
              <a:t>(propriamente detto):</a:t>
            </a:r>
          </a:p>
          <a:p>
            <a:pPr lvl="1"/>
            <a:endParaRPr lang="it-IT" altLang="en-US" sz="2400" dirty="0" smtClean="0"/>
          </a:p>
          <a:p>
            <a:pPr lvl="1"/>
            <a:endParaRPr lang="it-IT" altLang="en-US" sz="2400" dirty="0"/>
          </a:p>
          <a:p>
            <a:pPr lvl="1"/>
            <a:r>
              <a:rPr lang="it-IT" altLang="en-US" sz="2400" dirty="0" smtClean="0"/>
              <a:t>lo spazio delle etichette </a:t>
            </a:r>
            <a:r>
              <a:rPr lang="it-IT" altLang="en-US" sz="2400" u="sng" dirty="0" smtClean="0"/>
              <a:t>NON</a:t>
            </a:r>
            <a:r>
              <a:rPr lang="it-IT" altLang="en-US" sz="2400" dirty="0" smtClean="0"/>
              <a:t> è una metrica, </a:t>
            </a:r>
            <a:r>
              <a:rPr lang="it-IT" dirty="0" smtClean="0">
                <a:solidFill>
                  <a:srgbClr val="000000"/>
                </a:solidFill>
                <a:latin typeface="Arial" charset="0"/>
                <a:sym typeface="Symbol"/>
              </a:rPr>
              <a:t>=0</a:t>
            </a:r>
            <a:endParaRPr lang="it-IT" altLang="en-US" sz="2400" dirty="0" smtClean="0"/>
          </a:p>
          <a:p>
            <a:r>
              <a:rPr lang="it-IT" altLang="en-US" sz="2800" b="1" dirty="0" smtClean="0"/>
              <a:t>Regressore</a:t>
            </a:r>
            <a:endParaRPr lang="en-US" altLang="en-US" sz="2800" b="1" dirty="0" smtClean="0"/>
          </a:p>
          <a:p>
            <a:pPr lvl="1" eaLnBrk="1" hangingPunct="1"/>
            <a:r>
              <a:rPr lang="en-US" altLang="en-US" sz="2400" dirty="0" smtClean="0">
                <a:cs typeface="Tahoma" pitchFamily="34" charset="0"/>
                <a:sym typeface="Symbol" pitchFamily="18" charset="2"/>
              </a:rPr>
              <a:t>lo </a:t>
            </a:r>
            <a:r>
              <a:rPr lang="en-US" altLang="en-US" sz="2400" dirty="0" err="1" smtClean="0">
                <a:cs typeface="Tahoma" pitchFamily="34" charset="0"/>
                <a:sym typeface="Symbol" pitchFamily="18" charset="2"/>
              </a:rPr>
              <a:t>spazio</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delle</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misure</a:t>
            </a:r>
            <a:r>
              <a:rPr lang="en-US" altLang="en-US" sz="2400" dirty="0" smtClean="0">
                <a:cs typeface="Tahoma" pitchFamily="34" charset="0"/>
                <a:sym typeface="Symbol" pitchFamily="18" charset="2"/>
              </a:rPr>
              <a:t> di output </a:t>
            </a:r>
            <a:r>
              <a:rPr lang="en-US" altLang="en-US" sz="2400" u="sng" dirty="0" smtClean="0">
                <a:cs typeface="Tahoma" pitchFamily="34" charset="0"/>
                <a:sym typeface="Symbol" pitchFamily="18" charset="2"/>
              </a:rPr>
              <a:t>E’</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una</a:t>
            </a:r>
            <a:r>
              <a:rPr lang="en-US" altLang="en-US" sz="2400" dirty="0" smtClean="0">
                <a:cs typeface="Tahoma" pitchFamily="34" charset="0"/>
                <a:sym typeface="Symbol" pitchFamily="18" charset="2"/>
              </a:rPr>
              <a:t> </a:t>
            </a:r>
            <a:r>
              <a:rPr lang="en-US" altLang="en-US" sz="2400" dirty="0" err="1" smtClean="0">
                <a:cs typeface="Tahoma" pitchFamily="34" charset="0"/>
                <a:sym typeface="Symbol" pitchFamily="18" charset="2"/>
              </a:rPr>
              <a:t>metrica</a:t>
            </a:r>
            <a:endParaRPr lang="en-US" altLang="en-US" sz="2400" dirty="0">
              <a:cs typeface="Tahoma" pitchFamily="34" charset="0"/>
              <a:sym typeface="Symbol" pitchFamily="18" charset="2"/>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002436030"/>
              </p:ext>
            </p:extLst>
          </p:nvPr>
        </p:nvGraphicFramePr>
        <p:xfrm>
          <a:off x="1945357" y="1268760"/>
          <a:ext cx="5397500" cy="685800"/>
        </p:xfrm>
        <a:graphic>
          <a:graphicData uri="http://schemas.openxmlformats.org/presentationml/2006/ole">
            <mc:AlternateContent xmlns:mc="http://schemas.openxmlformats.org/markup-compatibility/2006">
              <mc:Choice xmlns:v="urn:schemas-microsoft-com:vml" Requires="v">
                <p:oleObj spid="_x0000_s121925" name="Equation" r:id="rId4" imgW="1815840" imgH="228600" progId="Equation.3">
                  <p:embed/>
                </p:oleObj>
              </mc:Choice>
              <mc:Fallback>
                <p:oleObj name="Equation" r:id="rId4" imgW="1815840" imgH="228600" progId="Equation.3">
                  <p:embed/>
                  <p:pic>
                    <p:nvPicPr>
                      <p:cNvPr id="0" name="Object 4"/>
                      <p:cNvPicPr>
                        <a:picLocks noChangeAspect="1" noChangeArrowheads="1"/>
                      </p:cNvPicPr>
                      <p:nvPr/>
                    </p:nvPicPr>
                    <p:blipFill>
                      <a:blip r:embed="rId5"/>
                      <a:srcRect/>
                      <a:stretch>
                        <a:fillRect/>
                      </a:stretch>
                    </p:blipFill>
                    <p:spPr bwMode="auto">
                      <a:xfrm>
                        <a:off x="1945357" y="1268760"/>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62253231"/>
              </p:ext>
            </p:extLst>
          </p:nvPr>
        </p:nvGraphicFramePr>
        <p:xfrm>
          <a:off x="3285207" y="3933056"/>
          <a:ext cx="2717800" cy="685800"/>
        </p:xfrm>
        <a:graphic>
          <a:graphicData uri="http://schemas.openxmlformats.org/presentationml/2006/ole">
            <mc:AlternateContent xmlns:mc="http://schemas.openxmlformats.org/markup-compatibility/2006">
              <mc:Choice xmlns:v="urn:schemas-microsoft-com:vml" Requires="v">
                <p:oleObj spid="_x0000_s121926" name="Equation" r:id="rId6" imgW="914400" imgH="228600" progId="Equation.3">
                  <p:embed/>
                </p:oleObj>
              </mc:Choice>
              <mc:Fallback>
                <p:oleObj name="Equation" r:id="rId6" imgW="914400" imgH="228600" progId="Equation.3">
                  <p:embed/>
                  <p:pic>
                    <p:nvPicPr>
                      <p:cNvPr id="0" name="Object 4"/>
                      <p:cNvPicPr>
                        <a:picLocks noChangeAspect="1" noChangeArrowheads="1"/>
                      </p:cNvPicPr>
                      <p:nvPr/>
                    </p:nvPicPr>
                    <p:blipFill>
                      <a:blip r:embed="rId7"/>
                      <a:srcRect/>
                      <a:stretch>
                        <a:fillRect/>
                      </a:stretch>
                    </p:blipFill>
                    <p:spPr bwMode="auto">
                      <a:xfrm>
                        <a:off x="3285207" y="3933056"/>
                        <a:ext cx="2717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123689"/>
              </p:ext>
            </p:extLst>
          </p:nvPr>
        </p:nvGraphicFramePr>
        <p:xfrm>
          <a:off x="3495427" y="5246092"/>
          <a:ext cx="1208087" cy="571500"/>
        </p:xfrm>
        <a:graphic>
          <a:graphicData uri="http://schemas.openxmlformats.org/presentationml/2006/ole">
            <mc:AlternateContent xmlns:mc="http://schemas.openxmlformats.org/markup-compatibility/2006">
              <mc:Choice xmlns:v="urn:schemas-microsoft-com:vml" Requires="v">
                <p:oleObj spid="_x0000_s121927" name="Equation" r:id="rId8" imgW="406080" imgH="190440" progId="Equation.3">
                  <p:embed/>
                </p:oleObj>
              </mc:Choice>
              <mc:Fallback>
                <p:oleObj name="Equation" r:id="rId8" imgW="406080" imgH="190440" progId="Equation.3">
                  <p:embed/>
                  <p:pic>
                    <p:nvPicPr>
                      <p:cNvPr id="0" name="Object 6"/>
                      <p:cNvPicPr>
                        <a:picLocks noChangeAspect="1" noChangeArrowheads="1"/>
                      </p:cNvPicPr>
                      <p:nvPr/>
                    </p:nvPicPr>
                    <p:blipFill>
                      <a:blip r:embed="rId9"/>
                      <a:srcRect/>
                      <a:stretch>
                        <a:fillRect/>
                      </a:stretch>
                    </p:blipFill>
                    <p:spPr bwMode="auto">
                      <a:xfrm>
                        <a:off x="3495427" y="5246092"/>
                        <a:ext cx="120808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7401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750" y="1412875"/>
            <a:ext cx="8136706" cy="4525963"/>
          </a:xfrm>
        </p:spPr>
        <p:txBody>
          <a:bodyPr/>
          <a:lstStyle/>
          <a:p>
            <a:pPr>
              <a:defRPr/>
            </a:pPr>
            <a:r>
              <a:rPr lang="it-IT" sz="2400" dirty="0" smtClean="0"/>
              <a:t>E’ una curva che mostra coppie (FPR,TPR), ossia (false alarms, hit rate)</a:t>
            </a:r>
          </a:p>
          <a:p>
            <a:pPr>
              <a:defRPr/>
            </a:pPr>
            <a:endParaRPr lang="it-IT" sz="2400" dirty="0"/>
          </a:p>
          <a:p>
            <a:pPr>
              <a:defRPr/>
            </a:pPr>
            <a:endParaRPr lang="it-IT" sz="2400" dirty="0" smtClean="0"/>
          </a:p>
          <a:p>
            <a:pPr>
              <a:defRPr/>
            </a:pPr>
            <a:endParaRPr lang="it-IT" sz="2400" dirty="0"/>
          </a:p>
          <a:p>
            <a:pPr>
              <a:defRPr/>
            </a:pPr>
            <a:endParaRPr lang="it-IT" sz="2400" dirty="0" smtClean="0"/>
          </a:p>
          <a:p>
            <a:pPr>
              <a:defRPr/>
            </a:pPr>
            <a:endParaRPr lang="it-IT" sz="2400" dirty="0"/>
          </a:p>
          <a:p>
            <a:pPr>
              <a:defRPr/>
            </a:pPr>
            <a:endParaRPr lang="it-IT" sz="2400" dirty="0" smtClean="0"/>
          </a:p>
          <a:p>
            <a:pPr>
              <a:defRPr/>
            </a:pPr>
            <a:r>
              <a:rPr lang="it-IT" sz="2400" dirty="0" smtClean="0"/>
              <a:t>Differenti curve ROC corrispondono a differenti classificatori</a:t>
            </a:r>
          </a:p>
          <a:p>
            <a:pPr>
              <a:defRPr/>
            </a:pPr>
            <a:r>
              <a:rPr lang="it-IT" sz="2400" dirty="0" smtClean="0"/>
              <a:t>Di norma, le curve sono non decrescenti</a:t>
            </a:r>
          </a:p>
          <a:p>
            <a:pPr lvl="1">
              <a:defRPr/>
            </a:pPr>
            <a:endParaRPr lang="it-IT" sz="2400" dirty="0" smtClean="0">
              <a:latin typeface="+mj-lt"/>
            </a:endParaRPr>
          </a:p>
          <a:p>
            <a:pPr lvl="1">
              <a:defRPr/>
            </a:pPr>
            <a:endParaRPr lang="en-US" sz="2400" dirty="0">
              <a:latin typeface="+mj-lt"/>
            </a:endParaRPr>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060848"/>
            <a:ext cx="3168253" cy="277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23" name="Title 1"/>
          <p:cNvSpPr>
            <a:spLocks noGrp="1"/>
          </p:cNvSpPr>
          <p:nvPr>
            <p:ph type="title"/>
          </p:nvPr>
        </p:nvSpPr>
        <p:spPr/>
        <p:txBody>
          <a:bodyPr>
            <a:normAutofit fontScale="90000"/>
          </a:bodyPr>
          <a:lstStyle/>
          <a:p>
            <a:r>
              <a:rPr lang="en-US" altLang="en-US" dirty="0" smtClean="0"/>
              <a:t>ROC – Receiver Operating Characteristic - </a:t>
            </a:r>
            <a:r>
              <a:rPr lang="en-US" altLang="en-US" dirty="0" err="1" smtClean="0"/>
              <a:t>esempio</a:t>
            </a:r>
            <a:endParaRPr lang="en-US" altLang="en-US" dirty="0" smtClean="0"/>
          </a:p>
        </p:txBody>
      </p:sp>
      <p:sp>
        <p:nvSpPr>
          <p:cNvPr id="30725"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4B84677-B44A-441E-9932-EC96F50A0F38}" type="slidenum">
              <a:rPr lang="it-IT" altLang="en-US" smtClean="0">
                <a:solidFill>
                  <a:srgbClr val="800000"/>
                </a:solidFill>
              </a:rPr>
              <a:pPr eaLnBrk="1" hangingPunct="1"/>
              <a:t>30</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it-IT" altLang="en-US" dirty="0" smtClean="0"/>
              <a:t>ROC – L’esempio storico</a:t>
            </a:r>
            <a:endParaRPr lang="en-US" altLang="en-US" dirty="0" smtClean="0"/>
          </a:p>
        </p:txBody>
      </p:sp>
      <p:sp>
        <p:nvSpPr>
          <p:cNvPr id="3" name="Content Placeholder 2"/>
          <p:cNvSpPr>
            <a:spLocks noGrp="1"/>
          </p:cNvSpPr>
          <p:nvPr>
            <p:ph idx="1"/>
          </p:nvPr>
        </p:nvSpPr>
        <p:spPr/>
        <p:txBody>
          <a:bodyPr/>
          <a:lstStyle/>
          <a:p>
            <a:pPr>
              <a:defRPr/>
            </a:pPr>
            <a:r>
              <a:rPr lang="it-IT" sz="2400" dirty="0" smtClean="0"/>
              <a:t>Suppongo un apparecchio ricevitore che identifica una singola pulsazione (una riflessione radar da un aereoplano)</a:t>
            </a:r>
          </a:p>
          <a:p>
            <a:pPr>
              <a:defRPr/>
            </a:pPr>
            <a:endParaRPr lang="it-IT" sz="2400" dirty="0" smtClean="0"/>
          </a:p>
          <a:p>
            <a:pPr>
              <a:defRPr/>
            </a:pPr>
            <a:r>
              <a:rPr lang="it-IT" sz="2400" dirty="0" smtClean="0"/>
              <a:t>Ho un classificatore che deve decidere due classi </a:t>
            </a:r>
            <a:r>
              <a:rPr lang="it-IT" dirty="0" smtClean="0">
                <a:latin typeface="Symbol" panose="05050102010706020507" pitchFamily="18" charset="2"/>
              </a:rPr>
              <a:t>w</a:t>
            </a:r>
            <a:r>
              <a:rPr lang="it-IT" sz="2400" baseline="-25000" dirty="0" smtClean="0">
                <a:latin typeface="Symbol" panose="05050102010706020507" pitchFamily="18" charset="2"/>
              </a:rPr>
              <a:t>1</a:t>
            </a:r>
            <a:r>
              <a:rPr lang="it-IT" sz="2400" dirty="0" smtClean="0"/>
              <a:t>,</a:t>
            </a:r>
            <a:r>
              <a:rPr lang="it-IT" dirty="0">
                <a:solidFill>
                  <a:srgbClr val="000000"/>
                </a:solidFill>
                <a:latin typeface="Symbol" panose="05050102010706020507" pitchFamily="18" charset="2"/>
              </a:rPr>
              <a:t> </a:t>
            </a:r>
            <a:r>
              <a:rPr lang="it-IT"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2</a:t>
            </a:r>
          </a:p>
          <a:p>
            <a:pPr lvl="1">
              <a:defRPr/>
            </a:pPr>
            <a:r>
              <a:rPr lang="it-IT" sz="3200" dirty="0" smtClean="0">
                <a:solidFill>
                  <a:srgbClr val="000000"/>
                </a:solidFill>
                <a:latin typeface="+mj-lt"/>
              </a:rPr>
              <a:t> </a:t>
            </a:r>
            <a:r>
              <a:rPr lang="it-IT" sz="3200"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1</a:t>
            </a:r>
            <a:r>
              <a:rPr lang="it-IT" sz="2400" dirty="0"/>
              <a:t> </a:t>
            </a:r>
            <a:r>
              <a:rPr lang="it-IT" sz="2400" dirty="0" smtClean="0"/>
              <a:t>: l’aereoplano non è presente (vero negativo,</a:t>
            </a:r>
            <a:r>
              <a:rPr lang="it-IT" sz="2400" i="1" dirty="0" smtClean="0"/>
              <a:t>tn</a:t>
            </a:r>
            <a:r>
              <a:rPr lang="it-IT" sz="2400" dirty="0" smtClean="0"/>
              <a:t>)</a:t>
            </a:r>
            <a:endParaRPr lang="it-IT" sz="2400" baseline="-25000" dirty="0" smtClean="0">
              <a:solidFill>
                <a:srgbClr val="000000"/>
              </a:solidFill>
              <a:latin typeface="Symbol" panose="05050102010706020507" pitchFamily="18" charset="2"/>
            </a:endParaRPr>
          </a:p>
          <a:p>
            <a:pPr lvl="1">
              <a:defRPr/>
            </a:pPr>
            <a:r>
              <a:rPr lang="it-IT" sz="3200" dirty="0">
                <a:solidFill>
                  <a:srgbClr val="000000"/>
                </a:solidFill>
              </a:rPr>
              <a:t> </a:t>
            </a:r>
            <a:r>
              <a:rPr lang="it-IT" sz="3200" dirty="0" smtClean="0">
                <a:solidFill>
                  <a:srgbClr val="000000"/>
                </a:solidFill>
                <a:latin typeface="Symbol" panose="05050102010706020507" pitchFamily="18" charset="2"/>
              </a:rPr>
              <a:t>w</a:t>
            </a:r>
            <a:r>
              <a:rPr lang="it-IT" sz="2400" baseline="-25000" dirty="0" smtClean="0">
                <a:solidFill>
                  <a:srgbClr val="000000"/>
                </a:solidFill>
                <a:latin typeface="Symbol" panose="05050102010706020507" pitchFamily="18" charset="2"/>
              </a:rPr>
              <a:t>2</a:t>
            </a:r>
            <a:r>
              <a:rPr lang="it-IT" sz="2400" dirty="0" smtClean="0"/>
              <a:t>: l’aereoplano è presente (vero positivo,</a:t>
            </a:r>
            <a:r>
              <a:rPr lang="it-IT" sz="2400" i="1" dirty="0" smtClean="0"/>
              <a:t>tp</a:t>
            </a:r>
            <a:r>
              <a:rPr lang="it-IT" sz="2400" dirty="0" smtClean="0"/>
              <a:t>)</a:t>
            </a:r>
          </a:p>
          <a:p>
            <a:pPr>
              <a:defRPr/>
            </a:pPr>
            <a:endParaRPr lang="it-IT" sz="2400" dirty="0" smtClean="0">
              <a:solidFill>
                <a:srgbClr val="000000"/>
              </a:solidFill>
              <a:latin typeface="+mj-lt"/>
            </a:endParaRPr>
          </a:p>
          <a:p>
            <a:pPr>
              <a:defRPr/>
            </a:pPr>
            <a:r>
              <a:rPr lang="it-IT" sz="2400" dirty="0" smtClean="0">
                <a:solidFill>
                  <a:srgbClr val="000000"/>
                </a:solidFill>
                <a:latin typeface="+mj-lt"/>
              </a:rPr>
              <a:t>Assumo un classificatore semplice a soglia </a:t>
            </a:r>
            <a:r>
              <a:rPr lang="it-IT" sz="2400" dirty="0" smtClean="0">
                <a:solidFill>
                  <a:srgbClr val="000000"/>
                </a:solidFill>
                <a:latin typeface="Symbol" panose="05050102010706020507" pitchFamily="18" charset="2"/>
              </a:rPr>
              <a:t>Q</a:t>
            </a:r>
            <a:r>
              <a:rPr lang="it-IT" sz="2400" dirty="0" smtClean="0">
                <a:solidFill>
                  <a:srgbClr val="000000"/>
                </a:solidFill>
              </a:rPr>
              <a:t>, operante </a:t>
            </a:r>
            <a:r>
              <a:rPr lang="it-IT" sz="2400" dirty="0">
                <a:solidFill>
                  <a:srgbClr val="000000"/>
                </a:solidFill>
              </a:rPr>
              <a:t>sul voltaggio </a:t>
            </a:r>
            <a:r>
              <a:rPr lang="it-IT" sz="2400" b="1" dirty="0">
                <a:solidFill>
                  <a:srgbClr val="000000"/>
                </a:solidFill>
              </a:rPr>
              <a:t> </a:t>
            </a:r>
            <a:r>
              <a:rPr lang="it-IT" sz="2400" i="1" dirty="0">
                <a:solidFill>
                  <a:srgbClr val="000000"/>
                </a:solidFill>
              </a:rPr>
              <a:t>x</a:t>
            </a:r>
            <a:r>
              <a:rPr lang="it-IT" sz="2400" b="1" dirty="0">
                <a:solidFill>
                  <a:srgbClr val="000000"/>
                </a:solidFill>
              </a:rPr>
              <a:t> </a:t>
            </a:r>
            <a:r>
              <a:rPr lang="it-IT" sz="2400" dirty="0">
                <a:solidFill>
                  <a:srgbClr val="000000"/>
                </a:solidFill>
              </a:rPr>
              <a:t>che la pulsazione </a:t>
            </a:r>
            <a:r>
              <a:rPr lang="it-IT" sz="2400" dirty="0" smtClean="0">
                <a:solidFill>
                  <a:srgbClr val="000000"/>
                </a:solidFill>
              </a:rPr>
              <a:t>mi genera</a:t>
            </a:r>
            <a:endParaRPr lang="it-IT" sz="2400" dirty="0">
              <a:solidFill>
                <a:srgbClr val="000000"/>
              </a:solidFill>
            </a:endParaRPr>
          </a:p>
        </p:txBody>
      </p:sp>
      <p:sp>
        <p:nvSpPr>
          <p:cNvPr id="31748"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4BC65D9-D8C9-4661-825C-70E333981C47}" type="slidenum">
              <a:rPr lang="it-IT" altLang="en-US" smtClean="0">
                <a:solidFill>
                  <a:srgbClr val="800000"/>
                </a:solidFill>
              </a:rPr>
              <a:pPr eaLnBrk="1" hangingPunct="1"/>
              <a:t>31</a:t>
            </a:fld>
            <a:endParaRPr lang="it-IT" altLang="en-US" smtClean="0">
              <a:solidFill>
                <a:srgbClr val="8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it-IT" altLang="en-US" dirty="0" smtClean="0"/>
              <a:t>ROC - assunzioni</a:t>
            </a:r>
            <a:endParaRPr lang="en-US" altLang="en-US" dirty="0" smtClean="0"/>
          </a:p>
        </p:txBody>
      </p:sp>
      <p:sp>
        <p:nvSpPr>
          <p:cNvPr id="32771" name="Content Placeholder 2"/>
          <p:cNvSpPr>
            <a:spLocks noGrp="1"/>
          </p:cNvSpPr>
          <p:nvPr>
            <p:ph idx="1"/>
          </p:nvPr>
        </p:nvSpPr>
        <p:spPr/>
        <p:txBody>
          <a:bodyPr/>
          <a:lstStyle/>
          <a:p>
            <a:r>
              <a:rPr lang="it-IT" altLang="en-US" sz="2800" dirty="0" smtClean="0"/>
              <a:t>In particolare, </a:t>
            </a:r>
          </a:p>
          <a:p>
            <a:pPr lvl="1"/>
            <a:r>
              <a:rPr lang="it-IT" altLang="en-US" sz="2400" dirty="0" smtClean="0"/>
              <a:t>Se non ho l’aereo, il voltaggio </a:t>
            </a:r>
            <a:r>
              <a:rPr lang="it-IT" altLang="en-US" sz="2400" i="1" dirty="0" smtClean="0"/>
              <a:t>x</a:t>
            </a:r>
            <a:r>
              <a:rPr lang="it-IT" altLang="en-US" sz="2400" b="1" dirty="0" smtClean="0"/>
              <a:t> </a:t>
            </a:r>
            <a:r>
              <a:rPr lang="it-IT" altLang="en-US" sz="2400" dirty="0" smtClean="0"/>
              <a:t>assumerà il valore </a:t>
            </a:r>
            <a:r>
              <a:rPr lang="it-IT" altLang="en-US" sz="3200" dirty="0" smtClean="0">
                <a:latin typeface="Symbol" pitchFamily="18" charset="2"/>
              </a:rPr>
              <a:t>m</a:t>
            </a:r>
            <a:r>
              <a:rPr lang="it-IT" altLang="en-US" sz="3200" baseline="-25000" dirty="0" smtClean="0">
                <a:latin typeface="Symbol" pitchFamily="18" charset="2"/>
              </a:rPr>
              <a:t>1</a:t>
            </a:r>
          </a:p>
          <a:p>
            <a:pPr lvl="1"/>
            <a:r>
              <a:rPr lang="it-IT" altLang="en-US" sz="2400" dirty="0" smtClean="0">
                <a:solidFill>
                  <a:srgbClr val="000000"/>
                </a:solidFill>
              </a:rPr>
              <a:t>Se ho l’aereo, il voltaggio </a:t>
            </a:r>
            <a:r>
              <a:rPr lang="it-IT" altLang="en-US" sz="2400" i="1" dirty="0" smtClean="0">
                <a:solidFill>
                  <a:srgbClr val="000000"/>
                </a:solidFill>
              </a:rPr>
              <a:t>x</a:t>
            </a:r>
            <a:r>
              <a:rPr lang="it-IT" altLang="en-US" sz="2400" b="1" dirty="0" smtClean="0">
                <a:solidFill>
                  <a:srgbClr val="000000"/>
                </a:solidFill>
              </a:rPr>
              <a:t> </a:t>
            </a:r>
            <a:r>
              <a:rPr lang="it-IT" altLang="en-US" sz="2400" dirty="0" smtClean="0">
                <a:solidFill>
                  <a:srgbClr val="000000"/>
                </a:solidFill>
              </a:rPr>
              <a:t>assumerà il valore </a:t>
            </a:r>
            <a:r>
              <a:rPr lang="it-IT" altLang="en-US" sz="3200" dirty="0" smtClean="0">
                <a:solidFill>
                  <a:srgbClr val="000000"/>
                </a:solidFill>
                <a:latin typeface="Symbol" pitchFamily="18" charset="2"/>
              </a:rPr>
              <a:t>m</a:t>
            </a:r>
            <a:r>
              <a:rPr lang="it-IT" altLang="en-US" sz="3200" baseline="-25000" dirty="0" smtClean="0">
                <a:solidFill>
                  <a:srgbClr val="000000"/>
                </a:solidFill>
                <a:latin typeface="Symbol" pitchFamily="18" charset="2"/>
              </a:rPr>
              <a:t>2</a:t>
            </a:r>
          </a:p>
          <a:p>
            <a:r>
              <a:rPr lang="it-IT" altLang="en-US" sz="2800" dirty="0" smtClean="0">
                <a:solidFill>
                  <a:srgbClr val="000000"/>
                </a:solidFill>
              </a:rPr>
              <a:t>Poichè ho del rumore nel ricevitore</a:t>
            </a:r>
          </a:p>
          <a:p>
            <a:endParaRPr lang="it-IT" altLang="en-US" sz="2800" dirty="0">
              <a:solidFill>
                <a:srgbClr val="000000"/>
              </a:solidFill>
            </a:endParaRPr>
          </a:p>
          <a:p>
            <a:endParaRPr lang="it-IT" altLang="en-US" sz="2800" dirty="0" smtClean="0">
              <a:solidFill>
                <a:srgbClr val="000000"/>
              </a:solidFill>
            </a:endParaRPr>
          </a:p>
          <a:p>
            <a:pPr>
              <a:defRPr/>
            </a:pPr>
            <a:r>
              <a:rPr lang="it-IT" sz="2400" dirty="0" smtClean="0">
                <a:solidFill>
                  <a:srgbClr val="000000"/>
                </a:solidFill>
              </a:rPr>
              <a:t>In pratica, immagino </a:t>
            </a:r>
            <a:r>
              <a:rPr lang="it-IT" sz="2400" dirty="0">
                <a:solidFill>
                  <a:srgbClr val="000000"/>
                </a:solidFill>
              </a:rPr>
              <a:t>di osservare come si distribuiscono i voltaggi per le due classi, </a:t>
            </a:r>
            <a:r>
              <a:rPr lang="it-IT" sz="2400" dirty="0" smtClean="0">
                <a:solidFill>
                  <a:srgbClr val="000000"/>
                </a:solidFill>
              </a:rPr>
              <a:t>trovando delle distribuzioni Gaussiane, o </a:t>
            </a:r>
            <a:r>
              <a:rPr lang="it-IT" sz="2400" i="1" dirty="0" smtClean="0">
                <a:solidFill>
                  <a:srgbClr val="000000"/>
                </a:solidFill>
              </a:rPr>
              <a:t>approssimabili a Gaussiane</a:t>
            </a:r>
            <a:endParaRPr lang="it-IT" sz="2400" i="1" baseline="-25000" dirty="0">
              <a:solidFill>
                <a:srgbClr val="000000"/>
              </a:solidFill>
              <a:latin typeface="Symbol" panose="05050102010706020507" pitchFamily="18" charset="2"/>
            </a:endParaRPr>
          </a:p>
          <a:p>
            <a:pPr lvl="1">
              <a:defRPr/>
            </a:pPr>
            <a:endParaRPr lang="en-US" sz="2000" baseline="-25000" dirty="0"/>
          </a:p>
          <a:p>
            <a:endParaRPr lang="it-IT" altLang="en-US" sz="2800" dirty="0" smtClean="0">
              <a:solidFill>
                <a:srgbClr val="000000"/>
              </a:solidFill>
            </a:endParaRPr>
          </a:p>
          <a:p>
            <a:pPr lvl="1"/>
            <a:endParaRPr lang="it-IT" altLang="en-US" sz="2400" baseline="-25000" dirty="0" smtClean="0">
              <a:solidFill>
                <a:srgbClr val="000000"/>
              </a:solidFill>
              <a:latin typeface="Symbol" pitchFamily="18" charset="2"/>
            </a:endParaRPr>
          </a:p>
          <a:p>
            <a:pPr lvl="1"/>
            <a:endParaRPr lang="en-US" altLang="en-US" sz="2000" baseline="-25000" dirty="0" smtClean="0"/>
          </a:p>
        </p:txBody>
      </p:sp>
      <p:sp>
        <p:nvSpPr>
          <p:cNvPr id="32772"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3774071-05CB-4768-96EB-BF114A3BF093}" type="slidenum">
              <a:rPr lang="it-IT" altLang="en-US" smtClean="0">
                <a:solidFill>
                  <a:srgbClr val="800000"/>
                </a:solidFill>
              </a:rPr>
              <a:pPr eaLnBrk="1" hangingPunct="1"/>
              <a:t>32</a:t>
            </a:fld>
            <a:endParaRPr lang="it-IT" altLang="en-US" smtClean="0">
              <a:solidFill>
                <a:srgbClr val="800000"/>
              </a:solidFill>
            </a:endParaRPr>
          </a:p>
        </p:txBody>
      </p:sp>
      <p:graphicFrame>
        <p:nvGraphicFramePr>
          <p:cNvPr id="32773" name="Object 4"/>
          <p:cNvGraphicFramePr>
            <a:graphicFrameLocks noChangeAspect="1"/>
          </p:cNvGraphicFramePr>
          <p:nvPr>
            <p:extLst>
              <p:ext uri="{D42A27DB-BD31-4B8C-83A1-F6EECF244321}">
                <p14:modId xmlns:p14="http://schemas.microsoft.com/office/powerpoint/2010/main" val="3616150806"/>
              </p:ext>
            </p:extLst>
          </p:nvPr>
        </p:nvGraphicFramePr>
        <p:xfrm>
          <a:off x="971600" y="3789040"/>
          <a:ext cx="6938962" cy="754062"/>
        </p:xfrm>
        <a:graphic>
          <a:graphicData uri="http://schemas.openxmlformats.org/presentationml/2006/ole">
            <mc:AlternateContent xmlns:mc="http://schemas.openxmlformats.org/markup-compatibility/2006">
              <mc:Choice xmlns:v="urn:schemas-microsoft-com:vml" Requires="v">
                <p:oleObj spid="_x0000_s32811" name="Equation" r:id="rId3" imgW="1841400" imgH="241200" progId="Equation.3">
                  <p:embed/>
                </p:oleObj>
              </mc:Choice>
              <mc:Fallback>
                <p:oleObj name="Equation" r:id="rId3" imgW="1841400" imgH="241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3789040"/>
                        <a:ext cx="6938962"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assunzioni</a:t>
            </a:r>
            <a:endParaRPr lang="en-US" dirty="0"/>
          </a:p>
        </p:txBody>
      </p:sp>
      <p:sp>
        <p:nvSpPr>
          <p:cNvPr id="3" name="Content Placeholder 2"/>
          <p:cNvSpPr>
            <a:spLocks noGrp="1"/>
          </p:cNvSpPr>
          <p:nvPr>
            <p:ph idx="1"/>
          </p:nvPr>
        </p:nvSpPr>
        <p:spPr/>
        <p:txBody>
          <a:bodyPr/>
          <a:lstStyle/>
          <a:p>
            <a:r>
              <a:rPr lang="it-IT" sz="2800" dirty="0" smtClean="0"/>
              <a:t>Il mio classificatore opererà quindi nel dover scegliere tra queste due classi, ipotizzando inoltre che</a:t>
            </a:r>
          </a:p>
          <a:p>
            <a:pPr lvl="1"/>
            <a:r>
              <a:rPr lang="it-IT" sz="2400" dirty="0" smtClean="0"/>
              <a:t>I valori medi </a:t>
            </a:r>
            <a:r>
              <a:rPr lang="it-IT" sz="2400" dirty="0" smtClean="0">
                <a:latin typeface="Symbol" panose="05050102010706020507" pitchFamily="18" charset="2"/>
              </a:rPr>
              <a:t>m</a:t>
            </a:r>
            <a:r>
              <a:rPr lang="it-IT" sz="2400" dirty="0" smtClean="0"/>
              <a:t>1,</a:t>
            </a:r>
            <a:r>
              <a:rPr lang="it-IT" sz="2400" dirty="0" smtClean="0">
                <a:latin typeface="Symbol" panose="05050102010706020507" pitchFamily="18" charset="2"/>
              </a:rPr>
              <a:t>m</a:t>
            </a:r>
            <a:r>
              <a:rPr lang="it-IT" sz="2400" dirty="0" smtClean="0"/>
              <a:t>2 e le deviazioni standard </a:t>
            </a:r>
            <a:r>
              <a:rPr lang="it-IT" sz="2400" dirty="0" smtClean="0">
                <a:latin typeface="Symbol" panose="05050102010706020507" pitchFamily="18" charset="2"/>
              </a:rPr>
              <a:t>s</a:t>
            </a:r>
            <a:r>
              <a:rPr lang="it-IT" sz="2400" dirty="0" smtClean="0"/>
              <a:t>1,</a:t>
            </a:r>
            <a:r>
              <a:rPr lang="it-IT" sz="2400" dirty="0" smtClean="0">
                <a:latin typeface="Symbol" panose="05050102010706020507" pitchFamily="18" charset="2"/>
              </a:rPr>
              <a:t>s</a:t>
            </a:r>
            <a:r>
              <a:rPr lang="it-IT" sz="2400" dirty="0" smtClean="0"/>
              <a:t>2 siano sconosciute</a:t>
            </a:r>
          </a:p>
          <a:p>
            <a:pPr lvl="1"/>
            <a:endParaRPr lang="it-IT" sz="2400" dirty="0" smtClean="0"/>
          </a:p>
          <a:p>
            <a:pPr lvl="1"/>
            <a:r>
              <a:rPr lang="it-IT" sz="2400" dirty="0" smtClean="0"/>
              <a:t>Possa modulare il valore della soglia </a:t>
            </a:r>
            <a:r>
              <a:rPr lang="it-IT" sz="2400" dirty="0" smtClean="0">
                <a:latin typeface="Symbol" panose="05050102010706020507" pitchFamily="18" charset="2"/>
              </a:rPr>
              <a:t>Q</a:t>
            </a:r>
          </a:p>
          <a:p>
            <a:pPr lvl="1"/>
            <a:endParaRPr lang="it-IT" sz="2400" dirty="0" smtClean="0">
              <a:latin typeface="Symbol" panose="05050102010706020507" pitchFamily="18" charset="2"/>
            </a:endParaRPr>
          </a:p>
          <a:p>
            <a:pPr lvl="1"/>
            <a:r>
              <a:rPr lang="it-IT" sz="2400" dirty="0" smtClean="0"/>
              <a:t>Abbia a disposizione dei campioni di test etichettati (ossia conosco il ground truth, la vera etichetta) </a:t>
            </a:r>
            <a:endParaRPr lang="en-US"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33</a:t>
            </a:fld>
            <a:endParaRPr lang="it-IT" altLang="en-US"/>
          </a:p>
        </p:txBody>
      </p:sp>
    </p:spTree>
    <p:extLst>
      <p:ext uri="{BB962C8B-B14F-4D97-AF65-F5344CB8AC3E}">
        <p14:creationId xmlns:p14="http://schemas.microsoft.com/office/powerpoint/2010/main" val="25775267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quantità in gioco</a:t>
            </a:r>
            <a:endParaRPr lang="en-US" dirty="0"/>
          </a:p>
        </p:txBody>
      </p:sp>
      <p:sp>
        <p:nvSpPr>
          <p:cNvPr id="3" name="Content Placeholder 2"/>
          <p:cNvSpPr>
            <a:spLocks noGrp="1"/>
          </p:cNvSpPr>
          <p:nvPr>
            <p:ph idx="1"/>
          </p:nvPr>
        </p:nvSpPr>
        <p:spPr/>
        <p:txBody>
          <a:bodyPr/>
          <a:lstStyle/>
          <a:p>
            <a:r>
              <a:rPr lang="it-IT" sz="2400" dirty="0" smtClean="0"/>
              <a:t>A questo punto, trovandomi in un caso di classificazione binaria, posso usare la notazione della matrice di confusione, e trattare le seguenti quantita</a:t>
            </a:r>
          </a:p>
          <a:p>
            <a:pPr lvl="1"/>
            <a:endParaRPr lang="it-IT" sz="2400" dirty="0" smtClean="0"/>
          </a:p>
          <a:p>
            <a:pPr lvl="1"/>
            <a:r>
              <a:rPr lang="it-IT" sz="2400" dirty="0" smtClean="0"/>
              <a:t>Veri positivi (hit)</a:t>
            </a:r>
          </a:p>
          <a:p>
            <a:pPr lvl="1"/>
            <a:r>
              <a:rPr lang="it-IT" sz="2400" dirty="0" smtClean="0"/>
              <a:t>Falsi positivi (False alarms)</a:t>
            </a:r>
          </a:p>
          <a:p>
            <a:pPr lvl="1"/>
            <a:r>
              <a:rPr lang="it-IT" sz="2400" dirty="0" smtClean="0"/>
              <a:t>Falsi negativi (Miss)</a:t>
            </a:r>
          </a:p>
          <a:p>
            <a:pPr lvl="1"/>
            <a:r>
              <a:rPr lang="it-IT" sz="2400" dirty="0" smtClean="0"/>
              <a:t>Veri negativi (correct rejection)</a:t>
            </a:r>
          </a:p>
          <a:p>
            <a:pPr lvl="1"/>
            <a:endParaRPr lang="it-IT" sz="2400" dirty="0" smtClean="0"/>
          </a:p>
          <a:p>
            <a:pPr lvl="1"/>
            <a:endParaRPr lang="it-IT" sz="2400" dirty="0" smtClean="0">
              <a:latin typeface="Symbol" panose="05050102010706020507" pitchFamily="18" charset="2"/>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34</a:t>
            </a:fld>
            <a:endParaRPr lang="it-IT" altLang="en-US"/>
          </a:p>
        </p:txBody>
      </p:sp>
    </p:spTree>
    <p:extLst>
      <p:ext uri="{BB962C8B-B14F-4D97-AF65-F5344CB8AC3E}">
        <p14:creationId xmlns:p14="http://schemas.microsoft.com/office/powerpoint/2010/main" val="35987846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4704"/>
            <a:ext cx="5652120" cy="5391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5271194" y="343098"/>
            <a:ext cx="3837310" cy="5678190"/>
          </a:xfrm>
        </p:spPr>
        <p:txBody>
          <a:bodyPr/>
          <a:lstStyle/>
          <a:p>
            <a:r>
              <a:rPr lang="it-IT" sz="2400" dirty="0" smtClean="0">
                <a:solidFill>
                  <a:srgbClr val="00B050"/>
                </a:solidFill>
              </a:rPr>
              <a:t>Veri positivi (hit)</a:t>
            </a:r>
          </a:p>
          <a:p>
            <a:endParaRPr lang="it-IT" sz="2400" dirty="0" smtClean="0"/>
          </a:p>
          <a:p>
            <a:endParaRPr lang="it-IT" sz="2400" dirty="0" smtClean="0"/>
          </a:p>
          <a:p>
            <a:r>
              <a:rPr lang="it-IT" sz="2400" dirty="0" smtClean="0">
                <a:solidFill>
                  <a:srgbClr val="FF0000"/>
                </a:solidFill>
              </a:rPr>
              <a:t>Falsi positivi (False alarms)</a:t>
            </a:r>
          </a:p>
          <a:p>
            <a:endParaRPr lang="it-IT" sz="2400" dirty="0" smtClean="0"/>
          </a:p>
          <a:p>
            <a:endParaRPr lang="it-IT" sz="2400" dirty="0"/>
          </a:p>
          <a:p>
            <a:r>
              <a:rPr lang="it-IT" sz="2400" dirty="0" smtClean="0"/>
              <a:t>Falsi negativi (Miss)</a:t>
            </a:r>
          </a:p>
          <a:p>
            <a:endParaRPr lang="it-IT" sz="2400" dirty="0" smtClean="0"/>
          </a:p>
          <a:p>
            <a:endParaRPr lang="it-IT" sz="2400" dirty="0"/>
          </a:p>
          <a:p>
            <a:r>
              <a:rPr lang="it-IT" sz="2400" dirty="0" smtClean="0"/>
              <a:t>Veri negativi (correct rejection)</a:t>
            </a:r>
          </a:p>
          <a:p>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35</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900372741"/>
              </p:ext>
            </p:extLst>
          </p:nvPr>
        </p:nvGraphicFramePr>
        <p:xfrm>
          <a:off x="5487218" y="703138"/>
          <a:ext cx="3364325" cy="564709"/>
        </p:xfrm>
        <a:graphic>
          <a:graphicData uri="http://schemas.openxmlformats.org/presentationml/2006/ole">
            <mc:AlternateContent xmlns:mc="http://schemas.openxmlformats.org/markup-compatibility/2006">
              <mc:Choice xmlns:v="urn:schemas-microsoft-com:vml" Requires="v">
                <p:oleObj spid="_x0000_s100569" name="Equation" r:id="rId4" imgW="1066680" imgH="215640" progId="Equation.3">
                  <p:embed/>
                </p:oleObj>
              </mc:Choice>
              <mc:Fallback>
                <p:oleObj name="Equation" r:id="rId4" imgW="1066680" imgH="215640" progId="Equation.3">
                  <p:embed/>
                  <p:pic>
                    <p:nvPicPr>
                      <p:cNvPr id="0" name="Object 4"/>
                      <p:cNvPicPr>
                        <a:picLocks noChangeAspect="1" noChangeArrowheads="1"/>
                      </p:cNvPicPr>
                      <p:nvPr/>
                    </p:nvPicPr>
                    <p:blipFill>
                      <a:blip r:embed="rId5"/>
                      <a:srcRect/>
                      <a:stretch>
                        <a:fillRect/>
                      </a:stretch>
                    </p:blipFill>
                    <p:spPr bwMode="auto">
                      <a:xfrm>
                        <a:off x="5487218" y="703138"/>
                        <a:ext cx="3364325" cy="564709"/>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75687080"/>
              </p:ext>
            </p:extLst>
          </p:nvPr>
        </p:nvGraphicFramePr>
        <p:xfrm>
          <a:off x="5415210" y="2431330"/>
          <a:ext cx="3323990" cy="564925"/>
        </p:xfrm>
        <a:graphic>
          <a:graphicData uri="http://schemas.openxmlformats.org/presentationml/2006/ole">
            <mc:AlternateContent xmlns:mc="http://schemas.openxmlformats.org/markup-compatibility/2006">
              <mc:Choice xmlns:v="urn:schemas-microsoft-com:vml" Requires="v">
                <p:oleObj spid="_x0000_s100570" name="Equation" r:id="rId6" imgW="1054080" imgH="215640" progId="Equation.3">
                  <p:embed/>
                </p:oleObj>
              </mc:Choice>
              <mc:Fallback>
                <p:oleObj name="Equation" r:id="rId6" imgW="1054080" imgH="215640" progId="Equation.3">
                  <p:embed/>
                  <p:pic>
                    <p:nvPicPr>
                      <p:cNvPr id="0" name=""/>
                      <p:cNvPicPr>
                        <a:picLocks noChangeAspect="1" noChangeArrowheads="1"/>
                      </p:cNvPicPr>
                      <p:nvPr/>
                    </p:nvPicPr>
                    <p:blipFill>
                      <a:blip r:embed="rId7"/>
                      <a:srcRect/>
                      <a:stretch>
                        <a:fillRect/>
                      </a:stretch>
                    </p:blipFill>
                    <p:spPr bwMode="auto">
                      <a:xfrm>
                        <a:off x="5415210" y="2431330"/>
                        <a:ext cx="3323990" cy="564925"/>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361383945"/>
              </p:ext>
            </p:extLst>
          </p:nvPr>
        </p:nvGraphicFramePr>
        <p:xfrm>
          <a:off x="5559226" y="3727474"/>
          <a:ext cx="3364325" cy="564709"/>
        </p:xfrm>
        <a:graphic>
          <a:graphicData uri="http://schemas.openxmlformats.org/presentationml/2006/ole">
            <mc:AlternateContent xmlns:mc="http://schemas.openxmlformats.org/markup-compatibility/2006">
              <mc:Choice xmlns:v="urn:schemas-microsoft-com:vml" Requires="v">
                <p:oleObj spid="_x0000_s100571" name="Equation" r:id="rId8" imgW="1066680" imgH="215640" progId="Equation.3">
                  <p:embed/>
                </p:oleObj>
              </mc:Choice>
              <mc:Fallback>
                <p:oleObj name="Equation" r:id="rId8" imgW="1066680" imgH="215640" progId="Equation.3">
                  <p:embed/>
                  <p:pic>
                    <p:nvPicPr>
                      <p:cNvPr id="0" name=""/>
                      <p:cNvPicPr>
                        <a:picLocks noChangeAspect="1" noChangeArrowheads="1"/>
                      </p:cNvPicPr>
                      <p:nvPr/>
                    </p:nvPicPr>
                    <p:blipFill>
                      <a:blip r:embed="rId9"/>
                      <a:srcRect/>
                      <a:stretch>
                        <a:fillRect/>
                      </a:stretch>
                    </p:blipFill>
                    <p:spPr bwMode="auto">
                      <a:xfrm>
                        <a:off x="5559226" y="3727474"/>
                        <a:ext cx="3364325" cy="564709"/>
                      </a:xfrm>
                      <a:prstGeom prst="rect">
                        <a:avLst/>
                      </a:prstGeom>
                      <a:noFill/>
                      <a:ln>
                        <a:noFill/>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732197555"/>
              </p:ext>
            </p:extLst>
          </p:nvPr>
        </p:nvGraphicFramePr>
        <p:xfrm>
          <a:off x="5559226" y="5383658"/>
          <a:ext cx="3283541" cy="564925"/>
        </p:xfrm>
        <a:graphic>
          <a:graphicData uri="http://schemas.openxmlformats.org/presentationml/2006/ole">
            <mc:AlternateContent xmlns:mc="http://schemas.openxmlformats.org/markup-compatibility/2006">
              <mc:Choice xmlns:v="urn:schemas-microsoft-com:vml" Requires="v">
                <p:oleObj spid="_x0000_s100572" name="Equation" r:id="rId10" imgW="1041120" imgH="215640" progId="Equation.3">
                  <p:embed/>
                </p:oleObj>
              </mc:Choice>
              <mc:Fallback>
                <p:oleObj name="Equation" r:id="rId10" imgW="1041120" imgH="215640" progId="Equation.3">
                  <p:embed/>
                  <p:pic>
                    <p:nvPicPr>
                      <p:cNvPr id="0" name=""/>
                      <p:cNvPicPr>
                        <a:picLocks noChangeAspect="1" noChangeArrowheads="1"/>
                      </p:cNvPicPr>
                      <p:nvPr/>
                    </p:nvPicPr>
                    <p:blipFill>
                      <a:blip r:embed="rId11"/>
                      <a:srcRect/>
                      <a:stretch>
                        <a:fillRect/>
                      </a:stretch>
                    </p:blipFill>
                    <p:spPr bwMode="auto">
                      <a:xfrm>
                        <a:off x="5559226" y="5383658"/>
                        <a:ext cx="3283541" cy="564925"/>
                      </a:xfrm>
                      <a:prstGeom prst="rect">
                        <a:avLst/>
                      </a:prstGeom>
                      <a:noFill/>
                      <a:ln>
                        <a:noFill/>
                      </a:ln>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994830367"/>
              </p:ext>
            </p:extLst>
          </p:nvPr>
        </p:nvGraphicFramePr>
        <p:xfrm>
          <a:off x="2987824" y="2708920"/>
          <a:ext cx="1352550" cy="422275"/>
        </p:xfrm>
        <a:graphic>
          <a:graphicData uri="http://schemas.openxmlformats.org/presentationml/2006/ole">
            <mc:AlternateContent xmlns:mc="http://schemas.openxmlformats.org/markup-compatibility/2006">
              <mc:Choice xmlns:v="urn:schemas-microsoft-com:vml" Requires="v">
                <p:oleObj spid="_x0000_s100573" name="Equation" r:id="rId12" imgW="571320" imgH="215640" progId="Equation.3">
                  <p:embed/>
                </p:oleObj>
              </mc:Choice>
              <mc:Fallback>
                <p:oleObj name="Equation" r:id="rId12" imgW="571320" imgH="215640" progId="Equation.3">
                  <p:embed/>
                  <p:pic>
                    <p:nvPicPr>
                      <p:cNvPr id="0" name=""/>
                      <p:cNvPicPr>
                        <a:picLocks noChangeAspect="1" noChangeArrowheads="1"/>
                      </p:cNvPicPr>
                      <p:nvPr/>
                    </p:nvPicPr>
                    <p:blipFill>
                      <a:blip r:embed="rId13"/>
                      <a:srcRect/>
                      <a:stretch>
                        <a:fillRect/>
                      </a:stretch>
                    </p:blipFill>
                    <p:spPr bwMode="auto">
                      <a:xfrm>
                        <a:off x="2987824" y="2708920"/>
                        <a:ext cx="1352550" cy="422275"/>
                      </a:xfrm>
                      <a:prstGeom prst="rect">
                        <a:avLst/>
                      </a:prstGeom>
                      <a:solidFill>
                        <a:schemeClr val="bg1"/>
                      </a:solidFill>
                      <a:ln>
                        <a:noFill/>
                      </a:ln>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89274153"/>
              </p:ext>
            </p:extLst>
          </p:nvPr>
        </p:nvGraphicFramePr>
        <p:xfrm>
          <a:off x="769938" y="1844675"/>
          <a:ext cx="1322387" cy="422275"/>
        </p:xfrm>
        <a:graphic>
          <a:graphicData uri="http://schemas.openxmlformats.org/presentationml/2006/ole">
            <mc:AlternateContent xmlns:mc="http://schemas.openxmlformats.org/markup-compatibility/2006">
              <mc:Choice xmlns:v="urn:schemas-microsoft-com:vml" Requires="v">
                <p:oleObj spid="_x0000_s100574" name="Equation" r:id="rId14" imgW="558720" imgH="215640" progId="Equation.3">
                  <p:embed/>
                </p:oleObj>
              </mc:Choice>
              <mc:Fallback>
                <p:oleObj name="Equation" r:id="rId14" imgW="558720" imgH="215640" progId="Equation.3">
                  <p:embed/>
                  <p:pic>
                    <p:nvPicPr>
                      <p:cNvPr id="0" name=""/>
                      <p:cNvPicPr>
                        <a:picLocks noChangeAspect="1" noChangeArrowheads="1"/>
                      </p:cNvPicPr>
                      <p:nvPr/>
                    </p:nvPicPr>
                    <p:blipFill>
                      <a:blip r:embed="rId15"/>
                      <a:srcRect/>
                      <a:stretch>
                        <a:fillRect/>
                      </a:stretch>
                    </p:blipFill>
                    <p:spPr bwMode="auto">
                      <a:xfrm>
                        <a:off x="769938" y="1844675"/>
                        <a:ext cx="1322387" cy="422275"/>
                      </a:xfrm>
                      <a:prstGeom prst="rect">
                        <a:avLst/>
                      </a:prstGeom>
                      <a:solidFill>
                        <a:schemeClr val="bg1"/>
                      </a:solidFill>
                      <a:ln>
                        <a:noFill/>
                      </a:ln>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066057725"/>
              </p:ext>
            </p:extLst>
          </p:nvPr>
        </p:nvGraphicFramePr>
        <p:xfrm>
          <a:off x="84138" y="1039813"/>
          <a:ext cx="2524125" cy="447675"/>
        </p:xfrm>
        <a:graphic>
          <a:graphicData uri="http://schemas.openxmlformats.org/presentationml/2006/ole">
            <mc:AlternateContent xmlns:mc="http://schemas.openxmlformats.org/markup-compatibility/2006">
              <mc:Choice xmlns:v="urn:schemas-microsoft-com:vml" Requires="v">
                <p:oleObj spid="_x0000_s100575" name="Equation" r:id="rId16" imgW="1066680" imgH="228600" progId="Equation.3">
                  <p:embed/>
                </p:oleObj>
              </mc:Choice>
              <mc:Fallback>
                <p:oleObj name="Equation" r:id="rId16" imgW="1066680" imgH="228600" progId="Equation.3">
                  <p:embed/>
                  <p:pic>
                    <p:nvPicPr>
                      <p:cNvPr id="0" name=""/>
                      <p:cNvPicPr>
                        <a:picLocks noChangeAspect="1" noChangeArrowheads="1"/>
                      </p:cNvPicPr>
                      <p:nvPr/>
                    </p:nvPicPr>
                    <p:blipFill>
                      <a:blip r:embed="rId17"/>
                      <a:srcRect/>
                      <a:stretch>
                        <a:fillRect/>
                      </a:stretch>
                    </p:blipFill>
                    <p:spPr bwMode="auto">
                      <a:xfrm>
                        <a:off x="84138" y="1039813"/>
                        <a:ext cx="2524125" cy="447675"/>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33427915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costruzione della curva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36</a:t>
            </a:fld>
            <a:endParaRPr lang="it-IT" altLang="en-US"/>
          </a:p>
        </p:txBody>
      </p:sp>
      <p:grpSp>
        <p:nvGrpSpPr>
          <p:cNvPr id="8" name="Group 5"/>
          <p:cNvGrpSpPr>
            <a:grpSpLocks/>
          </p:cNvGrpSpPr>
          <p:nvPr/>
        </p:nvGrpSpPr>
        <p:grpSpPr bwMode="auto">
          <a:xfrm>
            <a:off x="571500" y="980728"/>
            <a:ext cx="990600" cy="4916488"/>
            <a:chOff x="816" y="544"/>
            <a:chExt cx="624" cy="3097"/>
          </a:xfrm>
        </p:grpSpPr>
        <p:sp>
          <p:nvSpPr>
            <p:cNvPr id="9"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0"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11"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12"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3" name="Group 10"/>
          <p:cNvGrpSpPr>
            <a:grpSpLocks/>
          </p:cNvGrpSpPr>
          <p:nvPr/>
        </p:nvGrpSpPr>
        <p:grpSpPr bwMode="auto">
          <a:xfrm>
            <a:off x="1295400" y="5524553"/>
            <a:ext cx="4953000" cy="873125"/>
            <a:chOff x="1392" y="3600"/>
            <a:chExt cx="3120" cy="550"/>
          </a:xfrm>
        </p:grpSpPr>
        <p:sp>
          <p:nvSpPr>
            <p:cNvPr id="14"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6"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7"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30" name="Oval 27"/>
          <p:cNvSpPr>
            <a:spLocks noChangeArrowheads="1"/>
          </p:cNvSpPr>
          <p:nvPr/>
        </p:nvSpPr>
        <p:spPr bwMode="auto">
          <a:xfrm>
            <a:off x="3657600" y="1170914"/>
            <a:ext cx="76200" cy="76200"/>
          </a:xfrm>
          <a:prstGeom prst="ellipse">
            <a:avLst/>
          </a:prstGeom>
          <a:solidFill>
            <a:srgbClr val="6633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Oval 28"/>
          <p:cNvSpPr>
            <a:spLocks noChangeArrowheads="1"/>
          </p:cNvSpPr>
          <p:nvPr/>
        </p:nvSpPr>
        <p:spPr bwMode="auto">
          <a:xfrm>
            <a:off x="2819400" y="1323314"/>
            <a:ext cx="76200" cy="76200"/>
          </a:xfrm>
          <a:prstGeom prst="ellipse">
            <a:avLst/>
          </a:prstGeom>
          <a:solidFill>
            <a:srgbClr val="D800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Oval 29"/>
          <p:cNvSpPr>
            <a:spLocks noChangeArrowheads="1"/>
          </p:cNvSpPr>
          <p:nvPr/>
        </p:nvSpPr>
        <p:spPr bwMode="auto">
          <a:xfrm>
            <a:off x="2209800" y="1551914"/>
            <a:ext cx="76200" cy="76200"/>
          </a:xfrm>
          <a:prstGeom prst="ellipse">
            <a:avLst/>
          </a:prstGeom>
          <a:solidFill>
            <a:srgbClr val="FF99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Oval 30"/>
          <p:cNvSpPr>
            <a:spLocks noChangeArrowheads="1"/>
          </p:cNvSpPr>
          <p:nvPr/>
        </p:nvSpPr>
        <p:spPr bwMode="auto">
          <a:xfrm>
            <a:off x="1828800" y="2085314"/>
            <a:ext cx="76200" cy="76200"/>
          </a:xfrm>
          <a:prstGeom prst="ellipse">
            <a:avLst/>
          </a:prstGeom>
          <a:solidFill>
            <a:srgbClr val="FFCC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Oval 31"/>
          <p:cNvSpPr>
            <a:spLocks noChangeArrowheads="1"/>
          </p:cNvSpPr>
          <p:nvPr/>
        </p:nvSpPr>
        <p:spPr bwMode="auto">
          <a:xfrm>
            <a:off x="1600200" y="3228314"/>
            <a:ext cx="76200" cy="76200"/>
          </a:xfrm>
          <a:prstGeom prst="ellipse">
            <a:avLst/>
          </a:prstGeom>
          <a:solidFill>
            <a:srgbClr val="009900"/>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Oval 32"/>
          <p:cNvSpPr>
            <a:spLocks noChangeArrowheads="1"/>
          </p:cNvSpPr>
          <p:nvPr/>
        </p:nvSpPr>
        <p:spPr bwMode="auto">
          <a:xfrm>
            <a:off x="1524000" y="4142714"/>
            <a:ext cx="76200" cy="76200"/>
          </a:xfrm>
          <a:prstGeom prst="ellipse">
            <a:avLst/>
          </a:prstGeom>
          <a:solidFill>
            <a:schemeClr val="hlink"/>
          </a:solidFill>
          <a:ln w="12700">
            <a:solidFill>
              <a:schemeClr val="hlink"/>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Oval 33"/>
          <p:cNvSpPr>
            <a:spLocks noChangeArrowheads="1"/>
          </p:cNvSpPr>
          <p:nvPr/>
        </p:nvSpPr>
        <p:spPr bwMode="auto">
          <a:xfrm>
            <a:off x="1447800" y="4904714"/>
            <a:ext cx="76200" cy="76200"/>
          </a:xfrm>
          <a:prstGeom prst="ellipse">
            <a:avLst/>
          </a:prstGeom>
          <a:solidFill>
            <a:srgbClr val="000099"/>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Oval 34"/>
          <p:cNvSpPr>
            <a:spLocks noChangeArrowheads="1"/>
          </p:cNvSpPr>
          <p:nvPr/>
        </p:nvSpPr>
        <p:spPr bwMode="auto">
          <a:xfrm>
            <a:off x="1447800" y="5285714"/>
            <a:ext cx="76200" cy="76200"/>
          </a:xfrm>
          <a:prstGeom prst="ellipse">
            <a:avLst/>
          </a:prstGeom>
          <a:solidFill>
            <a:schemeClr val="folHlink"/>
          </a:solid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 name="Group 40"/>
          <p:cNvGrpSpPr/>
          <p:nvPr/>
        </p:nvGrpSpPr>
        <p:grpSpPr>
          <a:xfrm>
            <a:off x="5076056" y="2369356"/>
            <a:ext cx="3906741" cy="2175115"/>
            <a:chOff x="6569915" y="2743200"/>
            <a:chExt cx="1916088" cy="1066800"/>
          </a:xfrm>
        </p:grpSpPr>
        <p:sp>
          <p:nvSpPr>
            <p:cNvPr id="18" name="Line 15"/>
            <p:cNvSpPr>
              <a:spLocks noChangeShapeType="1"/>
            </p:cNvSpPr>
            <p:nvPr/>
          </p:nvSpPr>
          <p:spPr bwMode="auto">
            <a:xfrm>
              <a:off x="6953200" y="2743200"/>
              <a:ext cx="0" cy="1066800"/>
            </a:xfrm>
            <a:prstGeom prst="line">
              <a:avLst/>
            </a:prstGeom>
            <a:noFill/>
            <a:ln w="28575">
              <a:solidFill>
                <a:srgbClr val="66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Line 20"/>
            <p:cNvSpPr>
              <a:spLocks noChangeShapeType="1"/>
            </p:cNvSpPr>
            <p:nvPr/>
          </p:nvSpPr>
          <p:spPr bwMode="auto">
            <a:xfrm>
              <a:off x="7181800" y="2743200"/>
              <a:ext cx="0" cy="1066800"/>
            </a:xfrm>
            <a:prstGeom prst="line">
              <a:avLst/>
            </a:prstGeom>
            <a:noFill/>
            <a:ln w="28575">
              <a:solidFill>
                <a:srgbClr val="D8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Line 21"/>
            <p:cNvSpPr>
              <a:spLocks noChangeShapeType="1"/>
            </p:cNvSpPr>
            <p:nvPr/>
          </p:nvSpPr>
          <p:spPr bwMode="auto">
            <a:xfrm>
              <a:off x="7334200" y="2743200"/>
              <a:ext cx="0" cy="1066800"/>
            </a:xfrm>
            <a:prstGeom prst="line">
              <a:avLst/>
            </a:prstGeom>
            <a:noFill/>
            <a:ln w="28575">
              <a:solidFill>
                <a:srgbClr val="FF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Line 22"/>
            <p:cNvSpPr>
              <a:spLocks noChangeShapeType="1"/>
            </p:cNvSpPr>
            <p:nvPr/>
          </p:nvSpPr>
          <p:spPr bwMode="auto">
            <a:xfrm>
              <a:off x="7562800" y="2743200"/>
              <a:ext cx="0" cy="1066800"/>
            </a:xfrm>
            <a:prstGeom prst="line">
              <a:avLst/>
            </a:prstGeom>
            <a:noFill/>
            <a:ln w="28575">
              <a:solidFill>
                <a:srgbClr val="FFCC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Line 23"/>
            <p:cNvSpPr>
              <a:spLocks noChangeShapeType="1"/>
            </p:cNvSpPr>
            <p:nvPr/>
          </p:nvSpPr>
          <p:spPr bwMode="auto">
            <a:xfrm>
              <a:off x="7715200" y="2743200"/>
              <a:ext cx="0" cy="1066800"/>
            </a:xfrm>
            <a:prstGeom prst="line">
              <a:avLst/>
            </a:prstGeom>
            <a:noFill/>
            <a:ln w="28575">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Line 24"/>
            <p:cNvSpPr>
              <a:spLocks noChangeShapeType="1"/>
            </p:cNvSpPr>
            <p:nvPr/>
          </p:nvSpPr>
          <p:spPr bwMode="auto">
            <a:xfrm>
              <a:off x="7867600" y="2743200"/>
              <a:ext cx="0" cy="1066800"/>
            </a:xfrm>
            <a:prstGeom prst="line">
              <a:avLst/>
            </a:prstGeom>
            <a:noFill/>
            <a:ln w="28575">
              <a:solidFill>
                <a:schemeClr va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Line 25"/>
            <p:cNvSpPr>
              <a:spLocks noChangeShapeType="1"/>
            </p:cNvSpPr>
            <p:nvPr/>
          </p:nvSpPr>
          <p:spPr bwMode="auto">
            <a:xfrm>
              <a:off x="8020000" y="2743200"/>
              <a:ext cx="0" cy="1066800"/>
            </a:xfrm>
            <a:prstGeom prst="line">
              <a:avLst/>
            </a:prstGeom>
            <a:noFill/>
            <a:ln w="28575">
              <a:solidFill>
                <a:srgbClr val="000099"/>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Line 26"/>
            <p:cNvSpPr>
              <a:spLocks noChangeShapeType="1"/>
            </p:cNvSpPr>
            <p:nvPr/>
          </p:nvSpPr>
          <p:spPr bwMode="auto">
            <a:xfrm>
              <a:off x="8172400" y="2743200"/>
              <a:ext cx="0" cy="1066800"/>
            </a:xfrm>
            <a:prstGeom prst="line">
              <a:avLst/>
            </a:prstGeom>
            <a:noFill/>
            <a:ln w="28575">
              <a:solidFill>
                <a:schemeClr val="folHlink"/>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 name="Freeform 36"/>
            <p:cNvSpPr>
              <a:spLocks/>
            </p:cNvSpPr>
            <p:nvPr/>
          </p:nvSpPr>
          <p:spPr bwMode="auto">
            <a:xfrm>
              <a:off x="6569915" y="3124200"/>
              <a:ext cx="1524000" cy="685800"/>
            </a:xfrm>
            <a:custGeom>
              <a:avLst/>
              <a:gdLst>
                <a:gd name="T0" fmla="*/ 0 w 2806"/>
                <a:gd name="T1" fmla="*/ 1158 h 1158"/>
                <a:gd name="T2" fmla="*/ 240 w 2806"/>
                <a:gd name="T3" fmla="*/ 1110 h 1158"/>
                <a:gd name="T4" fmla="*/ 336 w 2806"/>
                <a:gd name="T5" fmla="*/ 1014 h 1158"/>
                <a:gd name="T6" fmla="*/ 528 w 2806"/>
                <a:gd name="T7" fmla="*/ 822 h 1158"/>
                <a:gd name="T8" fmla="*/ 628 w 2806"/>
                <a:gd name="T9" fmla="*/ 663 h 1158"/>
                <a:gd name="T10" fmla="*/ 762 w 2806"/>
                <a:gd name="T11" fmla="*/ 441 h 1158"/>
                <a:gd name="T12" fmla="*/ 939 w 2806"/>
                <a:gd name="T13" fmla="*/ 263 h 1158"/>
                <a:gd name="T14" fmla="*/ 1104 w 2806"/>
                <a:gd name="T15" fmla="*/ 102 h 1158"/>
                <a:gd name="T16" fmla="*/ 1273 w 2806"/>
                <a:gd name="T17" fmla="*/ 8 h 1158"/>
                <a:gd name="T18" fmla="*/ 1440 w 2806"/>
                <a:gd name="T19" fmla="*/ 54 h 1158"/>
                <a:gd name="T20" fmla="*/ 1584 w 2806"/>
                <a:gd name="T21" fmla="*/ 198 h 1158"/>
                <a:gd name="T22" fmla="*/ 1673 w 2806"/>
                <a:gd name="T23" fmla="*/ 363 h 1158"/>
                <a:gd name="T24" fmla="*/ 1728 w 2806"/>
                <a:gd name="T25" fmla="*/ 486 h 1158"/>
                <a:gd name="T26" fmla="*/ 1828 w 2806"/>
                <a:gd name="T27" fmla="*/ 608 h 1158"/>
                <a:gd name="T28" fmla="*/ 1872 w 2806"/>
                <a:gd name="T29" fmla="*/ 678 h 1158"/>
                <a:gd name="T30" fmla="*/ 1968 w 2806"/>
                <a:gd name="T31" fmla="*/ 774 h 1158"/>
                <a:gd name="T32" fmla="*/ 2064 w 2806"/>
                <a:gd name="T33" fmla="*/ 918 h 1158"/>
                <a:gd name="T34" fmla="*/ 2173 w 2806"/>
                <a:gd name="T35" fmla="*/ 1019 h 1158"/>
                <a:gd name="T36" fmla="*/ 2304 w 2806"/>
                <a:gd name="T37" fmla="*/ 1062 h 1158"/>
                <a:gd name="T38" fmla="*/ 2495 w 2806"/>
                <a:gd name="T39" fmla="*/ 1108 h 1158"/>
                <a:gd name="T40" fmla="*/ 2806 w 2806"/>
                <a:gd name="T41" fmla="*/ 1152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06" h="1158">
                  <a:moveTo>
                    <a:pt x="0" y="1158"/>
                  </a:moveTo>
                  <a:cubicBezTo>
                    <a:pt x="92" y="1146"/>
                    <a:pt x="184" y="1134"/>
                    <a:pt x="240" y="1110"/>
                  </a:cubicBezTo>
                  <a:cubicBezTo>
                    <a:pt x="296" y="1086"/>
                    <a:pt x="288" y="1062"/>
                    <a:pt x="336" y="1014"/>
                  </a:cubicBezTo>
                  <a:cubicBezTo>
                    <a:pt x="384" y="966"/>
                    <a:pt x="479" y="880"/>
                    <a:pt x="528" y="822"/>
                  </a:cubicBezTo>
                  <a:cubicBezTo>
                    <a:pt x="577" y="764"/>
                    <a:pt x="589" y="726"/>
                    <a:pt x="628" y="663"/>
                  </a:cubicBezTo>
                  <a:cubicBezTo>
                    <a:pt x="667" y="600"/>
                    <a:pt x="710" y="508"/>
                    <a:pt x="762" y="441"/>
                  </a:cubicBezTo>
                  <a:cubicBezTo>
                    <a:pt x="814" y="374"/>
                    <a:pt x="882" y="319"/>
                    <a:pt x="939" y="263"/>
                  </a:cubicBezTo>
                  <a:cubicBezTo>
                    <a:pt x="996" y="207"/>
                    <a:pt x="1049" y="144"/>
                    <a:pt x="1104" y="102"/>
                  </a:cubicBezTo>
                  <a:cubicBezTo>
                    <a:pt x="1159" y="60"/>
                    <a:pt x="1217" y="16"/>
                    <a:pt x="1273" y="8"/>
                  </a:cubicBezTo>
                  <a:cubicBezTo>
                    <a:pt x="1329" y="0"/>
                    <a:pt x="1388" y="22"/>
                    <a:pt x="1440" y="54"/>
                  </a:cubicBezTo>
                  <a:cubicBezTo>
                    <a:pt x="1492" y="86"/>
                    <a:pt x="1545" y="147"/>
                    <a:pt x="1584" y="198"/>
                  </a:cubicBezTo>
                  <a:cubicBezTo>
                    <a:pt x="1623" y="249"/>
                    <a:pt x="1649" y="315"/>
                    <a:pt x="1673" y="363"/>
                  </a:cubicBezTo>
                  <a:cubicBezTo>
                    <a:pt x="1697" y="411"/>
                    <a:pt x="1702" y="445"/>
                    <a:pt x="1728" y="486"/>
                  </a:cubicBezTo>
                  <a:cubicBezTo>
                    <a:pt x="1754" y="527"/>
                    <a:pt x="1804" y="576"/>
                    <a:pt x="1828" y="608"/>
                  </a:cubicBezTo>
                  <a:cubicBezTo>
                    <a:pt x="1852" y="640"/>
                    <a:pt x="1849" y="650"/>
                    <a:pt x="1872" y="678"/>
                  </a:cubicBezTo>
                  <a:cubicBezTo>
                    <a:pt x="1895" y="706"/>
                    <a:pt x="1936" y="734"/>
                    <a:pt x="1968" y="774"/>
                  </a:cubicBezTo>
                  <a:cubicBezTo>
                    <a:pt x="2000" y="814"/>
                    <a:pt x="2030" y="877"/>
                    <a:pt x="2064" y="918"/>
                  </a:cubicBezTo>
                  <a:cubicBezTo>
                    <a:pt x="2098" y="959"/>
                    <a:pt x="2133" y="995"/>
                    <a:pt x="2173" y="1019"/>
                  </a:cubicBezTo>
                  <a:cubicBezTo>
                    <a:pt x="2213" y="1043"/>
                    <a:pt x="2250" y="1047"/>
                    <a:pt x="2304" y="1062"/>
                  </a:cubicBezTo>
                  <a:cubicBezTo>
                    <a:pt x="2358" y="1077"/>
                    <a:pt x="2411" y="1093"/>
                    <a:pt x="2495" y="1108"/>
                  </a:cubicBezTo>
                  <a:cubicBezTo>
                    <a:pt x="2579" y="1123"/>
                    <a:pt x="2741" y="1143"/>
                    <a:pt x="2806" y="1152"/>
                  </a:cubicBezTo>
                </a:path>
              </a:pathLst>
            </a:custGeom>
            <a:noFill/>
            <a:ln w="57150" cap="flat" cmpd="sng">
              <a:solidFill>
                <a:srgbClr val="D8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Freeform 37"/>
            <p:cNvSpPr>
              <a:spLocks/>
            </p:cNvSpPr>
            <p:nvPr/>
          </p:nvSpPr>
          <p:spPr bwMode="auto">
            <a:xfrm>
              <a:off x="7114403" y="3124200"/>
              <a:ext cx="1371600" cy="685800"/>
            </a:xfrm>
            <a:custGeom>
              <a:avLst/>
              <a:gdLst>
                <a:gd name="T0" fmla="*/ 0 w 2478"/>
                <a:gd name="T1" fmla="*/ 1146 h 1146"/>
                <a:gd name="T2" fmla="*/ 356 w 2478"/>
                <a:gd name="T3" fmla="*/ 1079 h 1146"/>
                <a:gd name="T4" fmla="*/ 534 w 2478"/>
                <a:gd name="T5" fmla="*/ 960 h 1146"/>
                <a:gd name="T6" fmla="*/ 700 w 2478"/>
                <a:gd name="T7" fmla="*/ 668 h 1146"/>
                <a:gd name="T8" fmla="*/ 870 w 2478"/>
                <a:gd name="T9" fmla="*/ 336 h 1146"/>
                <a:gd name="T10" fmla="*/ 1110 w 2478"/>
                <a:gd name="T11" fmla="*/ 48 h 1146"/>
                <a:gd name="T12" fmla="*/ 1254 w 2478"/>
                <a:gd name="T13" fmla="*/ 48 h 1146"/>
                <a:gd name="T14" fmla="*/ 1398 w 2478"/>
                <a:gd name="T15" fmla="*/ 240 h 1146"/>
                <a:gd name="T16" fmla="*/ 1542 w 2478"/>
                <a:gd name="T17" fmla="*/ 576 h 1146"/>
                <a:gd name="T18" fmla="*/ 1645 w 2478"/>
                <a:gd name="T19" fmla="*/ 790 h 1146"/>
                <a:gd name="T20" fmla="*/ 1778 w 2478"/>
                <a:gd name="T21" fmla="*/ 935 h 1146"/>
                <a:gd name="T22" fmla="*/ 1878 w 2478"/>
                <a:gd name="T23" fmla="*/ 1008 h 1146"/>
                <a:gd name="T24" fmla="*/ 2022 w 2478"/>
                <a:gd name="T25" fmla="*/ 1104 h 1146"/>
                <a:gd name="T26" fmla="*/ 2478 w 2478"/>
                <a:gd name="T27" fmla="*/ 1124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78" h="1146">
                  <a:moveTo>
                    <a:pt x="0" y="1146"/>
                  </a:moveTo>
                  <a:cubicBezTo>
                    <a:pt x="57" y="1137"/>
                    <a:pt x="267" y="1110"/>
                    <a:pt x="356" y="1079"/>
                  </a:cubicBezTo>
                  <a:cubicBezTo>
                    <a:pt x="445" y="1048"/>
                    <a:pt x="477" y="1028"/>
                    <a:pt x="534" y="960"/>
                  </a:cubicBezTo>
                  <a:cubicBezTo>
                    <a:pt x="591" y="892"/>
                    <a:pt x="644" y="772"/>
                    <a:pt x="700" y="668"/>
                  </a:cubicBezTo>
                  <a:cubicBezTo>
                    <a:pt x="756" y="564"/>
                    <a:pt x="802" y="439"/>
                    <a:pt x="870" y="336"/>
                  </a:cubicBezTo>
                  <a:cubicBezTo>
                    <a:pt x="938" y="233"/>
                    <a:pt x="1046" y="96"/>
                    <a:pt x="1110" y="48"/>
                  </a:cubicBezTo>
                  <a:cubicBezTo>
                    <a:pt x="1174" y="0"/>
                    <a:pt x="1206" y="16"/>
                    <a:pt x="1254" y="48"/>
                  </a:cubicBezTo>
                  <a:cubicBezTo>
                    <a:pt x="1302" y="80"/>
                    <a:pt x="1350" y="152"/>
                    <a:pt x="1398" y="240"/>
                  </a:cubicBezTo>
                  <a:cubicBezTo>
                    <a:pt x="1446" y="328"/>
                    <a:pt x="1501" y="484"/>
                    <a:pt x="1542" y="576"/>
                  </a:cubicBezTo>
                  <a:cubicBezTo>
                    <a:pt x="1583" y="668"/>
                    <a:pt x="1606" y="730"/>
                    <a:pt x="1645" y="790"/>
                  </a:cubicBezTo>
                  <a:cubicBezTo>
                    <a:pt x="1684" y="850"/>
                    <a:pt x="1739" y="899"/>
                    <a:pt x="1778" y="935"/>
                  </a:cubicBezTo>
                  <a:cubicBezTo>
                    <a:pt x="1817" y="971"/>
                    <a:pt x="1837" y="980"/>
                    <a:pt x="1878" y="1008"/>
                  </a:cubicBezTo>
                  <a:cubicBezTo>
                    <a:pt x="1919" y="1036"/>
                    <a:pt x="1922" y="1085"/>
                    <a:pt x="2022" y="1104"/>
                  </a:cubicBezTo>
                  <a:cubicBezTo>
                    <a:pt x="2122" y="1123"/>
                    <a:pt x="2383" y="1120"/>
                    <a:pt x="2478" y="1124"/>
                  </a:cubicBezTo>
                </a:path>
              </a:pathLst>
            </a:custGeom>
            <a:noFill/>
            <a:ln w="57150" cap="flat" cmpd="sng">
              <a:solidFill>
                <a:srgbClr val="00B05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42" name="Object 41"/>
          <p:cNvGraphicFramePr>
            <a:graphicFrameLocks noChangeAspect="1"/>
          </p:cNvGraphicFramePr>
          <p:nvPr>
            <p:extLst>
              <p:ext uri="{D42A27DB-BD31-4B8C-83A1-F6EECF244321}">
                <p14:modId xmlns:p14="http://schemas.microsoft.com/office/powerpoint/2010/main" val="2804908882"/>
              </p:ext>
            </p:extLst>
          </p:nvPr>
        </p:nvGraphicFramePr>
        <p:xfrm>
          <a:off x="6219362" y="5701205"/>
          <a:ext cx="1180183" cy="606826"/>
        </p:xfrm>
        <a:graphic>
          <a:graphicData uri="http://schemas.openxmlformats.org/presentationml/2006/ole">
            <mc:AlternateContent xmlns:mc="http://schemas.openxmlformats.org/markup-compatibility/2006">
              <mc:Choice xmlns:v="urn:schemas-microsoft-com:vml" Requires="v">
                <p:oleObj spid="_x0000_s101440" name="Equation" r:id="rId4" imgW="812520" imgH="419040" progId="Equation.3">
                  <p:embed/>
                </p:oleObj>
              </mc:Choice>
              <mc:Fallback>
                <p:oleObj name="Equation" r:id="rId4" imgW="812520" imgH="4190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9362" y="5701205"/>
                        <a:ext cx="1180183" cy="606826"/>
                      </a:xfrm>
                      <a:prstGeom prst="rect">
                        <a:avLst/>
                      </a:prstGeom>
                      <a:noFill/>
                      <a:ln>
                        <a:noFill/>
                      </a:ln>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604863123"/>
              </p:ext>
            </p:extLst>
          </p:nvPr>
        </p:nvGraphicFramePr>
        <p:xfrm>
          <a:off x="195640" y="2003157"/>
          <a:ext cx="1183432" cy="638016"/>
        </p:xfrm>
        <a:graphic>
          <a:graphicData uri="http://schemas.openxmlformats.org/presentationml/2006/ole">
            <mc:AlternateContent xmlns:mc="http://schemas.openxmlformats.org/markup-compatibility/2006">
              <mc:Choice xmlns:v="urn:schemas-microsoft-com:vml" Requires="v">
                <p:oleObj spid="_x0000_s101441" name="Equation" r:id="rId6" imgW="774360" imgH="419040" progId="Equation.3">
                  <p:embed/>
                </p:oleObj>
              </mc:Choice>
              <mc:Fallback>
                <p:oleObj name="Equation" r:id="rId6" imgW="774360" imgH="41904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640" y="2003157"/>
                        <a:ext cx="1183432" cy="638016"/>
                      </a:xfrm>
                      <a:prstGeom prst="rect">
                        <a:avLst/>
                      </a:prstGeom>
                      <a:noFill/>
                      <a:ln>
                        <a:noFill/>
                      </a:ln>
                    </p:spPr>
                  </p:pic>
                </p:oleObj>
              </mc:Fallback>
            </mc:AlternateContent>
          </a:graphicData>
        </a:graphic>
      </p:graphicFrame>
      <p:sp>
        <p:nvSpPr>
          <p:cNvPr id="44" name="TextBox 43"/>
          <p:cNvSpPr txBox="1"/>
          <p:nvPr/>
        </p:nvSpPr>
        <p:spPr>
          <a:xfrm>
            <a:off x="5410200" y="1900648"/>
            <a:ext cx="3089640" cy="369332"/>
          </a:xfrm>
          <a:prstGeom prst="rect">
            <a:avLst/>
          </a:prstGeom>
          <a:noFill/>
        </p:spPr>
        <p:txBody>
          <a:bodyPr wrap="square" rtlCol="0">
            <a:spAutoFit/>
          </a:bodyPr>
          <a:lstStyle/>
          <a:p>
            <a:r>
              <a:rPr lang="it-IT" dirty="0" smtClean="0"/>
              <a:t>    8      7   6     5   4   3   2  1</a:t>
            </a:r>
            <a:endParaRPr lang="en-US" dirty="0"/>
          </a:p>
        </p:txBody>
      </p:sp>
      <p:sp>
        <p:nvSpPr>
          <p:cNvPr id="45" name="TextBox 44"/>
          <p:cNvSpPr txBox="1"/>
          <p:nvPr/>
        </p:nvSpPr>
        <p:spPr>
          <a:xfrm>
            <a:off x="1559297" y="5139148"/>
            <a:ext cx="365998" cy="369332"/>
          </a:xfrm>
          <a:prstGeom prst="rect">
            <a:avLst/>
          </a:prstGeom>
          <a:noFill/>
        </p:spPr>
        <p:txBody>
          <a:bodyPr wrap="square" rtlCol="0">
            <a:spAutoFit/>
          </a:bodyPr>
          <a:lstStyle/>
          <a:p>
            <a:r>
              <a:rPr lang="it-IT" dirty="0" smtClean="0"/>
              <a:t>1</a:t>
            </a:r>
            <a:endParaRPr lang="en-US" dirty="0"/>
          </a:p>
        </p:txBody>
      </p:sp>
      <p:sp>
        <p:nvSpPr>
          <p:cNvPr id="46" name="TextBox 45"/>
          <p:cNvSpPr txBox="1"/>
          <p:nvPr/>
        </p:nvSpPr>
        <p:spPr>
          <a:xfrm>
            <a:off x="1528664" y="4720048"/>
            <a:ext cx="365998" cy="369332"/>
          </a:xfrm>
          <a:prstGeom prst="rect">
            <a:avLst/>
          </a:prstGeom>
          <a:noFill/>
        </p:spPr>
        <p:txBody>
          <a:bodyPr wrap="square" rtlCol="0">
            <a:spAutoFit/>
          </a:bodyPr>
          <a:lstStyle/>
          <a:p>
            <a:r>
              <a:rPr lang="it-IT" dirty="0" smtClean="0"/>
              <a:t>2</a:t>
            </a:r>
            <a:endParaRPr lang="en-US" dirty="0"/>
          </a:p>
        </p:txBody>
      </p:sp>
      <p:sp>
        <p:nvSpPr>
          <p:cNvPr id="47" name="TextBox 46"/>
          <p:cNvSpPr txBox="1"/>
          <p:nvPr/>
        </p:nvSpPr>
        <p:spPr>
          <a:xfrm>
            <a:off x="1676400" y="3996148"/>
            <a:ext cx="365998" cy="369332"/>
          </a:xfrm>
          <a:prstGeom prst="rect">
            <a:avLst/>
          </a:prstGeom>
          <a:noFill/>
        </p:spPr>
        <p:txBody>
          <a:bodyPr wrap="square" rtlCol="0">
            <a:spAutoFit/>
          </a:bodyPr>
          <a:lstStyle/>
          <a:p>
            <a:r>
              <a:rPr lang="it-IT" dirty="0" smtClean="0"/>
              <a:t>3</a:t>
            </a:r>
            <a:endParaRPr lang="en-US" dirty="0"/>
          </a:p>
        </p:txBody>
      </p:sp>
      <p:sp>
        <p:nvSpPr>
          <p:cNvPr id="48" name="TextBox 47"/>
          <p:cNvSpPr txBox="1"/>
          <p:nvPr/>
        </p:nvSpPr>
        <p:spPr>
          <a:xfrm>
            <a:off x="1742296" y="3091812"/>
            <a:ext cx="365998" cy="369332"/>
          </a:xfrm>
          <a:prstGeom prst="rect">
            <a:avLst/>
          </a:prstGeom>
          <a:noFill/>
        </p:spPr>
        <p:txBody>
          <a:bodyPr wrap="square" rtlCol="0">
            <a:spAutoFit/>
          </a:bodyPr>
          <a:lstStyle/>
          <a:p>
            <a:r>
              <a:rPr lang="it-IT" dirty="0" smtClean="0"/>
              <a:t>4</a:t>
            </a:r>
            <a:endParaRPr lang="en-US" dirty="0"/>
          </a:p>
        </p:txBody>
      </p:sp>
      <p:sp>
        <p:nvSpPr>
          <p:cNvPr id="49" name="TextBox 48"/>
          <p:cNvSpPr txBox="1"/>
          <p:nvPr/>
        </p:nvSpPr>
        <p:spPr>
          <a:xfrm>
            <a:off x="1894662" y="2015497"/>
            <a:ext cx="365998" cy="369332"/>
          </a:xfrm>
          <a:prstGeom prst="rect">
            <a:avLst/>
          </a:prstGeom>
          <a:noFill/>
        </p:spPr>
        <p:txBody>
          <a:bodyPr wrap="square" rtlCol="0">
            <a:spAutoFit/>
          </a:bodyPr>
          <a:lstStyle/>
          <a:p>
            <a:r>
              <a:rPr lang="it-IT" dirty="0" smtClean="0"/>
              <a:t>5</a:t>
            </a:r>
            <a:endParaRPr lang="en-US" dirty="0"/>
          </a:p>
        </p:txBody>
      </p:sp>
      <p:sp>
        <p:nvSpPr>
          <p:cNvPr id="50" name="TextBox 49"/>
          <p:cNvSpPr txBox="1"/>
          <p:nvPr/>
        </p:nvSpPr>
        <p:spPr>
          <a:xfrm>
            <a:off x="2247900" y="1518375"/>
            <a:ext cx="365998" cy="369332"/>
          </a:xfrm>
          <a:prstGeom prst="rect">
            <a:avLst/>
          </a:prstGeom>
          <a:noFill/>
        </p:spPr>
        <p:txBody>
          <a:bodyPr wrap="square" rtlCol="0">
            <a:spAutoFit/>
          </a:bodyPr>
          <a:lstStyle/>
          <a:p>
            <a:r>
              <a:rPr lang="it-IT" dirty="0" smtClean="0"/>
              <a:t>6</a:t>
            </a:r>
            <a:endParaRPr lang="en-US" dirty="0"/>
          </a:p>
        </p:txBody>
      </p:sp>
      <p:sp>
        <p:nvSpPr>
          <p:cNvPr id="51" name="TextBox 50"/>
          <p:cNvSpPr txBox="1"/>
          <p:nvPr/>
        </p:nvSpPr>
        <p:spPr>
          <a:xfrm>
            <a:off x="2800613" y="1331313"/>
            <a:ext cx="365998" cy="369332"/>
          </a:xfrm>
          <a:prstGeom prst="rect">
            <a:avLst/>
          </a:prstGeom>
          <a:noFill/>
        </p:spPr>
        <p:txBody>
          <a:bodyPr wrap="square" rtlCol="0">
            <a:spAutoFit/>
          </a:bodyPr>
          <a:lstStyle/>
          <a:p>
            <a:r>
              <a:rPr lang="it-IT" dirty="0" smtClean="0"/>
              <a:t>7</a:t>
            </a:r>
            <a:endParaRPr lang="en-US" dirty="0"/>
          </a:p>
        </p:txBody>
      </p:sp>
      <p:sp>
        <p:nvSpPr>
          <p:cNvPr id="52" name="TextBox 51"/>
          <p:cNvSpPr txBox="1"/>
          <p:nvPr/>
        </p:nvSpPr>
        <p:spPr>
          <a:xfrm>
            <a:off x="3596402" y="1266900"/>
            <a:ext cx="365998" cy="369332"/>
          </a:xfrm>
          <a:prstGeom prst="rect">
            <a:avLst/>
          </a:prstGeom>
          <a:noFill/>
        </p:spPr>
        <p:txBody>
          <a:bodyPr wrap="square" rtlCol="0">
            <a:spAutoFit/>
          </a:bodyPr>
          <a:lstStyle/>
          <a:p>
            <a:r>
              <a:rPr lang="it-IT" dirty="0" smtClean="0"/>
              <a:t>8</a:t>
            </a:r>
            <a:endParaRPr lang="en-US" dirty="0"/>
          </a:p>
        </p:txBody>
      </p:sp>
    </p:spTree>
    <p:extLst>
      <p:ext uri="{BB962C8B-B14F-4D97-AF65-F5344CB8AC3E}">
        <p14:creationId xmlns:p14="http://schemas.microsoft.com/office/powerpoint/2010/main" val="23774617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solidFill>
                  <a:srgbClr val="0070C0"/>
                </a:solidFill>
                <a:latin typeface="Symbol" panose="05050102010706020507" pitchFamily="18" charset="2"/>
              </a:rPr>
              <a:t>m</a:t>
            </a:r>
            <a:r>
              <a:rPr lang="it-IT" sz="2800" baseline="-25000" dirty="0" smtClean="0">
                <a:solidFill>
                  <a:srgbClr val="0070C0"/>
                </a:solidFill>
              </a:rPr>
              <a:t>1</a:t>
            </a:r>
            <a:r>
              <a:rPr lang="it-IT" sz="2800" dirty="0" smtClean="0">
                <a:solidFill>
                  <a:srgbClr val="0070C0"/>
                </a:solidFill>
              </a:rPr>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=6</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Poco overlap, buona discriminabilità</a:t>
            </a:r>
          </a:p>
          <a:p>
            <a:r>
              <a:rPr lang="it-IT" sz="2800" dirty="0" smtClean="0"/>
              <a:t>In questo caso speciale, ROC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37</a:t>
            </a:fld>
            <a:endParaRPr lang="it-IT" altLang="en-US"/>
          </a:p>
        </p:txBody>
      </p:sp>
      <p:pic>
        <p:nvPicPr>
          <p:cNvPr id="1024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3068960"/>
            <a:ext cx="6876256" cy="3054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900153232"/>
              </p:ext>
            </p:extLst>
          </p:nvPr>
        </p:nvGraphicFramePr>
        <p:xfrm>
          <a:off x="211634" y="3059015"/>
          <a:ext cx="1231900" cy="398463"/>
        </p:xfrm>
        <a:graphic>
          <a:graphicData uri="http://schemas.openxmlformats.org/presentationml/2006/ole">
            <mc:AlternateContent xmlns:mc="http://schemas.openxmlformats.org/markup-compatibility/2006">
              <mc:Choice xmlns:v="urn:schemas-microsoft-com:vml" Requires="v">
                <p:oleObj spid="_x0000_s102435" name="Equation" r:id="rId4" imgW="520560" imgH="203040" progId="Equation.3">
                  <p:embed/>
                </p:oleObj>
              </mc:Choice>
              <mc:Fallback>
                <p:oleObj name="Equation" r:id="rId4" imgW="520560" imgH="203040" progId="Equation.3">
                  <p:embed/>
                  <p:pic>
                    <p:nvPicPr>
                      <p:cNvPr id="0" name="Object 11"/>
                      <p:cNvPicPr>
                        <a:picLocks noChangeAspect="1" noChangeArrowheads="1"/>
                      </p:cNvPicPr>
                      <p:nvPr/>
                    </p:nvPicPr>
                    <p:blipFill>
                      <a:blip r:embed="rId5"/>
                      <a:srcRect/>
                      <a:stretch>
                        <a:fillRect/>
                      </a:stretch>
                    </p:blipFill>
                    <p:spPr bwMode="auto">
                      <a:xfrm>
                        <a:off x="211634" y="3059015"/>
                        <a:ext cx="1231900" cy="398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424355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128" y="2882973"/>
            <a:ext cx="7164288" cy="3354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=5</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Più overlap, minore discriminabilità</a:t>
            </a:r>
          </a:p>
          <a:p>
            <a:r>
              <a:rPr lang="it-IT" sz="2800" dirty="0" smtClean="0"/>
              <a:t>In questo caso speciale, ROC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38</a:t>
            </a:fld>
            <a:endParaRPr lang="it-IT" altLang="en-US"/>
          </a:p>
        </p:txBody>
      </p:sp>
    </p:spTree>
    <p:extLst>
      <p:ext uri="{BB962C8B-B14F-4D97-AF65-F5344CB8AC3E}">
        <p14:creationId xmlns:p14="http://schemas.microsoft.com/office/powerpoint/2010/main" val="42774879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=4.1</a:t>
            </a:r>
            <a:r>
              <a:rPr lang="it-IT" sz="2800" dirty="0" smtClean="0"/>
              <a:t>,</a:t>
            </a:r>
            <a:r>
              <a:rPr lang="it-IT" sz="2800" dirty="0" smtClean="0">
                <a:latin typeface="Symbol" panose="05050102010706020507" pitchFamily="18" charset="2"/>
              </a:rPr>
              <a:t>s</a:t>
            </a:r>
            <a:r>
              <a:rPr lang="it-IT" sz="2800" baseline="-25000" dirty="0" smtClean="0"/>
              <a:t>1</a:t>
            </a:r>
            <a:r>
              <a:rPr lang="it-IT" sz="2800" dirty="0" smtClean="0"/>
              <a:t>=</a:t>
            </a:r>
            <a:r>
              <a:rPr lang="it-IT" sz="2800" dirty="0" smtClean="0">
                <a:latin typeface="Symbol" panose="05050102010706020507" pitchFamily="18" charset="2"/>
              </a:rPr>
              <a:t>s</a:t>
            </a:r>
            <a:r>
              <a:rPr lang="it-IT" sz="2800" baseline="-25000" dirty="0" smtClean="0"/>
              <a:t>2</a:t>
            </a:r>
            <a:r>
              <a:rPr lang="it-IT" sz="2800" dirty="0" smtClean="0"/>
              <a:t>=1</a:t>
            </a:r>
          </a:p>
          <a:p>
            <a:r>
              <a:rPr lang="it-IT" sz="2800" dirty="0" smtClean="0"/>
              <a:t>Overlap quasi totale, no discriminabilità</a:t>
            </a:r>
          </a:p>
          <a:p>
            <a:r>
              <a:rPr lang="it-IT" sz="2800" dirty="0" smtClean="0"/>
              <a:t>In questo caso speciale, ROC è ancora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39</a:t>
            </a:fld>
            <a:endParaRPr lang="it-IT" altLang="en-US"/>
          </a:p>
        </p:txBody>
      </p:sp>
      <p:pic>
        <p:nvPicPr>
          <p:cNvPr id="1044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765" y="2954959"/>
            <a:ext cx="7434643" cy="3294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3234283561"/>
              </p:ext>
            </p:extLst>
          </p:nvPr>
        </p:nvGraphicFramePr>
        <p:xfrm>
          <a:off x="323528" y="2954959"/>
          <a:ext cx="1231900" cy="398462"/>
        </p:xfrm>
        <a:graphic>
          <a:graphicData uri="http://schemas.openxmlformats.org/presentationml/2006/ole">
            <mc:AlternateContent xmlns:mc="http://schemas.openxmlformats.org/markup-compatibility/2006">
              <mc:Choice xmlns:v="urn:schemas-microsoft-com:vml" Requires="v">
                <p:oleObj spid="_x0000_s104482"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954959"/>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71170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4</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normAutofit fontScale="90000"/>
          </a:bodyPr>
          <a:lstStyle/>
          <a:p>
            <a:r>
              <a:rPr lang="en-US" altLang="en-US" dirty="0" err="1" smtClean="0"/>
              <a:t>Valutazione</a:t>
            </a:r>
            <a:r>
              <a:rPr lang="en-US" altLang="en-US" dirty="0" smtClean="0"/>
              <a:t> di un </a:t>
            </a:r>
            <a:r>
              <a:rPr lang="en-US" altLang="en-US" dirty="0" err="1" smtClean="0"/>
              <a:t>classificatore</a:t>
            </a:r>
            <a:r>
              <a:rPr lang="en-US" altLang="en-US" dirty="0" smtClean="0"/>
              <a:t> </a:t>
            </a:r>
            <a:r>
              <a:rPr lang="en-US" altLang="en-US" dirty="0" err="1" smtClean="0"/>
              <a:t>supervisionato</a:t>
            </a:r>
            <a:endParaRPr lang="en-US" altLang="en-US" dirty="0" smtClean="0"/>
          </a:p>
        </p:txBody>
      </p:sp>
      <p:sp>
        <p:nvSpPr>
          <p:cNvPr id="4100" name="Rectangle 3"/>
          <p:cNvSpPr>
            <a:spLocks noChangeArrowheads="1"/>
          </p:cNvSpPr>
          <p:nvPr/>
        </p:nvSpPr>
        <p:spPr bwMode="auto">
          <a:xfrm>
            <a:off x="539750" y="1412875"/>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400" dirty="0" smtClean="0"/>
              <a:t>I </a:t>
            </a:r>
            <a:r>
              <a:rPr lang="en-US" altLang="en-US" sz="2400" dirty="0" err="1" smtClean="0"/>
              <a:t>classificatori</a:t>
            </a:r>
            <a:r>
              <a:rPr lang="en-US" altLang="en-US" sz="2400" dirty="0" smtClean="0"/>
              <a:t> </a:t>
            </a:r>
            <a:r>
              <a:rPr lang="en-US" altLang="en-US" sz="2400" dirty="0" err="1" smtClean="0"/>
              <a:t>supervisionati</a:t>
            </a:r>
            <a:r>
              <a:rPr lang="en-US" altLang="en-US" sz="2400" dirty="0" smtClean="0"/>
              <a:t> </a:t>
            </a:r>
            <a:r>
              <a:rPr lang="en-US" altLang="en-US" sz="2400" dirty="0" err="1" smtClean="0"/>
              <a:t>vengono</a:t>
            </a:r>
            <a:r>
              <a:rPr lang="en-US" altLang="en-US" sz="2400" dirty="0" smtClean="0"/>
              <a:t> </a:t>
            </a:r>
            <a:r>
              <a:rPr lang="en-US" altLang="en-US" sz="2400" dirty="0" err="1" smtClean="0"/>
              <a:t>addestrati</a:t>
            </a:r>
            <a:r>
              <a:rPr lang="en-US" altLang="en-US" sz="2400" dirty="0" smtClean="0"/>
              <a:t> (</a:t>
            </a:r>
            <a:r>
              <a:rPr lang="en-US" altLang="en-US" sz="2400" dirty="0" err="1" smtClean="0"/>
              <a:t>trainati</a:t>
            </a:r>
            <a:r>
              <a:rPr lang="en-US" altLang="en-US" sz="2400" dirty="0" smtClean="0"/>
              <a:t>) </a:t>
            </a:r>
            <a:r>
              <a:rPr lang="en-US" altLang="en-US" sz="2400" dirty="0" err="1" smtClean="0"/>
              <a:t>su</a:t>
            </a:r>
            <a:r>
              <a:rPr lang="en-US" altLang="en-US" sz="2400" dirty="0" smtClean="0"/>
              <a:t> un dataset </a:t>
            </a:r>
            <a:r>
              <a:rPr lang="en-US" altLang="en-US" sz="2400" dirty="0" err="1" smtClean="0"/>
              <a:t>finito</a:t>
            </a:r>
            <a:r>
              <a:rPr lang="en-US" altLang="en-US" sz="2400" dirty="0" smtClean="0"/>
              <a:t> </a:t>
            </a:r>
            <a:r>
              <a:rPr lang="en-US" altLang="en-US" sz="2400" dirty="0" err="1" smtClean="0"/>
              <a:t>etichettato</a:t>
            </a:r>
            <a:r>
              <a:rPr lang="en-US" altLang="en-US" sz="2400" dirty="0" smtClean="0"/>
              <a:t> </a:t>
            </a:r>
            <a:r>
              <a:rPr lang="en-US" altLang="en-US" sz="2400" dirty="0" err="1" smtClean="0"/>
              <a:t>chiamato</a:t>
            </a:r>
            <a:r>
              <a:rPr lang="en-US" altLang="en-US" sz="2400" dirty="0" smtClean="0"/>
              <a:t> </a:t>
            </a:r>
            <a:r>
              <a:rPr lang="en-US" altLang="en-US" sz="2400" b="1" dirty="0" smtClean="0"/>
              <a:t>training set</a:t>
            </a:r>
            <a:endParaRPr lang="en-US" altLang="en-US" sz="2400" b="1" dirty="0"/>
          </a:p>
          <a:p>
            <a:r>
              <a:rPr lang="en-US" altLang="en-US" sz="2400" dirty="0" smtClean="0"/>
              <a:t>Un </a:t>
            </a:r>
            <a:r>
              <a:rPr lang="en-US" altLang="en-US" sz="2400" dirty="0" err="1" smtClean="0"/>
              <a:t>classificatore</a:t>
            </a:r>
            <a:r>
              <a:rPr lang="en-US" altLang="en-US" sz="2400" dirty="0" smtClean="0"/>
              <a:t> </a:t>
            </a:r>
            <a:r>
              <a:rPr lang="en-US" altLang="en-US" sz="2400" dirty="0" err="1" smtClean="0"/>
              <a:t>addestrato</a:t>
            </a:r>
            <a:r>
              <a:rPr lang="en-US" altLang="en-US" sz="2400" dirty="0" smtClean="0"/>
              <a:t> </a:t>
            </a:r>
            <a:r>
              <a:rPr lang="en-US" altLang="en-US" sz="2400" dirty="0" err="1" smtClean="0"/>
              <a:t>deve</a:t>
            </a:r>
            <a:r>
              <a:rPr lang="en-US" altLang="en-US" sz="2400" dirty="0" smtClean="0"/>
              <a:t> </a:t>
            </a:r>
            <a:r>
              <a:rPr lang="en-US" altLang="en-US" sz="2400" dirty="0" err="1" smtClean="0"/>
              <a:t>essere</a:t>
            </a:r>
            <a:r>
              <a:rPr lang="en-US" altLang="en-US" sz="2400" dirty="0" smtClean="0"/>
              <a:t> </a:t>
            </a:r>
            <a:r>
              <a:rPr lang="en-US" altLang="en-US" sz="2400" dirty="0" err="1" smtClean="0"/>
              <a:t>testato</a:t>
            </a:r>
            <a:r>
              <a:rPr lang="en-US" altLang="en-US" sz="2400" dirty="0" smtClean="0"/>
              <a:t> </a:t>
            </a:r>
            <a:r>
              <a:rPr lang="en-US" altLang="en-US" sz="2400" dirty="0" err="1" smtClean="0"/>
              <a:t>su</a:t>
            </a:r>
            <a:r>
              <a:rPr lang="en-US" altLang="en-US" sz="2400" dirty="0" smtClean="0"/>
              <a:t> un dataset </a:t>
            </a:r>
            <a:r>
              <a:rPr lang="en-US" altLang="en-US" sz="2400" dirty="0" err="1" smtClean="0"/>
              <a:t>differente</a:t>
            </a:r>
            <a:r>
              <a:rPr lang="en-US" altLang="en-US" sz="2400" dirty="0" smtClean="0"/>
              <a:t> da </a:t>
            </a:r>
            <a:r>
              <a:rPr lang="en-US" altLang="en-US" sz="2400" dirty="0" err="1" smtClean="0"/>
              <a:t>quello</a:t>
            </a:r>
            <a:r>
              <a:rPr lang="en-US" altLang="en-US" sz="2400" dirty="0" smtClean="0"/>
              <a:t> di training, </a:t>
            </a:r>
            <a:r>
              <a:rPr lang="en-US" altLang="en-US" sz="2400" dirty="0" err="1" smtClean="0"/>
              <a:t>altrimenti</a:t>
            </a:r>
            <a:r>
              <a:rPr lang="en-US" altLang="en-US" sz="2400" dirty="0" smtClean="0"/>
              <a:t> le </a:t>
            </a:r>
            <a:r>
              <a:rPr lang="en-US" altLang="en-US" sz="2400" dirty="0" err="1" smtClean="0"/>
              <a:t>stime</a:t>
            </a:r>
            <a:r>
              <a:rPr lang="en-US" altLang="en-US" sz="2400" dirty="0" smtClean="0"/>
              <a:t> di </a:t>
            </a:r>
            <a:r>
              <a:rPr lang="en-US" altLang="en-US" sz="2400" dirty="0" err="1" smtClean="0"/>
              <a:t>bontà</a:t>
            </a:r>
            <a:r>
              <a:rPr lang="en-US" altLang="en-US" sz="2400" dirty="0" smtClean="0"/>
              <a:t> di </a:t>
            </a:r>
            <a:r>
              <a:rPr lang="en-US" altLang="en-US" sz="2400" dirty="0" err="1" smtClean="0"/>
              <a:t>classificazione</a:t>
            </a:r>
            <a:r>
              <a:rPr lang="en-US" altLang="en-US" sz="2400" dirty="0" smtClean="0"/>
              <a:t> </a:t>
            </a:r>
            <a:r>
              <a:rPr lang="en-US" altLang="en-US" sz="2400" dirty="0" err="1" smtClean="0"/>
              <a:t>che</a:t>
            </a:r>
            <a:r>
              <a:rPr lang="en-US" altLang="en-US" sz="2400" dirty="0" smtClean="0"/>
              <a:t> </a:t>
            </a:r>
            <a:r>
              <a:rPr lang="en-US" altLang="en-US" sz="2400" dirty="0" err="1" smtClean="0"/>
              <a:t>si</a:t>
            </a:r>
            <a:r>
              <a:rPr lang="en-US" altLang="en-US" sz="2400" dirty="0" smtClean="0"/>
              <a:t> </a:t>
            </a:r>
            <a:r>
              <a:rPr lang="en-US" altLang="en-US" sz="2400" dirty="0" err="1" smtClean="0"/>
              <a:t>ottengono</a:t>
            </a:r>
            <a:r>
              <a:rPr lang="en-US" altLang="en-US" sz="2400" dirty="0" smtClean="0"/>
              <a:t> </a:t>
            </a:r>
            <a:r>
              <a:rPr lang="en-US" altLang="en-US" sz="2400" dirty="0" err="1" smtClean="0"/>
              <a:t>sul</a:t>
            </a:r>
            <a:r>
              <a:rPr lang="en-US" altLang="en-US" sz="2400" dirty="0" smtClean="0"/>
              <a:t> training set </a:t>
            </a:r>
            <a:r>
              <a:rPr lang="en-US" altLang="en-US" sz="2400" dirty="0" err="1" smtClean="0"/>
              <a:t>risultano</a:t>
            </a:r>
            <a:r>
              <a:rPr lang="en-US" altLang="en-US" sz="2400" dirty="0" smtClean="0"/>
              <a:t> </a:t>
            </a:r>
            <a:r>
              <a:rPr lang="en-US" altLang="en-US" sz="2400" dirty="0" err="1" smtClean="0"/>
              <a:t>troppo</a:t>
            </a:r>
            <a:r>
              <a:rPr lang="en-US" altLang="en-US" sz="2400" dirty="0" smtClean="0"/>
              <a:t> </a:t>
            </a:r>
            <a:r>
              <a:rPr lang="en-US" altLang="en-US" sz="2400" dirty="0" err="1" smtClean="0"/>
              <a:t>ottimistiche</a:t>
            </a:r>
            <a:r>
              <a:rPr lang="en-US" altLang="en-US" sz="2400" dirty="0" smtClean="0"/>
              <a:t>: </a:t>
            </a:r>
            <a:r>
              <a:rPr lang="en-US" altLang="en-US" sz="2400" dirty="0" err="1" smtClean="0"/>
              <a:t>esigenza</a:t>
            </a:r>
            <a:r>
              <a:rPr lang="en-US" altLang="en-US" sz="2400" dirty="0" smtClean="0"/>
              <a:t> di un dataset di </a:t>
            </a:r>
            <a:r>
              <a:rPr lang="en-US" altLang="en-US" sz="2400" b="1" dirty="0" smtClean="0"/>
              <a:t>testing</a:t>
            </a:r>
          </a:p>
          <a:p>
            <a:r>
              <a:rPr lang="en-US" altLang="en-US" sz="2400" dirty="0" smtClean="0"/>
              <a:t>La </a:t>
            </a:r>
            <a:r>
              <a:rPr lang="en-US" altLang="en-US" sz="2400" dirty="0" err="1" smtClean="0"/>
              <a:t>sperimentazione</a:t>
            </a:r>
            <a:r>
              <a:rPr lang="en-US" altLang="en-US" sz="2400" dirty="0" smtClean="0"/>
              <a:t> </a:t>
            </a:r>
            <a:r>
              <a:rPr lang="en-US" altLang="en-US" sz="2400" dirty="0" err="1" smtClean="0"/>
              <a:t>sul</a:t>
            </a:r>
            <a:r>
              <a:rPr lang="en-US" altLang="en-US" sz="2400" dirty="0" smtClean="0"/>
              <a:t> dataset di testing </a:t>
            </a:r>
            <a:r>
              <a:rPr lang="en-US" altLang="en-US" sz="2400" dirty="0" err="1" smtClean="0"/>
              <a:t>rappresenta</a:t>
            </a:r>
            <a:r>
              <a:rPr lang="en-US" altLang="en-US" sz="2400" dirty="0" smtClean="0"/>
              <a:t> un proxy </a:t>
            </a:r>
            <a:r>
              <a:rPr lang="en-US" altLang="en-US" sz="2400" dirty="0" err="1" smtClean="0"/>
              <a:t>su</a:t>
            </a:r>
            <a:r>
              <a:rPr lang="en-US" altLang="en-US" sz="2400" dirty="0" smtClean="0"/>
              <a:t> come </a:t>
            </a:r>
            <a:r>
              <a:rPr lang="en-US" altLang="en-US" sz="2400" dirty="0" err="1" smtClean="0"/>
              <a:t>si</a:t>
            </a:r>
            <a:r>
              <a:rPr lang="en-US" altLang="en-US" sz="2400" dirty="0" smtClean="0"/>
              <a:t> </a:t>
            </a:r>
            <a:r>
              <a:rPr lang="en-US" altLang="en-US" sz="2400" dirty="0" err="1" smtClean="0"/>
              <a:t>comporterà</a:t>
            </a:r>
            <a:r>
              <a:rPr lang="en-US" altLang="en-US" sz="2400" dirty="0" smtClean="0"/>
              <a:t> </a:t>
            </a:r>
            <a:r>
              <a:rPr lang="en-US" altLang="en-US" sz="2400" dirty="0" err="1" smtClean="0"/>
              <a:t>il</a:t>
            </a:r>
            <a:r>
              <a:rPr lang="en-US" altLang="en-US" sz="2400" dirty="0" smtClean="0"/>
              <a:t> </a:t>
            </a:r>
            <a:r>
              <a:rPr lang="en-US" altLang="en-US" sz="2400" dirty="0" err="1" smtClean="0"/>
              <a:t>classificatore</a:t>
            </a:r>
            <a:r>
              <a:rPr lang="en-US" altLang="en-US" sz="2400" dirty="0" smtClean="0"/>
              <a:t> </a:t>
            </a:r>
            <a:r>
              <a:rPr lang="en-US" altLang="en-US" sz="2400" dirty="0" err="1" smtClean="0"/>
              <a:t>su</a:t>
            </a:r>
            <a:r>
              <a:rPr lang="en-US" altLang="en-US" sz="2400" dirty="0" smtClean="0"/>
              <a:t> </a:t>
            </a:r>
            <a:r>
              <a:rPr lang="en-US" altLang="en-US" sz="2400" dirty="0" err="1" smtClean="0"/>
              <a:t>dati</a:t>
            </a:r>
            <a:r>
              <a:rPr lang="en-US" altLang="en-US" sz="2400" dirty="0" smtClean="0"/>
              <a:t> </a:t>
            </a:r>
            <a:r>
              <a:rPr lang="en-US" altLang="en-US" sz="2400" dirty="0" err="1" smtClean="0"/>
              <a:t>nuovi</a:t>
            </a:r>
            <a:r>
              <a:rPr lang="en-US" altLang="en-US" sz="2400" dirty="0" smtClean="0"/>
              <a:t>. In </a:t>
            </a:r>
            <a:r>
              <a:rPr lang="en-US" altLang="en-US" sz="2400" dirty="0" err="1" smtClean="0"/>
              <a:t>pratica</a:t>
            </a:r>
            <a:r>
              <a:rPr lang="en-US" altLang="en-US" sz="2400" dirty="0" smtClean="0"/>
              <a:t>, </a:t>
            </a:r>
            <a:r>
              <a:rPr lang="en-US" altLang="en-US" sz="2400" dirty="0" err="1" smtClean="0"/>
              <a:t>il</a:t>
            </a:r>
            <a:r>
              <a:rPr lang="en-US" altLang="en-US" sz="2400" dirty="0" smtClean="0"/>
              <a:t> test set serve a </a:t>
            </a:r>
            <a:r>
              <a:rPr lang="en-US" altLang="en-US" sz="2400" dirty="0" err="1" smtClean="0"/>
              <a:t>capire</a:t>
            </a:r>
            <a:r>
              <a:rPr lang="en-US" altLang="en-US" sz="2400" dirty="0" smtClean="0"/>
              <a:t> la </a:t>
            </a:r>
            <a:r>
              <a:rPr lang="en-US" altLang="en-US" sz="2400" dirty="0" err="1" smtClean="0"/>
              <a:t>capacità</a:t>
            </a:r>
            <a:r>
              <a:rPr lang="en-US" altLang="en-US" sz="2400" dirty="0" smtClean="0"/>
              <a:t> di </a:t>
            </a:r>
            <a:r>
              <a:rPr lang="en-US" altLang="en-US" sz="2400" dirty="0" err="1" smtClean="0"/>
              <a:t>generalizzazione</a:t>
            </a:r>
            <a:r>
              <a:rPr lang="en-US" altLang="en-US" sz="2400" dirty="0" smtClean="0"/>
              <a:t> del </a:t>
            </a:r>
            <a:r>
              <a:rPr lang="en-US" altLang="en-US" sz="2400" dirty="0" err="1" smtClean="0"/>
              <a:t>classificatore</a:t>
            </a:r>
            <a:r>
              <a:rPr lang="en-US" altLang="en-US" sz="2400" dirty="0" smtClean="0"/>
              <a:t> </a:t>
            </a:r>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 </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=6, </a:t>
            </a:r>
            <a:r>
              <a:rPr lang="it-IT" sz="2800" dirty="0" smtClean="0">
                <a:solidFill>
                  <a:srgbClr val="0070C0"/>
                </a:solidFill>
                <a:latin typeface="Symbol" panose="05050102010706020507" pitchFamily="18" charset="2"/>
              </a:rPr>
              <a:t>s</a:t>
            </a:r>
            <a:r>
              <a:rPr lang="it-IT" sz="2800" baseline="-25000" dirty="0" smtClean="0">
                <a:solidFill>
                  <a:srgbClr val="0070C0"/>
                </a:solidFill>
              </a:rPr>
              <a:t>1</a:t>
            </a:r>
            <a:r>
              <a:rPr lang="it-IT" sz="2800" dirty="0" smtClean="0">
                <a:solidFill>
                  <a:srgbClr val="0070C0"/>
                </a:solidFill>
              </a:rPr>
              <a:t>=1, </a:t>
            </a:r>
            <a:r>
              <a:rPr lang="it-IT" sz="2800" dirty="0" smtClean="0">
                <a:solidFill>
                  <a:srgbClr val="0070C0"/>
                </a:solidFill>
                <a:latin typeface="Symbol" panose="05050102010706020507" pitchFamily="18" charset="2"/>
              </a:rPr>
              <a:t>s</a:t>
            </a:r>
            <a:r>
              <a:rPr lang="it-IT" sz="2800" baseline="-25000" dirty="0" smtClean="0">
                <a:solidFill>
                  <a:srgbClr val="0070C0"/>
                </a:solidFill>
              </a:rPr>
              <a:t>2</a:t>
            </a:r>
            <a:r>
              <a:rPr lang="it-IT" sz="2800" dirty="0" smtClean="0">
                <a:solidFill>
                  <a:srgbClr val="0070C0"/>
                </a:solidFill>
              </a:rPr>
              <a:t>=2</a:t>
            </a:r>
          </a:p>
          <a:p>
            <a:r>
              <a:rPr lang="it-IT" sz="2800" dirty="0" smtClean="0"/>
              <a:t>Poco overlap, buona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40</a:t>
            </a:fld>
            <a:endParaRPr lang="it-IT" altLang="en-US"/>
          </a:p>
        </p:txBody>
      </p:sp>
      <p:pic>
        <p:nvPicPr>
          <p:cNvPr id="1054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9895" y="3040161"/>
            <a:ext cx="6888119" cy="3197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450293167"/>
              </p:ext>
            </p:extLst>
          </p:nvPr>
        </p:nvGraphicFramePr>
        <p:xfrm>
          <a:off x="333945" y="3052917"/>
          <a:ext cx="1231900" cy="398462"/>
        </p:xfrm>
        <a:graphic>
          <a:graphicData uri="http://schemas.openxmlformats.org/presentationml/2006/ole">
            <mc:AlternateContent xmlns:mc="http://schemas.openxmlformats.org/markup-compatibility/2006">
              <mc:Choice xmlns:v="urn:schemas-microsoft-com:vml" Requires="v">
                <p:oleObj spid="_x0000_s105506"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945" y="3052917"/>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3128424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 </a:t>
            </a:r>
            <a:r>
              <a:rPr lang="it-IT" sz="2800" dirty="0" smtClean="0">
                <a:solidFill>
                  <a:srgbClr val="0070C0"/>
                </a:solidFill>
                <a:latin typeface="Symbol" panose="05050102010706020507" pitchFamily="18" charset="2"/>
              </a:rPr>
              <a:t>m</a:t>
            </a:r>
            <a:r>
              <a:rPr lang="it-IT" sz="2800" baseline="-25000" dirty="0" smtClean="0">
                <a:solidFill>
                  <a:srgbClr val="0070C0"/>
                </a:solidFill>
              </a:rPr>
              <a:t>2</a:t>
            </a:r>
            <a:r>
              <a:rPr lang="it-IT" sz="2800" dirty="0" smtClean="0">
                <a:solidFill>
                  <a:srgbClr val="0070C0"/>
                </a:solidFill>
              </a:rPr>
              <a:t>=4.5</a:t>
            </a:r>
            <a:r>
              <a:rPr lang="it-IT" sz="2800" dirty="0" smtClean="0"/>
              <a:t>, </a:t>
            </a:r>
            <a:r>
              <a:rPr lang="it-IT" sz="2800" dirty="0" smtClean="0">
                <a:latin typeface="Symbol" panose="05050102010706020507" pitchFamily="18" charset="2"/>
              </a:rPr>
              <a:t>s</a:t>
            </a:r>
            <a:r>
              <a:rPr lang="it-IT" sz="2800" baseline="-25000" dirty="0" smtClean="0"/>
              <a:t>1</a:t>
            </a:r>
            <a:r>
              <a:rPr lang="it-IT" sz="2800" dirty="0" smtClean="0"/>
              <a:t>=1, </a:t>
            </a:r>
            <a:r>
              <a:rPr lang="it-IT" sz="2800" dirty="0" smtClean="0">
                <a:latin typeface="Symbol" panose="05050102010706020507" pitchFamily="18" charset="2"/>
              </a:rPr>
              <a:t>s</a:t>
            </a:r>
            <a:r>
              <a:rPr lang="it-IT" sz="2800" baseline="-25000" dirty="0" smtClean="0"/>
              <a:t>2</a:t>
            </a:r>
            <a:r>
              <a:rPr lang="it-IT" sz="2800" dirty="0" smtClean="0"/>
              <a:t>=2</a:t>
            </a:r>
          </a:p>
          <a:p>
            <a:r>
              <a:rPr lang="it-IT" sz="2800" dirty="0" smtClean="0"/>
              <a:t>Più overlap, meno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41</a:t>
            </a:fld>
            <a:endParaRPr lang="it-IT" altLang="en-US"/>
          </a:p>
        </p:txBody>
      </p:sp>
      <p:pic>
        <p:nvPicPr>
          <p:cNvPr id="1064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904" y="3040462"/>
            <a:ext cx="6806456" cy="3140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647932662"/>
              </p:ext>
            </p:extLst>
          </p:nvPr>
        </p:nvGraphicFramePr>
        <p:xfrm>
          <a:off x="459780" y="3040462"/>
          <a:ext cx="1231900" cy="398462"/>
        </p:xfrm>
        <a:graphic>
          <a:graphicData uri="http://schemas.openxmlformats.org/presentationml/2006/ole">
            <mc:AlternateContent xmlns:mc="http://schemas.openxmlformats.org/markup-compatibility/2006">
              <mc:Choice xmlns:v="urn:schemas-microsoft-com:vml" Requires="v">
                <p:oleObj spid="_x0000_s106530"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780" y="3040462"/>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865514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Esempi</a:t>
            </a:r>
            <a:endParaRPr lang="en-US" dirty="0"/>
          </a:p>
        </p:txBody>
      </p:sp>
      <p:sp>
        <p:nvSpPr>
          <p:cNvPr id="3" name="Content Placeholder 2"/>
          <p:cNvSpPr>
            <a:spLocks noGrp="1"/>
          </p:cNvSpPr>
          <p:nvPr>
            <p:ph idx="1"/>
          </p:nvPr>
        </p:nvSpPr>
        <p:spPr/>
        <p:txBody>
          <a:bodyPr/>
          <a:lstStyle/>
          <a:p>
            <a:r>
              <a:rPr lang="it-IT" sz="2800" dirty="0" smtClean="0"/>
              <a:t>Due classi Gaussiane, </a:t>
            </a:r>
            <a:r>
              <a:rPr lang="it-IT" sz="2800" dirty="0" smtClean="0">
                <a:latin typeface="Symbol" panose="05050102010706020507" pitchFamily="18" charset="2"/>
              </a:rPr>
              <a:t>m</a:t>
            </a:r>
            <a:r>
              <a:rPr lang="it-IT" sz="2800" baseline="-25000" dirty="0" smtClean="0"/>
              <a:t>1</a:t>
            </a:r>
            <a:r>
              <a:rPr lang="it-IT" sz="2800" dirty="0" smtClean="0"/>
              <a:t>=4,</a:t>
            </a:r>
            <a:r>
              <a:rPr lang="it-IT" sz="2800" dirty="0" smtClean="0">
                <a:solidFill>
                  <a:srgbClr val="0070C0"/>
                </a:solidFill>
                <a:latin typeface="Symbol" panose="05050102010706020507" pitchFamily="18" charset="2"/>
              </a:rPr>
              <a:t> m</a:t>
            </a:r>
            <a:r>
              <a:rPr lang="it-IT" sz="2800" baseline="-25000" dirty="0" smtClean="0">
                <a:solidFill>
                  <a:srgbClr val="0070C0"/>
                </a:solidFill>
              </a:rPr>
              <a:t>2</a:t>
            </a:r>
            <a:r>
              <a:rPr lang="it-IT" sz="2800" dirty="0" smtClean="0">
                <a:solidFill>
                  <a:srgbClr val="0070C0"/>
                </a:solidFill>
              </a:rPr>
              <a:t>=4</a:t>
            </a:r>
            <a:r>
              <a:rPr lang="it-IT" sz="2800" dirty="0" smtClean="0"/>
              <a:t>, </a:t>
            </a:r>
            <a:r>
              <a:rPr lang="it-IT" sz="2800" dirty="0" smtClean="0">
                <a:latin typeface="Symbol" panose="05050102010706020507" pitchFamily="18" charset="2"/>
              </a:rPr>
              <a:t>s</a:t>
            </a:r>
            <a:r>
              <a:rPr lang="it-IT" sz="2800" baseline="-25000" dirty="0" smtClean="0"/>
              <a:t>1</a:t>
            </a:r>
            <a:r>
              <a:rPr lang="it-IT" sz="2800" dirty="0" smtClean="0"/>
              <a:t>=1, </a:t>
            </a:r>
            <a:r>
              <a:rPr lang="it-IT" sz="2800" dirty="0" smtClean="0">
                <a:latin typeface="Symbol" panose="05050102010706020507" pitchFamily="18" charset="2"/>
              </a:rPr>
              <a:t>s</a:t>
            </a:r>
            <a:r>
              <a:rPr lang="it-IT" sz="2800" baseline="-25000" dirty="0" smtClean="0"/>
              <a:t>2</a:t>
            </a:r>
            <a:r>
              <a:rPr lang="it-IT" sz="2800" dirty="0" smtClean="0"/>
              <a:t>=2</a:t>
            </a:r>
          </a:p>
          <a:p>
            <a:r>
              <a:rPr lang="it-IT" sz="2800" dirty="0" smtClean="0"/>
              <a:t>Massimo overlap, cattiva discriminabilità</a:t>
            </a:r>
          </a:p>
          <a:p>
            <a:r>
              <a:rPr lang="it-IT" sz="2800" dirty="0" smtClean="0"/>
              <a:t>In generale, ROC non è convessa</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42</a:t>
            </a:fld>
            <a:endParaRPr lang="it-IT" altLang="en-US"/>
          </a:p>
        </p:txBody>
      </p:sp>
      <p:pic>
        <p:nvPicPr>
          <p:cNvPr id="1075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969887"/>
            <a:ext cx="6984776" cy="3296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900153232"/>
              </p:ext>
            </p:extLst>
          </p:nvPr>
        </p:nvGraphicFramePr>
        <p:xfrm>
          <a:off x="211138" y="3059113"/>
          <a:ext cx="1231900" cy="398462"/>
        </p:xfrm>
        <a:graphic>
          <a:graphicData uri="http://schemas.openxmlformats.org/presentationml/2006/ole">
            <mc:AlternateContent xmlns:mc="http://schemas.openxmlformats.org/markup-compatibility/2006">
              <mc:Choice xmlns:v="urn:schemas-microsoft-com:vml" Requires="v">
                <p:oleObj spid="_x0000_s107554" name="Equation" r:id="rId4" imgW="520560" imgH="203040" progId="Equation.3">
                  <p:embed/>
                </p:oleObj>
              </mc:Choice>
              <mc:Fallback>
                <p:oleObj name="Equation" r:id="rId4" imgW="520560" imgH="20304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138" y="3059113"/>
                        <a:ext cx="1231900" cy="398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233468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lstStyle/>
          <a:p>
            <a:r>
              <a:rPr lang="it-IT" dirty="0" smtClean="0"/>
              <a:t>ROC – Curve di classificatori reali</a:t>
            </a:r>
            <a:endParaRPr lang="en-US" dirty="0"/>
          </a:p>
        </p:txBody>
      </p:sp>
      <p:sp>
        <p:nvSpPr>
          <p:cNvPr id="3" name="Content Placeholder 2"/>
          <p:cNvSpPr>
            <a:spLocks noGrp="1"/>
          </p:cNvSpPr>
          <p:nvPr>
            <p:ph idx="1"/>
          </p:nvPr>
        </p:nvSpPr>
        <p:spPr/>
        <p:txBody>
          <a:bodyPr/>
          <a:lstStyle/>
          <a:p>
            <a:r>
              <a:rPr lang="it-IT" sz="2800" dirty="0" smtClean="0"/>
              <a:t>Nel caso in cui le distribuzioni sottostanti non siano perfettamente Gaussiane, o ci siano pochi punti di valutazione, le ROC appariranno seghettate</a:t>
            </a:r>
          </a:p>
          <a:p>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43</a:t>
            </a:fld>
            <a:endParaRPr lang="it-IT" altLang="en-US"/>
          </a:p>
        </p:txBody>
      </p:sp>
      <p:pic>
        <p:nvPicPr>
          <p:cNvPr id="108546" name="Picture 2" descr="http://publications.csail.mit.edu/abstracts/abstracts07/patrycja/roc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780928"/>
            <a:ext cx="3960440" cy="3383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33529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Considerazioni</a:t>
            </a:r>
            <a:endParaRPr lang="en-US" dirty="0"/>
          </a:p>
        </p:txBody>
      </p:sp>
      <p:sp>
        <p:nvSpPr>
          <p:cNvPr id="3" name="Content Placeholder 2"/>
          <p:cNvSpPr>
            <a:spLocks noGrp="1"/>
          </p:cNvSpPr>
          <p:nvPr>
            <p:ph idx="1"/>
          </p:nvPr>
        </p:nvSpPr>
        <p:spPr/>
        <p:txBody>
          <a:bodyPr/>
          <a:lstStyle/>
          <a:p>
            <a:r>
              <a:rPr lang="it-IT" sz="2800" dirty="0" smtClean="0"/>
              <a:t>Dato un classificatore binario, una ROC è un ottimo descrittore della sua qualità</a:t>
            </a:r>
          </a:p>
          <a:p>
            <a:r>
              <a:rPr lang="it-IT" sz="2800" dirty="0" smtClean="0"/>
              <a:t>E’ necessario pero’ avere a disposizione il concetto di soglia </a:t>
            </a:r>
            <a:r>
              <a:rPr lang="it-IT" sz="2800" dirty="0" smtClean="0">
                <a:latin typeface="Symbol" panose="05050102010706020507" pitchFamily="18" charset="2"/>
              </a:rPr>
              <a:t>Q</a:t>
            </a:r>
            <a:r>
              <a:rPr lang="it-IT" sz="2800" dirty="0" smtClean="0">
                <a:latin typeface="+mj-lt"/>
              </a:rPr>
              <a:t>, ossia un valore che</a:t>
            </a:r>
            <a:endParaRPr lang="it-IT" sz="2800" dirty="0" smtClean="0">
              <a:latin typeface="Symbol" panose="05050102010706020507" pitchFamily="18" charset="2"/>
            </a:endParaRPr>
          </a:p>
          <a:p>
            <a:pPr lvl="1"/>
            <a:r>
              <a:rPr lang="it-IT" sz="2400" dirty="0" smtClean="0"/>
              <a:t>identifichi una superficie di separazione (come nel caso precedente)</a:t>
            </a:r>
          </a:p>
          <a:p>
            <a:pPr lvl="1"/>
            <a:r>
              <a:rPr lang="it-IT" sz="2400" dirty="0" smtClean="0"/>
              <a:t>rappresenti una confidenza di appartenza ad una classe</a:t>
            </a:r>
          </a:p>
          <a:p>
            <a:r>
              <a:rPr lang="it-IT" sz="2800" dirty="0" smtClean="0"/>
              <a:t>Come fare per riassumere una curva ROC in un numero?</a:t>
            </a: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44</a:t>
            </a:fld>
            <a:endParaRPr lang="it-IT" altLang="en-US"/>
          </a:p>
        </p:txBody>
      </p:sp>
    </p:spTree>
    <p:extLst>
      <p:ext uri="{BB962C8B-B14F-4D97-AF65-F5344CB8AC3E}">
        <p14:creationId xmlns:p14="http://schemas.microsoft.com/office/powerpoint/2010/main" val="27627132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in un solo numero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45</a:t>
            </a:fld>
            <a:endParaRPr lang="it-IT" altLang="en-US"/>
          </a:p>
        </p:txBody>
      </p:sp>
      <p:grpSp>
        <p:nvGrpSpPr>
          <p:cNvPr id="5" name="Group 5"/>
          <p:cNvGrpSpPr>
            <a:grpSpLocks/>
          </p:cNvGrpSpPr>
          <p:nvPr/>
        </p:nvGrpSpPr>
        <p:grpSpPr bwMode="auto">
          <a:xfrm>
            <a:off x="27083" y="945409"/>
            <a:ext cx="990600" cy="4916488"/>
            <a:chOff x="816" y="544"/>
            <a:chExt cx="624" cy="3097"/>
          </a:xfrm>
        </p:grpSpPr>
        <p:sp>
          <p:nvSpPr>
            <p:cNvPr id="6"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7"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8"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9"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0" name="Group 10"/>
          <p:cNvGrpSpPr>
            <a:grpSpLocks/>
          </p:cNvGrpSpPr>
          <p:nvPr/>
        </p:nvGrpSpPr>
        <p:grpSpPr bwMode="auto">
          <a:xfrm>
            <a:off x="750983" y="5489234"/>
            <a:ext cx="4953000" cy="873125"/>
            <a:chOff x="1392" y="3600"/>
            <a:chExt cx="3120" cy="550"/>
          </a:xfrm>
        </p:grpSpPr>
        <p:sp>
          <p:nvSpPr>
            <p:cNvPr id="11"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2"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3"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4"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15" name="Freeform 14"/>
          <p:cNvSpPr/>
          <p:nvPr/>
        </p:nvSpPr>
        <p:spPr>
          <a:xfrm>
            <a:off x="951470" y="1198605"/>
            <a:ext cx="4534930" cy="4201298"/>
          </a:xfrm>
          <a:custGeom>
            <a:avLst/>
            <a:gdLst>
              <a:gd name="connsiteX0" fmla="*/ 0 w 4534930"/>
              <a:gd name="connsiteY0" fmla="*/ 4201298 h 4201298"/>
              <a:gd name="connsiteX1" fmla="*/ 172995 w 4534930"/>
              <a:gd name="connsiteY1" fmla="*/ 1902941 h 4201298"/>
              <a:gd name="connsiteX2" fmla="*/ 531341 w 4534930"/>
              <a:gd name="connsiteY2" fmla="*/ 568411 h 4201298"/>
              <a:gd name="connsiteX3" fmla="*/ 1210962 w 4534930"/>
              <a:gd name="connsiteY3" fmla="*/ 123568 h 4201298"/>
              <a:gd name="connsiteX4" fmla="*/ 2088292 w 4534930"/>
              <a:gd name="connsiteY4" fmla="*/ 37071 h 4201298"/>
              <a:gd name="connsiteX5" fmla="*/ 4534930 w 4534930"/>
              <a:gd name="connsiteY5" fmla="*/ 0 h 420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4930" h="4201298">
                <a:moveTo>
                  <a:pt x="0" y="4201298"/>
                </a:moveTo>
                <a:cubicBezTo>
                  <a:pt x="42219" y="3354860"/>
                  <a:pt x="84438" y="2508422"/>
                  <a:pt x="172995" y="1902941"/>
                </a:cubicBezTo>
                <a:cubicBezTo>
                  <a:pt x="261552" y="1297460"/>
                  <a:pt x="358346" y="864973"/>
                  <a:pt x="531341" y="568411"/>
                </a:cubicBezTo>
                <a:cubicBezTo>
                  <a:pt x="704336" y="271849"/>
                  <a:pt x="951470" y="212125"/>
                  <a:pt x="1210962" y="123568"/>
                </a:cubicBezTo>
                <a:cubicBezTo>
                  <a:pt x="1470454" y="35011"/>
                  <a:pt x="1534297" y="57666"/>
                  <a:pt x="2088292" y="37071"/>
                </a:cubicBezTo>
                <a:cubicBezTo>
                  <a:pt x="2642287" y="16476"/>
                  <a:pt x="3588608" y="8238"/>
                  <a:pt x="4534930" y="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Isosceles Triangle 15"/>
          <p:cNvSpPr/>
          <p:nvPr/>
        </p:nvSpPr>
        <p:spPr>
          <a:xfrm>
            <a:off x="951471" y="1198606"/>
            <a:ext cx="4523912" cy="4201297"/>
          </a:xfrm>
          <a:prstGeom prst="triangle">
            <a:avLst>
              <a:gd name="adj" fmla="val 10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671688" y="2727904"/>
            <a:ext cx="2965495" cy="830997"/>
          </a:xfrm>
          <a:prstGeom prst="rect">
            <a:avLst/>
          </a:prstGeom>
          <a:noFill/>
        </p:spPr>
        <p:txBody>
          <a:bodyPr wrap="square" rtlCol="0">
            <a:spAutoFit/>
          </a:bodyPr>
          <a:lstStyle/>
          <a:p>
            <a:r>
              <a:rPr lang="it-IT" sz="2400" dirty="0" smtClean="0"/>
              <a:t>Area Under Curve (AUC)</a:t>
            </a:r>
            <a:endParaRPr lang="en-US" sz="2400" dirty="0"/>
          </a:p>
        </p:txBody>
      </p:sp>
      <p:sp>
        <p:nvSpPr>
          <p:cNvPr id="18" name="Content Placeholder 2"/>
          <p:cNvSpPr>
            <a:spLocks noGrp="1"/>
          </p:cNvSpPr>
          <p:nvPr>
            <p:ph idx="1"/>
          </p:nvPr>
        </p:nvSpPr>
        <p:spPr>
          <a:xfrm>
            <a:off x="5703982" y="1412875"/>
            <a:ext cx="3065367" cy="4525963"/>
          </a:xfrm>
        </p:spPr>
        <p:txBody>
          <a:bodyPr/>
          <a:lstStyle/>
          <a:p>
            <a:r>
              <a:rPr lang="it-IT" sz="2800" dirty="0" smtClean="0"/>
              <a:t>Rule of thumbs:</a:t>
            </a:r>
            <a:endParaRPr lang="en-US" sz="2800" dirty="0"/>
          </a:p>
        </p:txBody>
      </p:sp>
      <p:graphicFrame>
        <p:nvGraphicFramePr>
          <p:cNvPr id="19" name="Object 18"/>
          <p:cNvGraphicFramePr>
            <a:graphicFrameLocks noChangeAspect="1"/>
          </p:cNvGraphicFramePr>
          <p:nvPr>
            <p:extLst>
              <p:ext uri="{D42A27DB-BD31-4B8C-83A1-F6EECF244321}">
                <p14:modId xmlns:p14="http://schemas.microsoft.com/office/powerpoint/2010/main" val="3468306881"/>
              </p:ext>
            </p:extLst>
          </p:nvPr>
        </p:nvGraphicFramePr>
        <p:xfrm>
          <a:off x="5475383" y="2181654"/>
          <a:ext cx="3475037" cy="2235200"/>
        </p:xfrm>
        <a:graphic>
          <a:graphicData uri="http://schemas.openxmlformats.org/presentationml/2006/ole">
            <mc:AlternateContent xmlns:mc="http://schemas.openxmlformats.org/markup-compatibility/2006">
              <mc:Choice xmlns:v="urn:schemas-microsoft-com:vml" Requires="v">
                <p:oleObj spid="_x0000_s111650" name="Equation" r:id="rId3" imgW="1790640" imgH="1143000" progId="Equation.3">
                  <p:embed/>
                </p:oleObj>
              </mc:Choice>
              <mc:Fallback>
                <p:oleObj name="Equation" r:id="rId3" imgW="1790640" imgH="1143000" progId="Equation.3">
                  <p:embed/>
                  <p:pic>
                    <p:nvPicPr>
                      <p:cNvPr id="0" name="Object 9"/>
                      <p:cNvPicPr>
                        <a:picLocks noChangeAspect="1" noChangeArrowheads="1"/>
                      </p:cNvPicPr>
                      <p:nvPr/>
                    </p:nvPicPr>
                    <p:blipFill>
                      <a:blip r:embed="rId4"/>
                      <a:srcRect/>
                      <a:stretch>
                        <a:fillRect/>
                      </a:stretch>
                    </p:blipFill>
                    <p:spPr bwMode="auto">
                      <a:xfrm>
                        <a:off x="5475383" y="2181654"/>
                        <a:ext cx="3475037" cy="22352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5865785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in un solo numero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46</a:t>
            </a:fld>
            <a:endParaRPr lang="it-IT" altLang="en-US"/>
          </a:p>
        </p:txBody>
      </p:sp>
      <p:grpSp>
        <p:nvGrpSpPr>
          <p:cNvPr id="5" name="Group 5"/>
          <p:cNvGrpSpPr>
            <a:grpSpLocks/>
          </p:cNvGrpSpPr>
          <p:nvPr/>
        </p:nvGrpSpPr>
        <p:grpSpPr bwMode="auto">
          <a:xfrm>
            <a:off x="27083" y="945409"/>
            <a:ext cx="990600" cy="4916488"/>
            <a:chOff x="816" y="544"/>
            <a:chExt cx="624" cy="3097"/>
          </a:xfrm>
        </p:grpSpPr>
        <p:sp>
          <p:nvSpPr>
            <p:cNvPr id="6" name="Line 6"/>
            <p:cNvSpPr>
              <a:spLocks noChangeShapeType="1"/>
            </p:cNvSpPr>
            <p:nvPr/>
          </p:nvSpPr>
          <p:spPr bwMode="auto">
            <a:xfrm flipV="1">
              <a:off x="1351" y="544"/>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7" name="Text Box 7"/>
            <p:cNvSpPr txBox="1">
              <a:spLocks noChangeArrowheads="1"/>
            </p:cNvSpPr>
            <p:nvPr/>
          </p:nvSpPr>
          <p:spPr bwMode="auto">
            <a:xfrm rot="-5400000">
              <a:off x="220" y="2032"/>
              <a:ext cx="172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True Positive Rate      (sensitivity)</a:t>
              </a:r>
            </a:p>
          </p:txBody>
        </p:sp>
        <p:sp>
          <p:nvSpPr>
            <p:cNvPr id="8" name="Text Box 8"/>
            <p:cNvSpPr txBox="1">
              <a:spLocks noChangeArrowheads="1"/>
            </p:cNvSpPr>
            <p:nvPr/>
          </p:nvSpPr>
          <p:spPr bwMode="auto">
            <a:xfrm>
              <a:off x="1104" y="3408"/>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0%</a:t>
              </a:r>
            </a:p>
          </p:txBody>
        </p:sp>
        <p:sp>
          <p:nvSpPr>
            <p:cNvPr id="9" name="Text Box 9"/>
            <p:cNvSpPr txBox="1">
              <a:spLocks noChangeArrowheads="1"/>
            </p:cNvSpPr>
            <p:nvPr/>
          </p:nvSpPr>
          <p:spPr bwMode="auto">
            <a:xfrm>
              <a:off x="816" y="768"/>
              <a:ext cx="6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grpSp>
        <p:nvGrpSpPr>
          <p:cNvPr id="10" name="Group 10"/>
          <p:cNvGrpSpPr>
            <a:grpSpLocks/>
          </p:cNvGrpSpPr>
          <p:nvPr/>
        </p:nvGrpSpPr>
        <p:grpSpPr bwMode="auto">
          <a:xfrm>
            <a:off x="750983" y="5489234"/>
            <a:ext cx="4953000" cy="873125"/>
            <a:chOff x="1392" y="3600"/>
            <a:chExt cx="3120" cy="550"/>
          </a:xfrm>
        </p:grpSpPr>
        <p:sp>
          <p:nvSpPr>
            <p:cNvPr id="11" name="Line 11"/>
            <p:cNvSpPr>
              <a:spLocks noChangeShapeType="1"/>
            </p:cNvSpPr>
            <p:nvPr/>
          </p:nvSpPr>
          <p:spPr bwMode="auto">
            <a:xfrm rot="5400000" flipV="1">
              <a:off x="2928" y="2160"/>
              <a:ext cx="0" cy="2880"/>
            </a:xfrm>
            <a:prstGeom prst="line">
              <a:avLst/>
            </a:prstGeom>
            <a:noFill/>
            <a:ln w="381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2" name="Text Box 12"/>
            <p:cNvSpPr txBox="1">
              <a:spLocks noChangeArrowheads="1"/>
            </p:cNvSpPr>
            <p:nvPr/>
          </p:nvSpPr>
          <p:spPr bwMode="auto">
            <a:xfrm>
              <a:off x="2304" y="3708"/>
              <a:ext cx="15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dirty="0">
                  <a:latin typeface="+mj-lt"/>
                </a:rPr>
                <a:t>False Positive Rate (1-specificity)</a:t>
              </a:r>
            </a:p>
          </p:txBody>
        </p:sp>
        <p:sp>
          <p:nvSpPr>
            <p:cNvPr id="13" name="Text Box 13"/>
            <p:cNvSpPr txBox="1">
              <a:spLocks noChangeArrowheads="1"/>
            </p:cNvSpPr>
            <p:nvPr/>
          </p:nvSpPr>
          <p:spPr bwMode="auto">
            <a:xfrm>
              <a:off x="1392" y="3696"/>
              <a:ext cx="33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latin typeface="+mj-lt"/>
                </a:rPr>
                <a:t>0%</a:t>
              </a:r>
            </a:p>
          </p:txBody>
        </p:sp>
        <p:sp>
          <p:nvSpPr>
            <p:cNvPr id="14" name="Text Box 14"/>
            <p:cNvSpPr txBox="1">
              <a:spLocks noChangeArrowheads="1"/>
            </p:cNvSpPr>
            <p:nvPr/>
          </p:nvSpPr>
          <p:spPr bwMode="auto">
            <a:xfrm>
              <a:off x="3984" y="3648"/>
              <a:ext cx="52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mj-lt"/>
                </a:rPr>
                <a:t>100%</a:t>
              </a:r>
            </a:p>
          </p:txBody>
        </p:sp>
      </p:grpSp>
      <p:sp>
        <p:nvSpPr>
          <p:cNvPr id="15" name="Freeform 14"/>
          <p:cNvSpPr/>
          <p:nvPr/>
        </p:nvSpPr>
        <p:spPr>
          <a:xfrm>
            <a:off x="951470" y="1198605"/>
            <a:ext cx="4534930" cy="4201298"/>
          </a:xfrm>
          <a:custGeom>
            <a:avLst/>
            <a:gdLst>
              <a:gd name="connsiteX0" fmla="*/ 0 w 4534930"/>
              <a:gd name="connsiteY0" fmla="*/ 4201298 h 4201298"/>
              <a:gd name="connsiteX1" fmla="*/ 172995 w 4534930"/>
              <a:gd name="connsiteY1" fmla="*/ 1902941 h 4201298"/>
              <a:gd name="connsiteX2" fmla="*/ 531341 w 4534930"/>
              <a:gd name="connsiteY2" fmla="*/ 568411 h 4201298"/>
              <a:gd name="connsiteX3" fmla="*/ 1210962 w 4534930"/>
              <a:gd name="connsiteY3" fmla="*/ 123568 h 4201298"/>
              <a:gd name="connsiteX4" fmla="*/ 2088292 w 4534930"/>
              <a:gd name="connsiteY4" fmla="*/ 37071 h 4201298"/>
              <a:gd name="connsiteX5" fmla="*/ 4534930 w 4534930"/>
              <a:gd name="connsiteY5" fmla="*/ 0 h 420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4930" h="4201298">
                <a:moveTo>
                  <a:pt x="0" y="4201298"/>
                </a:moveTo>
                <a:cubicBezTo>
                  <a:pt x="42219" y="3354860"/>
                  <a:pt x="84438" y="2508422"/>
                  <a:pt x="172995" y="1902941"/>
                </a:cubicBezTo>
                <a:cubicBezTo>
                  <a:pt x="261552" y="1297460"/>
                  <a:pt x="358346" y="864973"/>
                  <a:pt x="531341" y="568411"/>
                </a:cubicBezTo>
                <a:cubicBezTo>
                  <a:pt x="704336" y="271849"/>
                  <a:pt x="951470" y="212125"/>
                  <a:pt x="1210962" y="123568"/>
                </a:cubicBezTo>
                <a:cubicBezTo>
                  <a:pt x="1470454" y="35011"/>
                  <a:pt x="1534297" y="57666"/>
                  <a:pt x="2088292" y="37071"/>
                </a:cubicBezTo>
                <a:cubicBezTo>
                  <a:pt x="2642287" y="16476"/>
                  <a:pt x="3588608" y="8238"/>
                  <a:pt x="453493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2319388" y="1332790"/>
            <a:ext cx="2965495" cy="830997"/>
          </a:xfrm>
          <a:prstGeom prst="rect">
            <a:avLst/>
          </a:prstGeom>
          <a:noFill/>
        </p:spPr>
        <p:txBody>
          <a:bodyPr wrap="square" rtlCol="0">
            <a:spAutoFit/>
          </a:bodyPr>
          <a:lstStyle/>
          <a:p>
            <a:r>
              <a:rPr lang="it-IT" sz="2400" dirty="0" smtClean="0"/>
              <a:t>Equal Error Rate (EER)</a:t>
            </a:r>
            <a:endParaRPr lang="en-US" sz="2400" dirty="0"/>
          </a:p>
        </p:txBody>
      </p:sp>
      <p:sp>
        <p:nvSpPr>
          <p:cNvPr id="18" name="Content Placeholder 2"/>
          <p:cNvSpPr>
            <a:spLocks noGrp="1"/>
          </p:cNvSpPr>
          <p:nvPr>
            <p:ph idx="1"/>
          </p:nvPr>
        </p:nvSpPr>
        <p:spPr>
          <a:xfrm>
            <a:off x="5486400" y="1412875"/>
            <a:ext cx="3478088" cy="4525963"/>
          </a:xfrm>
        </p:spPr>
        <p:txBody>
          <a:bodyPr/>
          <a:lstStyle/>
          <a:p>
            <a:r>
              <a:rPr lang="it-IT" sz="2800" dirty="0" smtClean="0"/>
              <a:t>EER: intersezione con la retta tratteggiata, ossia dove</a:t>
            </a:r>
          </a:p>
          <a:p>
            <a:pPr marL="0" indent="0">
              <a:buNone/>
            </a:pPr>
            <a:r>
              <a:rPr lang="it-IT" sz="2800" dirty="0" smtClean="0"/>
              <a:t>FPR = 1-TPR = FNR</a:t>
            </a:r>
          </a:p>
          <a:p>
            <a:r>
              <a:rPr lang="en-US" sz="2800" i="1" dirty="0" smtClean="0"/>
              <a:t>La </a:t>
            </a:r>
            <a:r>
              <a:rPr lang="en-US" sz="2800" i="1" dirty="0" err="1" smtClean="0"/>
              <a:t>proporzione</a:t>
            </a:r>
            <a:r>
              <a:rPr lang="en-US" sz="2800" i="1" dirty="0" smtClean="0"/>
              <a:t> di false </a:t>
            </a:r>
            <a:r>
              <a:rPr lang="en-US" sz="2800" i="1" dirty="0" err="1" smtClean="0"/>
              <a:t>accettazioni</a:t>
            </a:r>
            <a:r>
              <a:rPr lang="en-US" sz="2800" i="1" dirty="0" smtClean="0"/>
              <a:t> = </a:t>
            </a:r>
            <a:r>
              <a:rPr lang="en-US" sz="2800" i="1" dirty="0" err="1" smtClean="0"/>
              <a:t>proporzione</a:t>
            </a:r>
            <a:r>
              <a:rPr lang="en-US" sz="2800" i="1" dirty="0" smtClean="0"/>
              <a:t> di </a:t>
            </a:r>
            <a:r>
              <a:rPr lang="en-US" sz="2800" i="1" dirty="0" err="1" smtClean="0"/>
              <a:t>falsi</a:t>
            </a:r>
            <a:r>
              <a:rPr lang="en-US" sz="2800" i="1" dirty="0" smtClean="0"/>
              <a:t> </a:t>
            </a:r>
            <a:r>
              <a:rPr lang="en-US" sz="2800" i="1" dirty="0" err="1" smtClean="0"/>
              <a:t>rigetti</a:t>
            </a:r>
            <a:r>
              <a:rPr lang="en-US" sz="2800" i="1" dirty="0" smtClean="0"/>
              <a:t> </a:t>
            </a:r>
          </a:p>
          <a:p>
            <a:r>
              <a:rPr lang="it-IT" sz="2800" i="1" dirty="0" smtClean="0"/>
              <a:t>Minore è migliore</a:t>
            </a:r>
            <a:endParaRPr lang="en-US" sz="2800" i="1" dirty="0"/>
          </a:p>
        </p:txBody>
      </p:sp>
      <p:cxnSp>
        <p:nvCxnSpPr>
          <p:cNvPr id="20" name="Straight Connector 19"/>
          <p:cNvCxnSpPr>
            <a:stCxn id="6" idx="1"/>
            <a:endCxn id="11" idx="1"/>
          </p:cNvCxnSpPr>
          <p:nvPr/>
        </p:nvCxnSpPr>
        <p:spPr>
          <a:xfrm>
            <a:off x="876397" y="945409"/>
            <a:ext cx="4598986" cy="4543826"/>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547664" y="1591729"/>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0808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a:t>
            </a:r>
            <a:endParaRPr lang="en-US" dirty="0"/>
          </a:p>
        </p:txBody>
      </p:sp>
      <p:sp>
        <p:nvSpPr>
          <p:cNvPr id="3" name="Content Placeholder 2"/>
          <p:cNvSpPr>
            <a:spLocks noGrp="1"/>
          </p:cNvSpPr>
          <p:nvPr>
            <p:ph idx="1"/>
          </p:nvPr>
        </p:nvSpPr>
        <p:spPr/>
        <p:txBody>
          <a:bodyPr/>
          <a:lstStyle/>
          <a:p>
            <a:r>
              <a:rPr lang="it-IT" sz="2800" dirty="0" smtClean="0"/>
              <a:t>Ogni punto della ROC rispecchia le sue performance di funzionamento data una particolare soglia </a:t>
            </a:r>
            <a:r>
              <a:rPr lang="it-IT" sz="2800" dirty="0">
                <a:latin typeface="Symbol" panose="05050102010706020507" pitchFamily="18" charset="2"/>
              </a:rPr>
              <a:t>Q</a:t>
            </a:r>
            <a:endParaRPr lang="it-IT" sz="2800" dirty="0" smtClean="0"/>
          </a:p>
          <a:p>
            <a:r>
              <a:rPr lang="it-IT" sz="2800" dirty="0" smtClean="0"/>
              <a:t>E’ possibile quindi decidere quale sia la soglia </a:t>
            </a:r>
            <a:r>
              <a:rPr lang="it-IT" sz="2800" dirty="0" smtClean="0">
                <a:latin typeface="Symbol" panose="05050102010706020507" pitchFamily="18" charset="2"/>
              </a:rPr>
              <a:t>Q</a:t>
            </a:r>
            <a:r>
              <a:rPr lang="it-IT" sz="2800" baseline="-25000" dirty="0" smtClean="0"/>
              <a:t>best</a:t>
            </a:r>
            <a:r>
              <a:rPr lang="it-IT" sz="2800" dirty="0" smtClean="0">
                <a:latin typeface="Symbol" panose="05050102010706020507" pitchFamily="18" charset="2"/>
              </a:rPr>
              <a:t> </a:t>
            </a:r>
            <a:r>
              <a:rPr lang="it-IT" sz="2800" dirty="0" smtClean="0"/>
              <a:t>che mi determina le migliori performance?</a:t>
            </a:r>
          </a:p>
          <a:p>
            <a:r>
              <a:rPr lang="it-IT" sz="2800" dirty="0" smtClean="0"/>
              <a:t>Si, ed è la soglia corrispondente al </a:t>
            </a:r>
            <a:r>
              <a:rPr lang="it-IT" sz="2800" i="1" dirty="0" smtClean="0"/>
              <a:t>Best Operating Point (BOP)</a:t>
            </a:r>
          </a:p>
          <a:p>
            <a:pPr lvl="1"/>
            <a:r>
              <a:rPr lang="it-IT" sz="2400" dirty="0" smtClean="0"/>
              <a:t>Il BOP è un punto particolare della ROC, che rappresenta il miglior tradeoff tra sbagliare nel rivelare positivi VS il costo di generare falsi positivi</a:t>
            </a: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47</a:t>
            </a:fld>
            <a:endParaRPr lang="it-IT" altLang="en-US"/>
          </a:p>
        </p:txBody>
      </p:sp>
    </p:spTree>
    <p:extLst>
      <p:ext uri="{BB962C8B-B14F-4D97-AF65-F5344CB8AC3E}">
        <p14:creationId xmlns:p14="http://schemas.microsoft.com/office/powerpoint/2010/main" val="21001522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a:t>
            </a:r>
            <a:r>
              <a:rPr lang="en-US" dirty="0" smtClean="0"/>
              <a:t>(2)</a:t>
            </a:r>
            <a:endParaRPr lang="en-US" dirty="0"/>
          </a:p>
        </p:txBody>
      </p:sp>
      <p:sp>
        <p:nvSpPr>
          <p:cNvPr id="3" name="Content Placeholder 2"/>
          <p:cNvSpPr>
            <a:spLocks noGrp="1"/>
          </p:cNvSpPr>
          <p:nvPr>
            <p:ph idx="1"/>
          </p:nvPr>
        </p:nvSpPr>
        <p:spPr/>
        <p:txBody>
          <a:bodyPr/>
          <a:lstStyle/>
          <a:p>
            <a:r>
              <a:rPr lang="en-US" sz="2800" dirty="0" smtClean="0"/>
              <a:t>Se </a:t>
            </a:r>
            <a:r>
              <a:rPr lang="en-US" sz="2800" dirty="0" err="1" smtClean="0"/>
              <a:t>i</a:t>
            </a:r>
            <a:r>
              <a:rPr lang="en-US" sz="2800" dirty="0" smtClean="0"/>
              <a:t> </a:t>
            </a:r>
            <a:r>
              <a:rPr lang="en-US" sz="2800" dirty="0" err="1" smtClean="0"/>
              <a:t>costi</a:t>
            </a:r>
            <a:r>
              <a:rPr lang="en-US" sz="2800" dirty="0" smtClean="0"/>
              <a:t> di </a:t>
            </a:r>
            <a:r>
              <a:rPr lang="en-US" sz="2800" dirty="0" err="1" smtClean="0"/>
              <a:t>classificazione</a:t>
            </a:r>
            <a:r>
              <a:rPr lang="en-US" sz="2800" dirty="0" smtClean="0"/>
              <a:t> </a:t>
            </a:r>
            <a:r>
              <a:rPr lang="en-US" sz="2800" dirty="0" err="1" smtClean="0"/>
              <a:t>sono</a:t>
            </a:r>
            <a:r>
              <a:rPr lang="en-US" sz="2800" dirty="0" smtClean="0"/>
              <a:t> </a:t>
            </a:r>
            <a:r>
              <a:rPr lang="en-US" sz="2800" dirty="0" err="1" smtClean="0"/>
              <a:t>una</a:t>
            </a:r>
            <a:r>
              <a:rPr lang="en-US" sz="2800" dirty="0" smtClean="0"/>
              <a:t> </a:t>
            </a:r>
            <a:r>
              <a:rPr lang="en-US" sz="2800" dirty="0" err="1" smtClean="0"/>
              <a:t>semplice</a:t>
            </a:r>
            <a:r>
              <a:rPr lang="en-US" sz="2800" dirty="0" smtClean="0"/>
              <a:t> </a:t>
            </a:r>
            <a:r>
              <a:rPr lang="en-US" sz="2800" dirty="0" err="1" smtClean="0"/>
              <a:t>somma</a:t>
            </a:r>
            <a:r>
              <a:rPr lang="en-US" sz="2800" dirty="0" smtClean="0"/>
              <a:t> </a:t>
            </a:r>
            <a:r>
              <a:rPr lang="en-US" sz="2800" dirty="0" err="1" smtClean="0"/>
              <a:t>dei</a:t>
            </a:r>
            <a:r>
              <a:rPr lang="en-US" sz="2800" dirty="0" smtClean="0"/>
              <a:t> </a:t>
            </a:r>
            <a:r>
              <a:rPr lang="en-US" sz="2800" dirty="0" err="1" smtClean="0"/>
              <a:t>costi</a:t>
            </a:r>
            <a:r>
              <a:rPr lang="en-US" sz="2800" dirty="0" smtClean="0"/>
              <a:t> di </a:t>
            </a:r>
            <a:r>
              <a:rPr lang="en-US" sz="2800" dirty="0" err="1" smtClean="0"/>
              <a:t>misclassificare</a:t>
            </a:r>
            <a:r>
              <a:rPr lang="en-US" sz="2800" dirty="0" smtClean="0"/>
              <a:t> </a:t>
            </a:r>
            <a:r>
              <a:rPr lang="en-US" sz="2800" dirty="0" err="1" smtClean="0"/>
              <a:t>i</a:t>
            </a:r>
            <a:r>
              <a:rPr lang="en-US" sz="2800" dirty="0" smtClean="0"/>
              <a:t> </a:t>
            </a:r>
            <a:r>
              <a:rPr lang="en-US" sz="2800" dirty="0" err="1" smtClean="0"/>
              <a:t>positivi</a:t>
            </a:r>
            <a:r>
              <a:rPr lang="en-US" sz="2800" dirty="0" smtClean="0"/>
              <a:t> </a:t>
            </a:r>
            <a:r>
              <a:rPr lang="en-US" sz="2800" dirty="0" err="1" smtClean="0"/>
              <a:t>ed</a:t>
            </a:r>
            <a:r>
              <a:rPr lang="en-US" sz="2800" dirty="0" smtClean="0"/>
              <a:t> </a:t>
            </a:r>
            <a:r>
              <a:rPr lang="en-US" sz="2800" dirty="0" err="1" smtClean="0"/>
              <a:t>i</a:t>
            </a:r>
            <a:r>
              <a:rPr lang="en-US" sz="2800" dirty="0" smtClean="0"/>
              <a:t> </a:t>
            </a:r>
            <a:r>
              <a:rPr lang="en-US" sz="2800" dirty="0" err="1" smtClean="0"/>
              <a:t>positivi</a:t>
            </a:r>
            <a:r>
              <a:rPr lang="en-US" sz="2800" dirty="0" smtClean="0"/>
              <a:t>, </a:t>
            </a:r>
            <a:r>
              <a:rPr lang="en-US" sz="2800" dirty="0" err="1" smtClean="0"/>
              <a:t>allora</a:t>
            </a:r>
            <a:r>
              <a:rPr lang="en-US" sz="2800" dirty="0" smtClean="0"/>
              <a:t> </a:t>
            </a:r>
            <a:r>
              <a:rPr lang="en-US" sz="2800" i="1" dirty="0" err="1" smtClean="0"/>
              <a:t>tutti</a:t>
            </a:r>
            <a:r>
              <a:rPr lang="en-US" sz="2800" i="1" dirty="0" smtClean="0"/>
              <a:t> </a:t>
            </a:r>
            <a:r>
              <a:rPr lang="en-US" sz="2800" i="1" dirty="0" err="1" smtClean="0"/>
              <a:t>i</a:t>
            </a:r>
            <a:r>
              <a:rPr lang="en-US" sz="2800" i="1" dirty="0" smtClean="0"/>
              <a:t> </a:t>
            </a:r>
            <a:r>
              <a:rPr lang="en-US" sz="2800" i="1" dirty="0" err="1" smtClean="0"/>
              <a:t>punti</a:t>
            </a:r>
            <a:r>
              <a:rPr lang="en-US" sz="2800" i="1" dirty="0" smtClean="0"/>
              <a:t> </a:t>
            </a:r>
            <a:r>
              <a:rPr lang="en-US" sz="2800" i="1" dirty="0" err="1" smtClean="0"/>
              <a:t>che</a:t>
            </a:r>
            <a:r>
              <a:rPr lang="en-US" sz="2800" i="1" dirty="0" smtClean="0"/>
              <a:t> </a:t>
            </a:r>
            <a:r>
              <a:rPr lang="en-US" sz="2800" i="1" dirty="0" err="1" smtClean="0"/>
              <a:t>giacciono</a:t>
            </a:r>
            <a:r>
              <a:rPr lang="en-US" sz="2800" i="1" dirty="0" smtClean="0"/>
              <a:t> </a:t>
            </a:r>
            <a:r>
              <a:rPr lang="en-US" sz="2800" i="1" dirty="0" err="1" smtClean="0"/>
              <a:t>su</a:t>
            </a:r>
            <a:r>
              <a:rPr lang="en-US" sz="2800" i="1" dirty="0" smtClean="0"/>
              <a:t> </a:t>
            </a:r>
            <a:r>
              <a:rPr lang="en-US" sz="2800" i="1" dirty="0" err="1" smtClean="0"/>
              <a:t>una</a:t>
            </a:r>
            <a:r>
              <a:rPr lang="en-US" sz="2800" i="1" dirty="0" smtClean="0"/>
              <a:t> </a:t>
            </a:r>
            <a:r>
              <a:rPr lang="en-US" sz="2800" i="1" dirty="0" err="1" smtClean="0"/>
              <a:t>retta</a:t>
            </a:r>
            <a:r>
              <a:rPr lang="en-US" sz="2800" dirty="0" smtClean="0"/>
              <a:t> </a:t>
            </a:r>
            <a:r>
              <a:rPr lang="en-US" sz="2800" dirty="0" err="1" smtClean="0"/>
              <a:t>il</a:t>
            </a:r>
            <a:r>
              <a:rPr lang="en-US" sz="2800" dirty="0" smtClean="0"/>
              <a:t> cui </a:t>
            </a:r>
            <a:r>
              <a:rPr lang="en-US" sz="2800" dirty="0" err="1" smtClean="0"/>
              <a:t>gradiente</a:t>
            </a:r>
            <a:r>
              <a:rPr lang="en-US" sz="2800" dirty="0" smtClean="0"/>
              <a:t> è </a:t>
            </a:r>
            <a:r>
              <a:rPr lang="en-US" sz="2800" dirty="0" err="1" smtClean="0"/>
              <a:t>dato</a:t>
            </a:r>
            <a:r>
              <a:rPr lang="en-US" sz="2800" dirty="0" smtClean="0"/>
              <a:t> </a:t>
            </a:r>
            <a:r>
              <a:rPr lang="en-US" sz="2800" dirty="0" err="1" smtClean="0"/>
              <a:t>dall’importanza</a:t>
            </a:r>
            <a:r>
              <a:rPr lang="en-US" sz="2800" dirty="0" smtClean="0"/>
              <a:t> </a:t>
            </a:r>
            <a:r>
              <a:rPr lang="en-US" sz="2800" dirty="0" err="1" smtClean="0"/>
              <a:t>degli</a:t>
            </a:r>
            <a:r>
              <a:rPr lang="en-US" sz="2800" dirty="0" smtClean="0"/>
              <a:t> </a:t>
            </a:r>
            <a:r>
              <a:rPr lang="en-US" sz="2800" dirty="0" err="1" smtClean="0"/>
              <a:t>esempi</a:t>
            </a:r>
            <a:r>
              <a:rPr lang="en-US" sz="2800" dirty="0" smtClean="0"/>
              <a:t> </a:t>
            </a:r>
            <a:r>
              <a:rPr lang="en-US" sz="2800" dirty="0" err="1" smtClean="0"/>
              <a:t>positivi</a:t>
            </a:r>
            <a:r>
              <a:rPr lang="en-US" sz="2800" dirty="0" smtClean="0"/>
              <a:t> e </a:t>
            </a:r>
            <a:r>
              <a:rPr lang="en-US" sz="2800" dirty="0" err="1" smtClean="0"/>
              <a:t>negativi</a:t>
            </a:r>
            <a:r>
              <a:rPr lang="en-US" sz="2800" dirty="0" smtClean="0"/>
              <a:t> </a:t>
            </a:r>
            <a:r>
              <a:rPr lang="en-US" sz="2800" i="1" dirty="0" err="1" smtClean="0"/>
              <a:t>hanno</a:t>
            </a:r>
            <a:r>
              <a:rPr lang="en-US" sz="2800" i="1" dirty="0" smtClean="0"/>
              <a:t> </a:t>
            </a:r>
            <a:r>
              <a:rPr lang="en-US" sz="2800" i="1" dirty="0" err="1" smtClean="0"/>
              <a:t>costo</a:t>
            </a:r>
            <a:r>
              <a:rPr lang="en-US" sz="2800" i="1" dirty="0" smtClean="0"/>
              <a:t> </a:t>
            </a:r>
            <a:r>
              <a:rPr lang="en-US" sz="2800" i="1" dirty="0" err="1" smtClean="0"/>
              <a:t>uguale</a:t>
            </a:r>
            <a:endParaRPr lang="en-US" sz="2800" i="1" dirty="0" smtClean="0"/>
          </a:p>
          <a:p>
            <a:r>
              <a:rPr lang="en-US" sz="2800" dirty="0" smtClean="0"/>
              <a:t>Se </a:t>
            </a:r>
            <a:r>
              <a:rPr lang="en-US" sz="2800" dirty="0" err="1" smtClean="0"/>
              <a:t>il</a:t>
            </a:r>
            <a:r>
              <a:rPr lang="en-US" sz="2800" dirty="0" smtClean="0"/>
              <a:t> </a:t>
            </a:r>
            <a:r>
              <a:rPr lang="en-US" sz="2800" dirty="0" err="1" smtClean="0"/>
              <a:t>costo</a:t>
            </a:r>
            <a:r>
              <a:rPr lang="en-US" sz="2800" dirty="0" smtClean="0"/>
              <a:t> per </a:t>
            </a:r>
            <a:r>
              <a:rPr lang="en-US" sz="2800" dirty="0" err="1" smtClean="0"/>
              <a:t>i</a:t>
            </a:r>
            <a:r>
              <a:rPr lang="en-US" sz="2800" dirty="0" smtClean="0"/>
              <a:t> </a:t>
            </a:r>
            <a:r>
              <a:rPr lang="en-US" sz="2800" dirty="0" err="1" smtClean="0"/>
              <a:t>positivi</a:t>
            </a:r>
            <a:r>
              <a:rPr lang="en-US" sz="2800" dirty="0" smtClean="0"/>
              <a:t> </a:t>
            </a:r>
            <a:r>
              <a:rPr lang="en-US" sz="2800" dirty="0" err="1" smtClean="0"/>
              <a:t>ed</a:t>
            </a:r>
            <a:r>
              <a:rPr lang="en-US" sz="2800" dirty="0" smtClean="0"/>
              <a:t> </a:t>
            </a:r>
            <a:r>
              <a:rPr lang="en-US" sz="2800" dirty="0" err="1" smtClean="0"/>
              <a:t>i</a:t>
            </a:r>
            <a:r>
              <a:rPr lang="en-US" sz="2800" dirty="0" smtClean="0"/>
              <a:t> </a:t>
            </a:r>
            <a:r>
              <a:rPr lang="en-US" sz="2800" dirty="0" err="1" smtClean="0"/>
              <a:t>negativi</a:t>
            </a:r>
            <a:r>
              <a:rPr lang="en-US" sz="2800" dirty="0" smtClean="0"/>
              <a:t> è lo </a:t>
            </a:r>
            <a:r>
              <a:rPr lang="en-US" sz="2800" dirty="0" err="1" smtClean="0"/>
              <a:t>stesso</a:t>
            </a:r>
            <a:r>
              <a:rPr lang="en-US" sz="2800" dirty="0" smtClean="0"/>
              <a:t>, </a:t>
            </a:r>
            <a:r>
              <a:rPr lang="en-US" sz="2800" dirty="0" err="1" smtClean="0"/>
              <a:t>ed</a:t>
            </a:r>
            <a:r>
              <a:rPr lang="en-US" sz="2800" dirty="0" smtClean="0"/>
              <a:t> </a:t>
            </a:r>
            <a:r>
              <a:rPr lang="en-US" sz="2800" dirty="0" err="1" smtClean="0"/>
              <a:t>abbiamo</a:t>
            </a:r>
            <a:r>
              <a:rPr lang="en-US" sz="2800" dirty="0" smtClean="0"/>
              <a:t> un </a:t>
            </a:r>
            <a:r>
              <a:rPr lang="en-US" sz="2800" dirty="0" err="1" smtClean="0"/>
              <a:t>egual</a:t>
            </a:r>
            <a:r>
              <a:rPr lang="en-US" sz="2800" dirty="0" smtClean="0"/>
              <a:t> </a:t>
            </a:r>
            <a:r>
              <a:rPr lang="en-US" sz="2800" dirty="0" err="1" smtClean="0"/>
              <a:t>numero</a:t>
            </a:r>
            <a:r>
              <a:rPr lang="en-US" sz="2800" dirty="0" smtClean="0"/>
              <a:t> di </a:t>
            </a:r>
            <a:r>
              <a:rPr lang="en-US" sz="2800" dirty="0" err="1" smtClean="0"/>
              <a:t>positivi</a:t>
            </a:r>
            <a:r>
              <a:rPr lang="en-US" sz="2800" dirty="0" smtClean="0"/>
              <a:t> e </a:t>
            </a:r>
            <a:r>
              <a:rPr lang="en-US" sz="2800" dirty="0" err="1" smtClean="0"/>
              <a:t>negativi</a:t>
            </a:r>
            <a:r>
              <a:rPr lang="en-US" sz="2800" dirty="0" smtClean="0"/>
              <a:t>, </a:t>
            </a:r>
            <a:r>
              <a:rPr lang="en-US" sz="2800" dirty="0" err="1" smtClean="0"/>
              <a:t>allora</a:t>
            </a:r>
            <a:r>
              <a:rPr lang="en-US" sz="2800" dirty="0" smtClean="0"/>
              <a:t> la </a:t>
            </a:r>
            <a:r>
              <a:rPr lang="en-US" sz="2800" dirty="0" err="1" smtClean="0"/>
              <a:t>retta</a:t>
            </a:r>
            <a:r>
              <a:rPr lang="en-US" sz="2800" dirty="0" smtClean="0"/>
              <a:t> ha </a:t>
            </a:r>
            <a:r>
              <a:rPr lang="en-US" sz="2800" dirty="0" err="1" smtClean="0"/>
              <a:t>pendenza</a:t>
            </a:r>
            <a:r>
              <a:rPr lang="en-US" sz="2800" dirty="0" smtClean="0"/>
              <a:t> 1, </a:t>
            </a:r>
            <a:r>
              <a:rPr lang="en-US" sz="2800" dirty="0" err="1" smtClean="0"/>
              <a:t>cioè</a:t>
            </a:r>
            <a:r>
              <a:rPr lang="en-US" sz="2800" dirty="0" smtClean="0"/>
              <a:t> 45 </a:t>
            </a:r>
            <a:r>
              <a:rPr lang="en-US" sz="2800" dirty="0" err="1" smtClean="0"/>
              <a:t>gradi</a:t>
            </a:r>
            <a:endParaRPr lang="en-US" sz="28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48</a:t>
            </a:fld>
            <a:endParaRPr lang="it-IT" altLang="en-US"/>
          </a:p>
        </p:txBody>
      </p:sp>
    </p:spTree>
    <p:extLst>
      <p:ext uri="{BB962C8B-B14F-4D97-AF65-F5344CB8AC3E}">
        <p14:creationId xmlns:p14="http://schemas.microsoft.com/office/powerpoint/2010/main" val="14822123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(3)</a:t>
            </a:r>
            <a:endParaRPr lang="en-US" dirty="0"/>
          </a:p>
        </p:txBody>
      </p:sp>
      <p:sp>
        <p:nvSpPr>
          <p:cNvPr id="3" name="Content Placeholder 2"/>
          <p:cNvSpPr>
            <a:spLocks noGrp="1"/>
          </p:cNvSpPr>
          <p:nvPr>
            <p:ph idx="1"/>
          </p:nvPr>
        </p:nvSpPr>
        <p:spPr/>
        <p:txBody>
          <a:bodyPr/>
          <a:lstStyle/>
          <a:p>
            <a:r>
              <a:rPr lang="en-US" sz="2800" dirty="0" smtClean="0"/>
              <a:t>In </a:t>
            </a:r>
            <a:r>
              <a:rPr lang="en-US" sz="2800" dirty="0" err="1" smtClean="0"/>
              <a:t>questo</a:t>
            </a:r>
            <a:r>
              <a:rPr lang="en-US" sz="2800" dirty="0" smtClean="0"/>
              <a:t> </a:t>
            </a:r>
            <a:r>
              <a:rPr lang="en-US" sz="2800" dirty="0" err="1" smtClean="0"/>
              <a:t>caso</a:t>
            </a:r>
            <a:r>
              <a:rPr lang="en-US" sz="2800" dirty="0" smtClean="0"/>
              <a:t>, </a:t>
            </a:r>
            <a:r>
              <a:rPr lang="en-US" sz="2800" dirty="0" err="1" smtClean="0"/>
              <a:t>il</a:t>
            </a:r>
            <a:r>
              <a:rPr lang="en-US" sz="2800" dirty="0" smtClean="0"/>
              <a:t> </a:t>
            </a:r>
            <a:r>
              <a:rPr lang="en-US" sz="2800" dirty="0" err="1" smtClean="0"/>
              <a:t>miglior</a:t>
            </a:r>
            <a:r>
              <a:rPr lang="en-US" sz="2800" dirty="0" smtClean="0"/>
              <a:t> </a:t>
            </a:r>
            <a:r>
              <a:rPr lang="en-US" sz="2800" dirty="0" err="1" smtClean="0"/>
              <a:t>punto</a:t>
            </a:r>
            <a:r>
              <a:rPr lang="en-US" sz="2800" dirty="0" smtClean="0"/>
              <a:t> </a:t>
            </a:r>
            <a:r>
              <a:rPr lang="en-US" sz="2800" dirty="0" err="1" smtClean="0"/>
              <a:t>sulla</a:t>
            </a:r>
            <a:r>
              <a:rPr lang="en-US" sz="2800" dirty="0" smtClean="0"/>
              <a:t> ROC </a:t>
            </a:r>
            <a:r>
              <a:rPr lang="en-US" sz="2800" dirty="0" err="1" smtClean="0"/>
              <a:t>corrispondente</a:t>
            </a:r>
            <a:r>
              <a:rPr lang="en-US" sz="2800" dirty="0" smtClean="0"/>
              <a:t> </a:t>
            </a:r>
            <a:r>
              <a:rPr lang="en-US" sz="2800" dirty="0" err="1" smtClean="0"/>
              <a:t>alla</a:t>
            </a:r>
            <a:r>
              <a:rPr lang="en-US" sz="2800" dirty="0" smtClean="0"/>
              <a:t> </a:t>
            </a:r>
            <a:r>
              <a:rPr lang="en-US" sz="2800" dirty="0" err="1" smtClean="0"/>
              <a:t>migliore</a:t>
            </a:r>
            <a:r>
              <a:rPr lang="en-US" sz="2800" dirty="0" smtClean="0"/>
              <a:t> </a:t>
            </a:r>
            <a:r>
              <a:rPr lang="en-US" sz="2800" dirty="0" err="1" smtClean="0"/>
              <a:t>soglia</a:t>
            </a:r>
            <a:r>
              <a:rPr lang="en-US" sz="2800" dirty="0" smtClean="0"/>
              <a:t> è </a:t>
            </a:r>
            <a:r>
              <a:rPr lang="en-US" sz="2800" dirty="0" err="1" smtClean="0"/>
              <a:t>il</a:t>
            </a:r>
            <a:r>
              <a:rPr lang="en-US" sz="2800" dirty="0" smtClean="0"/>
              <a:t> </a:t>
            </a:r>
            <a:r>
              <a:rPr lang="en-US" sz="2800" dirty="0" err="1" smtClean="0"/>
              <a:t>punto</a:t>
            </a:r>
            <a:r>
              <a:rPr lang="en-US" sz="2800" dirty="0" smtClean="0"/>
              <a:t> </a:t>
            </a:r>
            <a:r>
              <a:rPr lang="en-US" sz="2800" dirty="0" err="1" smtClean="0"/>
              <a:t>che</a:t>
            </a:r>
            <a:r>
              <a:rPr lang="en-US" sz="2800" dirty="0" smtClean="0"/>
              <a:t> </a:t>
            </a:r>
            <a:r>
              <a:rPr lang="en-US" sz="2800" dirty="0" err="1" smtClean="0"/>
              <a:t>interseca</a:t>
            </a:r>
            <a:r>
              <a:rPr lang="en-US" sz="2800" dirty="0" smtClean="0"/>
              <a:t> la </a:t>
            </a:r>
            <a:r>
              <a:rPr lang="en-US" sz="2800" dirty="0" err="1" smtClean="0"/>
              <a:t>retta</a:t>
            </a:r>
            <a:r>
              <a:rPr lang="en-US" sz="2800" dirty="0" smtClean="0"/>
              <a:t> a 45 </a:t>
            </a:r>
            <a:r>
              <a:rPr lang="en-US" sz="2800" dirty="0" err="1" smtClean="0"/>
              <a:t>gradi</a:t>
            </a:r>
            <a:r>
              <a:rPr lang="en-US" sz="2800" dirty="0" smtClean="0"/>
              <a:t> </a:t>
            </a:r>
            <a:r>
              <a:rPr lang="en-US" sz="2800" dirty="0" err="1" smtClean="0"/>
              <a:t>più</a:t>
            </a:r>
            <a:r>
              <a:rPr lang="en-US" sz="2800" dirty="0" smtClean="0"/>
              <a:t> </a:t>
            </a:r>
            <a:r>
              <a:rPr lang="en-US" sz="2800" dirty="0" err="1" smtClean="0"/>
              <a:t>vicina</a:t>
            </a:r>
            <a:r>
              <a:rPr lang="en-US" sz="2800" dirty="0" smtClean="0"/>
              <a:t> al </a:t>
            </a:r>
            <a:r>
              <a:rPr lang="en-US" sz="2800" dirty="0" err="1" smtClean="0"/>
              <a:t>punto</a:t>
            </a:r>
            <a:r>
              <a:rPr lang="en-US" sz="2800" dirty="0" smtClean="0"/>
              <a:t> (</a:t>
            </a:r>
            <a:r>
              <a:rPr lang="en-US" sz="2800" dirty="0"/>
              <a:t>0,1) </a:t>
            </a:r>
            <a:r>
              <a:rPr lang="en-US" sz="2800" dirty="0" err="1" smtClean="0"/>
              <a:t>dello</a:t>
            </a:r>
            <a:r>
              <a:rPr lang="en-US" sz="2800" dirty="0" smtClean="0"/>
              <a:t> </a:t>
            </a:r>
            <a:r>
              <a:rPr lang="en-US" sz="2800" dirty="0" err="1" smtClean="0"/>
              <a:t>spazio</a:t>
            </a:r>
            <a:r>
              <a:rPr lang="en-US" sz="2800" dirty="0" smtClean="0"/>
              <a:t> ROC.</a:t>
            </a:r>
          </a:p>
          <a:p>
            <a:endParaRPr lang="it-IT"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49</a:t>
            </a:fld>
            <a:endParaRPr lang="it-IT" altLang="en-US"/>
          </a:p>
        </p:txBody>
      </p:sp>
      <p:pic>
        <p:nvPicPr>
          <p:cNvPr id="140290" name="Picture 2" descr="Optimal operating points on ROC Thyroid anomaly det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140968"/>
            <a:ext cx="3962400" cy="2971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262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1F49C307-CD9C-4C67-8069-44498F17BC25}" type="slidenum">
              <a:rPr lang="it-IT" altLang="en-US" sz="1400" smtClean="0">
                <a:solidFill>
                  <a:srgbClr val="800000"/>
                </a:solidFill>
                <a:latin typeface="Arial" charset="0"/>
              </a:rPr>
              <a:pPr eaLnBrk="1" hangingPunct="1">
                <a:spcBef>
                  <a:spcPct val="0"/>
                </a:spcBef>
                <a:buFontTx/>
                <a:buNone/>
              </a:pPr>
              <a:t>5</a:t>
            </a:fld>
            <a:endParaRPr lang="it-IT" altLang="en-US" sz="1400" smtClean="0">
              <a:solidFill>
                <a:srgbClr val="800000"/>
              </a:solidFill>
              <a:latin typeface="Arial" charset="0"/>
            </a:endParaRPr>
          </a:p>
        </p:txBody>
      </p:sp>
      <p:sp>
        <p:nvSpPr>
          <p:cNvPr id="5123" name="Rectangle 2"/>
          <p:cNvSpPr>
            <a:spLocks noGrp="1" noChangeArrowheads="1"/>
          </p:cNvSpPr>
          <p:nvPr>
            <p:ph type="title"/>
          </p:nvPr>
        </p:nvSpPr>
        <p:spPr/>
        <p:txBody>
          <a:bodyPr>
            <a:normAutofit fontScale="90000"/>
          </a:bodyPr>
          <a:lstStyle/>
          <a:p>
            <a:r>
              <a:rPr lang="en-US" altLang="en-US" dirty="0" err="1" smtClean="0"/>
              <a:t>Valutazione</a:t>
            </a:r>
            <a:r>
              <a:rPr lang="en-US" altLang="en-US" dirty="0" smtClean="0"/>
              <a:t> di un </a:t>
            </a:r>
            <a:r>
              <a:rPr lang="en-US" altLang="en-US" dirty="0" err="1" smtClean="0"/>
              <a:t>classificatore</a:t>
            </a:r>
            <a:r>
              <a:rPr lang="en-US" altLang="en-US" dirty="0" smtClean="0"/>
              <a:t> </a:t>
            </a:r>
            <a:r>
              <a:rPr lang="en-US" altLang="en-US" dirty="0" err="1" smtClean="0"/>
              <a:t>supervisionato</a:t>
            </a:r>
            <a:endParaRPr lang="en-US" altLang="en-US" dirty="0" smtClean="0"/>
          </a:p>
        </p:txBody>
      </p:sp>
      <p:sp>
        <p:nvSpPr>
          <p:cNvPr id="3076" name="Rectangle 3"/>
          <p:cNvSpPr>
            <a:spLocks noChangeArrowheads="1"/>
          </p:cNvSpPr>
          <p:nvPr/>
        </p:nvSpPr>
        <p:spPr bwMode="auto">
          <a:xfrm>
            <a:off x="539750" y="1412875"/>
            <a:ext cx="8353425" cy="489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800" dirty="0" err="1"/>
              <a:t>Esiste</a:t>
            </a:r>
            <a:r>
              <a:rPr lang="en-US" altLang="en-US" sz="2800" dirty="0"/>
              <a:t> </a:t>
            </a:r>
            <a:r>
              <a:rPr lang="en-US" altLang="en-US" sz="2800" dirty="0" err="1"/>
              <a:t>quindi</a:t>
            </a:r>
            <a:r>
              <a:rPr lang="en-US" altLang="en-US" sz="2800" dirty="0"/>
              <a:t> la </a:t>
            </a:r>
            <a:r>
              <a:rPr lang="en-US" altLang="en-US" sz="2800" dirty="0" err="1"/>
              <a:t>necessità</a:t>
            </a:r>
            <a:r>
              <a:rPr lang="en-US" altLang="en-US" sz="2800" dirty="0"/>
              <a:t> di </a:t>
            </a:r>
            <a:r>
              <a:rPr lang="en-US" altLang="en-US" sz="2800" dirty="0" err="1"/>
              <a:t>capire</a:t>
            </a:r>
            <a:r>
              <a:rPr lang="en-US" altLang="en-US" sz="2800" dirty="0"/>
              <a:t> come un </a:t>
            </a:r>
            <a:r>
              <a:rPr lang="en-US" altLang="en-US" sz="2800" dirty="0" err="1"/>
              <a:t>classificatore</a:t>
            </a:r>
            <a:r>
              <a:rPr lang="en-US" altLang="en-US" sz="2800" dirty="0"/>
              <a:t> </a:t>
            </a:r>
            <a:r>
              <a:rPr lang="en-US" altLang="en-US" sz="2800" dirty="0" err="1"/>
              <a:t>si</a:t>
            </a:r>
            <a:r>
              <a:rPr lang="en-US" altLang="en-US" sz="2800" dirty="0"/>
              <a:t> </a:t>
            </a:r>
            <a:r>
              <a:rPr lang="en-US" altLang="en-US" sz="2800" dirty="0" err="1"/>
              <a:t>comporta</a:t>
            </a:r>
            <a:r>
              <a:rPr lang="en-US" altLang="en-US" sz="2800" dirty="0"/>
              <a:t> in </a:t>
            </a:r>
            <a:r>
              <a:rPr lang="en-US" altLang="en-US" sz="2800" dirty="0" err="1"/>
              <a:t>maniera</a:t>
            </a:r>
            <a:r>
              <a:rPr lang="en-US" altLang="en-US" sz="2800" dirty="0"/>
              <a:t> </a:t>
            </a:r>
            <a:r>
              <a:rPr lang="en-US" altLang="en-US" sz="2800" dirty="0" err="1"/>
              <a:t>quantitativa</a:t>
            </a:r>
            <a:endParaRPr lang="en-US" altLang="en-US" sz="2800" dirty="0"/>
          </a:p>
          <a:p>
            <a:r>
              <a:rPr lang="en-US" altLang="en-US" sz="2800" dirty="0" err="1"/>
              <a:t>Sono</a:t>
            </a:r>
            <a:r>
              <a:rPr lang="en-US" altLang="en-US" sz="2800" dirty="0"/>
              <a:t> </a:t>
            </a:r>
            <a:r>
              <a:rPr lang="en-US" altLang="en-US" sz="2800" dirty="0" err="1" smtClean="0"/>
              <a:t>necessari</a:t>
            </a:r>
            <a:r>
              <a:rPr lang="en-US" altLang="en-US" sz="2800" dirty="0" smtClean="0"/>
              <a:t> </a:t>
            </a:r>
            <a:r>
              <a:rPr lang="en-US" altLang="en-US" sz="2800" dirty="0" err="1"/>
              <a:t>cioè</a:t>
            </a:r>
            <a:r>
              <a:rPr lang="en-US" altLang="en-US" sz="2800" dirty="0"/>
              <a:t> </a:t>
            </a:r>
            <a:r>
              <a:rPr lang="en-US" altLang="en-US" sz="2800" dirty="0" err="1"/>
              <a:t>dei</a:t>
            </a:r>
            <a:r>
              <a:rPr lang="en-US" altLang="en-US" sz="2800" dirty="0"/>
              <a:t> </a:t>
            </a:r>
            <a:r>
              <a:rPr lang="en-US" altLang="en-US" sz="2800" dirty="0" err="1"/>
              <a:t>criteri</a:t>
            </a:r>
            <a:r>
              <a:rPr lang="en-US" altLang="en-US" sz="2800" dirty="0"/>
              <a:t> </a:t>
            </a:r>
            <a:r>
              <a:rPr lang="en-US" altLang="en-US" sz="2800" dirty="0" err="1"/>
              <a:t>che</a:t>
            </a:r>
            <a:r>
              <a:rPr lang="en-US" altLang="en-US" sz="2800" dirty="0"/>
              <a:t> </a:t>
            </a:r>
            <a:r>
              <a:rPr lang="en-US" altLang="en-US" sz="2800" dirty="0" err="1"/>
              <a:t>producano</a:t>
            </a:r>
            <a:r>
              <a:rPr lang="en-US" altLang="en-US" sz="2800" dirty="0"/>
              <a:t> </a:t>
            </a:r>
            <a:r>
              <a:rPr lang="en-US" altLang="en-US" sz="2800" dirty="0" err="1"/>
              <a:t>delle</a:t>
            </a:r>
            <a:r>
              <a:rPr lang="en-US" altLang="en-US" sz="2800" dirty="0"/>
              <a:t> </a:t>
            </a:r>
            <a:r>
              <a:rPr lang="en-US" altLang="en-US" sz="2800" dirty="0" err="1"/>
              <a:t>misure</a:t>
            </a:r>
            <a:r>
              <a:rPr lang="en-US" altLang="en-US" sz="2800" dirty="0"/>
              <a:t> di </a:t>
            </a:r>
            <a:r>
              <a:rPr lang="en-US" altLang="en-US" sz="2800" dirty="0" err="1"/>
              <a:t>valutazione</a:t>
            </a:r>
            <a:r>
              <a:rPr lang="en-US" altLang="en-US" sz="2800" dirty="0"/>
              <a:t> </a:t>
            </a:r>
            <a:r>
              <a:rPr lang="en-US" altLang="en-US" sz="2800" dirty="0" err="1"/>
              <a:t>dei</a:t>
            </a:r>
            <a:r>
              <a:rPr lang="en-US" altLang="en-US" sz="2800" dirty="0"/>
              <a:t> </a:t>
            </a:r>
            <a:r>
              <a:rPr lang="en-US" altLang="en-US" sz="2800" dirty="0" err="1"/>
              <a:t>classificatori</a:t>
            </a:r>
            <a:r>
              <a:rPr lang="en-US" altLang="en-US" sz="2800" dirty="0"/>
              <a:t>, in </a:t>
            </a:r>
            <a:r>
              <a:rPr lang="en-US" altLang="en-US" sz="2800" dirty="0" err="1"/>
              <a:t>modo</a:t>
            </a:r>
            <a:r>
              <a:rPr lang="en-US" altLang="en-US" sz="2800" dirty="0"/>
              <a:t> tale da </a:t>
            </a:r>
            <a:r>
              <a:rPr lang="en-US" altLang="en-US" sz="2800" dirty="0" err="1"/>
              <a:t>avere</a:t>
            </a:r>
            <a:endParaRPr lang="en-US" altLang="en-US" sz="2800" dirty="0"/>
          </a:p>
          <a:p>
            <a:pPr lvl="1"/>
            <a:r>
              <a:rPr lang="en-US" altLang="en-US" sz="2400" dirty="0"/>
              <a:t>Un </a:t>
            </a:r>
            <a:r>
              <a:rPr lang="en-US" altLang="en-US" sz="2400" dirty="0" err="1"/>
              <a:t>riscontro</a:t>
            </a:r>
            <a:r>
              <a:rPr lang="en-US" altLang="en-US" sz="2400" dirty="0"/>
              <a:t> </a:t>
            </a:r>
            <a:r>
              <a:rPr lang="en-US" altLang="en-US" sz="2400" dirty="0" err="1"/>
              <a:t>assoluto</a:t>
            </a:r>
            <a:r>
              <a:rPr lang="en-US" altLang="en-US" sz="2400" dirty="0"/>
              <a:t> </a:t>
            </a:r>
            <a:r>
              <a:rPr lang="en-US" altLang="en-US" sz="2400" dirty="0" err="1"/>
              <a:t>della</a:t>
            </a:r>
            <a:r>
              <a:rPr lang="en-US" altLang="en-US" sz="2400" dirty="0"/>
              <a:t> </a:t>
            </a:r>
            <a:r>
              <a:rPr lang="en-US" altLang="en-US" sz="2400" dirty="0" err="1"/>
              <a:t>bontà</a:t>
            </a:r>
            <a:r>
              <a:rPr lang="en-US" altLang="en-US" sz="2400" dirty="0"/>
              <a:t> di un </a:t>
            </a:r>
            <a:r>
              <a:rPr lang="en-US" altLang="en-US" sz="2400" dirty="0" err="1"/>
              <a:t>classificatore</a:t>
            </a:r>
            <a:endParaRPr lang="en-US" altLang="en-US" sz="2400" dirty="0"/>
          </a:p>
          <a:p>
            <a:pPr lvl="1"/>
            <a:r>
              <a:rPr lang="en-US" altLang="en-US" sz="2400" dirty="0"/>
              <a:t>Un </a:t>
            </a:r>
            <a:r>
              <a:rPr lang="en-US" altLang="en-US" sz="2400" dirty="0" err="1"/>
              <a:t>riscontro</a:t>
            </a:r>
            <a:r>
              <a:rPr lang="en-US" altLang="en-US" sz="2400" dirty="0"/>
              <a:t> </a:t>
            </a:r>
            <a:r>
              <a:rPr lang="en-US" altLang="en-US" sz="2400" dirty="0" err="1"/>
              <a:t>relativo</a:t>
            </a:r>
            <a:r>
              <a:rPr lang="en-US" altLang="en-US" sz="2400" dirty="0"/>
              <a:t> </a:t>
            </a:r>
            <a:r>
              <a:rPr lang="en-US" altLang="en-US" sz="2400" dirty="0" err="1"/>
              <a:t>della</a:t>
            </a:r>
            <a:r>
              <a:rPr lang="en-US" altLang="en-US" sz="2400" dirty="0"/>
              <a:t> </a:t>
            </a:r>
            <a:r>
              <a:rPr lang="en-US" altLang="en-US" sz="2400" dirty="0" err="1"/>
              <a:t>bontà</a:t>
            </a:r>
            <a:r>
              <a:rPr lang="en-US" altLang="en-US" sz="2400" dirty="0"/>
              <a:t> di un </a:t>
            </a:r>
            <a:r>
              <a:rPr lang="en-US" altLang="en-US" sz="2400" dirty="0" err="1"/>
              <a:t>classificatore</a:t>
            </a:r>
            <a:r>
              <a:rPr lang="en-US" altLang="en-US" sz="2400" dirty="0"/>
              <a:t>, </a:t>
            </a:r>
            <a:r>
              <a:rPr lang="en-US" altLang="en-US" sz="2400" dirty="0" err="1"/>
              <a:t>ossia</a:t>
            </a:r>
            <a:r>
              <a:rPr lang="en-US" altLang="en-US" sz="2400" dirty="0"/>
              <a:t> la </a:t>
            </a:r>
            <a:r>
              <a:rPr lang="en-US" altLang="en-US" sz="2400" dirty="0" err="1"/>
              <a:t>capacità</a:t>
            </a:r>
            <a:r>
              <a:rPr lang="en-US" altLang="en-US" sz="2400" dirty="0"/>
              <a:t> di </a:t>
            </a:r>
            <a:r>
              <a:rPr lang="en-US" altLang="en-US" sz="2400" dirty="0" err="1"/>
              <a:t>confrontare</a:t>
            </a:r>
            <a:r>
              <a:rPr lang="en-US" altLang="en-US" sz="2400" dirty="0"/>
              <a:t> </a:t>
            </a:r>
            <a:r>
              <a:rPr lang="en-US" altLang="en-US" sz="2400" dirty="0" err="1"/>
              <a:t>classificatori</a:t>
            </a:r>
            <a:r>
              <a:rPr lang="en-US" altLang="en-US" sz="2400" dirty="0"/>
              <a:t> </a:t>
            </a:r>
            <a:r>
              <a:rPr lang="en-US" altLang="en-US" sz="2400" dirty="0" err="1"/>
              <a:t>diversi</a:t>
            </a:r>
            <a:r>
              <a:rPr lang="en-US" altLang="en-US" sz="2400" dirty="0"/>
              <a:t> </a:t>
            </a:r>
            <a:r>
              <a:rPr lang="en-US" altLang="en-US" sz="2400" dirty="0" err="1"/>
              <a:t>operanti</a:t>
            </a:r>
            <a:r>
              <a:rPr lang="en-US" altLang="en-US" sz="2400" dirty="0"/>
              <a:t> </a:t>
            </a:r>
            <a:r>
              <a:rPr lang="en-US" altLang="en-US" sz="2400" dirty="0" err="1" smtClean="0"/>
              <a:t>sullo</a:t>
            </a:r>
            <a:r>
              <a:rPr lang="en-US" altLang="en-US" sz="2400" dirty="0" smtClean="0"/>
              <a:t> </a:t>
            </a:r>
            <a:r>
              <a:rPr lang="en-US" altLang="en-US" sz="2400" dirty="0" err="1"/>
              <a:t>stesso</a:t>
            </a:r>
            <a:r>
              <a:rPr lang="en-US" altLang="en-US" sz="2400" dirty="0"/>
              <a:t> dataset di </a:t>
            </a:r>
            <a:r>
              <a:rPr lang="en-US" altLang="en-US" sz="2400" dirty="0" smtClean="0"/>
              <a:t>test</a:t>
            </a:r>
            <a:endParaRPr lang="en-US" altLang="en-US" sz="3600" dirty="0">
              <a:cs typeface="Tahoma" pitchFamily="34" charset="0"/>
              <a:sym typeface="Symbol" pitchFamily="18" charset="2"/>
            </a:endParaRPr>
          </a:p>
        </p:txBody>
      </p:sp>
    </p:spTree>
    <p:extLst>
      <p:ext uri="{BB962C8B-B14F-4D97-AF65-F5344CB8AC3E}">
        <p14:creationId xmlns:p14="http://schemas.microsoft.com/office/powerpoint/2010/main" val="418466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 Best Operating Point (4)</a:t>
            </a:r>
            <a:endParaRPr lang="en-US" dirty="0"/>
          </a:p>
        </p:txBody>
      </p:sp>
      <p:sp>
        <p:nvSpPr>
          <p:cNvPr id="3" name="Content Placeholder 2"/>
          <p:cNvSpPr>
            <a:spLocks noGrp="1"/>
          </p:cNvSpPr>
          <p:nvPr>
            <p:ph idx="1"/>
          </p:nvPr>
        </p:nvSpPr>
        <p:spPr/>
        <p:txBody>
          <a:bodyPr/>
          <a:lstStyle/>
          <a:p>
            <a:r>
              <a:rPr lang="en-US" sz="2400" dirty="0" err="1" smtClean="0"/>
              <a:t>Siano</a:t>
            </a:r>
            <a:endParaRPr lang="en-US" sz="2400" dirty="0" smtClean="0"/>
          </a:p>
          <a:p>
            <a:pPr lvl="1"/>
            <a:r>
              <a:rPr lang="en-US" sz="2000" dirty="0" smtClean="0"/>
              <a:t> </a:t>
            </a:r>
            <a:r>
              <a:rPr lang="en-US" sz="2000" dirty="0" smtClean="0">
                <a:latin typeface="Symbol" panose="05050102010706020507" pitchFamily="18" charset="2"/>
              </a:rPr>
              <a:t>a </a:t>
            </a:r>
            <a:r>
              <a:rPr lang="en-US" sz="2000" dirty="0" smtClean="0"/>
              <a:t>= </a:t>
            </a:r>
            <a:r>
              <a:rPr lang="en-US" sz="2000" dirty="0" err="1" smtClean="0"/>
              <a:t>costo</a:t>
            </a:r>
            <a:r>
              <a:rPr lang="en-US" sz="2000" dirty="0" smtClean="0"/>
              <a:t> di un </a:t>
            </a:r>
            <a:r>
              <a:rPr lang="en-US" sz="2000" dirty="0" err="1" smtClean="0"/>
              <a:t>falso</a:t>
            </a:r>
            <a:r>
              <a:rPr lang="en-US" sz="2000" dirty="0" smtClean="0"/>
              <a:t> </a:t>
            </a:r>
            <a:r>
              <a:rPr lang="en-US" sz="2000" dirty="0" err="1" smtClean="0"/>
              <a:t>positivo</a:t>
            </a:r>
            <a:r>
              <a:rPr lang="en-US" sz="2000" dirty="0" smtClean="0"/>
              <a:t> (</a:t>
            </a:r>
            <a:r>
              <a:rPr lang="en-US" sz="2000" dirty="0" err="1" smtClean="0"/>
              <a:t>falso</a:t>
            </a:r>
            <a:r>
              <a:rPr lang="en-US" sz="2000" dirty="0" smtClean="0"/>
              <a:t> </a:t>
            </a:r>
            <a:r>
              <a:rPr lang="en-US" sz="2000" dirty="0" err="1" smtClean="0"/>
              <a:t>allarme</a:t>
            </a:r>
            <a:r>
              <a:rPr lang="en-US" sz="2000" dirty="0" smtClean="0"/>
              <a:t>)</a:t>
            </a:r>
          </a:p>
          <a:p>
            <a:pPr lvl="1"/>
            <a:r>
              <a:rPr lang="en-US" sz="2000" dirty="0"/>
              <a:t> </a:t>
            </a:r>
            <a:r>
              <a:rPr lang="en-US" sz="2000" dirty="0" smtClean="0">
                <a:latin typeface="Symbol" panose="05050102010706020507" pitchFamily="18" charset="2"/>
              </a:rPr>
              <a:t>b</a:t>
            </a:r>
            <a:r>
              <a:rPr lang="en-US" sz="2000" dirty="0" smtClean="0"/>
              <a:t> </a:t>
            </a:r>
            <a:r>
              <a:rPr lang="en-US" sz="2000" dirty="0"/>
              <a:t>= </a:t>
            </a:r>
            <a:r>
              <a:rPr lang="en-US" sz="2000" dirty="0" err="1" smtClean="0"/>
              <a:t>costo</a:t>
            </a:r>
            <a:r>
              <a:rPr lang="en-US" sz="2000" dirty="0" smtClean="0"/>
              <a:t> di un </a:t>
            </a:r>
            <a:r>
              <a:rPr lang="en-US" sz="2000" dirty="0" err="1" smtClean="0"/>
              <a:t>falso</a:t>
            </a:r>
            <a:r>
              <a:rPr lang="en-US" sz="2000" dirty="0" smtClean="0"/>
              <a:t> </a:t>
            </a:r>
            <a:r>
              <a:rPr lang="en-US" sz="2000" dirty="0" err="1" smtClean="0"/>
              <a:t>negativo</a:t>
            </a:r>
            <a:r>
              <a:rPr lang="en-US" sz="2000" dirty="0" smtClean="0"/>
              <a:t> (miss) </a:t>
            </a:r>
          </a:p>
          <a:p>
            <a:pPr lvl="1"/>
            <a:r>
              <a:rPr lang="en-US" sz="2000" dirty="0" smtClean="0"/>
              <a:t> p </a:t>
            </a:r>
            <a:r>
              <a:rPr lang="en-US" sz="2000" dirty="0"/>
              <a:t>= </a:t>
            </a:r>
            <a:r>
              <a:rPr lang="en-US" sz="2000" dirty="0" err="1" smtClean="0"/>
              <a:t>proporzione</a:t>
            </a:r>
            <a:r>
              <a:rPr lang="en-US" sz="2000" dirty="0" smtClean="0"/>
              <a:t> </a:t>
            </a:r>
            <a:r>
              <a:rPr lang="en-US" sz="2000" dirty="0" err="1" smtClean="0"/>
              <a:t>dei</a:t>
            </a:r>
            <a:r>
              <a:rPr lang="en-US" sz="2000" dirty="0" smtClean="0"/>
              <a:t> </a:t>
            </a:r>
            <a:r>
              <a:rPr lang="en-US" sz="2000" dirty="0" err="1" smtClean="0"/>
              <a:t>casi</a:t>
            </a:r>
            <a:r>
              <a:rPr lang="en-US" sz="2000" dirty="0" smtClean="0"/>
              <a:t> </a:t>
            </a:r>
            <a:r>
              <a:rPr lang="en-US" sz="2000" dirty="0" err="1" smtClean="0"/>
              <a:t>positivi</a:t>
            </a:r>
            <a:endParaRPr lang="en-US" sz="2000" dirty="0"/>
          </a:p>
          <a:p>
            <a:pPr marL="0" indent="0">
              <a:buNone/>
            </a:pPr>
            <a:r>
              <a:rPr lang="en-US" sz="2400" dirty="0"/>
              <a:t> </a:t>
            </a:r>
            <a:r>
              <a:rPr lang="en-US" sz="2400" dirty="0" smtClean="0"/>
              <a:t>   </a:t>
            </a:r>
            <a:r>
              <a:rPr lang="en-US" sz="2400" dirty="0" err="1" smtClean="0"/>
              <a:t>allora</a:t>
            </a:r>
            <a:r>
              <a:rPr lang="en-US" sz="2400" dirty="0" smtClean="0"/>
              <a:t> </a:t>
            </a:r>
            <a:r>
              <a:rPr lang="en-US" sz="2400" dirty="0" err="1" smtClean="0"/>
              <a:t>il</a:t>
            </a:r>
            <a:r>
              <a:rPr lang="en-US" sz="2400" dirty="0" smtClean="0"/>
              <a:t> </a:t>
            </a:r>
            <a:r>
              <a:rPr lang="en-US" sz="2400" dirty="0" err="1" smtClean="0"/>
              <a:t>costo</a:t>
            </a:r>
            <a:r>
              <a:rPr lang="en-US" sz="2400" dirty="0" smtClean="0"/>
              <a:t> </a:t>
            </a:r>
            <a:r>
              <a:rPr lang="en-US" sz="2400" dirty="0" err="1" smtClean="0"/>
              <a:t>medio</a:t>
            </a:r>
            <a:r>
              <a:rPr lang="en-US" sz="2400" dirty="0" smtClean="0"/>
              <a:t> di </a:t>
            </a:r>
            <a:r>
              <a:rPr lang="en-US" sz="2400" dirty="0" err="1" smtClean="0"/>
              <a:t>classificazione</a:t>
            </a:r>
            <a:r>
              <a:rPr lang="en-US" sz="2400" dirty="0" smtClean="0"/>
              <a:t> in un </a:t>
            </a:r>
            <a:r>
              <a:rPr lang="en-US" sz="2400" dirty="0" err="1" smtClean="0"/>
              <a:t>punto</a:t>
            </a:r>
            <a:r>
              <a:rPr lang="en-US" sz="2400" dirty="0" smtClean="0"/>
              <a:t> </a:t>
            </a:r>
            <a:r>
              <a:rPr lang="en-US" sz="2400" dirty="0" err="1" smtClean="0"/>
              <a:t>x,y</a:t>
            </a:r>
            <a:r>
              <a:rPr lang="en-US" sz="2400" dirty="0" smtClean="0"/>
              <a:t>    </a:t>
            </a:r>
          </a:p>
          <a:p>
            <a:pPr marL="0" indent="0">
              <a:buNone/>
            </a:pPr>
            <a:r>
              <a:rPr lang="en-US" sz="2400" dirty="0"/>
              <a:t> </a:t>
            </a:r>
            <a:r>
              <a:rPr lang="en-US" sz="2400" dirty="0" smtClean="0"/>
              <a:t>   </a:t>
            </a:r>
            <a:r>
              <a:rPr lang="en-US" sz="2400" dirty="0" err="1" smtClean="0"/>
              <a:t>della</a:t>
            </a:r>
            <a:r>
              <a:rPr lang="en-US" sz="2400" dirty="0" smtClean="0"/>
              <a:t> </a:t>
            </a:r>
            <a:r>
              <a:rPr lang="en-US" sz="2400" dirty="0" err="1" smtClean="0"/>
              <a:t>curva</a:t>
            </a:r>
            <a:r>
              <a:rPr lang="en-US" sz="2400" dirty="0" smtClean="0"/>
              <a:t> ROC è </a:t>
            </a:r>
          </a:p>
          <a:p>
            <a:pPr marL="0" indent="0">
              <a:buNone/>
            </a:pPr>
            <a:endParaRPr lang="en-US" sz="2400" dirty="0" smtClean="0"/>
          </a:p>
          <a:p>
            <a:endParaRPr lang="it-IT"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50</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3188668181"/>
              </p:ext>
            </p:extLst>
          </p:nvPr>
        </p:nvGraphicFramePr>
        <p:xfrm>
          <a:off x="2195736" y="4509120"/>
          <a:ext cx="4852988" cy="563563"/>
        </p:xfrm>
        <a:graphic>
          <a:graphicData uri="http://schemas.openxmlformats.org/presentationml/2006/ole">
            <mc:AlternateContent xmlns:mc="http://schemas.openxmlformats.org/markup-compatibility/2006">
              <mc:Choice xmlns:v="urn:schemas-microsoft-com:vml" Requires="v">
                <p:oleObj spid="_x0000_s139273" name="Equation" r:id="rId3" imgW="1854000" imgH="215640" progId="Equation.3">
                  <p:embed/>
                </p:oleObj>
              </mc:Choice>
              <mc:Fallback>
                <p:oleObj name="Equation" r:id="rId3" imgW="1854000" imgH="215640" progId="Equation.3">
                  <p:embed/>
                  <p:pic>
                    <p:nvPicPr>
                      <p:cNvPr id="0" name="Object 4"/>
                      <p:cNvPicPr>
                        <a:picLocks noChangeAspect="1" noChangeArrowheads="1"/>
                      </p:cNvPicPr>
                      <p:nvPr/>
                    </p:nvPicPr>
                    <p:blipFill>
                      <a:blip r:embed="rId4"/>
                      <a:srcRect/>
                      <a:stretch>
                        <a:fillRect/>
                      </a:stretch>
                    </p:blipFill>
                    <p:spPr bwMode="auto">
                      <a:xfrm>
                        <a:off x="2195736" y="4509120"/>
                        <a:ext cx="4852988"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025002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51</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364088" y="1040005"/>
            <a:ext cx="3528392" cy="4525963"/>
          </a:xfrm>
        </p:spPr>
        <p:txBody>
          <a:bodyPr/>
          <a:lstStyle/>
          <a:p>
            <a:r>
              <a:rPr lang="en-US" sz="2400" dirty="0" smtClean="0"/>
              <a:t>La </a:t>
            </a:r>
            <a:r>
              <a:rPr lang="en-US" sz="2400" dirty="0" err="1" smtClean="0"/>
              <a:t>linea</a:t>
            </a:r>
            <a:r>
              <a:rPr lang="en-US" sz="2400" dirty="0" smtClean="0"/>
              <a:t> </a:t>
            </a:r>
            <a:r>
              <a:rPr lang="en-US" sz="2400" dirty="0" err="1" smtClean="0"/>
              <a:t>ciano</a:t>
            </a:r>
            <a:r>
              <a:rPr lang="en-US" sz="2400" dirty="0" smtClean="0"/>
              <a:t> </a:t>
            </a:r>
            <a:r>
              <a:rPr lang="en-US" sz="2400" dirty="0" err="1" smtClean="0"/>
              <a:t>mostra</a:t>
            </a:r>
            <a:r>
              <a:rPr lang="en-US" sz="2400" dirty="0" smtClean="0"/>
              <a:t> la </a:t>
            </a:r>
            <a:r>
              <a:rPr lang="en-US" sz="2400" dirty="0" err="1" smtClean="0"/>
              <a:t>retta</a:t>
            </a:r>
            <a:r>
              <a:rPr lang="en-US" sz="2400" dirty="0" smtClean="0"/>
              <a:t> a </a:t>
            </a:r>
            <a:r>
              <a:rPr lang="en-US" sz="2400" dirty="0" err="1" smtClean="0"/>
              <a:t>costo</a:t>
            </a:r>
            <a:r>
              <a:rPr lang="en-US" sz="2400" dirty="0" smtClean="0"/>
              <a:t> </a:t>
            </a:r>
            <a:r>
              <a:rPr lang="en-US" sz="2400" dirty="0" err="1" smtClean="0"/>
              <a:t>minore</a:t>
            </a:r>
            <a:r>
              <a:rPr lang="en-US" sz="2400" dirty="0" smtClean="0"/>
              <a:t> </a:t>
            </a:r>
            <a:r>
              <a:rPr lang="en-US" sz="2400" dirty="0" err="1" smtClean="0"/>
              <a:t>intersecante</a:t>
            </a:r>
            <a:r>
              <a:rPr lang="en-US" sz="2400" dirty="0" smtClean="0"/>
              <a:t> la </a:t>
            </a:r>
            <a:r>
              <a:rPr lang="en-US" sz="2400" dirty="0" err="1" smtClean="0"/>
              <a:t>curva</a:t>
            </a:r>
            <a:r>
              <a:rPr lang="en-US" sz="2400" dirty="0" smtClean="0"/>
              <a:t> ROC </a:t>
            </a:r>
            <a:r>
              <a:rPr lang="en-US" sz="2400" dirty="0" err="1" smtClean="0"/>
              <a:t>quando</a:t>
            </a:r>
            <a:r>
              <a:rPr lang="en-US" sz="2400" dirty="0" smtClean="0"/>
              <a:t> </a:t>
            </a:r>
          </a:p>
          <a:p>
            <a:pPr lvl="1"/>
            <a:r>
              <a:rPr lang="en-US" sz="2000" dirty="0" err="1" smtClean="0"/>
              <a:t>i</a:t>
            </a:r>
            <a:r>
              <a:rPr lang="en-US" sz="2000" dirty="0" smtClean="0"/>
              <a:t> </a:t>
            </a:r>
            <a:r>
              <a:rPr lang="en-US" sz="2000" dirty="0" err="1" smtClean="0"/>
              <a:t>costi</a:t>
            </a:r>
            <a:r>
              <a:rPr lang="en-US" sz="2000" dirty="0" smtClean="0"/>
              <a:t> di </a:t>
            </a:r>
            <a:r>
              <a:rPr lang="en-US" sz="2000" dirty="0" err="1" smtClean="0"/>
              <a:t>misclassificazione</a:t>
            </a:r>
            <a:r>
              <a:rPr lang="en-US" sz="2000" dirty="0" smtClean="0"/>
              <a:t> per </a:t>
            </a:r>
            <a:r>
              <a:rPr lang="en-US" sz="2000" dirty="0" err="1" smtClean="0"/>
              <a:t>i</a:t>
            </a:r>
            <a:r>
              <a:rPr lang="en-US" sz="2000" dirty="0" smtClean="0"/>
              <a:t> </a:t>
            </a:r>
            <a:r>
              <a:rPr lang="en-US" sz="2000" dirty="0" err="1" smtClean="0"/>
              <a:t>positivi</a:t>
            </a:r>
            <a:r>
              <a:rPr lang="en-US" sz="2000" dirty="0" smtClean="0"/>
              <a:t> e </a:t>
            </a:r>
            <a:r>
              <a:rPr lang="en-US" sz="2000" dirty="0" err="1" smtClean="0"/>
              <a:t>negativi</a:t>
            </a:r>
            <a:r>
              <a:rPr lang="en-US" sz="2000" dirty="0" smtClean="0"/>
              <a:t> </a:t>
            </a:r>
            <a:r>
              <a:rPr lang="en-US" sz="2000" dirty="0" err="1" smtClean="0"/>
              <a:t>sono</a:t>
            </a:r>
            <a:r>
              <a:rPr lang="en-US" sz="2000" dirty="0" smtClean="0"/>
              <a:t> </a:t>
            </a:r>
            <a:r>
              <a:rPr lang="en-US" sz="2000" dirty="0" err="1" smtClean="0"/>
              <a:t>uguali</a:t>
            </a:r>
            <a:r>
              <a:rPr lang="en-US" sz="2000" dirty="0" smtClean="0"/>
              <a:t>, </a:t>
            </a:r>
          </a:p>
          <a:p>
            <a:pPr lvl="1"/>
            <a:r>
              <a:rPr lang="en-US" sz="2000" dirty="0" smtClean="0"/>
              <a:t>le </a:t>
            </a:r>
            <a:r>
              <a:rPr lang="en-US" sz="2000" dirty="0" err="1" smtClean="0"/>
              <a:t>proporzioni</a:t>
            </a:r>
            <a:r>
              <a:rPr lang="en-US" sz="2000" dirty="0" smtClean="0"/>
              <a:t> di </a:t>
            </a:r>
            <a:r>
              <a:rPr lang="en-US" sz="2000" dirty="0" err="1" smtClean="0"/>
              <a:t>negativi</a:t>
            </a:r>
            <a:r>
              <a:rPr lang="en-US" sz="2000" dirty="0" smtClean="0"/>
              <a:t> in termini di </a:t>
            </a:r>
            <a:r>
              <a:rPr lang="en-US" sz="2000" dirty="0" err="1" smtClean="0"/>
              <a:t>numero</a:t>
            </a:r>
            <a:r>
              <a:rPr lang="en-US" sz="2000" dirty="0" smtClean="0"/>
              <a:t> di </a:t>
            </a:r>
            <a:r>
              <a:rPr lang="en-US" sz="2000" dirty="0" err="1" smtClean="0"/>
              <a:t>campioni</a:t>
            </a:r>
            <a:r>
              <a:rPr lang="en-US" sz="2000" dirty="0" smtClean="0"/>
              <a:t> </a:t>
            </a:r>
            <a:r>
              <a:rPr lang="en-US" sz="2000" dirty="0" err="1" smtClean="0"/>
              <a:t>sono</a:t>
            </a:r>
            <a:r>
              <a:rPr lang="en-US" sz="2000" dirty="0" smtClean="0"/>
              <a:t> </a:t>
            </a:r>
            <a:r>
              <a:rPr lang="en-US" sz="2000" dirty="0" err="1" smtClean="0"/>
              <a:t>uguali</a:t>
            </a:r>
            <a:r>
              <a:rPr lang="en-US" sz="2000" dirty="0" smtClean="0"/>
              <a:t> </a:t>
            </a:r>
            <a:endParaRPr lang="it-IT" sz="2000" dirty="0"/>
          </a:p>
        </p:txBody>
      </p:sp>
      <p:graphicFrame>
        <p:nvGraphicFramePr>
          <p:cNvPr id="8" name="Object 7"/>
          <p:cNvGraphicFramePr>
            <a:graphicFrameLocks noChangeAspect="1"/>
          </p:cNvGraphicFramePr>
          <p:nvPr>
            <p:extLst>
              <p:ext uri="{D42A27DB-BD31-4B8C-83A1-F6EECF244321}">
                <p14:modId xmlns:p14="http://schemas.microsoft.com/office/powerpoint/2010/main" val="4060144604"/>
              </p:ext>
            </p:extLst>
          </p:nvPr>
        </p:nvGraphicFramePr>
        <p:xfrm>
          <a:off x="5868144" y="5229200"/>
          <a:ext cx="1595437" cy="1127125"/>
        </p:xfrm>
        <a:graphic>
          <a:graphicData uri="http://schemas.openxmlformats.org/presentationml/2006/ole">
            <mc:AlternateContent xmlns:mc="http://schemas.openxmlformats.org/markup-compatibility/2006">
              <mc:Choice xmlns:v="urn:schemas-microsoft-com:vml" Requires="v">
                <p:oleObj spid="_x0000_s141321" name="Equation" r:id="rId4" imgW="609480" imgH="431640" progId="Equation.3">
                  <p:embed/>
                </p:oleObj>
              </mc:Choice>
              <mc:Fallback>
                <p:oleObj name="Equation" r:id="rId4" imgW="609480" imgH="431640" progId="Equation.3">
                  <p:embed/>
                  <p:pic>
                    <p:nvPicPr>
                      <p:cNvPr id="0" name="Object 4"/>
                      <p:cNvPicPr>
                        <a:picLocks noChangeAspect="1" noChangeArrowheads="1"/>
                      </p:cNvPicPr>
                      <p:nvPr/>
                    </p:nvPicPr>
                    <p:blipFill>
                      <a:blip r:embed="rId5"/>
                      <a:srcRect/>
                      <a:stretch>
                        <a:fillRect/>
                      </a:stretch>
                    </p:blipFill>
                    <p:spPr bwMode="auto">
                      <a:xfrm>
                        <a:off x="5868144" y="5229200"/>
                        <a:ext cx="1595437"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027638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52</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796136" y="1040005"/>
            <a:ext cx="3024336" cy="4525963"/>
          </a:xfrm>
        </p:spPr>
        <p:txBody>
          <a:bodyPr/>
          <a:lstStyle/>
          <a:p>
            <a:pPr marL="0" indent="0">
              <a:buNone/>
            </a:pPr>
            <a:r>
              <a:rPr lang="en-US" sz="2400" dirty="0" smtClean="0"/>
              <a:t>La </a:t>
            </a:r>
            <a:r>
              <a:rPr lang="en-US" sz="2400" dirty="0" err="1" smtClean="0"/>
              <a:t>linea</a:t>
            </a:r>
            <a:r>
              <a:rPr lang="en-US" sz="2400" dirty="0" smtClean="0"/>
              <a:t> viola </a:t>
            </a:r>
            <a:r>
              <a:rPr lang="en-US" sz="2400" dirty="0" err="1" smtClean="0"/>
              <a:t>corrisponde</a:t>
            </a:r>
            <a:r>
              <a:rPr lang="en-US" sz="2400" dirty="0" smtClean="0"/>
              <a:t> a </a:t>
            </a:r>
            <a:r>
              <a:rPr lang="en-US" sz="2400" dirty="0" err="1" smtClean="0"/>
              <a:t>quando</a:t>
            </a:r>
            <a:r>
              <a:rPr lang="en-US" sz="2400" dirty="0" smtClean="0"/>
              <a:t> </a:t>
            </a:r>
            <a:r>
              <a:rPr lang="en-US" sz="2400" dirty="0" err="1" smtClean="0"/>
              <a:t>il</a:t>
            </a:r>
            <a:r>
              <a:rPr lang="en-US" sz="2400" dirty="0" smtClean="0"/>
              <a:t> </a:t>
            </a:r>
            <a:r>
              <a:rPr lang="en-US" sz="2400" dirty="0" err="1" smtClean="0"/>
              <a:t>costo</a:t>
            </a:r>
            <a:r>
              <a:rPr lang="en-US" sz="2400" dirty="0" smtClean="0"/>
              <a:t> di </a:t>
            </a:r>
            <a:r>
              <a:rPr lang="en-US" sz="2400" dirty="0" err="1" smtClean="0"/>
              <a:t>perdere</a:t>
            </a:r>
            <a:r>
              <a:rPr lang="en-US" sz="2400" dirty="0" smtClean="0"/>
              <a:t> </a:t>
            </a:r>
            <a:r>
              <a:rPr lang="en-US" sz="2400" dirty="0" err="1" smtClean="0"/>
              <a:t>i</a:t>
            </a:r>
            <a:r>
              <a:rPr lang="en-US" sz="2400" dirty="0" smtClean="0"/>
              <a:t> </a:t>
            </a:r>
            <a:r>
              <a:rPr lang="en-US" sz="2400" dirty="0" err="1" smtClean="0"/>
              <a:t>negativi</a:t>
            </a:r>
            <a:r>
              <a:rPr lang="en-US" sz="2400" dirty="0" smtClean="0"/>
              <a:t> è 10 volte </a:t>
            </a:r>
            <a:r>
              <a:rPr lang="en-US" sz="2400" dirty="0" err="1" smtClean="0"/>
              <a:t>il</a:t>
            </a:r>
            <a:r>
              <a:rPr lang="en-US" sz="2400" dirty="0" smtClean="0"/>
              <a:t> </a:t>
            </a:r>
            <a:r>
              <a:rPr lang="en-US" sz="2400" dirty="0" err="1" smtClean="0"/>
              <a:t>costo</a:t>
            </a:r>
            <a:r>
              <a:rPr lang="en-US" sz="2400" dirty="0" smtClean="0"/>
              <a:t> di </a:t>
            </a:r>
            <a:r>
              <a:rPr lang="en-US" sz="2400" dirty="0" err="1" smtClean="0"/>
              <a:t>perdere</a:t>
            </a:r>
            <a:r>
              <a:rPr lang="en-US" sz="2400" dirty="0" smtClean="0"/>
              <a:t> </a:t>
            </a:r>
            <a:r>
              <a:rPr lang="en-US" sz="2400" dirty="0" err="1" smtClean="0"/>
              <a:t>i</a:t>
            </a:r>
            <a:r>
              <a:rPr lang="en-US" sz="2400" dirty="0" smtClean="0"/>
              <a:t> </a:t>
            </a:r>
            <a:r>
              <a:rPr lang="en-US" sz="2400" dirty="0" err="1" smtClean="0"/>
              <a:t>positivi</a:t>
            </a:r>
            <a:r>
              <a:rPr lang="en-US" sz="2400" dirty="0" smtClean="0"/>
              <a:t> </a:t>
            </a:r>
          </a:p>
        </p:txBody>
      </p:sp>
      <p:graphicFrame>
        <p:nvGraphicFramePr>
          <p:cNvPr id="2" name="Object 1"/>
          <p:cNvGraphicFramePr>
            <a:graphicFrameLocks noChangeAspect="1"/>
          </p:cNvGraphicFramePr>
          <p:nvPr>
            <p:extLst>
              <p:ext uri="{D42A27DB-BD31-4B8C-83A1-F6EECF244321}">
                <p14:modId xmlns:p14="http://schemas.microsoft.com/office/powerpoint/2010/main" val="3318877116"/>
              </p:ext>
            </p:extLst>
          </p:nvPr>
        </p:nvGraphicFramePr>
        <p:xfrm>
          <a:off x="6012160" y="3789040"/>
          <a:ext cx="1263650" cy="1724025"/>
        </p:xfrm>
        <a:graphic>
          <a:graphicData uri="http://schemas.openxmlformats.org/presentationml/2006/ole">
            <mc:AlternateContent xmlns:mc="http://schemas.openxmlformats.org/markup-compatibility/2006">
              <mc:Choice xmlns:v="urn:schemas-microsoft-com:vml" Requires="v">
                <p:oleObj spid="_x0000_s142345" name="Equation" r:id="rId4" imgW="482400" imgH="660240" progId="Equation.3">
                  <p:embed/>
                </p:oleObj>
              </mc:Choice>
              <mc:Fallback>
                <p:oleObj name="Equation" r:id="rId4" imgW="482400" imgH="660240" progId="Equation.3">
                  <p:embed/>
                  <p:pic>
                    <p:nvPicPr>
                      <p:cNvPr id="0" name="Object 7"/>
                      <p:cNvPicPr>
                        <a:picLocks noChangeAspect="1" noChangeArrowheads="1"/>
                      </p:cNvPicPr>
                      <p:nvPr/>
                    </p:nvPicPr>
                    <p:blipFill>
                      <a:blip r:embed="rId5"/>
                      <a:srcRect/>
                      <a:stretch>
                        <a:fillRect/>
                      </a:stretch>
                    </p:blipFill>
                    <p:spPr bwMode="auto">
                      <a:xfrm>
                        <a:off x="6012160" y="3789040"/>
                        <a:ext cx="12636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669970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53</a:t>
            </a:fld>
            <a:endParaRPr lang="it-IT" altLang="en-US"/>
          </a:p>
        </p:txBody>
      </p:sp>
      <p:pic>
        <p:nvPicPr>
          <p:cNvPr id="6" name="Picture 2" descr="Optimal operating points on ROC Thyroid anomaly det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48680"/>
            <a:ext cx="7344816" cy="55086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796136" y="1040005"/>
            <a:ext cx="3024336" cy="4525963"/>
          </a:xfrm>
        </p:spPr>
        <p:txBody>
          <a:bodyPr/>
          <a:lstStyle/>
          <a:p>
            <a:pPr marL="0" indent="0">
              <a:buNone/>
            </a:pPr>
            <a:r>
              <a:rPr lang="en-US" sz="2400" dirty="0" smtClean="0"/>
              <a:t>La </a:t>
            </a:r>
            <a:r>
              <a:rPr lang="en-US" sz="2400" dirty="0" err="1" smtClean="0"/>
              <a:t>linea</a:t>
            </a:r>
            <a:r>
              <a:rPr lang="en-US" sz="2400" dirty="0" smtClean="0"/>
              <a:t> </a:t>
            </a:r>
            <a:r>
              <a:rPr lang="en-US" sz="2400" dirty="0" err="1" smtClean="0"/>
              <a:t>marrone</a:t>
            </a:r>
            <a:r>
              <a:rPr lang="en-US" sz="2400" dirty="0"/>
              <a:t> </a:t>
            </a:r>
            <a:r>
              <a:rPr lang="en-US" sz="2400" dirty="0" err="1" smtClean="0"/>
              <a:t>si</a:t>
            </a:r>
            <a:r>
              <a:rPr lang="en-US" sz="2400" dirty="0" smtClean="0"/>
              <a:t> </a:t>
            </a:r>
            <a:r>
              <a:rPr lang="en-US" sz="2400" dirty="0" err="1" smtClean="0"/>
              <a:t>presenta</a:t>
            </a:r>
            <a:r>
              <a:rPr lang="en-US" sz="2400" dirty="0" smtClean="0"/>
              <a:t> </a:t>
            </a:r>
            <a:r>
              <a:rPr lang="en-US" sz="2400" dirty="0" err="1" smtClean="0"/>
              <a:t>quando</a:t>
            </a:r>
            <a:r>
              <a:rPr lang="en-US" sz="2400" dirty="0" smtClean="0"/>
              <a:t> </a:t>
            </a:r>
            <a:r>
              <a:rPr lang="en-US" sz="2400" dirty="0" err="1" smtClean="0"/>
              <a:t>i</a:t>
            </a:r>
            <a:r>
              <a:rPr lang="en-US" sz="2400" dirty="0" smtClean="0"/>
              <a:t> </a:t>
            </a:r>
            <a:r>
              <a:rPr lang="en-US" sz="2400" dirty="0" err="1" smtClean="0"/>
              <a:t>costi</a:t>
            </a:r>
            <a:r>
              <a:rPr lang="en-US" sz="2400" dirty="0" smtClean="0"/>
              <a:t> di </a:t>
            </a:r>
            <a:r>
              <a:rPr lang="en-US" sz="2400" dirty="0" err="1" smtClean="0"/>
              <a:t>perdere</a:t>
            </a:r>
            <a:r>
              <a:rPr lang="en-US" sz="2400" dirty="0" smtClean="0"/>
              <a:t> un </a:t>
            </a:r>
            <a:r>
              <a:rPr lang="en-US" sz="2400" dirty="0" err="1" smtClean="0"/>
              <a:t>positivo</a:t>
            </a:r>
            <a:r>
              <a:rPr lang="en-US" sz="2400" dirty="0" smtClean="0"/>
              <a:t> </a:t>
            </a:r>
            <a:r>
              <a:rPr lang="en-US" sz="2400" dirty="0" err="1" smtClean="0"/>
              <a:t>sono</a:t>
            </a:r>
            <a:r>
              <a:rPr lang="en-US" sz="2400" dirty="0" smtClean="0"/>
              <a:t> </a:t>
            </a:r>
            <a:r>
              <a:rPr lang="en-US" sz="2400" dirty="0" err="1" smtClean="0"/>
              <a:t>dieci</a:t>
            </a:r>
            <a:r>
              <a:rPr lang="en-US" sz="2400" dirty="0" smtClean="0"/>
              <a:t> volte </a:t>
            </a:r>
            <a:r>
              <a:rPr lang="en-US" sz="2400" dirty="0" err="1" smtClean="0"/>
              <a:t>tanto</a:t>
            </a:r>
            <a:r>
              <a:rPr lang="en-US" sz="2400" dirty="0" smtClean="0"/>
              <a:t> </a:t>
            </a:r>
            <a:r>
              <a:rPr lang="en-US" sz="2400" dirty="0" err="1" smtClean="0"/>
              <a:t>i</a:t>
            </a:r>
            <a:r>
              <a:rPr lang="en-US" sz="2400" dirty="0" smtClean="0"/>
              <a:t> </a:t>
            </a:r>
            <a:r>
              <a:rPr lang="en-US" sz="2400" dirty="0" err="1" smtClean="0"/>
              <a:t>costi</a:t>
            </a:r>
            <a:r>
              <a:rPr lang="en-US" sz="2400" dirty="0" smtClean="0"/>
              <a:t> di </a:t>
            </a:r>
            <a:r>
              <a:rPr lang="en-US" sz="2400" dirty="0" err="1" smtClean="0"/>
              <a:t>generare</a:t>
            </a:r>
            <a:r>
              <a:rPr lang="en-US" sz="2400" dirty="0" smtClean="0"/>
              <a:t> un </a:t>
            </a:r>
            <a:r>
              <a:rPr lang="en-US" sz="2400" dirty="0" err="1" smtClean="0"/>
              <a:t>falso</a:t>
            </a:r>
            <a:r>
              <a:rPr lang="en-US" sz="2400" dirty="0" smtClean="0"/>
              <a:t> </a:t>
            </a:r>
            <a:r>
              <a:rPr lang="en-US" sz="2400" dirty="0" err="1" smtClean="0"/>
              <a:t>positivo</a:t>
            </a:r>
            <a:endParaRPr 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986532997"/>
              </p:ext>
            </p:extLst>
          </p:nvPr>
        </p:nvGraphicFramePr>
        <p:xfrm>
          <a:off x="6012160" y="3789040"/>
          <a:ext cx="1263650" cy="1724025"/>
        </p:xfrm>
        <a:graphic>
          <a:graphicData uri="http://schemas.openxmlformats.org/presentationml/2006/ole">
            <mc:AlternateContent xmlns:mc="http://schemas.openxmlformats.org/markup-compatibility/2006">
              <mc:Choice xmlns:v="urn:schemas-microsoft-com:vml" Requires="v">
                <p:oleObj spid="_x0000_s143367" name="Equation" r:id="rId4" imgW="482400" imgH="660240" progId="Equation.3">
                  <p:embed/>
                </p:oleObj>
              </mc:Choice>
              <mc:Fallback>
                <p:oleObj name="Equation" r:id="rId4" imgW="482400" imgH="660240" progId="Equation.3">
                  <p:embed/>
                  <p:pic>
                    <p:nvPicPr>
                      <p:cNvPr id="0" name=""/>
                      <p:cNvPicPr>
                        <a:picLocks noChangeAspect="1" noChangeArrowheads="1"/>
                      </p:cNvPicPr>
                      <p:nvPr/>
                    </p:nvPicPr>
                    <p:blipFill>
                      <a:blip r:embed="rId5"/>
                      <a:srcRect/>
                      <a:stretch>
                        <a:fillRect/>
                      </a:stretch>
                    </p:blipFill>
                    <p:spPr bwMode="auto">
                      <a:xfrm>
                        <a:off x="6012160" y="3789040"/>
                        <a:ext cx="12636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9778064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a:t>
            </a:r>
            <a:endParaRPr lang="en-US" dirty="0"/>
          </a:p>
        </p:txBody>
      </p:sp>
      <p:sp>
        <p:nvSpPr>
          <p:cNvPr id="3" name="Content Placeholder 2"/>
          <p:cNvSpPr>
            <a:spLocks noGrp="1"/>
          </p:cNvSpPr>
          <p:nvPr>
            <p:ph idx="1"/>
          </p:nvPr>
        </p:nvSpPr>
        <p:spPr/>
        <p:txBody>
          <a:bodyPr/>
          <a:lstStyle/>
          <a:p>
            <a:r>
              <a:rPr lang="it-IT" dirty="0" smtClean="0"/>
              <a:t>Dato un classificatore, supponiamo di non avere la possibilità di agire su una soglia</a:t>
            </a:r>
          </a:p>
          <a:p>
            <a:pPr lvl="1"/>
            <a:r>
              <a:rPr lang="it-IT" dirty="0" smtClean="0"/>
              <a:t>Perché il classificatore NON ha soglie</a:t>
            </a:r>
          </a:p>
          <a:p>
            <a:pPr lvl="1"/>
            <a:r>
              <a:rPr lang="it-IT" dirty="0" smtClean="0"/>
              <a:t>Perchè non abbiamo accesso al classificatore</a:t>
            </a:r>
          </a:p>
          <a:p>
            <a:r>
              <a:rPr lang="it-IT" dirty="0" smtClean="0"/>
              <a:t>Abbiamo solo due valori puntuali, FPR e TPR</a:t>
            </a:r>
          </a:p>
          <a:p>
            <a:r>
              <a:rPr lang="it-IT" dirty="0" smtClean="0"/>
              <a:t>Tale classificatore diverrà un punto nello spazio della ROC</a:t>
            </a:r>
          </a:p>
          <a:p>
            <a:pPr lvl="1"/>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54</a:t>
            </a:fld>
            <a:endParaRPr lang="it-IT" altLang="en-US"/>
          </a:p>
        </p:txBody>
      </p:sp>
    </p:spTree>
    <p:extLst>
      <p:ext uri="{BB962C8B-B14F-4D97-AF65-F5344CB8AC3E}">
        <p14:creationId xmlns:p14="http://schemas.microsoft.com/office/powerpoint/2010/main" val="27390212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55</a:t>
            </a:fld>
            <a:endParaRPr lang="it-IT" altLang="en-US"/>
          </a:p>
        </p:txBody>
      </p:sp>
      <p:pic>
        <p:nvPicPr>
          <p:cNvPr id="1126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38100"/>
            <a:ext cx="7800975" cy="681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6051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 -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56</a:t>
            </a:fld>
            <a:endParaRPr lang="it-IT" altLang="en-US"/>
          </a:p>
        </p:txBody>
      </p:sp>
      <p:graphicFrame>
        <p:nvGraphicFramePr>
          <p:cNvPr id="5" name="Group 4"/>
          <p:cNvGraphicFramePr>
            <a:graphicFrameLocks noGrp="1"/>
          </p:cNvGraphicFramePr>
          <p:nvPr>
            <p:extLst>
              <p:ext uri="{D42A27DB-BD31-4B8C-83A1-F6EECF244321}">
                <p14:modId xmlns:p14="http://schemas.microsoft.com/office/powerpoint/2010/main" val="387407223"/>
              </p:ext>
            </p:extLst>
          </p:nvPr>
        </p:nvGraphicFramePr>
        <p:xfrm>
          <a:off x="60979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3300"/>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60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40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20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80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3300"/>
                    </a:solidFill>
                  </a:tcPr>
                </a:tc>
              </a:tr>
            </a:tbl>
          </a:graphicData>
        </a:graphic>
      </p:graphicFrame>
      <p:graphicFrame>
        <p:nvGraphicFramePr>
          <p:cNvPr id="6" name="Group 24"/>
          <p:cNvGraphicFramePr>
            <a:graphicFrameLocks noGrp="1"/>
          </p:cNvGraphicFramePr>
          <p:nvPr>
            <p:extLst>
              <p:ext uri="{D42A27DB-BD31-4B8C-83A1-F6EECF244321}">
                <p14:modId xmlns:p14="http://schemas.microsoft.com/office/powerpoint/2010/main" val="4002444577"/>
              </p:ext>
            </p:extLst>
          </p:nvPr>
        </p:nvGraphicFramePr>
        <p:xfrm>
          <a:off x="33547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99FF"/>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70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30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50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50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graphicFrame>
        <p:nvGraphicFramePr>
          <p:cNvPr id="7" name="Group 44"/>
          <p:cNvGraphicFramePr>
            <a:graphicFrameLocks noGrp="1"/>
          </p:cNvGraphicFramePr>
          <p:nvPr>
            <p:extLst>
              <p:ext uri="{D42A27DB-BD31-4B8C-83A1-F6EECF244321}">
                <p14:modId xmlns:p14="http://schemas.microsoft.com/office/powerpoint/2010/main" val="2365605297"/>
              </p:ext>
            </p:extLst>
          </p:nvPr>
        </p:nvGraphicFramePr>
        <p:xfrm>
          <a:off x="611560" y="1916832"/>
          <a:ext cx="2286000" cy="1584816"/>
        </p:xfrm>
        <a:graphic>
          <a:graphicData uri="http://schemas.openxmlformats.org/drawingml/2006/table">
            <a:tbl>
              <a:tblPr/>
              <a:tblGrid>
                <a:gridCol w="762000"/>
                <a:gridCol w="762000"/>
                <a:gridCol w="762000"/>
              </a:tblGrid>
              <a:tr h="396081">
                <a:tc row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altLang="en-US" sz="2000" b="1" i="0" u="none" strike="noStrike" cap="none" normalizeH="0" baseline="0" smtClean="0">
                        <a:ln>
                          <a:noFill/>
                        </a:ln>
                        <a:solidFill>
                          <a:schemeClr val="tx1"/>
                        </a:solidFill>
                        <a:effectLst/>
                        <a:latin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True</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c gridSpan="2">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Predicted</a:t>
                      </a:r>
                    </a:p>
                  </a:txBody>
                  <a:tcPr marT="45702" marB="45702"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hMerge="1">
                  <a:txBody>
                    <a:bodyPr/>
                    <a:lstStyle/>
                    <a:p>
                      <a:endParaRPr lang="en-US"/>
                    </a:p>
                  </a:txBody>
                  <a:tcPr/>
                </a:tc>
              </a:tr>
              <a:tr h="396081">
                <a:tc vMerge="1">
                  <a:txBody>
                    <a:bodyPr/>
                    <a:lstStyle/>
                    <a:p>
                      <a:endParaRPr lang="en-US"/>
                    </a:p>
                  </a:txBody>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pos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40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60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CC33"/>
                    </a:solidFill>
                  </a:tcPr>
                </a:tc>
              </a:tr>
              <a:tr h="396081">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neg </a:t>
                      </a:r>
                    </a:p>
                  </a:txBody>
                  <a:tcPr marT="45702" marB="45702"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30</a:t>
                      </a:r>
                    </a:p>
                  </a:txBody>
                  <a:tcPr marT="45702" marB="45702"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lvl1pPr algn="l">
                        <a:spcBef>
                          <a:spcPct val="20000"/>
                        </a:spcBef>
                        <a:defRPr sz="2800">
                          <a:solidFill>
                            <a:schemeClr val="tx1"/>
                          </a:solidFill>
                          <a:latin typeface="Times New Roman" pitchFamily="18" charset="0"/>
                        </a:defRPr>
                      </a:lvl1pPr>
                      <a:lvl2pPr algn="l">
                        <a:spcBef>
                          <a:spcPct val="20000"/>
                        </a:spcBef>
                        <a:defRPr sz="2400">
                          <a:solidFill>
                            <a:schemeClr val="tx1"/>
                          </a:solidFill>
                          <a:latin typeface="Times New Roman" pitchFamily="18" charset="0"/>
                        </a:defRPr>
                      </a:lvl2pPr>
                      <a:lvl3pPr algn="l">
                        <a:spcBef>
                          <a:spcPct val="20000"/>
                        </a:spcBef>
                        <a:defRPr sz="2000">
                          <a:solidFill>
                            <a:schemeClr val="tx1"/>
                          </a:solidFill>
                          <a:latin typeface="Times New Roman" pitchFamily="18" charset="0"/>
                        </a:defRPr>
                      </a:lvl3pPr>
                      <a:lvl4pPr algn="l">
                        <a:spcBef>
                          <a:spcPct val="20000"/>
                        </a:spcBef>
                        <a:defRPr>
                          <a:solidFill>
                            <a:schemeClr val="tx1"/>
                          </a:solidFill>
                          <a:latin typeface="Times New Roman" pitchFamily="18" charset="0"/>
                        </a:defRPr>
                      </a:lvl4pPr>
                      <a:lvl5pPr algn="l">
                        <a:spcBef>
                          <a:spcPct val="20000"/>
                        </a:spcBef>
                        <a:defRPr>
                          <a:solidFill>
                            <a:schemeClr val="tx1"/>
                          </a:solidFill>
                          <a:latin typeface="Times New Roman" pitchFamily="18" charset="0"/>
                        </a:defRPr>
                      </a:lvl5pPr>
                      <a:lvl6pPr eaLnBrk="0" fontAlgn="base" hangingPunct="0">
                        <a:spcBef>
                          <a:spcPct val="20000"/>
                        </a:spcBef>
                        <a:spcAft>
                          <a:spcPct val="0"/>
                        </a:spcAft>
                        <a:defRPr>
                          <a:solidFill>
                            <a:schemeClr val="tx1"/>
                          </a:solidFill>
                          <a:latin typeface="Times New Roman" pitchFamily="18" charset="0"/>
                        </a:defRPr>
                      </a:lvl6pPr>
                      <a:lvl7pPr eaLnBrk="0" fontAlgn="base" hangingPunct="0">
                        <a:spcBef>
                          <a:spcPct val="20000"/>
                        </a:spcBef>
                        <a:spcAft>
                          <a:spcPct val="0"/>
                        </a:spcAft>
                        <a:defRPr>
                          <a:solidFill>
                            <a:schemeClr val="tx1"/>
                          </a:solidFill>
                          <a:latin typeface="Times New Roman" pitchFamily="18" charset="0"/>
                        </a:defRPr>
                      </a:lvl7pPr>
                      <a:lvl8pPr eaLnBrk="0" fontAlgn="base" hangingPunct="0">
                        <a:spcBef>
                          <a:spcPct val="20000"/>
                        </a:spcBef>
                        <a:spcAft>
                          <a:spcPct val="0"/>
                        </a:spcAft>
                        <a:defRPr>
                          <a:solidFill>
                            <a:schemeClr val="tx1"/>
                          </a:solidFill>
                          <a:latin typeface="Times New Roman" pitchFamily="18" charset="0"/>
                        </a:defRPr>
                      </a:lvl8pPr>
                      <a:lvl9pPr eaLnBrk="0" fontAlgn="base" hangingPunct="0">
                        <a:spcBef>
                          <a:spcPct val="20000"/>
                        </a:spcBef>
                        <a:spcAft>
                          <a:spcPct val="0"/>
                        </a:spcAft>
                        <a:defRPr>
                          <a:solidFill>
                            <a:schemeClr val="tx1"/>
                          </a:solidFill>
                          <a:latin typeface="Times New Roman"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altLang="en-US" sz="2000" b="1" i="0" u="none" strike="noStrike" cap="none" normalizeH="0" baseline="0" smtClean="0">
                          <a:ln>
                            <a:noFill/>
                          </a:ln>
                          <a:solidFill>
                            <a:schemeClr val="tx1"/>
                          </a:solidFill>
                          <a:effectLst/>
                          <a:latin typeface="Times New Roman" pitchFamily="18" charset="0"/>
                        </a:rPr>
                        <a:t>70</a:t>
                      </a:r>
                    </a:p>
                  </a:txBody>
                  <a:tcPr marT="45702" marB="4570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CC33"/>
                    </a:solidFill>
                  </a:tcPr>
                </a:tc>
              </a:tr>
            </a:tbl>
          </a:graphicData>
        </a:graphic>
      </p:graphicFrame>
      <p:sp>
        <p:nvSpPr>
          <p:cNvPr id="8" name="Text Box 64"/>
          <p:cNvSpPr txBox="1">
            <a:spLocks noChangeArrowheads="1"/>
          </p:cNvSpPr>
          <p:nvPr/>
        </p:nvSpPr>
        <p:spPr bwMode="auto">
          <a:xfrm>
            <a:off x="900485" y="4090120"/>
            <a:ext cx="1709122" cy="1200329"/>
          </a:xfrm>
          <a:prstGeom prst="rect">
            <a:avLst/>
          </a:prstGeom>
          <a:noFill/>
          <a:ln w="76200">
            <a:solidFill>
              <a:srgbClr val="33CC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1</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0.4</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0.3</a:t>
            </a:r>
          </a:p>
        </p:txBody>
      </p:sp>
      <p:sp>
        <p:nvSpPr>
          <p:cNvPr id="9" name="Text Box 65"/>
          <p:cNvSpPr txBox="1">
            <a:spLocks noChangeArrowheads="1"/>
          </p:cNvSpPr>
          <p:nvPr/>
        </p:nvSpPr>
        <p:spPr bwMode="auto">
          <a:xfrm>
            <a:off x="3659560" y="4090120"/>
            <a:ext cx="1709122" cy="1200329"/>
          </a:xfrm>
          <a:prstGeom prst="rect">
            <a:avLst/>
          </a:prstGeom>
          <a:noFill/>
          <a:ln w="76200">
            <a:solidFill>
              <a:srgbClr val="3399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2</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0.7</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0.5</a:t>
            </a:r>
          </a:p>
        </p:txBody>
      </p:sp>
      <p:sp>
        <p:nvSpPr>
          <p:cNvPr id="10" name="Text Box 66"/>
          <p:cNvSpPr txBox="1">
            <a:spLocks noChangeArrowheads="1"/>
          </p:cNvSpPr>
          <p:nvPr/>
        </p:nvSpPr>
        <p:spPr bwMode="auto">
          <a:xfrm>
            <a:off x="6478960" y="4090120"/>
            <a:ext cx="1709122" cy="1200329"/>
          </a:xfrm>
          <a:prstGeom prst="rect">
            <a:avLst/>
          </a:prstGeom>
          <a:noFill/>
          <a:ln w="76200">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eaLnBrk="1" hangingPunct="1"/>
            <a:r>
              <a:rPr lang="en-US" altLang="en-US" u="sng" dirty="0">
                <a:latin typeface="Arial" charset="0"/>
                <a:cs typeface="Times New Roman" pitchFamily="18" charset="0"/>
              </a:rPr>
              <a:t>Classifier 3</a:t>
            </a:r>
          </a:p>
          <a:p>
            <a:pPr algn="l" eaLnBrk="1" hangingPunct="1"/>
            <a:r>
              <a:rPr lang="en-US" altLang="en-US" dirty="0" smtClean="0">
                <a:latin typeface="Arial" charset="0"/>
                <a:cs typeface="Times New Roman" pitchFamily="18" charset="0"/>
              </a:rPr>
              <a:t>TPR </a:t>
            </a:r>
            <a:r>
              <a:rPr lang="en-US" altLang="en-US" dirty="0">
                <a:latin typeface="Arial" charset="0"/>
                <a:cs typeface="Times New Roman" pitchFamily="18" charset="0"/>
              </a:rPr>
              <a:t>= 0.6</a:t>
            </a:r>
          </a:p>
          <a:p>
            <a:pPr algn="l" eaLnBrk="1" hangingPunct="1"/>
            <a:r>
              <a:rPr lang="en-US" altLang="en-US" dirty="0" smtClean="0">
                <a:latin typeface="Arial" charset="0"/>
                <a:cs typeface="Times New Roman" pitchFamily="18" charset="0"/>
              </a:rPr>
              <a:t>FPR </a:t>
            </a:r>
            <a:r>
              <a:rPr lang="en-US" altLang="en-US" dirty="0">
                <a:latin typeface="Arial" charset="0"/>
                <a:cs typeface="Times New Roman" pitchFamily="18" charset="0"/>
              </a:rPr>
              <a:t>= 0.2</a:t>
            </a:r>
          </a:p>
        </p:txBody>
      </p:sp>
    </p:spTree>
    <p:extLst>
      <p:ext uri="{BB962C8B-B14F-4D97-AF65-F5344CB8AC3E}">
        <p14:creationId xmlns:p14="http://schemas.microsoft.com/office/powerpoint/2010/main" val="8285733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ROC per il confronto -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57</a:t>
            </a:fld>
            <a:endParaRPr lang="it-IT" altLang="en-US"/>
          </a:p>
        </p:txBody>
      </p:sp>
      <p:grpSp>
        <p:nvGrpSpPr>
          <p:cNvPr id="12" name="Group 11"/>
          <p:cNvGrpSpPr/>
          <p:nvPr/>
        </p:nvGrpSpPr>
        <p:grpSpPr>
          <a:xfrm>
            <a:off x="-244229" y="1575823"/>
            <a:ext cx="6152728" cy="4349143"/>
            <a:chOff x="1371600" y="1489075"/>
            <a:chExt cx="6753225" cy="4773613"/>
          </a:xfrm>
        </p:grpSpPr>
        <p:pic>
          <p:nvPicPr>
            <p:cNvPr id="5" name="Picture 4" descr="ro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489075"/>
              <a:ext cx="6753225"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a:spLocks noChangeAspect="1" noChangeArrowheads="1"/>
            </p:cNvSpPr>
            <p:nvPr/>
          </p:nvSpPr>
          <p:spPr bwMode="auto">
            <a:xfrm>
              <a:off x="3733800" y="4038600"/>
              <a:ext cx="304800" cy="304800"/>
            </a:xfrm>
            <a:prstGeom prst="ellipse">
              <a:avLst/>
            </a:prstGeom>
            <a:solidFill>
              <a:srgbClr val="33CC33"/>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7" name="Oval 6"/>
            <p:cNvSpPr>
              <a:spLocks noChangeAspect="1" noChangeArrowheads="1"/>
            </p:cNvSpPr>
            <p:nvPr/>
          </p:nvSpPr>
          <p:spPr bwMode="auto">
            <a:xfrm>
              <a:off x="3276600" y="3352800"/>
              <a:ext cx="304800" cy="304800"/>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8" name="Oval 7"/>
            <p:cNvSpPr>
              <a:spLocks noChangeAspect="1" noChangeArrowheads="1"/>
            </p:cNvSpPr>
            <p:nvPr/>
          </p:nvSpPr>
          <p:spPr bwMode="auto">
            <a:xfrm>
              <a:off x="4724400" y="2971800"/>
              <a:ext cx="304800" cy="304800"/>
            </a:xfrm>
            <a:prstGeom prst="ellipse">
              <a:avLst/>
            </a:prstGeom>
            <a:solidFill>
              <a:srgbClr val="33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sp>
          <p:nvSpPr>
            <p:cNvPr id="9" name="TextBox 8"/>
            <p:cNvSpPr txBox="1"/>
            <p:nvPr/>
          </p:nvSpPr>
          <p:spPr>
            <a:xfrm>
              <a:off x="3201577" y="2971800"/>
              <a:ext cx="356188" cy="461665"/>
            </a:xfrm>
            <a:prstGeom prst="rect">
              <a:avLst/>
            </a:prstGeom>
            <a:noFill/>
          </p:spPr>
          <p:txBody>
            <a:bodyPr wrap="none" rtlCol="0">
              <a:spAutoFit/>
            </a:bodyPr>
            <a:lstStyle/>
            <a:p>
              <a:r>
                <a:rPr lang="it-IT" sz="2400" b="1" dirty="0" smtClean="0"/>
                <a:t>3</a:t>
              </a:r>
              <a:endParaRPr lang="en-US" sz="2400" b="1" dirty="0"/>
            </a:p>
          </p:txBody>
        </p:sp>
        <p:sp>
          <p:nvSpPr>
            <p:cNvPr id="10" name="TextBox 9"/>
            <p:cNvSpPr txBox="1"/>
            <p:nvPr/>
          </p:nvSpPr>
          <p:spPr>
            <a:xfrm>
              <a:off x="3377612" y="3807767"/>
              <a:ext cx="356188" cy="461665"/>
            </a:xfrm>
            <a:prstGeom prst="rect">
              <a:avLst/>
            </a:prstGeom>
            <a:noFill/>
          </p:spPr>
          <p:txBody>
            <a:bodyPr wrap="none" rtlCol="0">
              <a:spAutoFit/>
            </a:bodyPr>
            <a:lstStyle/>
            <a:p>
              <a:r>
                <a:rPr lang="it-IT" sz="2400" b="1" dirty="0" smtClean="0"/>
                <a:t>1</a:t>
              </a:r>
              <a:endParaRPr lang="en-US" sz="2400" b="1" dirty="0"/>
            </a:p>
          </p:txBody>
        </p:sp>
        <p:sp>
          <p:nvSpPr>
            <p:cNvPr id="11" name="TextBox 10"/>
            <p:cNvSpPr txBox="1"/>
            <p:nvPr/>
          </p:nvSpPr>
          <p:spPr>
            <a:xfrm>
              <a:off x="4392024" y="2660476"/>
              <a:ext cx="356188" cy="461665"/>
            </a:xfrm>
            <a:prstGeom prst="rect">
              <a:avLst/>
            </a:prstGeom>
            <a:noFill/>
          </p:spPr>
          <p:txBody>
            <a:bodyPr wrap="none" rtlCol="0">
              <a:spAutoFit/>
            </a:bodyPr>
            <a:lstStyle/>
            <a:p>
              <a:r>
                <a:rPr lang="it-IT" sz="2400" b="1" dirty="0" smtClean="0"/>
                <a:t>2</a:t>
              </a:r>
              <a:endParaRPr lang="en-US" sz="2400" b="1" dirty="0"/>
            </a:p>
          </p:txBody>
        </p:sp>
      </p:grpSp>
      <p:sp>
        <p:nvSpPr>
          <p:cNvPr id="13" name="Content Placeholder 2"/>
          <p:cNvSpPr>
            <a:spLocks noGrp="1"/>
          </p:cNvSpPr>
          <p:nvPr>
            <p:ph idx="1"/>
          </p:nvPr>
        </p:nvSpPr>
        <p:spPr>
          <a:xfrm>
            <a:off x="5292080" y="1196753"/>
            <a:ext cx="3672408" cy="4742086"/>
          </a:xfrm>
        </p:spPr>
        <p:txBody>
          <a:bodyPr/>
          <a:lstStyle/>
          <a:p>
            <a:r>
              <a:rPr lang="it-IT" sz="2400" dirty="0" smtClean="0"/>
              <a:t>Quale scegliere? La dominante</a:t>
            </a:r>
          </a:p>
          <a:p>
            <a:pPr lvl="1"/>
            <a:r>
              <a:rPr lang="it-IT" sz="2000" dirty="0" smtClean="0"/>
              <a:t>Relazione di</a:t>
            </a:r>
            <a:r>
              <a:rPr lang="it-IT" sz="2000" i="1" dirty="0" smtClean="0"/>
              <a:t> dominio</a:t>
            </a:r>
          </a:p>
          <a:p>
            <a:endParaRPr lang="it-IT" sz="2400" i="1" dirty="0"/>
          </a:p>
          <a:p>
            <a:endParaRPr lang="it-IT" sz="2400" i="1" dirty="0" smtClean="0"/>
          </a:p>
          <a:p>
            <a:endParaRPr lang="it-IT" sz="2400" i="1" dirty="0"/>
          </a:p>
          <a:p>
            <a:endParaRPr lang="it-IT" sz="2400" i="1" dirty="0" smtClean="0"/>
          </a:p>
          <a:p>
            <a:endParaRPr lang="it-IT" sz="2400" i="1" dirty="0"/>
          </a:p>
          <a:p>
            <a:pPr lvl="2"/>
            <a:r>
              <a:rPr lang="it-IT" sz="1600" dirty="0" smtClean="0"/>
              <a:t>Nell’esempio, 3 domina 1</a:t>
            </a:r>
          </a:p>
          <a:p>
            <a:pPr lvl="1"/>
            <a:r>
              <a:rPr lang="it-IT" sz="2000" dirty="0" smtClean="0"/>
              <a:t>Altrimenti, posso scegliere a seconda delle mie esigenze (e dei costi di classificazione)</a:t>
            </a:r>
          </a:p>
          <a:p>
            <a:pPr lvl="1"/>
            <a:endParaRPr lang="en-US" sz="2400" i="1" dirty="0"/>
          </a:p>
        </p:txBody>
      </p:sp>
      <p:sp>
        <p:nvSpPr>
          <p:cNvPr id="14" name="Text Box 21"/>
          <p:cNvSpPr txBox="1">
            <a:spLocks noChangeArrowheads="1"/>
          </p:cNvSpPr>
          <p:nvPr/>
        </p:nvSpPr>
        <p:spPr bwMode="auto">
          <a:xfrm>
            <a:off x="6055863" y="2377822"/>
            <a:ext cx="3088137"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i="1" dirty="0" smtClean="0">
                <a:latin typeface="+mj-lt"/>
              </a:rPr>
              <a:t>Il </a:t>
            </a:r>
            <a:r>
              <a:rPr lang="en-US" altLang="en-US" i="1" dirty="0" err="1">
                <a:latin typeface="+mj-lt"/>
              </a:rPr>
              <a:t>c</a:t>
            </a:r>
            <a:r>
              <a:rPr lang="en-US" altLang="en-US" i="1" dirty="0" err="1" smtClean="0">
                <a:latin typeface="+mj-lt"/>
              </a:rPr>
              <a:t>lassificatore</a:t>
            </a:r>
            <a:r>
              <a:rPr lang="en-US" altLang="en-US" i="1" dirty="0" smtClean="0">
                <a:latin typeface="+mj-lt"/>
              </a:rPr>
              <a:t> </a:t>
            </a:r>
            <a:r>
              <a:rPr lang="en-US" altLang="en-US" i="1" dirty="0">
                <a:latin typeface="+mj-lt"/>
              </a:rPr>
              <a:t>A </a:t>
            </a:r>
            <a:r>
              <a:rPr lang="en-US" altLang="en-US" i="1" dirty="0" err="1" smtClean="0">
                <a:latin typeface="+mj-lt"/>
              </a:rPr>
              <a:t>domina</a:t>
            </a:r>
            <a:r>
              <a:rPr lang="en-US" altLang="en-US" i="1" dirty="0" smtClean="0">
                <a:latin typeface="+mj-lt"/>
              </a:rPr>
              <a:t> </a:t>
            </a:r>
            <a:r>
              <a:rPr lang="en-US" altLang="en-US" i="1" dirty="0" err="1" smtClean="0">
                <a:latin typeface="+mj-lt"/>
              </a:rPr>
              <a:t>il</a:t>
            </a:r>
            <a:r>
              <a:rPr lang="en-US" altLang="en-US" i="1" dirty="0" smtClean="0">
                <a:latin typeface="+mj-lt"/>
              </a:rPr>
              <a:t> </a:t>
            </a:r>
            <a:r>
              <a:rPr lang="en-US" altLang="en-US" i="1" dirty="0" err="1" smtClean="0">
                <a:latin typeface="+mj-lt"/>
              </a:rPr>
              <a:t>classificatore</a:t>
            </a:r>
            <a:r>
              <a:rPr lang="en-US" altLang="en-US" i="1" dirty="0" smtClean="0">
                <a:latin typeface="+mj-lt"/>
              </a:rPr>
              <a:t> </a:t>
            </a:r>
            <a:r>
              <a:rPr lang="en-US" altLang="en-US" i="1" dirty="0">
                <a:latin typeface="+mj-lt"/>
              </a:rPr>
              <a:t>B </a:t>
            </a:r>
            <a:r>
              <a:rPr lang="en-US" altLang="en-US" i="1" dirty="0" err="1" smtClean="0">
                <a:latin typeface="+mj-lt"/>
              </a:rPr>
              <a:t>sse</a:t>
            </a:r>
            <a:r>
              <a:rPr lang="en-US" altLang="en-US" i="1" dirty="0" smtClean="0">
                <a:latin typeface="+mj-lt"/>
              </a:rPr>
              <a:t> TPR</a:t>
            </a:r>
            <a:r>
              <a:rPr lang="en-US" altLang="en-US" i="1" baseline="-25000" dirty="0" smtClean="0">
                <a:latin typeface="+mj-lt"/>
              </a:rPr>
              <a:t>A</a:t>
            </a:r>
            <a:r>
              <a:rPr lang="en-US" altLang="en-US" i="1" dirty="0" smtClean="0">
                <a:latin typeface="+mj-lt"/>
              </a:rPr>
              <a:t> </a:t>
            </a:r>
            <a:r>
              <a:rPr lang="en-US" altLang="en-US" i="1" dirty="0">
                <a:latin typeface="+mj-lt"/>
              </a:rPr>
              <a:t>&gt; </a:t>
            </a:r>
            <a:r>
              <a:rPr lang="en-US" altLang="en-US" i="1" dirty="0" smtClean="0">
                <a:latin typeface="+mj-lt"/>
              </a:rPr>
              <a:t>TPR</a:t>
            </a:r>
            <a:r>
              <a:rPr lang="en-US" altLang="en-US" i="1" baseline="-25000" dirty="0" smtClean="0">
                <a:latin typeface="+mj-lt"/>
              </a:rPr>
              <a:t>B</a:t>
            </a:r>
            <a:r>
              <a:rPr lang="en-US" altLang="en-US" i="1" dirty="0" smtClean="0">
                <a:latin typeface="+mj-lt"/>
              </a:rPr>
              <a:t> </a:t>
            </a:r>
            <a:r>
              <a:rPr lang="en-US" altLang="en-US" i="1" dirty="0">
                <a:latin typeface="+mj-lt"/>
              </a:rPr>
              <a:t>and </a:t>
            </a:r>
            <a:r>
              <a:rPr lang="en-US" altLang="en-US" i="1" dirty="0" smtClean="0">
                <a:latin typeface="+mj-lt"/>
              </a:rPr>
              <a:t>FPR</a:t>
            </a:r>
            <a:r>
              <a:rPr lang="en-US" altLang="en-US" i="1" baseline="-25000" dirty="0" smtClean="0">
                <a:latin typeface="+mj-lt"/>
              </a:rPr>
              <a:t>A</a:t>
            </a:r>
            <a:r>
              <a:rPr lang="en-US" altLang="en-US" i="1" dirty="0" smtClean="0">
                <a:latin typeface="+mj-lt"/>
              </a:rPr>
              <a:t> </a:t>
            </a:r>
            <a:r>
              <a:rPr lang="en-US" altLang="en-US" i="1" dirty="0">
                <a:latin typeface="+mj-lt"/>
              </a:rPr>
              <a:t>&lt; </a:t>
            </a:r>
            <a:r>
              <a:rPr lang="en-US" altLang="en-US" i="1" dirty="0" smtClean="0">
                <a:latin typeface="+mj-lt"/>
              </a:rPr>
              <a:t>FPR</a:t>
            </a:r>
            <a:r>
              <a:rPr lang="en-US" altLang="en-US" i="1" baseline="-25000" dirty="0" smtClean="0">
                <a:latin typeface="+mj-lt"/>
              </a:rPr>
              <a:t>B</a:t>
            </a:r>
            <a:r>
              <a:rPr lang="en-US" altLang="en-US" i="1" dirty="0">
                <a:latin typeface="+mj-lt"/>
              </a:rPr>
              <a:t>. </a:t>
            </a:r>
          </a:p>
        </p:txBody>
      </p:sp>
    </p:spTree>
    <p:extLst>
      <p:ext uri="{BB962C8B-B14F-4D97-AF65-F5344CB8AC3E}">
        <p14:creationId xmlns:p14="http://schemas.microsoft.com/office/powerpoint/2010/main" val="34447241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4000" dirty="0" smtClean="0"/>
              <a:t>Curva Cumulative Matching Characteristic (CMC) </a:t>
            </a:r>
            <a:endParaRPr lang="en-US" sz="4000" dirty="0"/>
          </a:p>
        </p:txBody>
      </p:sp>
      <p:sp>
        <p:nvSpPr>
          <p:cNvPr id="3" name="Content Placeholder 2"/>
          <p:cNvSpPr>
            <a:spLocks noGrp="1"/>
          </p:cNvSpPr>
          <p:nvPr>
            <p:ph idx="1"/>
          </p:nvPr>
        </p:nvSpPr>
        <p:spPr>
          <a:xfrm>
            <a:off x="539552" y="1556792"/>
            <a:ext cx="8229600" cy="4525963"/>
          </a:xfrm>
        </p:spPr>
        <p:txBody>
          <a:bodyPr/>
          <a:lstStyle/>
          <a:p>
            <a:r>
              <a:rPr lang="it-IT" dirty="0" smtClean="0"/>
              <a:t>In certi problemi di classificazione, l’output non è una singola classe, ma un </a:t>
            </a:r>
            <a:r>
              <a:rPr lang="it-IT" i="1" dirty="0" smtClean="0"/>
              <a:t>ordinamento</a:t>
            </a:r>
            <a:r>
              <a:rPr lang="it-IT" dirty="0" smtClean="0"/>
              <a:t> di classi</a:t>
            </a:r>
          </a:p>
          <a:p>
            <a:r>
              <a:rPr lang="it-IT" dirty="0" smtClean="0"/>
              <a:t>Esempio: re-identificazione, soft-biometrics</a:t>
            </a:r>
          </a:p>
          <a:p>
            <a:pPr lvl="1"/>
            <a:r>
              <a:rPr lang="it-IT" dirty="0" smtClean="0"/>
              <a:t>Nella re-identificazione, dato un elemento di test (probe) raffigurante una persona incognita, voglio capire chi esso sia, considerando un dataset (gallery) di classi</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58</a:t>
            </a:fld>
            <a:endParaRPr lang="it-IT" altLang="en-US"/>
          </a:p>
        </p:txBody>
      </p:sp>
    </p:spTree>
    <p:extLst>
      <p:ext uri="{BB962C8B-B14F-4D97-AF65-F5344CB8AC3E}">
        <p14:creationId xmlns:p14="http://schemas.microsoft.com/office/powerpoint/2010/main" val="7588026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4000" dirty="0" smtClean="0"/>
              <a:t>Curva Cumulative Matching Characteristic (CMC) </a:t>
            </a:r>
            <a:endParaRPr lang="en-US" sz="4000" dirty="0"/>
          </a:p>
        </p:txBody>
      </p:sp>
      <p:sp>
        <p:nvSpPr>
          <p:cNvPr id="3" name="Content Placeholder 2"/>
          <p:cNvSpPr>
            <a:spLocks noGrp="1"/>
          </p:cNvSpPr>
          <p:nvPr>
            <p:ph idx="1"/>
          </p:nvPr>
        </p:nvSpPr>
        <p:spPr>
          <a:xfrm>
            <a:off x="539552" y="1556792"/>
            <a:ext cx="8229600" cy="4525963"/>
          </a:xfrm>
        </p:spPr>
        <p:txBody>
          <a:bodyPr/>
          <a:lstStyle/>
          <a:p>
            <a:r>
              <a:rPr lang="it-IT" dirty="0" smtClean="0"/>
              <a:t>FONTE: </a:t>
            </a:r>
            <a:r>
              <a:rPr lang="en-US" sz="2800" dirty="0" err="1"/>
              <a:t>Bolle</a:t>
            </a:r>
            <a:r>
              <a:rPr lang="en-US" sz="2800" dirty="0"/>
              <a:t>, R.M.; Connell, J.H.; </a:t>
            </a:r>
            <a:r>
              <a:rPr lang="en-US" sz="2800" dirty="0" err="1"/>
              <a:t>Pankanti</a:t>
            </a:r>
            <a:r>
              <a:rPr lang="en-US" sz="2800" dirty="0"/>
              <a:t>, S.; </a:t>
            </a:r>
            <a:r>
              <a:rPr lang="en-US" sz="2800" dirty="0" err="1"/>
              <a:t>Ratha</a:t>
            </a:r>
            <a:r>
              <a:rPr lang="en-US" sz="2800" dirty="0"/>
              <a:t>, N.K.; Senior, A.W., "The relation between the ROC curve and the CMC," </a:t>
            </a:r>
            <a:r>
              <a:rPr lang="en-US" sz="2800" i="1" dirty="0"/>
              <a:t>Automatic Identification Advanced Technologies, 2005. Fourth IEEE Workshop on</a:t>
            </a:r>
            <a:r>
              <a:rPr lang="en-US" sz="2800" dirty="0"/>
              <a:t> , vol., no., pp.15,20, 17-18 Oct. 2005</a:t>
            </a:r>
          </a:p>
          <a:p>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59</a:t>
            </a:fld>
            <a:endParaRPr lang="it-IT" altLang="en-US"/>
          </a:p>
        </p:txBody>
      </p:sp>
    </p:spTree>
    <p:extLst>
      <p:ext uri="{BB962C8B-B14F-4D97-AF65-F5344CB8AC3E}">
        <p14:creationId xmlns:p14="http://schemas.microsoft.com/office/powerpoint/2010/main" val="1097604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fontScale="90000"/>
          </a:bodyPr>
          <a:lstStyle/>
          <a:p>
            <a:r>
              <a:rPr lang="it-IT" dirty="0" smtClean="0"/>
              <a:t>Misure di valutazione di un classificatore supervisionato  (propriamente detto)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4240776008"/>
              </p:ext>
            </p:extLst>
          </p:nvPr>
        </p:nvGraphicFramePr>
        <p:xfrm>
          <a:off x="1835696" y="4293096"/>
          <a:ext cx="1849437" cy="647700"/>
        </p:xfrm>
        <a:graphic>
          <a:graphicData uri="http://schemas.openxmlformats.org/presentationml/2006/ole">
            <mc:AlternateContent xmlns:mc="http://schemas.openxmlformats.org/markup-compatibility/2006">
              <mc:Choice xmlns:v="urn:schemas-microsoft-com:vml" Requires="v">
                <p:oleObj spid="_x0000_s122905" name="Equation" r:id="rId3" imgW="622080" imgH="215640" progId="Equation.3">
                  <p:embed/>
                </p:oleObj>
              </mc:Choice>
              <mc:Fallback>
                <p:oleObj name="Equation" r:id="rId3" imgW="622080" imgH="215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4293096"/>
                        <a:ext cx="18494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22885" name="Picture 5"/>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4860032" y="4293096"/>
            <a:ext cx="2714286" cy="68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98999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il problema di ranking</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60</a:t>
            </a:fld>
            <a:endParaRPr lang="it-IT" altLang="en-US"/>
          </a:p>
        </p:txBody>
      </p:sp>
      <p:pic>
        <p:nvPicPr>
          <p:cNvPr id="113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369" y="3501008"/>
            <a:ext cx="628650"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255717"/>
            <a:ext cx="566496" cy="172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1746" y="1242133"/>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7891" y="1215506"/>
            <a:ext cx="667170" cy="1824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3730" y="1215506"/>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1404" y="5373216"/>
            <a:ext cx="1263487" cy="461665"/>
          </a:xfrm>
          <a:prstGeom prst="rect">
            <a:avLst/>
          </a:prstGeom>
        </p:spPr>
        <p:txBody>
          <a:bodyPr wrap="none">
            <a:spAutoFit/>
          </a:bodyPr>
          <a:lstStyle/>
          <a:p>
            <a:r>
              <a:rPr lang="it-IT" sz="2400" dirty="0" smtClean="0"/>
              <a:t>Probe </a:t>
            </a:r>
            <a:r>
              <a:rPr lang="it-IT" sz="2400" b="1" dirty="0" smtClean="0"/>
              <a:t>x</a:t>
            </a:r>
            <a:endParaRPr lang="en-US" sz="2400" b="1" dirty="0"/>
          </a:p>
        </p:txBody>
      </p:sp>
      <p:sp>
        <p:nvSpPr>
          <p:cNvPr id="11" name="Rectangle 10"/>
          <p:cNvSpPr/>
          <p:nvPr/>
        </p:nvSpPr>
        <p:spPr>
          <a:xfrm>
            <a:off x="2681042" y="2966006"/>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smtClean="0">
                <a:latin typeface="Symbol" panose="05050102010706020507" pitchFamily="18" charset="2"/>
              </a:rPr>
              <a:t>1</a:t>
            </a:r>
            <a:endParaRPr lang="en-US" sz="3200" b="1" baseline="-25000" dirty="0">
              <a:latin typeface="Symbol" panose="05050102010706020507" pitchFamily="18" charset="2"/>
            </a:endParaRPr>
          </a:p>
        </p:txBody>
      </p:sp>
      <p:sp>
        <p:nvSpPr>
          <p:cNvPr id="12" name="Rectangle 11"/>
          <p:cNvSpPr/>
          <p:nvPr/>
        </p:nvSpPr>
        <p:spPr>
          <a:xfrm>
            <a:off x="358449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2</a:t>
            </a:r>
            <a:endParaRPr lang="en-US" sz="3200" b="1" baseline="-25000" dirty="0">
              <a:latin typeface="Symbol" panose="05050102010706020507" pitchFamily="18" charset="2"/>
            </a:endParaRPr>
          </a:p>
        </p:txBody>
      </p:sp>
      <p:sp>
        <p:nvSpPr>
          <p:cNvPr id="13" name="Rectangle 12"/>
          <p:cNvSpPr/>
          <p:nvPr/>
        </p:nvSpPr>
        <p:spPr>
          <a:xfrm>
            <a:off x="4475599"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3</a:t>
            </a:r>
            <a:endParaRPr lang="en-US" sz="3200" b="1" baseline="-25000" dirty="0">
              <a:latin typeface="Symbol" panose="05050102010706020507" pitchFamily="18" charset="2"/>
            </a:endParaRPr>
          </a:p>
        </p:txBody>
      </p:sp>
      <p:sp>
        <p:nvSpPr>
          <p:cNvPr id="14" name="Rectangle 13"/>
          <p:cNvSpPr/>
          <p:nvPr/>
        </p:nvSpPr>
        <p:spPr>
          <a:xfrm>
            <a:off x="540694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4</a:t>
            </a:r>
            <a:endParaRPr lang="en-US" sz="3200" b="1" baseline="-25000" dirty="0">
              <a:latin typeface="Symbol" panose="05050102010706020507" pitchFamily="18" charset="2"/>
            </a:endParaRPr>
          </a:p>
        </p:txBody>
      </p:sp>
      <p:sp>
        <p:nvSpPr>
          <p:cNvPr id="15" name="Rectangle 14"/>
          <p:cNvSpPr/>
          <p:nvPr/>
        </p:nvSpPr>
        <p:spPr>
          <a:xfrm>
            <a:off x="6155818" y="1685832"/>
            <a:ext cx="2490028" cy="830997"/>
          </a:xfrm>
          <a:prstGeom prst="rect">
            <a:avLst/>
          </a:prstGeom>
        </p:spPr>
        <p:txBody>
          <a:bodyPr wrap="square">
            <a:spAutoFit/>
          </a:bodyPr>
          <a:lstStyle/>
          <a:p>
            <a:r>
              <a:rPr lang="it-IT" sz="2400" dirty="0" smtClean="0"/>
              <a:t>Gallery elements (or </a:t>
            </a:r>
            <a:r>
              <a:rPr lang="it-IT" sz="2400" b="1" dirty="0" smtClean="0"/>
              <a:t>classes</a:t>
            </a:r>
            <a:r>
              <a:rPr lang="it-IT" sz="2400" dirty="0" smtClean="0"/>
              <a:t>)</a:t>
            </a:r>
            <a:endParaRPr lang="en-US" sz="2400" b="1" dirty="0"/>
          </a:p>
        </p:txBody>
      </p:sp>
      <p:sp>
        <p:nvSpPr>
          <p:cNvPr id="18" name="Content Placeholder 2"/>
          <p:cNvSpPr>
            <a:spLocks noGrp="1"/>
          </p:cNvSpPr>
          <p:nvPr>
            <p:ph idx="1"/>
          </p:nvPr>
        </p:nvSpPr>
        <p:spPr>
          <a:xfrm>
            <a:off x="2097716" y="3861048"/>
            <a:ext cx="6618447" cy="2232149"/>
          </a:xfrm>
        </p:spPr>
        <p:txBody>
          <a:bodyPr/>
          <a:lstStyle/>
          <a:p>
            <a:r>
              <a:rPr lang="it-IT" sz="2400" dirty="0" smtClean="0"/>
              <a:t>So che una delle classi è corretta, ossia effettua matching (</a:t>
            </a:r>
            <a:r>
              <a:rPr lang="it-IT" sz="2400" i="1" dirty="0" smtClean="0"/>
              <a:t>matcha</a:t>
            </a:r>
            <a:r>
              <a:rPr lang="it-IT" sz="2400" dirty="0" smtClean="0"/>
              <a:t>, è il </a:t>
            </a:r>
            <a:r>
              <a:rPr lang="it-IT" sz="2400" i="1" dirty="0" smtClean="0"/>
              <a:t>match corretto</a:t>
            </a:r>
            <a:r>
              <a:rPr lang="it-IT" sz="2400" dirty="0" smtClean="0"/>
              <a:t>) con il probe </a:t>
            </a:r>
            <a:r>
              <a:rPr lang="it-IT" sz="2400" b="1" dirty="0" smtClean="0"/>
              <a:t>x</a:t>
            </a:r>
          </a:p>
          <a:p>
            <a:r>
              <a:rPr lang="it-IT" sz="2400" dirty="0" smtClean="0"/>
              <a:t>In altre parole, all’interno della gallery c’è il soggetto che sto cercando</a:t>
            </a:r>
          </a:p>
          <a:p>
            <a:pPr marL="457200" lvl="1" indent="0">
              <a:buNone/>
            </a:pPr>
            <a:endParaRPr lang="en-US" sz="2000" dirty="0"/>
          </a:p>
        </p:txBody>
      </p:sp>
    </p:spTree>
    <p:extLst>
      <p:ext uri="{BB962C8B-B14F-4D97-AF65-F5344CB8AC3E}">
        <p14:creationId xmlns:p14="http://schemas.microsoft.com/office/powerpoint/2010/main" val="28060826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il problema di ranking</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61</a:t>
            </a:fld>
            <a:endParaRPr lang="it-IT" altLang="en-US"/>
          </a:p>
        </p:txBody>
      </p:sp>
      <p:pic>
        <p:nvPicPr>
          <p:cNvPr id="113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369" y="3501008"/>
            <a:ext cx="628650" cy="176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1255717"/>
            <a:ext cx="566496" cy="172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1746" y="1242133"/>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7891" y="1215506"/>
            <a:ext cx="667170" cy="1824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36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3730" y="1215506"/>
            <a:ext cx="638175"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31404" y="5373216"/>
            <a:ext cx="1263487" cy="461665"/>
          </a:xfrm>
          <a:prstGeom prst="rect">
            <a:avLst/>
          </a:prstGeom>
        </p:spPr>
        <p:txBody>
          <a:bodyPr wrap="none">
            <a:spAutoFit/>
          </a:bodyPr>
          <a:lstStyle/>
          <a:p>
            <a:r>
              <a:rPr lang="it-IT" sz="2400" dirty="0" smtClean="0"/>
              <a:t>Probe </a:t>
            </a:r>
            <a:r>
              <a:rPr lang="it-IT" sz="2400" b="1" dirty="0" smtClean="0"/>
              <a:t>x</a:t>
            </a:r>
            <a:endParaRPr lang="en-US" sz="2400" b="1" dirty="0"/>
          </a:p>
        </p:txBody>
      </p:sp>
      <p:sp>
        <p:nvSpPr>
          <p:cNvPr id="11" name="Rectangle 10"/>
          <p:cNvSpPr/>
          <p:nvPr/>
        </p:nvSpPr>
        <p:spPr>
          <a:xfrm>
            <a:off x="2681042" y="2966006"/>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smtClean="0">
                <a:latin typeface="Symbol" panose="05050102010706020507" pitchFamily="18" charset="2"/>
              </a:rPr>
              <a:t>1</a:t>
            </a:r>
            <a:endParaRPr lang="en-US" sz="3200" b="1" baseline="-25000" dirty="0">
              <a:latin typeface="Symbol" panose="05050102010706020507" pitchFamily="18" charset="2"/>
            </a:endParaRPr>
          </a:p>
        </p:txBody>
      </p:sp>
      <p:sp>
        <p:nvSpPr>
          <p:cNvPr id="12" name="Rectangle 11"/>
          <p:cNvSpPr/>
          <p:nvPr/>
        </p:nvSpPr>
        <p:spPr>
          <a:xfrm>
            <a:off x="358449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2</a:t>
            </a:r>
            <a:endParaRPr lang="en-US" sz="3200" b="1" baseline="-25000" dirty="0">
              <a:latin typeface="Symbol" panose="05050102010706020507" pitchFamily="18" charset="2"/>
            </a:endParaRPr>
          </a:p>
        </p:txBody>
      </p:sp>
      <p:sp>
        <p:nvSpPr>
          <p:cNvPr id="13" name="Rectangle 12"/>
          <p:cNvSpPr/>
          <p:nvPr/>
        </p:nvSpPr>
        <p:spPr>
          <a:xfrm>
            <a:off x="4475599"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3</a:t>
            </a:r>
            <a:endParaRPr lang="en-US" sz="3200" b="1" baseline="-25000" dirty="0">
              <a:latin typeface="Symbol" panose="05050102010706020507" pitchFamily="18" charset="2"/>
            </a:endParaRPr>
          </a:p>
        </p:txBody>
      </p:sp>
      <p:sp>
        <p:nvSpPr>
          <p:cNvPr id="14" name="Rectangle 13"/>
          <p:cNvSpPr/>
          <p:nvPr/>
        </p:nvSpPr>
        <p:spPr>
          <a:xfrm>
            <a:off x="5406940" y="2962692"/>
            <a:ext cx="603050" cy="584775"/>
          </a:xfrm>
          <a:prstGeom prst="rect">
            <a:avLst/>
          </a:prstGeom>
        </p:spPr>
        <p:txBody>
          <a:bodyPr wrap="none">
            <a:spAutoFit/>
          </a:bodyPr>
          <a:lstStyle/>
          <a:p>
            <a:r>
              <a:rPr lang="it-IT" sz="3200" dirty="0" smtClean="0">
                <a:latin typeface="Symbol" panose="05050102010706020507" pitchFamily="18" charset="2"/>
              </a:rPr>
              <a:t>w</a:t>
            </a:r>
            <a:r>
              <a:rPr lang="it-IT" sz="3200" baseline="-25000" dirty="0">
                <a:latin typeface="Symbol" panose="05050102010706020507" pitchFamily="18" charset="2"/>
              </a:rPr>
              <a:t>4</a:t>
            </a:r>
            <a:endParaRPr lang="en-US" sz="3200" b="1" baseline="-25000" dirty="0">
              <a:latin typeface="Symbol" panose="05050102010706020507" pitchFamily="18" charset="2"/>
            </a:endParaRPr>
          </a:p>
        </p:txBody>
      </p:sp>
      <p:sp>
        <p:nvSpPr>
          <p:cNvPr id="15" name="Rectangle 14"/>
          <p:cNvSpPr/>
          <p:nvPr/>
        </p:nvSpPr>
        <p:spPr>
          <a:xfrm>
            <a:off x="6155818" y="1685832"/>
            <a:ext cx="2490028" cy="830997"/>
          </a:xfrm>
          <a:prstGeom prst="rect">
            <a:avLst/>
          </a:prstGeom>
        </p:spPr>
        <p:txBody>
          <a:bodyPr wrap="square">
            <a:spAutoFit/>
          </a:bodyPr>
          <a:lstStyle/>
          <a:p>
            <a:r>
              <a:rPr lang="it-IT" sz="2400" dirty="0" smtClean="0"/>
              <a:t>Gallery elements (or </a:t>
            </a:r>
            <a:r>
              <a:rPr lang="it-IT" sz="2400" b="1" dirty="0" smtClean="0"/>
              <a:t>classes</a:t>
            </a:r>
            <a:r>
              <a:rPr lang="it-IT" sz="2400" dirty="0" smtClean="0"/>
              <a:t>)</a:t>
            </a:r>
            <a:endParaRPr lang="en-US" sz="2400" b="1" dirty="0"/>
          </a:p>
        </p:txBody>
      </p:sp>
      <p:sp>
        <p:nvSpPr>
          <p:cNvPr id="18" name="Content Placeholder 2"/>
          <p:cNvSpPr>
            <a:spLocks noGrp="1"/>
          </p:cNvSpPr>
          <p:nvPr>
            <p:ph idx="1"/>
          </p:nvPr>
        </p:nvSpPr>
        <p:spPr>
          <a:xfrm>
            <a:off x="2027398" y="3602732"/>
            <a:ext cx="6618447" cy="2232149"/>
          </a:xfrm>
        </p:spPr>
        <p:txBody>
          <a:bodyPr/>
          <a:lstStyle/>
          <a:p>
            <a:r>
              <a:rPr lang="it-IT" sz="2400" dirty="0" smtClean="0"/>
              <a:t>Invece che scegliere una classe vincente tramite un classificatore p(</a:t>
            </a:r>
            <a:r>
              <a:rPr lang="it-IT" sz="2400" dirty="0" smtClean="0">
                <a:latin typeface="Symbol" panose="05050102010706020507" pitchFamily="18" charset="2"/>
              </a:rPr>
              <a:t>w</a:t>
            </a:r>
            <a:r>
              <a:rPr lang="it-IT" sz="2400" baseline="-25000" dirty="0"/>
              <a:t>i</a:t>
            </a:r>
            <a:r>
              <a:rPr lang="it-IT" sz="2400" dirty="0" smtClean="0"/>
              <a:t>|</a:t>
            </a:r>
            <a:r>
              <a:rPr lang="it-IT" sz="2400" b="1" dirty="0" smtClean="0"/>
              <a:t>x</a:t>
            </a:r>
            <a:r>
              <a:rPr lang="it-IT" sz="2400" dirty="0" smtClean="0"/>
              <a:t>), voglio eseguire un ordinamento </a:t>
            </a:r>
            <a:r>
              <a:rPr lang="it-IT" sz="2400" i="1" dirty="0" smtClean="0"/>
              <a:t>decrescente</a:t>
            </a:r>
            <a:r>
              <a:rPr lang="it-IT" sz="2400" dirty="0" smtClean="0"/>
              <a:t> sugli </a:t>
            </a:r>
            <a:r>
              <a:rPr lang="it-IT" sz="2400" i="1" dirty="0" smtClean="0"/>
              <a:t>i, i=1,...,C</a:t>
            </a:r>
          </a:p>
          <a:p>
            <a:r>
              <a:rPr lang="it-IT" sz="2400" dirty="0" smtClean="0"/>
              <a:t>Chiaramente, se il match corretto è nelle prime posizioni del ranking, sono contento!</a:t>
            </a:r>
            <a:endParaRPr lang="en-US" sz="2400" dirty="0" smtClean="0"/>
          </a:p>
          <a:p>
            <a:pPr marL="457200" lvl="1" indent="0">
              <a:buNone/>
            </a:pPr>
            <a:endParaRPr lang="en-US" sz="2000" dirty="0"/>
          </a:p>
        </p:txBody>
      </p:sp>
    </p:spTree>
    <p:extLst>
      <p:ext uri="{BB962C8B-B14F-4D97-AF65-F5344CB8AC3E}">
        <p14:creationId xmlns:p14="http://schemas.microsoft.com/office/powerpoint/2010/main" val="291587001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definizione generale</a:t>
            </a:r>
            <a:endParaRPr lang="en-US" dirty="0"/>
          </a:p>
        </p:txBody>
      </p:sp>
      <p:sp>
        <p:nvSpPr>
          <p:cNvPr id="3" name="Content Placeholder 2"/>
          <p:cNvSpPr>
            <a:spLocks noGrp="1"/>
          </p:cNvSpPr>
          <p:nvPr>
            <p:ph idx="1"/>
          </p:nvPr>
        </p:nvSpPr>
        <p:spPr/>
        <p:txBody>
          <a:bodyPr/>
          <a:lstStyle/>
          <a:p>
            <a:r>
              <a:rPr lang="it-IT" sz="2800" dirty="0" smtClean="0"/>
              <a:t>Ho un set (grande) di campioni </a:t>
            </a:r>
            <a:r>
              <a:rPr lang="it-IT" sz="2800" i="1" dirty="0" smtClean="0"/>
              <a:t>x</a:t>
            </a:r>
            <a:r>
              <a:rPr lang="it-IT" sz="2800" i="1" baseline="-25000" dirty="0" smtClean="0"/>
              <a:t>i</a:t>
            </a:r>
            <a:r>
              <a:rPr lang="it-IT" sz="2800" i="1" dirty="0" smtClean="0"/>
              <a:t>=B</a:t>
            </a:r>
            <a:r>
              <a:rPr lang="it-IT" sz="2800" i="1" baseline="-25000" dirty="0" smtClean="0"/>
              <a:t>i</a:t>
            </a:r>
            <a:r>
              <a:rPr lang="it-IT" sz="2800" dirty="0" smtClean="0"/>
              <a:t>, con </a:t>
            </a:r>
            <a:r>
              <a:rPr lang="it-IT" sz="2800" i="1" dirty="0" smtClean="0"/>
              <a:t>classe</a:t>
            </a:r>
            <a:r>
              <a:rPr lang="it-IT" sz="2800" dirty="0" smtClean="0"/>
              <a:t> associata </a:t>
            </a:r>
            <a:r>
              <a:rPr lang="it-IT" sz="2800" i="1" dirty="0" smtClean="0"/>
              <a:t>ID(B</a:t>
            </a:r>
            <a:r>
              <a:rPr lang="it-IT" sz="2800" i="1" baseline="-25000" dirty="0" smtClean="0"/>
              <a:t>i</a:t>
            </a:r>
            <a:r>
              <a:rPr lang="it-IT" sz="2800" i="1" dirty="0" smtClean="0"/>
              <a:t>)</a:t>
            </a:r>
            <a:r>
              <a:rPr lang="it-IT" sz="2800" dirty="0" smtClean="0"/>
              <a:t>. </a:t>
            </a:r>
          </a:p>
          <a:p>
            <a:r>
              <a:rPr lang="it-IT" sz="2800" dirty="0" smtClean="0"/>
              <a:t>Per costruire un problema di ordinamento, altrimenti detto </a:t>
            </a:r>
            <a:r>
              <a:rPr lang="it-IT" sz="2800" i="1" dirty="0" smtClean="0"/>
              <a:t>1:m search engine, </a:t>
            </a:r>
            <a:r>
              <a:rPr lang="it-IT" sz="2800" dirty="0" smtClean="0"/>
              <a:t>devo costruire due insiemi</a:t>
            </a:r>
          </a:p>
          <a:p>
            <a:pPr lvl="1"/>
            <a:r>
              <a:rPr lang="it-IT" sz="2400" dirty="0" smtClean="0"/>
              <a:t>Un gallery set </a:t>
            </a:r>
            <a:r>
              <a:rPr lang="it-IT" sz="2400" i="1" dirty="0" smtClean="0">
                <a:latin typeface="Monotype Corsiva" panose="03010101010201010101" pitchFamily="66" charset="0"/>
              </a:rPr>
              <a:t>G</a:t>
            </a:r>
            <a:r>
              <a:rPr lang="it-IT" sz="2400" dirty="0" smtClean="0">
                <a:latin typeface="+mj-lt"/>
              </a:rPr>
              <a:t>=</a:t>
            </a:r>
            <a:r>
              <a:rPr lang="en-US" sz="2400" dirty="0" smtClean="0">
                <a:latin typeface="+mj-lt"/>
              </a:rPr>
              <a:t>{</a:t>
            </a:r>
            <a:r>
              <a:rPr lang="it-IT" sz="2400" dirty="0" smtClean="0"/>
              <a:t>B</a:t>
            </a:r>
            <a:r>
              <a:rPr lang="it-IT" sz="2400" baseline="-25000" dirty="0" smtClean="0"/>
              <a:t>1</a:t>
            </a:r>
            <a:r>
              <a:rPr lang="en-US" sz="2400" dirty="0" smtClean="0">
                <a:latin typeface="+mj-lt"/>
              </a:rPr>
              <a:t>,</a:t>
            </a:r>
            <a:r>
              <a:rPr lang="it-IT" sz="2400" dirty="0" smtClean="0"/>
              <a:t>B</a:t>
            </a:r>
            <a:r>
              <a:rPr lang="it-IT" sz="2400" baseline="-25000" dirty="0" smtClean="0"/>
              <a:t>2</a:t>
            </a:r>
            <a:r>
              <a:rPr lang="en-US" sz="2000" dirty="0" smtClean="0"/>
              <a:t>,…,</a:t>
            </a:r>
            <a:r>
              <a:rPr lang="it-IT" sz="2400" dirty="0" smtClean="0"/>
              <a:t>B</a:t>
            </a:r>
            <a:r>
              <a:rPr lang="it-IT" sz="2400" baseline="-25000" dirty="0" smtClean="0"/>
              <a:t>C</a:t>
            </a:r>
            <a:r>
              <a:rPr lang="it-IT" sz="2400" dirty="0" smtClean="0"/>
              <a:t>}, dove </a:t>
            </a:r>
            <a:r>
              <a:rPr lang="it-IT" sz="2400" i="1" dirty="0" smtClean="0"/>
              <a:t>ogni</a:t>
            </a:r>
            <a:r>
              <a:rPr lang="it-IT" sz="2400" dirty="0" smtClean="0"/>
              <a:t> esempio ha associata una </a:t>
            </a:r>
            <a:r>
              <a:rPr lang="it-IT" sz="2400" i="1" dirty="0" smtClean="0"/>
              <a:t>classe</a:t>
            </a:r>
            <a:r>
              <a:rPr lang="it-IT" sz="2400" dirty="0" smtClean="0"/>
              <a:t> diversa</a:t>
            </a:r>
          </a:p>
          <a:p>
            <a:pPr lvl="1"/>
            <a:r>
              <a:rPr lang="it-IT" sz="2400" dirty="0" smtClean="0">
                <a:latin typeface="+mj-lt"/>
              </a:rPr>
              <a:t>Un probe set</a:t>
            </a:r>
            <a:r>
              <a:rPr lang="it-IT" sz="2400" i="1" dirty="0" smtClean="0">
                <a:latin typeface="Monotype Corsiva" panose="03010101010201010101" pitchFamily="66" charset="0"/>
              </a:rPr>
              <a:t> Q</a:t>
            </a:r>
            <a:r>
              <a:rPr lang="it-IT" sz="2000" dirty="0" smtClean="0"/>
              <a:t>=</a:t>
            </a:r>
            <a:r>
              <a:rPr lang="en-US" sz="2000" dirty="0"/>
              <a:t>{</a:t>
            </a:r>
            <a:r>
              <a:rPr lang="it-IT" sz="2400" dirty="0" smtClean="0"/>
              <a:t>B’</a:t>
            </a:r>
            <a:r>
              <a:rPr lang="it-IT" sz="2400" baseline="-25000" dirty="0" smtClean="0"/>
              <a:t>1</a:t>
            </a:r>
            <a:r>
              <a:rPr lang="en-US" sz="2000" dirty="0" smtClean="0"/>
              <a:t>,</a:t>
            </a:r>
            <a:r>
              <a:rPr lang="it-IT" sz="2400" dirty="0" smtClean="0"/>
              <a:t>B’</a:t>
            </a:r>
            <a:r>
              <a:rPr lang="it-IT" sz="2400" baseline="-25000" dirty="0" smtClean="0"/>
              <a:t>2</a:t>
            </a:r>
            <a:r>
              <a:rPr lang="en-US" sz="1800" dirty="0" smtClean="0"/>
              <a:t>,…,</a:t>
            </a:r>
            <a:r>
              <a:rPr lang="it-IT" sz="2400" dirty="0" smtClean="0"/>
              <a:t>B’</a:t>
            </a:r>
            <a:r>
              <a:rPr lang="it-IT" sz="2400" baseline="-25000" dirty="0" smtClean="0"/>
              <a:t>N</a:t>
            </a:r>
            <a:r>
              <a:rPr lang="it-IT" sz="2400" dirty="0" smtClean="0"/>
              <a:t>}, in cui ogni elemento ha associata una </a:t>
            </a:r>
            <a:r>
              <a:rPr lang="it-IT" sz="2400" i="1" dirty="0" smtClean="0"/>
              <a:t>classe</a:t>
            </a:r>
            <a:r>
              <a:rPr lang="it-IT" sz="2400" dirty="0" smtClean="0"/>
              <a:t> in </a:t>
            </a:r>
            <a:r>
              <a:rPr lang="it-IT" sz="2400" i="1" dirty="0" smtClean="0">
                <a:latin typeface="Monotype Corsiva" panose="03010101010201010101" pitchFamily="66" charset="0"/>
              </a:rPr>
              <a:t>G</a:t>
            </a:r>
            <a:endParaRPr lang="it-IT" sz="24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62</a:t>
            </a:fld>
            <a:endParaRPr lang="it-IT" altLang="en-US"/>
          </a:p>
        </p:txBody>
      </p:sp>
    </p:spTree>
    <p:extLst>
      <p:ext uri="{BB962C8B-B14F-4D97-AF65-F5344CB8AC3E}">
        <p14:creationId xmlns:p14="http://schemas.microsoft.com/office/powerpoint/2010/main" val="36443106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a:t>
            </a:r>
            <a:endParaRPr lang="en-US" dirty="0"/>
          </a:p>
        </p:txBody>
      </p:sp>
      <p:sp>
        <p:nvSpPr>
          <p:cNvPr id="3" name="Content Placeholder 2"/>
          <p:cNvSpPr>
            <a:spLocks noGrp="1"/>
          </p:cNvSpPr>
          <p:nvPr>
            <p:ph idx="1"/>
          </p:nvPr>
        </p:nvSpPr>
        <p:spPr>
          <a:xfrm>
            <a:off x="539750" y="1412875"/>
            <a:ext cx="8352730" cy="4525963"/>
          </a:xfrm>
        </p:spPr>
        <p:txBody>
          <a:bodyPr/>
          <a:lstStyle/>
          <a:p>
            <a:pPr marL="514350" indent="-514350">
              <a:buFont typeface="+mj-lt"/>
              <a:buAutoNum type="arabicPeriod"/>
            </a:pPr>
            <a:r>
              <a:rPr lang="it-IT" sz="2800" dirty="0" smtClean="0"/>
              <a:t>Dato un campione </a:t>
            </a:r>
            <a:r>
              <a:rPr lang="it-IT" sz="2800" i="1" dirty="0" smtClean="0"/>
              <a:t>B’</a:t>
            </a:r>
            <a:r>
              <a:rPr lang="it-IT" sz="2800" i="1" baseline="-25000" dirty="0" smtClean="0"/>
              <a:t>n</a:t>
            </a:r>
            <a:r>
              <a:rPr lang="az-Cyrl-AZ" sz="2800" dirty="0" smtClean="0"/>
              <a:t>є</a:t>
            </a:r>
            <a:r>
              <a:rPr lang="it-IT" sz="2800" i="1" dirty="0" smtClean="0">
                <a:latin typeface="Monotype Corsiva" panose="03010101010201010101" pitchFamily="66" charset="0"/>
              </a:rPr>
              <a:t> Q  </a:t>
            </a:r>
            <a:r>
              <a:rPr lang="it-IT" sz="2800" dirty="0" smtClean="0">
                <a:latin typeface="+mj-lt"/>
              </a:rPr>
              <a:t>ed un campione </a:t>
            </a:r>
            <a:r>
              <a:rPr lang="it-IT" sz="2800" i="1" dirty="0" smtClean="0"/>
              <a:t>B</a:t>
            </a:r>
            <a:r>
              <a:rPr lang="it-IT" sz="2800" i="1" baseline="-25000" dirty="0" smtClean="0"/>
              <a:t>m</a:t>
            </a:r>
            <a:r>
              <a:rPr lang="az-Cyrl-AZ" sz="2800" dirty="0" smtClean="0"/>
              <a:t>є</a:t>
            </a:r>
            <a:r>
              <a:rPr lang="it-IT" sz="2800" i="1" dirty="0" smtClean="0">
                <a:latin typeface="Monotype Corsiva" panose="03010101010201010101" pitchFamily="66" charset="0"/>
              </a:rPr>
              <a:t> G</a:t>
            </a:r>
            <a:r>
              <a:rPr lang="it-IT" sz="2800" dirty="0" smtClean="0">
                <a:latin typeface="+mj-lt"/>
              </a:rPr>
              <a:t>, calcolo un punteggio di similarità </a:t>
            </a:r>
            <a:r>
              <a:rPr lang="it-IT" sz="2800" i="1" dirty="0" smtClean="0">
                <a:latin typeface="+mj-lt"/>
              </a:rPr>
              <a:t>s(</a:t>
            </a:r>
            <a:r>
              <a:rPr lang="it-IT" sz="2800" i="1" dirty="0" smtClean="0"/>
              <a:t>B’</a:t>
            </a:r>
            <a:r>
              <a:rPr lang="it-IT" sz="2800" i="1" baseline="-25000" dirty="0" smtClean="0"/>
              <a:t>n</a:t>
            </a:r>
            <a:r>
              <a:rPr lang="it-IT" sz="2800" i="1" dirty="0" smtClean="0">
                <a:latin typeface="+mj-lt"/>
              </a:rPr>
              <a:t>,</a:t>
            </a:r>
            <a:r>
              <a:rPr lang="it-IT" sz="2800" i="1" dirty="0" smtClean="0"/>
              <a:t>B</a:t>
            </a:r>
            <a:r>
              <a:rPr lang="it-IT" sz="2800" i="1" baseline="-25000" dirty="0" smtClean="0"/>
              <a:t>m</a:t>
            </a:r>
            <a:r>
              <a:rPr lang="it-IT" sz="2800" i="1" dirty="0" smtClean="0"/>
              <a:t>) </a:t>
            </a:r>
            <a:r>
              <a:rPr lang="it-IT" sz="2800" dirty="0" smtClean="0"/>
              <a:t>(analogo ad una probabilità a posteriori)</a:t>
            </a:r>
          </a:p>
          <a:p>
            <a:pPr marL="514350" indent="-514350">
              <a:buFont typeface="+mj-lt"/>
              <a:buAutoNum type="arabicPeriod"/>
            </a:pPr>
            <a:r>
              <a:rPr lang="it-IT" sz="2800" dirty="0" smtClean="0">
                <a:latin typeface="+mj-lt"/>
              </a:rPr>
              <a:t>Eseguo questo per tutti i campioni </a:t>
            </a:r>
            <a:r>
              <a:rPr lang="az-Cyrl-AZ" sz="2800" dirty="0" smtClean="0"/>
              <a:t>є</a:t>
            </a:r>
            <a:r>
              <a:rPr lang="it-IT" sz="2800" i="1" dirty="0" smtClean="0">
                <a:latin typeface="Monotype Corsiva" panose="03010101010201010101" pitchFamily="66" charset="0"/>
              </a:rPr>
              <a:t> Q, </a:t>
            </a:r>
            <a:r>
              <a:rPr lang="it-IT" sz="2800" dirty="0" smtClean="0">
                <a:latin typeface="+mj-lt"/>
              </a:rPr>
              <a:t>ottenendo una matrice di similarità </a:t>
            </a:r>
            <a:r>
              <a:rPr lang="it-IT" sz="2800" i="1" dirty="0" smtClean="0">
                <a:latin typeface="Monotype Corsiva" panose="03010101010201010101" pitchFamily="66" charset="0"/>
              </a:rPr>
              <a:t>S</a:t>
            </a:r>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63</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208431389"/>
              </p:ext>
            </p:extLst>
          </p:nvPr>
        </p:nvGraphicFramePr>
        <p:xfrm>
          <a:off x="384175" y="3789363"/>
          <a:ext cx="8329613" cy="2460625"/>
        </p:xfrm>
        <a:graphic>
          <a:graphicData uri="http://schemas.openxmlformats.org/presentationml/2006/ole">
            <mc:AlternateContent xmlns:mc="http://schemas.openxmlformats.org/markup-compatibility/2006">
              <mc:Choice xmlns:v="urn:schemas-microsoft-com:vml" Requires="v">
                <p:oleObj spid="_x0000_s114716" name="Equation" r:id="rId3" imgW="2641320" imgH="939600" progId="Equation.3">
                  <p:embed/>
                </p:oleObj>
              </mc:Choice>
              <mc:Fallback>
                <p:oleObj name="Equation" r:id="rId3" imgW="2641320" imgH="939600" progId="Equation.3">
                  <p:embed/>
                  <p:pic>
                    <p:nvPicPr>
                      <p:cNvPr id="0" name="Object 7"/>
                      <p:cNvPicPr>
                        <a:picLocks noChangeAspect="1" noChangeArrowheads="1"/>
                      </p:cNvPicPr>
                      <p:nvPr/>
                    </p:nvPicPr>
                    <p:blipFill>
                      <a:blip r:embed="rId4"/>
                      <a:srcRect/>
                      <a:stretch>
                        <a:fillRect/>
                      </a:stretch>
                    </p:blipFill>
                    <p:spPr bwMode="auto">
                      <a:xfrm>
                        <a:off x="384175" y="3789363"/>
                        <a:ext cx="8329613" cy="246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3211797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(2)</a:t>
            </a:r>
            <a:endParaRPr lang="en-US" dirty="0"/>
          </a:p>
        </p:txBody>
      </p:sp>
      <p:sp>
        <p:nvSpPr>
          <p:cNvPr id="3" name="Content Placeholder 2"/>
          <p:cNvSpPr>
            <a:spLocks noGrp="1"/>
          </p:cNvSpPr>
          <p:nvPr>
            <p:ph idx="1"/>
          </p:nvPr>
        </p:nvSpPr>
        <p:spPr>
          <a:xfrm>
            <a:off x="539750" y="1412875"/>
            <a:ext cx="8229600" cy="4824437"/>
          </a:xfrm>
        </p:spPr>
        <p:txBody>
          <a:bodyPr/>
          <a:lstStyle/>
          <a:p>
            <a:pPr marL="514350" indent="-514350">
              <a:buFont typeface="+mj-lt"/>
              <a:buAutoNum type="arabicPeriod" startAt="3"/>
            </a:pPr>
            <a:r>
              <a:rPr lang="it-IT" sz="2800" dirty="0" smtClean="0"/>
              <a:t>Ordino ogni riga </a:t>
            </a:r>
            <a:r>
              <a:rPr lang="it-IT" sz="2800" i="1" dirty="0" smtClean="0"/>
              <a:t>n</a:t>
            </a:r>
            <a:r>
              <a:rPr lang="it-IT" sz="2800" dirty="0" smtClean="0"/>
              <a:t> della matrice in modo tale che</a:t>
            </a:r>
          </a:p>
          <a:p>
            <a:pPr marL="514350" indent="-514350">
              <a:buFont typeface="+mj-lt"/>
              <a:buAutoNum type="arabicPeriod" startAt="3"/>
            </a:pPr>
            <a:endParaRPr lang="it-IT" sz="2800" dirty="0"/>
          </a:p>
          <a:p>
            <a:pPr marL="0" indent="0">
              <a:buNone/>
            </a:pPr>
            <a:r>
              <a:rPr lang="it-IT" sz="2800" dirty="0"/>
              <a:t> </a:t>
            </a:r>
            <a:r>
              <a:rPr lang="it-IT" sz="2800" dirty="0" smtClean="0"/>
              <a:t>    dove </a:t>
            </a:r>
            <a:r>
              <a:rPr lang="it-IT" sz="2800" i="1" dirty="0" smtClean="0"/>
              <a:t>B</a:t>
            </a:r>
            <a:r>
              <a:rPr lang="it-IT" sz="2800" i="1" baseline="-25000" dirty="0" smtClean="0"/>
              <a:t>(m)</a:t>
            </a:r>
            <a:r>
              <a:rPr lang="it-IT" sz="2800" baseline="-25000" dirty="0" smtClean="0"/>
              <a:t> </a:t>
            </a:r>
            <a:r>
              <a:rPr lang="it-IT" sz="2800" dirty="0" smtClean="0"/>
              <a:t>indica un particolare elemento della  </a:t>
            </a:r>
          </a:p>
          <a:p>
            <a:pPr marL="0" indent="0">
              <a:buNone/>
            </a:pPr>
            <a:r>
              <a:rPr lang="it-IT" sz="2800" dirty="0"/>
              <a:t> </a:t>
            </a:r>
            <a:r>
              <a:rPr lang="it-IT" sz="2800" dirty="0" smtClean="0"/>
              <a:t>    gallery</a:t>
            </a:r>
          </a:p>
          <a:p>
            <a:r>
              <a:rPr lang="it-IT" sz="2800" dirty="0" smtClean="0"/>
              <a:t>Al probe </a:t>
            </a:r>
            <a:r>
              <a:rPr lang="it-IT" sz="2800" i="1" dirty="0" smtClean="0"/>
              <a:t>B’</a:t>
            </a:r>
            <a:r>
              <a:rPr lang="it-IT" sz="2800" i="1" baseline="-25000" dirty="0" smtClean="0"/>
              <a:t>n</a:t>
            </a:r>
            <a:r>
              <a:rPr lang="it-IT" sz="2800" baseline="-25000" dirty="0" smtClean="0"/>
              <a:t> </a:t>
            </a:r>
            <a:r>
              <a:rPr lang="it-IT" sz="2800" dirty="0" smtClean="0"/>
              <a:t>viene assegnato il rank </a:t>
            </a:r>
            <a:r>
              <a:rPr lang="it-IT" sz="2800" i="1" dirty="0" smtClean="0"/>
              <a:t>k</a:t>
            </a:r>
            <a:r>
              <a:rPr lang="it-IT" sz="2800" i="1" baseline="-25000" dirty="0" smtClean="0"/>
              <a:t>n</a:t>
            </a:r>
            <a:r>
              <a:rPr lang="it-IT" sz="2800" i="1" dirty="0" smtClean="0"/>
              <a:t>=k</a:t>
            </a:r>
            <a:r>
              <a:rPr lang="it-IT" sz="2800" dirty="0" smtClean="0"/>
              <a:t> se il campione di </a:t>
            </a:r>
            <a:r>
              <a:rPr lang="it-IT" sz="2800" i="1" dirty="0" smtClean="0">
                <a:latin typeface="Monotype Corsiva" panose="03010101010201010101" pitchFamily="66" charset="0"/>
              </a:rPr>
              <a:t>G </a:t>
            </a:r>
            <a:r>
              <a:rPr lang="it-IT" sz="2800" i="1" dirty="0" smtClean="0">
                <a:latin typeface="+mj-lt"/>
              </a:rPr>
              <a:t>è </a:t>
            </a:r>
            <a:r>
              <a:rPr lang="it-IT" sz="2800" i="1" dirty="0" smtClean="0"/>
              <a:t>B</a:t>
            </a:r>
            <a:r>
              <a:rPr lang="it-IT" sz="2800" i="1" baseline="-25000" dirty="0" smtClean="0"/>
              <a:t>(k)</a:t>
            </a:r>
          </a:p>
          <a:p>
            <a:pPr lvl="1"/>
            <a:r>
              <a:rPr lang="it-IT" sz="2400" dirty="0" smtClean="0"/>
              <a:t>In pratica, </a:t>
            </a:r>
            <a:r>
              <a:rPr lang="it-IT" sz="2400" i="1" dirty="0" smtClean="0"/>
              <a:t>k</a:t>
            </a:r>
            <a:r>
              <a:rPr lang="it-IT" sz="2400" i="1" baseline="-25000" dirty="0" smtClean="0"/>
              <a:t>n</a:t>
            </a:r>
            <a:r>
              <a:rPr lang="it-IT" sz="2400" i="1" dirty="0" smtClean="0"/>
              <a:t>=1</a:t>
            </a:r>
            <a:r>
              <a:rPr lang="it-IT" sz="2400" dirty="0" smtClean="0"/>
              <a:t> significa che al primo posto del ranking ho la giusto campione della gallery, </a:t>
            </a:r>
            <a:r>
              <a:rPr lang="it-IT" sz="2400" i="1" dirty="0" smtClean="0"/>
              <a:t>k</a:t>
            </a:r>
            <a:r>
              <a:rPr lang="it-IT" sz="2400" i="1" baseline="-25000" dirty="0" smtClean="0"/>
              <a:t>n</a:t>
            </a:r>
            <a:r>
              <a:rPr lang="it-IT" sz="2400" i="1" dirty="0" smtClean="0"/>
              <a:t>=2</a:t>
            </a:r>
            <a:r>
              <a:rPr lang="it-IT" sz="2400" dirty="0" smtClean="0"/>
              <a:t> se il corretto campione si trovava in seconda posizione etc.</a:t>
            </a:r>
          </a:p>
          <a:p>
            <a:pPr marL="514350" indent="-514350">
              <a:buFont typeface="+mj-lt"/>
              <a:buAutoNum type="arabicPeriod" startAt="3"/>
            </a:pPr>
            <a:endParaRPr lang="it-IT" sz="2800" dirty="0" smtClean="0"/>
          </a:p>
          <a:p>
            <a:pPr marL="514350" indent="-514350">
              <a:buFont typeface="+mj-lt"/>
              <a:buAutoNum type="arabicPeriod" startAt="3"/>
            </a:pP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64</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658774528"/>
              </p:ext>
            </p:extLst>
          </p:nvPr>
        </p:nvGraphicFramePr>
        <p:xfrm>
          <a:off x="1115616" y="2348880"/>
          <a:ext cx="7529513" cy="631825"/>
        </p:xfrm>
        <a:graphic>
          <a:graphicData uri="http://schemas.openxmlformats.org/presentationml/2006/ole">
            <mc:AlternateContent xmlns:mc="http://schemas.openxmlformats.org/markup-compatibility/2006">
              <mc:Choice xmlns:v="urn:schemas-microsoft-com:vml" Requires="v">
                <p:oleObj spid="_x0000_s115742" name="Equation" r:id="rId3" imgW="2387520" imgH="241200" progId="Equation.3">
                  <p:embed/>
                </p:oleObj>
              </mc:Choice>
              <mc:Fallback>
                <p:oleObj name="Equation" r:id="rId3" imgW="2387520" imgH="241200" progId="Equation.3">
                  <p:embed/>
                  <p:pic>
                    <p:nvPicPr>
                      <p:cNvPr id="0" name=""/>
                      <p:cNvPicPr>
                        <a:picLocks noChangeAspect="1" noChangeArrowheads="1"/>
                      </p:cNvPicPr>
                      <p:nvPr/>
                    </p:nvPicPr>
                    <p:blipFill>
                      <a:blip r:embed="rId4"/>
                      <a:srcRect/>
                      <a:stretch>
                        <a:fillRect/>
                      </a:stretch>
                    </p:blipFill>
                    <p:spPr bwMode="auto">
                      <a:xfrm>
                        <a:off x="1115616" y="2348880"/>
                        <a:ext cx="7529513"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66940539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65</a:t>
            </a:fld>
            <a:endParaRPr lang="it-IT" altLang="en-US"/>
          </a:p>
        </p:txBody>
      </p:sp>
      <p:pic>
        <p:nvPicPr>
          <p:cNvPr id="133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93439"/>
            <a:ext cx="4283226" cy="5783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Object 7"/>
          <p:cNvGraphicFramePr>
            <a:graphicFrameLocks noChangeAspect="1"/>
          </p:cNvGraphicFramePr>
          <p:nvPr>
            <p:extLst>
              <p:ext uri="{D42A27DB-BD31-4B8C-83A1-F6EECF244321}">
                <p14:modId xmlns:p14="http://schemas.microsoft.com/office/powerpoint/2010/main" val="3601989017"/>
              </p:ext>
            </p:extLst>
          </p:nvPr>
        </p:nvGraphicFramePr>
        <p:xfrm>
          <a:off x="1475656" y="332656"/>
          <a:ext cx="560388" cy="565150"/>
        </p:xfrm>
        <a:graphic>
          <a:graphicData uri="http://schemas.openxmlformats.org/presentationml/2006/ole">
            <mc:AlternateContent xmlns:mc="http://schemas.openxmlformats.org/markup-compatibility/2006">
              <mc:Choice xmlns:v="urn:schemas-microsoft-com:vml" Requires="v">
                <p:oleObj spid="_x0000_s133197" name="Equation" r:id="rId4" imgW="177480" imgH="215640" progId="Equation.3">
                  <p:embed/>
                </p:oleObj>
              </mc:Choice>
              <mc:Fallback>
                <p:oleObj name="Equation" r:id="rId4" imgW="177480" imgH="215640" progId="Equation.3">
                  <p:embed/>
                  <p:pic>
                    <p:nvPicPr>
                      <p:cNvPr id="0" name="Object 4"/>
                      <p:cNvPicPr>
                        <a:picLocks noChangeAspect="1" noChangeArrowheads="1"/>
                      </p:cNvPicPr>
                      <p:nvPr/>
                    </p:nvPicPr>
                    <p:blipFill>
                      <a:blip r:embed="rId5"/>
                      <a:srcRect/>
                      <a:stretch>
                        <a:fillRect/>
                      </a:stretch>
                    </p:blipFill>
                    <p:spPr bwMode="auto">
                      <a:xfrm>
                        <a:off x="1475656" y="332656"/>
                        <a:ext cx="560388"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113615756"/>
              </p:ext>
            </p:extLst>
          </p:nvPr>
        </p:nvGraphicFramePr>
        <p:xfrm>
          <a:off x="1520825" y="1196975"/>
          <a:ext cx="603250" cy="565150"/>
        </p:xfrm>
        <a:graphic>
          <a:graphicData uri="http://schemas.openxmlformats.org/presentationml/2006/ole">
            <mc:AlternateContent xmlns:mc="http://schemas.openxmlformats.org/markup-compatibility/2006">
              <mc:Choice xmlns:v="urn:schemas-microsoft-com:vml" Requires="v">
                <p:oleObj spid="_x0000_s133198" name="Equation" r:id="rId6" imgW="190440" imgH="215640" progId="Equation.3">
                  <p:embed/>
                </p:oleObj>
              </mc:Choice>
              <mc:Fallback>
                <p:oleObj name="Equation" r:id="rId6" imgW="190440" imgH="215640" progId="Equation.3">
                  <p:embed/>
                  <p:pic>
                    <p:nvPicPr>
                      <p:cNvPr id="0" name=""/>
                      <p:cNvPicPr>
                        <a:picLocks noChangeAspect="1" noChangeArrowheads="1"/>
                      </p:cNvPicPr>
                      <p:nvPr/>
                    </p:nvPicPr>
                    <p:blipFill>
                      <a:blip r:embed="rId7"/>
                      <a:srcRect/>
                      <a:stretch>
                        <a:fillRect/>
                      </a:stretch>
                    </p:blipFill>
                    <p:spPr bwMode="auto">
                      <a:xfrm>
                        <a:off x="1520825" y="1196975"/>
                        <a:ext cx="6032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929006205"/>
              </p:ext>
            </p:extLst>
          </p:nvPr>
        </p:nvGraphicFramePr>
        <p:xfrm>
          <a:off x="1467495" y="5157192"/>
          <a:ext cx="684213" cy="598487"/>
        </p:xfrm>
        <a:graphic>
          <a:graphicData uri="http://schemas.openxmlformats.org/presentationml/2006/ole">
            <mc:AlternateContent xmlns:mc="http://schemas.openxmlformats.org/markup-compatibility/2006">
              <mc:Choice xmlns:v="urn:schemas-microsoft-com:vml" Requires="v">
                <p:oleObj spid="_x0000_s133199" name="Equation" r:id="rId8" imgW="215640" imgH="228600" progId="Equation.3">
                  <p:embed/>
                </p:oleObj>
              </mc:Choice>
              <mc:Fallback>
                <p:oleObj name="Equation" r:id="rId8" imgW="215640" imgH="228600" progId="Equation.3">
                  <p:embed/>
                  <p:pic>
                    <p:nvPicPr>
                      <p:cNvPr id="0" name=""/>
                      <p:cNvPicPr>
                        <a:picLocks noChangeAspect="1" noChangeArrowheads="1"/>
                      </p:cNvPicPr>
                      <p:nvPr/>
                    </p:nvPicPr>
                    <p:blipFill>
                      <a:blip r:embed="rId9"/>
                      <a:srcRect/>
                      <a:stretch>
                        <a:fillRect/>
                      </a:stretch>
                    </p:blipFill>
                    <p:spPr bwMode="auto">
                      <a:xfrm>
                        <a:off x="1467495" y="5157192"/>
                        <a:ext cx="684213"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90843045"/>
              </p:ext>
            </p:extLst>
          </p:nvPr>
        </p:nvGraphicFramePr>
        <p:xfrm>
          <a:off x="1619672" y="3212976"/>
          <a:ext cx="241300" cy="500062"/>
        </p:xfrm>
        <a:graphic>
          <a:graphicData uri="http://schemas.openxmlformats.org/presentationml/2006/ole">
            <mc:AlternateContent xmlns:mc="http://schemas.openxmlformats.org/markup-compatibility/2006">
              <mc:Choice xmlns:v="urn:schemas-microsoft-com:vml" Requires="v">
                <p:oleObj spid="_x0000_s133200" name="Equation" r:id="rId10" imgW="75960" imgH="190440" progId="Equation.3">
                  <p:embed/>
                </p:oleObj>
              </mc:Choice>
              <mc:Fallback>
                <p:oleObj name="Equation" r:id="rId10" imgW="75960" imgH="190440" progId="Equation.3">
                  <p:embed/>
                  <p:pic>
                    <p:nvPicPr>
                      <p:cNvPr id="0" name=""/>
                      <p:cNvPicPr>
                        <a:picLocks noChangeAspect="1" noChangeArrowheads="1"/>
                      </p:cNvPicPr>
                      <p:nvPr/>
                    </p:nvPicPr>
                    <p:blipFill>
                      <a:blip r:embed="rId11"/>
                      <a:srcRect/>
                      <a:stretch>
                        <a:fillRect/>
                      </a:stretch>
                    </p:blipFill>
                    <p:spPr bwMode="auto">
                      <a:xfrm>
                        <a:off x="1619672" y="3212976"/>
                        <a:ext cx="2413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678927198"/>
              </p:ext>
            </p:extLst>
          </p:nvPr>
        </p:nvGraphicFramePr>
        <p:xfrm>
          <a:off x="2555875" y="5732463"/>
          <a:ext cx="762000" cy="631825"/>
        </p:xfrm>
        <a:graphic>
          <a:graphicData uri="http://schemas.openxmlformats.org/presentationml/2006/ole">
            <mc:AlternateContent xmlns:mc="http://schemas.openxmlformats.org/markup-compatibility/2006">
              <mc:Choice xmlns:v="urn:schemas-microsoft-com:vml" Requires="v">
                <p:oleObj spid="_x0000_s133201" name="Equation" r:id="rId12" imgW="241200" imgH="241200" progId="Equation.3">
                  <p:embed/>
                </p:oleObj>
              </mc:Choice>
              <mc:Fallback>
                <p:oleObj name="Equation" r:id="rId12" imgW="241200" imgH="241200" progId="Equation.3">
                  <p:embed/>
                  <p:pic>
                    <p:nvPicPr>
                      <p:cNvPr id="0" name="Object 4"/>
                      <p:cNvPicPr>
                        <a:picLocks noChangeAspect="1" noChangeArrowheads="1"/>
                      </p:cNvPicPr>
                      <p:nvPr/>
                    </p:nvPicPr>
                    <p:blipFill>
                      <a:blip r:embed="rId13"/>
                      <a:srcRect/>
                      <a:stretch>
                        <a:fillRect/>
                      </a:stretch>
                    </p:blipFill>
                    <p:spPr bwMode="auto">
                      <a:xfrm>
                        <a:off x="2555875" y="5732463"/>
                        <a:ext cx="7620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670860583"/>
              </p:ext>
            </p:extLst>
          </p:nvPr>
        </p:nvGraphicFramePr>
        <p:xfrm>
          <a:off x="5880001" y="5805264"/>
          <a:ext cx="1284287" cy="631825"/>
        </p:xfrm>
        <a:graphic>
          <a:graphicData uri="http://schemas.openxmlformats.org/presentationml/2006/ole">
            <mc:AlternateContent xmlns:mc="http://schemas.openxmlformats.org/markup-compatibility/2006">
              <mc:Choice xmlns:v="urn:schemas-microsoft-com:vml" Requires="v">
                <p:oleObj spid="_x0000_s133202" name="Equation" r:id="rId14" imgW="406080" imgH="241200" progId="Equation.3">
                  <p:embed/>
                </p:oleObj>
              </mc:Choice>
              <mc:Fallback>
                <p:oleObj name="Equation" r:id="rId14" imgW="406080" imgH="241200" progId="Equation.3">
                  <p:embed/>
                  <p:pic>
                    <p:nvPicPr>
                      <p:cNvPr id="0" name=""/>
                      <p:cNvPicPr>
                        <a:picLocks noChangeAspect="1" noChangeArrowheads="1"/>
                      </p:cNvPicPr>
                      <p:nvPr/>
                    </p:nvPicPr>
                    <p:blipFill>
                      <a:blip r:embed="rId15"/>
                      <a:srcRect/>
                      <a:stretch>
                        <a:fillRect/>
                      </a:stretch>
                    </p:blipFill>
                    <p:spPr bwMode="auto">
                      <a:xfrm>
                        <a:off x="5880001" y="5805264"/>
                        <a:ext cx="128428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Rectangle 14"/>
          <p:cNvSpPr/>
          <p:nvPr/>
        </p:nvSpPr>
        <p:spPr>
          <a:xfrm>
            <a:off x="4017144" y="5891461"/>
            <a:ext cx="981359" cy="523220"/>
          </a:xfrm>
          <a:prstGeom prst="rect">
            <a:avLst/>
          </a:prstGeom>
        </p:spPr>
        <p:txBody>
          <a:bodyPr wrap="none">
            <a:spAutoFit/>
          </a:bodyPr>
          <a:lstStyle/>
          <a:p>
            <a:r>
              <a:rPr lang="it-IT" sz="2800" kern="0" dirty="0" smtClean="0">
                <a:solidFill>
                  <a:srgbClr val="000000"/>
                </a:solidFill>
                <a:latin typeface="Tahoma"/>
                <a:cs typeface="Arial"/>
              </a:rPr>
              <a:t>k</a:t>
            </a:r>
            <a:r>
              <a:rPr lang="it-IT" sz="2800" kern="0" baseline="-25000" dirty="0" smtClean="0">
                <a:solidFill>
                  <a:srgbClr val="000000"/>
                </a:solidFill>
                <a:latin typeface="Tahoma"/>
                <a:cs typeface="Arial"/>
              </a:rPr>
              <a:t>N</a:t>
            </a:r>
            <a:r>
              <a:rPr lang="it-IT" sz="2800" kern="0" dirty="0" smtClean="0">
                <a:solidFill>
                  <a:srgbClr val="000000"/>
                </a:solidFill>
                <a:latin typeface="Tahoma"/>
                <a:cs typeface="Arial"/>
              </a:rPr>
              <a:t>=6</a:t>
            </a:r>
            <a:endParaRPr lang="en-US" dirty="0"/>
          </a:p>
        </p:txBody>
      </p:sp>
      <p:cxnSp>
        <p:nvCxnSpPr>
          <p:cNvPr id="17" name="Straight Arrow Connector 16"/>
          <p:cNvCxnSpPr/>
          <p:nvPr/>
        </p:nvCxnSpPr>
        <p:spPr>
          <a:xfrm flipV="1">
            <a:off x="4453384" y="5841268"/>
            <a:ext cx="0" cy="18002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39348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(3)</a:t>
            </a:r>
            <a:endParaRPr lang="en-US" dirty="0"/>
          </a:p>
        </p:txBody>
      </p:sp>
      <p:sp>
        <p:nvSpPr>
          <p:cNvPr id="3" name="Content Placeholder 2"/>
          <p:cNvSpPr>
            <a:spLocks noGrp="1"/>
          </p:cNvSpPr>
          <p:nvPr>
            <p:ph idx="1"/>
          </p:nvPr>
        </p:nvSpPr>
        <p:spPr>
          <a:xfrm>
            <a:off x="539750" y="1412875"/>
            <a:ext cx="8229600" cy="4824437"/>
          </a:xfrm>
        </p:spPr>
        <p:txBody>
          <a:bodyPr/>
          <a:lstStyle/>
          <a:p>
            <a:r>
              <a:rPr lang="it-IT" sz="2800" dirty="0" smtClean="0"/>
              <a:t>Ottengo così un set </a:t>
            </a:r>
            <a:r>
              <a:rPr lang="it-IT" sz="2800" b="1" dirty="0" smtClean="0"/>
              <a:t>K </a:t>
            </a:r>
            <a:r>
              <a:rPr lang="it-IT" sz="2800" dirty="0" smtClean="0"/>
              <a:t>di </a:t>
            </a:r>
            <a:r>
              <a:rPr lang="it-IT" sz="2800" i="1" dirty="0" smtClean="0"/>
              <a:t>N </a:t>
            </a:r>
            <a:r>
              <a:rPr lang="it-IT" sz="2800" dirty="0" smtClean="0"/>
              <a:t>rank </a:t>
            </a:r>
            <a:r>
              <a:rPr lang="en-US" sz="2800" dirty="0" smtClean="0"/>
              <a:t>{</a:t>
            </a:r>
            <a:r>
              <a:rPr lang="en-US" sz="2800" i="1" dirty="0" err="1" smtClean="0"/>
              <a:t>k</a:t>
            </a:r>
            <a:r>
              <a:rPr lang="en-US" sz="2800" i="1" baseline="-25000" dirty="0" err="1" smtClean="0"/>
              <a:t>n</a:t>
            </a:r>
            <a:r>
              <a:rPr lang="en-US" sz="2800" dirty="0" err="1" smtClean="0"/>
              <a:t>;</a:t>
            </a:r>
            <a:r>
              <a:rPr lang="en-US" sz="2800" i="1" dirty="0" err="1" smtClean="0"/>
              <a:t>n</a:t>
            </a:r>
            <a:r>
              <a:rPr lang="en-US" sz="2800" dirty="0" smtClean="0"/>
              <a:t>=1,…,</a:t>
            </a:r>
            <a:r>
              <a:rPr lang="en-US" sz="2800" i="1" dirty="0" smtClean="0"/>
              <a:t>N</a:t>
            </a:r>
            <a:r>
              <a:rPr lang="en-US" sz="2800" dirty="0" smtClean="0"/>
              <a:t>} con 1≤</a:t>
            </a:r>
            <a:r>
              <a:rPr lang="en-US" sz="2800" i="1" dirty="0" smtClean="0"/>
              <a:t>k</a:t>
            </a:r>
            <a:r>
              <a:rPr lang="en-US" sz="2800" i="1" baseline="-25000" dirty="0" smtClean="0"/>
              <a:t>n</a:t>
            </a:r>
            <a:r>
              <a:rPr lang="en-US" sz="2800" dirty="0" smtClean="0"/>
              <a:t> ≤C</a:t>
            </a:r>
            <a:endParaRPr lang="it-IT" sz="2800" dirty="0" smtClean="0"/>
          </a:p>
          <a:p>
            <a:pPr marL="514350" indent="-514350">
              <a:buFont typeface="+mj-lt"/>
              <a:buAutoNum type="arabicPeriod" startAt="4"/>
            </a:pPr>
            <a:r>
              <a:rPr lang="it-IT" sz="2800" dirty="0" smtClean="0"/>
              <a:t>Definisco ora la </a:t>
            </a:r>
            <a:r>
              <a:rPr lang="it-IT" sz="2800" i="1" dirty="0" smtClean="0"/>
              <a:t>probabilità discreta di rank</a:t>
            </a:r>
            <a:endParaRPr lang="it-IT" sz="2800" i="1" dirty="0"/>
          </a:p>
          <a:p>
            <a:pPr marL="0" indent="0">
              <a:buNone/>
            </a:pPr>
            <a:r>
              <a:rPr lang="it-IT" sz="2800" dirty="0"/>
              <a:t> </a:t>
            </a:r>
            <a:r>
              <a:rPr lang="it-IT" sz="2800" dirty="0" smtClean="0"/>
              <a:t>    </a:t>
            </a: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66</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4057961019"/>
              </p:ext>
            </p:extLst>
          </p:nvPr>
        </p:nvGraphicFramePr>
        <p:xfrm>
          <a:off x="1547664" y="3429000"/>
          <a:ext cx="5367338" cy="1993900"/>
        </p:xfrm>
        <a:graphic>
          <a:graphicData uri="http://schemas.openxmlformats.org/presentationml/2006/ole">
            <mc:AlternateContent xmlns:mc="http://schemas.openxmlformats.org/markup-compatibility/2006">
              <mc:Choice xmlns:v="urn:schemas-microsoft-com:vml" Requires="v">
                <p:oleObj spid="_x0000_s116764" name="Equation" r:id="rId3" imgW="1701720" imgH="761760" progId="Equation.3">
                  <p:embed/>
                </p:oleObj>
              </mc:Choice>
              <mc:Fallback>
                <p:oleObj name="Equation" r:id="rId3" imgW="1701720" imgH="761760" progId="Equation.3">
                  <p:embed/>
                  <p:pic>
                    <p:nvPicPr>
                      <p:cNvPr id="0" name="Object 4"/>
                      <p:cNvPicPr>
                        <a:picLocks noChangeAspect="1" noChangeArrowheads="1"/>
                      </p:cNvPicPr>
                      <p:nvPr/>
                    </p:nvPicPr>
                    <p:blipFill>
                      <a:blip r:embed="rId4"/>
                      <a:srcRect/>
                      <a:stretch>
                        <a:fillRect/>
                      </a:stretch>
                    </p:blipFill>
                    <p:spPr bwMode="auto">
                      <a:xfrm>
                        <a:off x="1547664" y="3429000"/>
                        <a:ext cx="5367338"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112960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 costruzione (4)</a:t>
            </a:r>
            <a:endParaRPr lang="en-US" dirty="0"/>
          </a:p>
        </p:txBody>
      </p:sp>
      <p:sp>
        <p:nvSpPr>
          <p:cNvPr id="3" name="Content Placeholder 2"/>
          <p:cNvSpPr>
            <a:spLocks noGrp="1"/>
          </p:cNvSpPr>
          <p:nvPr>
            <p:ph idx="1"/>
          </p:nvPr>
        </p:nvSpPr>
        <p:spPr>
          <a:xfrm>
            <a:off x="539750" y="1412875"/>
            <a:ext cx="8229600" cy="4824437"/>
          </a:xfrm>
        </p:spPr>
        <p:txBody>
          <a:bodyPr/>
          <a:lstStyle/>
          <a:p>
            <a:pPr marL="514350" indent="-514350">
              <a:buFont typeface="+mj-lt"/>
              <a:buAutoNum type="arabicPeriod" startAt="4"/>
            </a:pPr>
            <a:r>
              <a:rPr lang="it-IT" sz="2800" dirty="0" smtClean="0"/>
              <a:t>Posso costruire ora la CMC, ossia</a:t>
            </a:r>
            <a:endParaRPr lang="it-IT" sz="2800" i="1" dirty="0"/>
          </a:p>
          <a:p>
            <a:pPr marL="0" indent="0">
              <a:buNone/>
            </a:pPr>
            <a:r>
              <a:rPr lang="it-IT" sz="2800" dirty="0"/>
              <a:t> </a:t>
            </a:r>
            <a:r>
              <a:rPr lang="it-IT" sz="2800" dirty="0" smtClean="0"/>
              <a:t>    </a:t>
            </a:r>
            <a:endParaRPr lang="it-IT" sz="2800" dirty="0"/>
          </a:p>
          <a:p>
            <a:pPr marL="0" indent="0">
              <a:buNone/>
            </a:pPr>
            <a:endParaRPr lang="it-IT" sz="2800" dirty="0" smtClean="0"/>
          </a:p>
          <a:p>
            <a:endParaRPr lang="it-IT" sz="2800" baseline="-25000" dirty="0" smtClean="0">
              <a:latin typeface="+mj-lt"/>
            </a:endParaRP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67</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2262284868"/>
              </p:ext>
            </p:extLst>
          </p:nvPr>
        </p:nvGraphicFramePr>
        <p:xfrm>
          <a:off x="683568" y="2348880"/>
          <a:ext cx="7704856" cy="2060575"/>
        </p:xfrm>
        <a:graphic>
          <a:graphicData uri="http://schemas.openxmlformats.org/presentationml/2006/ole">
            <mc:AlternateContent xmlns:mc="http://schemas.openxmlformats.org/markup-compatibility/2006">
              <mc:Choice xmlns:v="urn:schemas-microsoft-com:vml" Requires="v">
                <p:oleObj spid="_x0000_s118811" name="Equation" r:id="rId3" imgW="2971800" imgH="787320" progId="Equation.3">
                  <p:embed/>
                </p:oleObj>
              </mc:Choice>
              <mc:Fallback>
                <p:oleObj name="Equation" r:id="rId3" imgW="2971800" imgH="787320" progId="Equation.3">
                  <p:embed/>
                  <p:pic>
                    <p:nvPicPr>
                      <p:cNvPr id="0" name=""/>
                      <p:cNvPicPr>
                        <a:picLocks noChangeAspect="1" noChangeArrowheads="1"/>
                      </p:cNvPicPr>
                      <p:nvPr/>
                    </p:nvPicPr>
                    <p:blipFill>
                      <a:blip r:embed="rId4"/>
                      <a:srcRect/>
                      <a:stretch>
                        <a:fillRect/>
                      </a:stretch>
                    </p:blipFill>
                    <p:spPr bwMode="auto">
                      <a:xfrm>
                        <a:off x="683568" y="2348880"/>
                        <a:ext cx="7704856" cy="206057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4248085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CMC esempio</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68</a:t>
            </a:fld>
            <a:endParaRPr lang="it-IT" altLang="en-US"/>
          </a:p>
        </p:txBody>
      </p:sp>
      <p:pic>
        <p:nvPicPr>
          <p:cNvPr id="1177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628799"/>
            <a:ext cx="5256584" cy="4178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p:cNvSpPr>
            <a:spLocks noGrp="1"/>
          </p:cNvSpPr>
          <p:nvPr>
            <p:ph idx="1"/>
          </p:nvPr>
        </p:nvSpPr>
        <p:spPr>
          <a:xfrm>
            <a:off x="5486400" y="1412875"/>
            <a:ext cx="3478088" cy="4525963"/>
          </a:xfrm>
        </p:spPr>
        <p:txBody>
          <a:bodyPr/>
          <a:lstStyle/>
          <a:p>
            <a:r>
              <a:rPr lang="it-IT" sz="2800" dirty="0" smtClean="0"/>
              <a:t>Anche in questo caso, posso calcolare un numero riassuntivo della curva, ossia l’AUC (in figura tra parentesi</a:t>
            </a:r>
            <a:r>
              <a:rPr lang="it-IT" sz="2800" dirty="0" smtClean="0"/>
              <a:t>)</a:t>
            </a:r>
            <a:endParaRPr lang="it-IT" sz="2800" dirty="0" smtClean="0"/>
          </a:p>
        </p:txBody>
      </p:sp>
    </p:spTree>
    <p:extLst>
      <p:ext uri="{BB962C8B-B14F-4D97-AF65-F5344CB8AC3E}">
        <p14:creationId xmlns:p14="http://schemas.microsoft.com/office/powerpoint/2010/main" val="175028141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fontScale="90000"/>
          </a:bodyPr>
          <a:lstStyle/>
          <a:p>
            <a:r>
              <a:rPr lang="it-IT" dirty="0" smtClean="0"/>
              <a:t>Misure di valutazione di un regressore</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69</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2351844626"/>
              </p:ext>
            </p:extLst>
          </p:nvPr>
        </p:nvGraphicFramePr>
        <p:xfrm>
          <a:off x="3995936" y="5229200"/>
          <a:ext cx="1208088" cy="571500"/>
        </p:xfrm>
        <a:graphic>
          <a:graphicData uri="http://schemas.openxmlformats.org/presentationml/2006/ole">
            <mc:AlternateContent xmlns:mc="http://schemas.openxmlformats.org/markup-compatibility/2006">
              <mc:Choice xmlns:v="urn:schemas-microsoft-com:vml" Requires="v">
                <p:oleObj spid="_x0000_s124971" name="Equation" r:id="rId3" imgW="406080" imgH="190440" progId="Equation.3">
                  <p:embed/>
                </p:oleObj>
              </mc:Choice>
              <mc:Fallback>
                <p:oleObj name="Equation" r:id="rId3" imgW="406080" imgH="19044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5229200"/>
                        <a:ext cx="12080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380628736"/>
              </p:ext>
            </p:extLst>
          </p:nvPr>
        </p:nvGraphicFramePr>
        <p:xfrm>
          <a:off x="1835696" y="4005064"/>
          <a:ext cx="5397500" cy="685800"/>
        </p:xfrm>
        <a:graphic>
          <a:graphicData uri="http://schemas.openxmlformats.org/presentationml/2006/ole">
            <mc:AlternateContent xmlns:mc="http://schemas.openxmlformats.org/markup-compatibility/2006">
              <mc:Choice xmlns:v="urn:schemas-microsoft-com:vml" Requires="v">
                <p:oleObj spid="_x0000_s124972" name="Equation" r:id="rId5" imgW="1815840" imgH="228600" progId="Equation.3">
                  <p:embed/>
                </p:oleObj>
              </mc:Choice>
              <mc:Fallback>
                <p:oleObj name="Equation" r:id="rId5" imgW="1815840" imgH="2286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5696" y="4005064"/>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91943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1F49C307-CD9C-4C67-8069-44498F17BC25}" type="slidenum">
              <a:rPr lang="it-IT" altLang="en-US" sz="1400" smtClean="0">
                <a:solidFill>
                  <a:srgbClr val="800000"/>
                </a:solidFill>
                <a:latin typeface="Arial" charset="0"/>
              </a:rPr>
              <a:pPr eaLnBrk="1" hangingPunct="1">
                <a:spcBef>
                  <a:spcPct val="0"/>
                </a:spcBef>
                <a:buFontTx/>
                <a:buNone/>
              </a:pPr>
              <a:t>7</a:t>
            </a:fld>
            <a:endParaRPr lang="it-IT" altLang="en-US" sz="1400" smtClean="0">
              <a:solidFill>
                <a:srgbClr val="800000"/>
              </a:solidFill>
              <a:latin typeface="Arial" charset="0"/>
            </a:endParaRPr>
          </a:p>
        </p:txBody>
      </p:sp>
      <p:sp>
        <p:nvSpPr>
          <p:cNvPr id="5123" name="Rectangle 2"/>
          <p:cNvSpPr>
            <a:spLocks noGrp="1" noChangeArrowheads="1"/>
          </p:cNvSpPr>
          <p:nvPr>
            <p:ph type="title"/>
          </p:nvPr>
        </p:nvSpPr>
        <p:spPr/>
        <p:txBody>
          <a:bodyPr/>
          <a:lstStyle/>
          <a:p>
            <a:r>
              <a:rPr lang="en-US" altLang="en-US" dirty="0" err="1" smtClean="0"/>
              <a:t>Valutazione</a:t>
            </a:r>
            <a:r>
              <a:rPr lang="en-US" altLang="en-US" dirty="0" smtClean="0"/>
              <a:t> di un </a:t>
            </a:r>
            <a:r>
              <a:rPr lang="en-US" altLang="en-US" dirty="0" err="1" smtClean="0"/>
              <a:t>classificatore</a:t>
            </a:r>
            <a:endParaRPr lang="en-US" altLang="en-US" dirty="0" smtClean="0"/>
          </a:p>
        </p:txBody>
      </p:sp>
      <p:sp>
        <p:nvSpPr>
          <p:cNvPr id="3076" name="Rectangle 3"/>
          <p:cNvSpPr>
            <a:spLocks noChangeArrowheads="1"/>
          </p:cNvSpPr>
          <p:nvPr/>
        </p:nvSpPr>
        <p:spPr bwMode="auto">
          <a:xfrm>
            <a:off x="539750" y="1412875"/>
            <a:ext cx="8353425" cy="4896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en-US" altLang="en-US" sz="2800" dirty="0" err="1" smtClean="0">
                <a:cs typeface="Tahoma" pitchFamily="34" charset="0"/>
                <a:sym typeface="Symbol" pitchFamily="18" charset="2"/>
              </a:rPr>
              <a:t>Assumiamo</a:t>
            </a:r>
            <a:r>
              <a:rPr lang="en-US" altLang="en-US" sz="2800" dirty="0" smtClean="0">
                <a:cs typeface="Tahoma" pitchFamily="34" charset="0"/>
                <a:sym typeface="Symbol" pitchFamily="18" charset="2"/>
              </a:rPr>
              <a:t> di </a:t>
            </a:r>
            <a:r>
              <a:rPr lang="en-US" altLang="en-US" sz="2800" dirty="0" err="1" smtClean="0">
                <a:cs typeface="Tahoma" pitchFamily="34" charset="0"/>
                <a:sym typeface="Symbol" pitchFamily="18" charset="2"/>
              </a:rPr>
              <a:t>avere</a:t>
            </a:r>
            <a:r>
              <a:rPr lang="en-US" altLang="en-US" sz="2800" dirty="0" smtClean="0">
                <a:cs typeface="Tahoma" pitchFamily="34" charset="0"/>
                <a:sym typeface="Symbol" pitchFamily="18" charset="2"/>
              </a:rPr>
              <a:t> un </a:t>
            </a:r>
            <a:r>
              <a:rPr lang="en-US" altLang="en-US" sz="2800" dirty="0" err="1" smtClean="0">
                <a:cs typeface="Tahoma" pitchFamily="34" charset="0"/>
                <a:sym typeface="Symbol" pitchFamily="18" charset="2"/>
              </a:rPr>
              <a:t>generico</a:t>
            </a:r>
            <a:r>
              <a:rPr lang="en-US" altLang="en-US" sz="2800" dirty="0" smtClean="0">
                <a:cs typeface="Tahoma" pitchFamily="34" charset="0"/>
                <a:sym typeface="Symbol" pitchFamily="18" charset="2"/>
              </a:rPr>
              <a:t> </a:t>
            </a:r>
            <a:r>
              <a:rPr lang="en-US" altLang="en-US" sz="2800" dirty="0" err="1" smtClean="0">
                <a:cs typeface="Tahoma" pitchFamily="34" charset="0"/>
                <a:sym typeface="Symbol" pitchFamily="18" charset="2"/>
              </a:rPr>
              <a:t>problema</a:t>
            </a:r>
            <a:r>
              <a:rPr lang="en-US" altLang="en-US" sz="2800" dirty="0" smtClean="0">
                <a:cs typeface="Tahoma" pitchFamily="34" charset="0"/>
                <a:sym typeface="Symbol" pitchFamily="18" charset="2"/>
              </a:rPr>
              <a:t> di </a:t>
            </a:r>
            <a:r>
              <a:rPr lang="en-US" altLang="en-US" sz="2800" dirty="0" err="1" smtClean="0">
                <a:cs typeface="Tahoma" pitchFamily="34" charset="0"/>
                <a:sym typeface="Symbol" pitchFamily="18" charset="2"/>
              </a:rPr>
              <a:t>classificazione</a:t>
            </a:r>
            <a:r>
              <a:rPr lang="en-US" altLang="en-US" sz="2800" dirty="0" smtClean="0">
                <a:cs typeface="Tahoma" pitchFamily="34" charset="0"/>
                <a:sym typeface="Symbol" pitchFamily="18" charset="2"/>
              </a:rPr>
              <a:t> a C </a:t>
            </a:r>
            <a:r>
              <a:rPr lang="en-US" altLang="en-US" sz="2800" dirty="0" err="1" smtClean="0">
                <a:cs typeface="Tahoma" pitchFamily="34" charset="0"/>
                <a:sym typeface="Symbol" pitchFamily="18" charset="2"/>
              </a:rPr>
              <a:t>classi</a:t>
            </a:r>
            <a:r>
              <a:rPr lang="en-US" altLang="en-US" sz="2800" dirty="0" smtClean="0">
                <a:cs typeface="Tahoma" pitchFamily="34" charset="0"/>
                <a:sym typeface="Symbol" pitchFamily="18" charset="2"/>
              </a:rPr>
              <a:t>                     </a:t>
            </a:r>
            <a:r>
              <a:rPr lang="en-US" altLang="en-US" sz="2800" dirty="0" err="1" smtClean="0">
                <a:cs typeface="Tahoma" pitchFamily="34" charset="0"/>
                <a:sym typeface="Symbol" pitchFamily="18" charset="2"/>
              </a:rPr>
              <a:t>ed</a:t>
            </a:r>
            <a:r>
              <a:rPr lang="en-US" altLang="en-US" sz="2800" dirty="0" smtClean="0">
                <a:cs typeface="Tahoma" pitchFamily="34" charset="0"/>
                <a:sym typeface="Symbol" pitchFamily="18" charset="2"/>
              </a:rPr>
              <a:t> un pattern da </a:t>
            </a:r>
            <a:r>
              <a:rPr lang="en-US" altLang="en-US" sz="2800" dirty="0" err="1" smtClean="0">
                <a:cs typeface="Tahoma" pitchFamily="34" charset="0"/>
                <a:sym typeface="Symbol" pitchFamily="18" charset="2"/>
              </a:rPr>
              <a:t>classificare</a:t>
            </a:r>
            <a:r>
              <a:rPr lang="en-US" altLang="en-US" sz="2800" dirty="0" smtClean="0">
                <a:cs typeface="Tahoma" pitchFamily="34" charset="0"/>
                <a:sym typeface="Symbol" pitchFamily="18" charset="2"/>
              </a:rPr>
              <a:t> </a:t>
            </a:r>
            <a:r>
              <a:rPr lang="en-US" altLang="en-US" sz="2800" b="1" i="1" dirty="0" smtClean="0">
                <a:cs typeface="Tahoma" pitchFamily="34" charset="0"/>
                <a:sym typeface="Symbol" pitchFamily="18" charset="2"/>
              </a:rPr>
              <a:t>x </a:t>
            </a:r>
            <a:r>
              <a:rPr lang="en-US" altLang="en-US" sz="2800" dirty="0" smtClean="0">
                <a:cs typeface="Tahoma" pitchFamily="34" charset="0"/>
                <a:sym typeface="Symbol" pitchFamily="18" charset="2"/>
              </a:rPr>
              <a:t>con</a:t>
            </a:r>
          </a:p>
          <a:p>
            <a:pPr lvl="1">
              <a:defRPr/>
            </a:pPr>
            <a:endParaRPr lang="it-IT" altLang="en-US" sz="2400" dirty="0" smtClean="0">
              <a:cs typeface="Tahoma" pitchFamily="34" charset="0"/>
              <a:sym typeface="Symbol" pitchFamily="18" charset="2"/>
            </a:endParaRPr>
          </a:p>
          <a:p>
            <a:pPr lvl="1">
              <a:defRPr/>
            </a:pPr>
            <a:r>
              <a:rPr lang="it-IT" altLang="en-US" sz="2400" dirty="0" smtClean="0">
                <a:cs typeface="Tahoma" pitchFamily="34" charset="0"/>
                <a:sym typeface="Symbol" pitchFamily="18" charset="2"/>
              </a:rPr>
              <a:t> </a:t>
            </a:r>
          </a:p>
          <a:p>
            <a:pPr lvl="1">
              <a:defRPr/>
            </a:pPr>
            <a:endParaRPr lang="it-IT" altLang="en-US" sz="2400" dirty="0" smtClean="0">
              <a:cs typeface="Tahoma" pitchFamily="34" charset="0"/>
              <a:sym typeface="Symbol" pitchFamily="18" charset="2"/>
            </a:endParaRPr>
          </a:p>
          <a:p>
            <a:pPr lvl="1">
              <a:defRPr/>
            </a:pPr>
            <a:r>
              <a:rPr lang="it-IT" altLang="en-US" sz="2400" dirty="0" smtClean="0">
                <a:cs typeface="Tahoma" pitchFamily="34" charset="0"/>
                <a:sym typeface="Symbol" pitchFamily="18" charset="2"/>
              </a:rPr>
              <a:t>       </a:t>
            </a:r>
            <a:r>
              <a:rPr lang="en-GB" altLang="en-US" sz="2400" dirty="0" err="1" smtClean="0"/>
              <a:t>spazio</a:t>
            </a:r>
            <a:r>
              <a:rPr lang="en-GB" altLang="en-US" sz="2400" dirty="0" smtClean="0"/>
              <a:t> </a:t>
            </a:r>
            <a:r>
              <a:rPr lang="en-GB" altLang="en-US" sz="2400" dirty="0" err="1" smtClean="0"/>
              <a:t>delle</a:t>
            </a:r>
            <a:r>
              <a:rPr lang="en-GB" altLang="en-US" sz="2400" dirty="0" smtClean="0"/>
              <a:t> feature </a:t>
            </a:r>
          </a:p>
          <a:p>
            <a:pPr lvl="1">
              <a:defRPr/>
            </a:pPr>
            <a:endParaRPr lang="en-GB" altLang="en-US" sz="2400" dirty="0"/>
          </a:p>
          <a:p>
            <a:pPr lvl="1">
              <a:defRPr/>
            </a:pPr>
            <a:r>
              <a:rPr lang="en-GB" altLang="en-US" sz="3200" b="1" i="1" dirty="0" smtClean="0"/>
              <a:t>x</a:t>
            </a:r>
            <a:r>
              <a:rPr lang="en-GB" altLang="en-US" sz="2400" b="1" i="1" dirty="0" smtClean="0"/>
              <a:t> </a:t>
            </a:r>
            <a:r>
              <a:rPr lang="en-GB" altLang="en-US" sz="2400" dirty="0" err="1" smtClean="0"/>
              <a:t>prodotto</a:t>
            </a:r>
            <a:r>
              <a:rPr lang="en-GB" altLang="en-US" sz="2400" dirty="0" smtClean="0"/>
              <a:t> da </a:t>
            </a:r>
            <a:r>
              <a:rPr lang="en-GB" altLang="en-US" sz="2400" dirty="0" err="1" smtClean="0"/>
              <a:t>una</a:t>
            </a:r>
            <a:r>
              <a:rPr lang="en-GB" altLang="en-US" sz="2400" dirty="0" smtClean="0"/>
              <a:t> </a:t>
            </a:r>
            <a:r>
              <a:rPr lang="en-GB" altLang="en-US" sz="2400" dirty="0" err="1" smtClean="0"/>
              <a:t>particolare</a:t>
            </a:r>
            <a:r>
              <a:rPr lang="en-GB" altLang="en-US" sz="2400" dirty="0" smtClean="0"/>
              <a:t> </a:t>
            </a:r>
            <a:r>
              <a:rPr lang="en-GB" altLang="en-US" sz="2400" dirty="0" err="1" smtClean="0"/>
              <a:t>variabile</a:t>
            </a:r>
            <a:r>
              <a:rPr lang="en-GB" altLang="en-US" sz="2400" dirty="0" smtClean="0"/>
              <a:t> </a:t>
            </a:r>
            <a:r>
              <a:rPr lang="en-GB" altLang="en-US" sz="2400" dirty="0" err="1" smtClean="0"/>
              <a:t>aleatoria</a:t>
            </a:r>
            <a:r>
              <a:rPr lang="en-GB" altLang="en-US" sz="2400" dirty="0" smtClean="0"/>
              <a:t> </a:t>
            </a:r>
            <a:r>
              <a:rPr lang="en-GB" altLang="en-US" sz="3200" dirty="0" smtClean="0"/>
              <a:t>X</a:t>
            </a:r>
            <a:endParaRPr lang="en-US" altLang="en-US" sz="3200" dirty="0" smtClean="0">
              <a:cs typeface="Tahoma" pitchFamily="34" charset="0"/>
              <a:sym typeface="Symbol" pitchFamily="18" charset="2"/>
            </a:endParaRPr>
          </a:p>
        </p:txBody>
      </p:sp>
      <p:graphicFrame>
        <p:nvGraphicFramePr>
          <p:cNvPr id="5125" name="Object 1"/>
          <p:cNvGraphicFramePr>
            <a:graphicFrameLocks noChangeAspect="1"/>
          </p:cNvGraphicFramePr>
          <p:nvPr>
            <p:extLst>
              <p:ext uri="{D42A27DB-BD31-4B8C-83A1-F6EECF244321}">
                <p14:modId xmlns:p14="http://schemas.microsoft.com/office/powerpoint/2010/main" val="4287642743"/>
              </p:ext>
            </p:extLst>
          </p:nvPr>
        </p:nvGraphicFramePr>
        <p:xfrm>
          <a:off x="1475656" y="3068960"/>
          <a:ext cx="4309789" cy="699641"/>
        </p:xfrm>
        <a:graphic>
          <a:graphicData uri="http://schemas.openxmlformats.org/presentationml/2006/ole">
            <mc:AlternateContent xmlns:mc="http://schemas.openxmlformats.org/markup-compatibility/2006">
              <mc:Choice xmlns:v="urn:schemas-microsoft-com:vml" Requires="v">
                <p:oleObj spid="_x0000_s123965" name="Equation" r:id="rId4" imgW="1485720" imgH="241200" progId="Equation.3">
                  <p:embed/>
                </p:oleObj>
              </mc:Choice>
              <mc:Fallback>
                <p:oleObj name="Equation" r:id="rId4" imgW="148572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3068960"/>
                        <a:ext cx="4309789" cy="699641"/>
                      </a:xfrm>
                      <a:prstGeom prst="rect">
                        <a:avLst/>
                      </a:prstGeom>
                      <a:noFill/>
                      <a:ln>
                        <a:noFill/>
                      </a:ln>
                      <a:effectLst/>
                      <a:extLst/>
                    </p:spPr>
                  </p:pic>
                </p:oleObj>
              </mc:Fallback>
            </mc:AlternateContent>
          </a:graphicData>
        </a:graphic>
      </p:graphicFrame>
      <p:graphicFrame>
        <p:nvGraphicFramePr>
          <p:cNvPr id="5126" name="Object 2"/>
          <p:cNvGraphicFramePr>
            <a:graphicFrameLocks noChangeAspect="1"/>
          </p:cNvGraphicFramePr>
          <p:nvPr>
            <p:extLst>
              <p:ext uri="{D42A27DB-BD31-4B8C-83A1-F6EECF244321}">
                <p14:modId xmlns:p14="http://schemas.microsoft.com/office/powerpoint/2010/main" val="3005646094"/>
              </p:ext>
            </p:extLst>
          </p:nvPr>
        </p:nvGraphicFramePr>
        <p:xfrm>
          <a:off x="1496345" y="3933056"/>
          <a:ext cx="699391" cy="585291"/>
        </p:xfrm>
        <a:graphic>
          <a:graphicData uri="http://schemas.openxmlformats.org/presentationml/2006/ole">
            <mc:AlternateContent xmlns:mc="http://schemas.openxmlformats.org/markup-compatibility/2006">
              <mc:Choice xmlns:v="urn:schemas-microsoft-com:vml" Requires="v">
                <p:oleObj spid="_x0000_s123966" name="Equation" r:id="rId6" imgW="228600" imgH="190500" progId="Equation.3">
                  <p:embed/>
                </p:oleObj>
              </mc:Choice>
              <mc:Fallback>
                <p:oleObj name="Equation" r:id="rId6" imgW="228600" imgH="190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6345" y="3933056"/>
                        <a:ext cx="699391" cy="585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684951184"/>
              </p:ext>
            </p:extLst>
          </p:nvPr>
        </p:nvGraphicFramePr>
        <p:xfrm>
          <a:off x="5148064" y="1772816"/>
          <a:ext cx="2000250" cy="685800"/>
        </p:xfrm>
        <a:graphic>
          <a:graphicData uri="http://schemas.openxmlformats.org/presentationml/2006/ole">
            <mc:AlternateContent xmlns:mc="http://schemas.openxmlformats.org/markup-compatibility/2006">
              <mc:Choice xmlns:v="urn:schemas-microsoft-com:vml" Requires="v">
                <p:oleObj spid="_x0000_s123967" name="Equation" r:id="rId8" imgW="672840" imgH="228600" progId="Equation.3">
                  <p:embed/>
                </p:oleObj>
              </mc:Choice>
              <mc:Fallback>
                <p:oleObj name="Equation" r:id="rId8" imgW="672840" imgH="228600" progId="Equation.3">
                  <p:embed/>
                  <p:pic>
                    <p:nvPicPr>
                      <p:cNvPr id="0" name="Object 6"/>
                      <p:cNvPicPr>
                        <a:picLocks noChangeAspect="1" noChangeArrowheads="1"/>
                      </p:cNvPicPr>
                      <p:nvPr/>
                    </p:nvPicPr>
                    <p:blipFill>
                      <a:blip r:embed="rId9"/>
                      <a:srcRect/>
                      <a:stretch>
                        <a:fillRect/>
                      </a:stretch>
                    </p:blipFill>
                    <p:spPr bwMode="auto">
                      <a:xfrm>
                        <a:off x="5148064" y="1772816"/>
                        <a:ext cx="20002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8987096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Mean Squared Error</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Dato il regressore ideale</a:t>
            </a:r>
          </a:p>
          <a:p>
            <a:endParaRPr lang="it-IT" sz="2800" dirty="0"/>
          </a:p>
          <a:p>
            <a:endParaRPr lang="it-IT" sz="2800" dirty="0" smtClean="0"/>
          </a:p>
          <a:p>
            <a:pPr marL="0" indent="0">
              <a:buNone/>
            </a:pPr>
            <a:r>
              <a:rPr lang="it-IT" sz="2800" dirty="0" smtClean="0"/>
              <a:t>   vogliamo ricavare tramite training un modello</a:t>
            </a:r>
          </a:p>
          <a:p>
            <a:r>
              <a:rPr lang="it-IT" sz="2800" dirty="0" smtClean="0"/>
              <a:t>Il Mean Squared Error è </a:t>
            </a:r>
          </a:p>
          <a:p>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70</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1801208512"/>
              </p:ext>
            </p:extLst>
          </p:nvPr>
        </p:nvGraphicFramePr>
        <p:xfrm>
          <a:off x="7812360" y="2852936"/>
          <a:ext cx="1133475" cy="725487"/>
        </p:xfrm>
        <a:graphic>
          <a:graphicData uri="http://schemas.openxmlformats.org/presentationml/2006/ole">
            <mc:AlternateContent xmlns:mc="http://schemas.openxmlformats.org/markup-compatibility/2006">
              <mc:Choice xmlns:v="urn:schemas-microsoft-com:vml" Requires="v">
                <p:oleObj spid="_x0000_s126017" name="Equation" r:id="rId3" imgW="380880" imgH="241200" progId="Equation.3">
                  <p:embed/>
                </p:oleObj>
              </mc:Choice>
              <mc:Fallback>
                <p:oleObj name="Equation" r:id="rId3" imgW="380880" imgH="241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2360" y="2852936"/>
                        <a:ext cx="113347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8061629"/>
              </p:ext>
            </p:extLst>
          </p:nvPr>
        </p:nvGraphicFramePr>
        <p:xfrm>
          <a:off x="2411760" y="4365104"/>
          <a:ext cx="4302125" cy="1143000"/>
        </p:xfrm>
        <a:graphic>
          <a:graphicData uri="http://schemas.openxmlformats.org/presentationml/2006/ole">
            <mc:AlternateContent xmlns:mc="http://schemas.openxmlformats.org/markup-compatibility/2006">
              <mc:Choice xmlns:v="urn:schemas-microsoft-com:vml" Requires="v">
                <p:oleObj spid="_x0000_s126018" name="Equation" r:id="rId5" imgW="1447560" imgH="380880" progId="Equation.3">
                  <p:embed/>
                </p:oleObj>
              </mc:Choice>
              <mc:Fallback>
                <p:oleObj name="Equation" r:id="rId5" imgW="1447560" imgH="380880" progId="Equation.3">
                  <p:embed/>
                  <p:pic>
                    <p:nvPicPr>
                      <p:cNvPr id="0" name="Object 4"/>
                      <p:cNvPicPr>
                        <a:picLocks noChangeAspect="1" noChangeArrowheads="1"/>
                      </p:cNvPicPr>
                      <p:nvPr/>
                    </p:nvPicPr>
                    <p:blipFill>
                      <a:blip r:embed="rId6"/>
                      <a:srcRect/>
                      <a:stretch>
                        <a:fillRect/>
                      </a:stretch>
                    </p:blipFill>
                    <p:spPr bwMode="auto">
                      <a:xfrm>
                        <a:off x="2411760" y="4365104"/>
                        <a:ext cx="4302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02085859"/>
              </p:ext>
            </p:extLst>
          </p:nvPr>
        </p:nvGraphicFramePr>
        <p:xfrm>
          <a:off x="2051720" y="2132856"/>
          <a:ext cx="5397500" cy="685800"/>
        </p:xfrm>
        <a:graphic>
          <a:graphicData uri="http://schemas.openxmlformats.org/presentationml/2006/ole">
            <mc:AlternateContent xmlns:mc="http://schemas.openxmlformats.org/markup-compatibility/2006">
              <mc:Choice xmlns:v="urn:schemas-microsoft-com:vml" Requires="v">
                <p:oleObj spid="_x0000_s126019" name="Equation" r:id="rId7" imgW="1815840" imgH="228600" progId="Equation.3">
                  <p:embed/>
                </p:oleObj>
              </mc:Choice>
              <mc:Fallback>
                <p:oleObj name="Equation" r:id="rId7" imgW="1815840" imgH="228600"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1720" y="2132856"/>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7956380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Mean Squared Error (2)</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Nel momento in cui ho N realizzazioni</a:t>
            </a:r>
            <a:r>
              <a:rPr lang="it-IT" sz="2800" i="1" dirty="0"/>
              <a:t> </a:t>
            </a:r>
            <a:r>
              <a:rPr lang="en-US" sz="2800" dirty="0"/>
              <a:t>{</a:t>
            </a:r>
            <a:r>
              <a:rPr lang="it-IT" sz="2800" i="1" dirty="0" smtClean="0"/>
              <a:t>x</a:t>
            </a:r>
            <a:r>
              <a:rPr lang="it-IT" sz="2800" dirty="0" smtClean="0"/>
              <a:t>} della </a:t>
            </a:r>
            <a:r>
              <a:rPr lang="it-IT" sz="2800" dirty="0"/>
              <a:t>v.a. </a:t>
            </a:r>
            <a:r>
              <a:rPr lang="it-IT" sz="2800" i="1" dirty="0" smtClean="0"/>
              <a:t>X</a:t>
            </a:r>
            <a:r>
              <a:rPr lang="it-IT" sz="2800" dirty="0" smtClean="0"/>
              <a:t>, ho  </a:t>
            </a:r>
          </a:p>
          <a:p>
            <a:endParaRPr lang="it-IT" sz="2800" dirty="0"/>
          </a:p>
          <a:p>
            <a:endParaRPr lang="it-IT" sz="2800" dirty="0" smtClean="0"/>
          </a:p>
          <a:p>
            <a:endParaRPr lang="it-IT" sz="2800" dirty="0" smtClean="0"/>
          </a:p>
          <a:p>
            <a:pPr marL="0" indent="0">
              <a:buNone/>
            </a:pPr>
            <a:r>
              <a:rPr lang="it-IT" sz="2800" dirty="0" smtClean="0"/>
              <a:t>   dove </a:t>
            </a:r>
            <a:r>
              <a:rPr lang="it-IT" sz="2800" i="1" dirty="0"/>
              <a:t> </a:t>
            </a:r>
            <a:r>
              <a:rPr lang="en-US" sz="2800" dirty="0" smtClean="0"/>
              <a:t>{</a:t>
            </a:r>
            <a:r>
              <a:rPr lang="it-IT" sz="2800" i="1" dirty="0" smtClean="0"/>
              <a:t>y</a:t>
            </a:r>
            <a:r>
              <a:rPr lang="it-IT" sz="2800" dirty="0" smtClean="0"/>
              <a:t>} </a:t>
            </a:r>
            <a:r>
              <a:rPr lang="it-IT" sz="2800" i="1" dirty="0" smtClean="0"/>
              <a:t> </a:t>
            </a:r>
            <a:r>
              <a:rPr lang="it-IT" sz="2800" dirty="0" smtClean="0"/>
              <a:t>sono</a:t>
            </a:r>
            <a:r>
              <a:rPr lang="it-IT" sz="2800" i="1" dirty="0" smtClean="0"/>
              <a:t> </a:t>
            </a:r>
            <a:r>
              <a:rPr lang="it-IT" sz="2800" dirty="0" smtClean="0"/>
              <a:t>le realizzazioni della variabile Y, o </a:t>
            </a:r>
          </a:p>
          <a:p>
            <a:pPr marL="0" indent="0">
              <a:buNone/>
            </a:pPr>
            <a:r>
              <a:rPr lang="it-IT" sz="2800" dirty="0"/>
              <a:t> </a:t>
            </a:r>
            <a:r>
              <a:rPr lang="it-IT" sz="2800" dirty="0" smtClean="0"/>
              <a:t>  semplicemente risposte </a:t>
            </a:r>
          </a:p>
          <a:p>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71</a:t>
            </a:fld>
            <a:endParaRPr lang="it-IT" altLang="en-US"/>
          </a:p>
        </p:txBody>
      </p:sp>
      <p:graphicFrame>
        <p:nvGraphicFramePr>
          <p:cNvPr id="7" name="Object 6"/>
          <p:cNvGraphicFramePr>
            <a:graphicFrameLocks noChangeAspect="1"/>
          </p:cNvGraphicFramePr>
          <p:nvPr>
            <p:extLst>
              <p:ext uri="{D42A27DB-BD31-4B8C-83A1-F6EECF244321}">
                <p14:modId xmlns:p14="http://schemas.microsoft.com/office/powerpoint/2010/main" val="3603383011"/>
              </p:ext>
            </p:extLst>
          </p:nvPr>
        </p:nvGraphicFramePr>
        <p:xfrm>
          <a:off x="2123728" y="2348880"/>
          <a:ext cx="4756150" cy="1371600"/>
        </p:xfrm>
        <a:graphic>
          <a:graphicData uri="http://schemas.openxmlformats.org/presentationml/2006/ole">
            <mc:AlternateContent xmlns:mc="http://schemas.openxmlformats.org/markup-compatibility/2006">
              <mc:Choice xmlns:v="urn:schemas-microsoft-com:vml" Requires="v">
                <p:oleObj spid="_x0000_s132118" name="Equation" r:id="rId3" imgW="1600200" imgH="457200" progId="Equation.3">
                  <p:embed/>
                </p:oleObj>
              </mc:Choice>
              <mc:Fallback>
                <p:oleObj name="Equation" r:id="rId3" imgW="1600200" imgH="457200" progId="Equation.3">
                  <p:embed/>
                  <p:pic>
                    <p:nvPicPr>
                      <p:cNvPr id="0" name=""/>
                      <p:cNvPicPr>
                        <a:picLocks noChangeAspect="1" noChangeArrowheads="1"/>
                      </p:cNvPicPr>
                      <p:nvPr/>
                    </p:nvPicPr>
                    <p:blipFill>
                      <a:blip r:embed="rId4"/>
                      <a:srcRect/>
                      <a:stretch>
                        <a:fillRect/>
                      </a:stretch>
                    </p:blipFill>
                    <p:spPr bwMode="auto">
                      <a:xfrm>
                        <a:off x="2123728" y="2348880"/>
                        <a:ext cx="47561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2404206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Correlazione</a:t>
            </a:r>
            <a:endParaRPr lang="en-US" dirty="0"/>
          </a:p>
        </p:txBody>
      </p:sp>
      <p:sp>
        <p:nvSpPr>
          <p:cNvPr id="3" name="Content Placeholder 2"/>
          <p:cNvSpPr>
            <a:spLocks noGrp="1"/>
          </p:cNvSpPr>
          <p:nvPr>
            <p:ph idx="1"/>
          </p:nvPr>
        </p:nvSpPr>
        <p:spPr>
          <a:xfrm>
            <a:off x="323528" y="1196752"/>
            <a:ext cx="8352730" cy="4525963"/>
          </a:xfrm>
        </p:spPr>
        <p:txBody>
          <a:bodyPr/>
          <a:lstStyle/>
          <a:p>
            <a:r>
              <a:rPr lang="it-IT" sz="2400" dirty="0" smtClean="0"/>
              <a:t>Utile nel momento in cui voglio avere una nozione di significatività statistica associata ai risultati</a:t>
            </a:r>
          </a:p>
          <a:p>
            <a:endParaRPr lang="it-IT" sz="2800" dirty="0"/>
          </a:p>
          <a:p>
            <a:endParaRPr lang="it-IT" sz="2800" dirty="0" smtClean="0"/>
          </a:p>
          <a:p>
            <a:endParaRPr lang="it-IT" sz="2800" dirty="0"/>
          </a:p>
          <a:p>
            <a:endParaRPr lang="it-IT" sz="2800" dirty="0" smtClean="0"/>
          </a:p>
          <a:p>
            <a:endParaRPr lang="it-IT" sz="2800" dirty="0" smtClean="0"/>
          </a:p>
          <a:p>
            <a:endParaRPr lang="it-IT" sz="2800" dirty="0"/>
          </a:p>
          <a:p>
            <a:r>
              <a:rPr lang="it-IT" sz="2400" dirty="0" smtClean="0"/>
              <a:t>Ho i miei valori ground truth e i miei risultati di regressione, ossia i vettori</a:t>
            </a:r>
          </a:p>
          <a:p>
            <a:r>
              <a:rPr lang="it-IT" sz="2400" dirty="0" smtClean="0"/>
              <a:t>Da accoppiare al MSE!!!</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72</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2042990698"/>
              </p:ext>
            </p:extLst>
          </p:nvPr>
        </p:nvGraphicFramePr>
        <p:xfrm>
          <a:off x="3660304" y="2564904"/>
          <a:ext cx="1694706" cy="2531368"/>
        </p:xfrm>
        <a:graphic>
          <a:graphicData uri="http://schemas.openxmlformats.org/presentationml/2006/ole">
            <mc:AlternateContent xmlns:mc="http://schemas.openxmlformats.org/markup-compatibility/2006">
              <mc:Choice xmlns:v="urn:schemas-microsoft-com:vml" Requires="v">
                <p:oleObj spid="_x0000_s134182" name="Equation" r:id="rId3" imgW="634680" imgH="939600" progId="Equation.3">
                  <p:embed/>
                </p:oleObj>
              </mc:Choice>
              <mc:Fallback>
                <p:oleObj name="Equation" r:id="rId3" imgW="634680" imgH="939600" progId="Equation.3">
                  <p:embed/>
                  <p:pic>
                    <p:nvPicPr>
                      <p:cNvPr id="0" name="Object 6"/>
                      <p:cNvPicPr>
                        <a:picLocks noChangeAspect="1" noChangeArrowheads="1"/>
                      </p:cNvPicPr>
                      <p:nvPr/>
                    </p:nvPicPr>
                    <p:blipFill>
                      <a:blip r:embed="rId4"/>
                      <a:srcRect/>
                      <a:stretch>
                        <a:fillRect/>
                      </a:stretch>
                    </p:blipFill>
                    <p:spPr bwMode="auto">
                      <a:xfrm>
                        <a:off x="3660304" y="2564904"/>
                        <a:ext cx="1694706" cy="2531368"/>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63447738"/>
              </p:ext>
            </p:extLst>
          </p:nvPr>
        </p:nvGraphicFramePr>
        <p:xfrm>
          <a:off x="4427984" y="5301208"/>
          <a:ext cx="1397000" cy="800100"/>
        </p:xfrm>
        <a:graphic>
          <a:graphicData uri="http://schemas.openxmlformats.org/presentationml/2006/ole">
            <mc:AlternateContent xmlns:mc="http://schemas.openxmlformats.org/markup-compatibility/2006">
              <mc:Choice xmlns:v="urn:schemas-microsoft-com:vml" Requires="v">
                <p:oleObj spid="_x0000_s134183" name="Equation" r:id="rId5" imgW="469800" imgH="266400" progId="Equation.3">
                  <p:embed/>
                </p:oleObj>
              </mc:Choice>
              <mc:Fallback>
                <p:oleObj name="Equation" r:id="rId5" imgW="469800" imgH="266400" progId="Equation.3">
                  <p:embed/>
                  <p:pic>
                    <p:nvPicPr>
                      <p:cNvPr id="0" name=""/>
                      <p:cNvPicPr>
                        <a:picLocks noChangeAspect="1" noChangeArrowheads="1"/>
                      </p:cNvPicPr>
                      <p:nvPr/>
                    </p:nvPicPr>
                    <p:blipFill>
                      <a:blip r:embed="rId6"/>
                      <a:srcRect/>
                      <a:stretch>
                        <a:fillRect/>
                      </a:stretch>
                    </p:blipFill>
                    <p:spPr bwMode="auto">
                      <a:xfrm>
                        <a:off x="4427984" y="5301208"/>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301808532"/>
              </p:ext>
            </p:extLst>
          </p:nvPr>
        </p:nvGraphicFramePr>
        <p:xfrm>
          <a:off x="3851920" y="1844824"/>
          <a:ext cx="1169987" cy="1447800"/>
        </p:xfrm>
        <a:graphic>
          <a:graphicData uri="http://schemas.openxmlformats.org/presentationml/2006/ole">
            <mc:AlternateContent xmlns:mc="http://schemas.openxmlformats.org/markup-compatibility/2006">
              <mc:Choice xmlns:v="urn:schemas-microsoft-com:vml" Requires="v">
                <p:oleObj spid="_x0000_s134184" name="Equation" r:id="rId7" imgW="393480" imgH="482400" progId="Equation.3">
                  <p:embed/>
                </p:oleObj>
              </mc:Choice>
              <mc:Fallback>
                <p:oleObj name="Equation" r:id="rId7" imgW="393480" imgH="482400" progId="Equation.3">
                  <p:embed/>
                  <p:pic>
                    <p:nvPicPr>
                      <p:cNvPr id="0" name=""/>
                      <p:cNvPicPr>
                        <a:picLocks noChangeAspect="1" noChangeArrowheads="1"/>
                      </p:cNvPicPr>
                      <p:nvPr/>
                    </p:nvPicPr>
                    <p:blipFill>
                      <a:blip r:embed="rId8"/>
                      <a:srcRect/>
                      <a:stretch>
                        <a:fillRect/>
                      </a:stretch>
                    </p:blipFill>
                    <p:spPr bwMode="auto">
                      <a:xfrm>
                        <a:off x="3851920" y="1844824"/>
                        <a:ext cx="11699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9534764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Correlazione - Pearson</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Calcolo il coeff </a:t>
            </a:r>
            <a:r>
              <a:rPr lang="it-IT" sz="2800" dirty="0" smtClean="0">
                <a:latin typeface="Symbol" panose="05050102010706020507" pitchFamily="18" charset="2"/>
              </a:rPr>
              <a:t>r</a:t>
            </a:r>
            <a:r>
              <a:rPr lang="it-IT" sz="2800" dirty="0" smtClean="0"/>
              <a:t> di Pearson tra i due vettori </a:t>
            </a:r>
          </a:p>
          <a:p>
            <a:endParaRPr lang="it-IT" sz="2800" dirty="0"/>
          </a:p>
          <a:p>
            <a:endParaRPr lang="it-IT" sz="2800" dirty="0"/>
          </a:p>
          <a:p>
            <a:endParaRPr lang="it-IT" sz="2800" dirty="0" smtClean="0"/>
          </a:p>
          <a:p>
            <a:r>
              <a:rPr lang="it-IT" sz="2800" dirty="0" smtClean="0"/>
              <a:t>Il coefficiente varia tra -1 (max  correlazione negativa) a 1 (max correlazione positiva). Se                            </a:t>
            </a:r>
          </a:p>
          <a:p>
            <a:pPr marL="0" indent="0">
              <a:buNone/>
            </a:pPr>
            <a:r>
              <a:rPr lang="it-IT" sz="2800" dirty="0" smtClean="0"/>
              <a:t>                          non c’è correlazione</a:t>
            </a:r>
          </a:p>
          <a:p>
            <a:r>
              <a:rPr lang="it-IT" sz="2800" dirty="0" smtClean="0"/>
              <a:t>Associato a </a:t>
            </a:r>
            <a:r>
              <a:rPr lang="it-IT" sz="2800" dirty="0" smtClean="0">
                <a:latin typeface="Symbol" panose="05050102010706020507" pitchFamily="18" charset="2"/>
              </a:rPr>
              <a:t>r </a:t>
            </a:r>
            <a:r>
              <a:rPr lang="it-IT" sz="2800" dirty="0" smtClean="0">
                <a:latin typeface="+mj-lt"/>
              </a:rPr>
              <a:t>ho un p-value: se &lt; 0.05 la correlazione è significativa, ossia non dovuta al caso</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73</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3396407982"/>
              </p:ext>
            </p:extLst>
          </p:nvPr>
        </p:nvGraphicFramePr>
        <p:xfrm>
          <a:off x="7740352" y="1268760"/>
          <a:ext cx="1208087" cy="723900"/>
        </p:xfrm>
        <a:graphic>
          <a:graphicData uri="http://schemas.openxmlformats.org/presentationml/2006/ole">
            <mc:AlternateContent xmlns:mc="http://schemas.openxmlformats.org/markup-compatibility/2006">
              <mc:Choice xmlns:v="urn:schemas-microsoft-com:vml" Requires="v">
                <p:oleObj spid="_x0000_s136227" name="Equation" r:id="rId3" imgW="406080" imgH="241200" progId="Equation.3">
                  <p:embed/>
                </p:oleObj>
              </mc:Choice>
              <mc:Fallback>
                <p:oleObj name="Equation" r:id="rId3" imgW="406080" imgH="241200" progId="Equation.3">
                  <p:embed/>
                  <p:pic>
                    <p:nvPicPr>
                      <p:cNvPr id="0" name=""/>
                      <p:cNvPicPr>
                        <a:picLocks noChangeAspect="1" noChangeArrowheads="1"/>
                      </p:cNvPicPr>
                      <p:nvPr/>
                    </p:nvPicPr>
                    <p:blipFill>
                      <a:blip r:embed="rId4"/>
                      <a:srcRect/>
                      <a:stretch>
                        <a:fillRect/>
                      </a:stretch>
                    </p:blipFill>
                    <p:spPr bwMode="auto">
                      <a:xfrm>
                        <a:off x="7740352" y="1268760"/>
                        <a:ext cx="1208087"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955370842"/>
              </p:ext>
            </p:extLst>
          </p:nvPr>
        </p:nvGraphicFramePr>
        <p:xfrm>
          <a:off x="2483768" y="2060848"/>
          <a:ext cx="4192588" cy="1524000"/>
        </p:xfrm>
        <a:graphic>
          <a:graphicData uri="http://schemas.openxmlformats.org/presentationml/2006/ole">
            <mc:AlternateContent xmlns:mc="http://schemas.openxmlformats.org/markup-compatibility/2006">
              <mc:Choice xmlns:v="urn:schemas-microsoft-com:vml" Requires="v">
                <p:oleObj spid="_x0000_s136228" name="Equation" r:id="rId5" imgW="1409400" imgH="507960" progId="Equation.3">
                  <p:embed/>
                </p:oleObj>
              </mc:Choice>
              <mc:Fallback>
                <p:oleObj name="Equation" r:id="rId5" imgW="1409400" imgH="507960" progId="Equation.3">
                  <p:embed/>
                  <p:pic>
                    <p:nvPicPr>
                      <p:cNvPr id="0" name=""/>
                      <p:cNvPicPr>
                        <a:picLocks noChangeAspect="1" noChangeArrowheads="1"/>
                      </p:cNvPicPr>
                      <p:nvPr/>
                    </p:nvPicPr>
                    <p:blipFill>
                      <a:blip r:embed="rId6"/>
                      <a:srcRect/>
                      <a:stretch>
                        <a:fillRect/>
                      </a:stretch>
                    </p:blipFill>
                    <p:spPr bwMode="auto">
                      <a:xfrm>
                        <a:off x="2483768" y="2060848"/>
                        <a:ext cx="419258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55292024"/>
              </p:ext>
            </p:extLst>
          </p:nvPr>
        </p:nvGraphicFramePr>
        <p:xfrm>
          <a:off x="683568" y="4293096"/>
          <a:ext cx="2416175" cy="723900"/>
        </p:xfrm>
        <a:graphic>
          <a:graphicData uri="http://schemas.openxmlformats.org/presentationml/2006/ole">
            <mc:AlternateContent xmlns:mc="http://schemas.openxmlformats.org/markup-compatibility/2006">
              <mc:Choice xmlns:v="urn:schemas-microsoft-com:vml" Requires="v">
                <p:oleObj spid="_x0000_s136229" name="Equation" r:id="rId7" imgW="812520" imgH="241200" progId="Equation.3">
                  <p:embed/>
                </p:oleObj>
              </mc:Choice>
              <mc:Fallback>
                <p:oleObj name="Equation" r:id="rId7" imgW="812520" imgH="241200" progId="Equation.3">
                  <p:embed/>
                  <p:pic>
                    <p:nvPicPr>
                      <p:cNvPr id="0" name=""/>
                      <p:cNvPicPr>
                        <a:picLocks noChangeAspect="1" noChangeArrowheads="1"/>
                      </p:cNvPicPr>
                      <p:nvPr/>
                    </p:nvPicPr>
                    <p:blipFill>
                      <a:blip r:embed="rId8"/>
                      <a:srcRect/>
                      <a:stretch>
                        <a:fillRect/>
                      </a:stretch>
                    </p:blipFill>
                    <p:spPr bwMode="auto">
                      <a:xfrm>
                        <a:off x="683568" y="4293096"/>
                        <a:ext cx="24161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1961784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Paired t-test</a:t>
            </a:r>
            <a:endParaRPr lang="en-US" dirty="0"/>
          </a:p>
        </p:txBody>
      </p:sp>
      <p:sp>
        <p:nvSpPr>
          <p:cNvPr id="3" name="Content Placeholder 2"/>
          <p:cNvSpPr>
            <a:spLocks noGrp="1"/>
          </p:cNvSpPr>
          <p:nvPr>
            <p:ph idx="1"/>
          </p:nvPr>
        </p:nvSpPr>
        <p:spPr>
          <a:xfrm>
            <a:off x="323528" y="1196752"/>
            <a:ext cx="8352730" cy="4525963"/>
          </a:xfrm>
        </p:spPr>
        <p:txBody>
          <a:bodyPr/>
          <a:lstStyle/>
          <a:p>
            <a:r>
              <a:rPr lang="it-IT" sz="2400" dirty="0" smtClean="0"/>
              <a:t>Utile nel momento in cui voglio capire invece che i risultati avuti dal regressore sono sicuramente sbagliati</a:t>
            </a:r>
          </a:p>
          <a:p>
            <a:endParaRPr lang="it-IT" sz="2800" dirty="0"/>
          </a:p>
          <a:p>
            <a:endParaRPr lang="it-IT" sz="2800" dirty="0" smtClean="0"/>
          </a:p>
          <a:p>
            <a:endParaRPr lang="it-IT" sz="2800" dirty="0"/>
          </a:p>
          <a:p>
            <a:endParaRPr lang="it-IT" sz="2800" dirty="0" smtClean="0"/>
          </a:p>
          <a:p>
            <a:endParaRPr lang="it-IT" sz="2800" dirty="0" smtClean="0"/>
          </a:p>
          <a:p>
            <a:endParaRPr lang="it-IT" sz="2800" dirty="0"/>
          </a:p>
          <a:p>
            <a:r>
              <a:rPr lang="it-IT" sz="2400" dirty="0" smtClean="0"/>
              <a:t>Di nuovo, ho i miei valori ground truth e i miei risultati di regressione, ossia i vettori</a:t>
            </a:r>
          </a:p>
          <a:p>
            <a:r>
              <a:rPr lang="it-IT" sz="2400" dirty="0"/>
              <a:t>Da accoppiare al MSE!!!</a:t>
            </a:r>
          </a:p>
          <a:p>
            <a:endParaRPr lang="it-IT" sz="2400" dirty="0" smtClean="0"/>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74</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552096026"/>
              </p:ext>
            </p:extLst>
          </p:nvPr>
        </p:nvGraphicFramePr>
        <p:xfrm>
          <a:off x="3660304" y="2564904"/>
          <a:ext cx="1694706" cy="2531368"/>
        </p:xfrm>
        <a:graphic>
          <a:graphicData uri="http://schemas.openxmlformats.org/presentationml/2006/ole">
            <mc:AlternateContent xmlns:mc="http://schemas.openxmlformats.org/markup-compatibility/2006">
              <mc:Choice xmlns:v="urn:schemas-microsoft-com:vml" Requires="v">
                <p:oleObj spid="_x0000_s137251" name="Equation" r:id="rId3" imgW="634680" imgH="939600" progId="Equation.3">
                  <p:embed/>
                </p:oleObj>
              </mc:Choice>
              <mc:Fallback>
                <p:oleObj name="Equation" r:id="rId3" imgW="634680" imgH="939600" progId="Equation.3">
                  <p:embed/>
                  <p:pic>
                    <p:nvPicPr>
                      <p:cNvPr id="0" name=""/>
                      <p:cNvPicPr>
                        <a:picLocks noChangeAspect="1" noChangeArrowheads="1"/>
                      </p:cNvPicPr>
                      <p:nvPr/>
                    </p:nvPicPr>
                    <p:blipFill>
                      <a:blip r:embed="rId4"/>
                      <a:srcRect/>
                      <a:stretch>
                        <a:fillRect/>
                      </a:stretch>
                    </p:blipFill>
                    <p:spPr bwMode="auto">
                      <a:xfrm>
                        <a:off x="3660304" y="2564904"/>
                        <a:ext cx="1694706" cy="2531368"/>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803595722"/>
              </p:ext>
            </p:extLst>
          </p:nvPr>
        </p:nvGraphicFramePr>
        <p:xfrm>
          <a:off x="4427984" y="5301208"/>
          <a:ext cx="1397000" cy="800100"/>
        </p:xfrm>
        <a:graphic>
          <a:graphicData uri="http://schemas.openxmlformats.org/presentationml/2006/ole">
            <mc:AlternateContent xmlns:mc="http://schemas.openxmlformats.org/markup-compatibility/2006">
              <mc:Choice xmlns:v="urn:schemas-microsoft-com:vml" Requires="v">
                <p:oleObj spid="_x0000_s137252" name="Equation" r:id="rId5" imgW="469800" imgH="266400" progId="Equation.3">
                  <p:embed/>
                </p:oleObj>
              </mc:Choice>
              <mc:Fallback>
                <p:oleObj name="Equation" r:id="rId5" imgW="469800" imgH="266400" progId="Equation.3">
                  <p:embed/>
                  <p:pic>
                    <p:nvPicPr>
                      <p:cNvPr id="0" name=""/>
                      <p:cNvPicPr>
                        <a:picLocks noChangeAspect="1" noChangeArrowheads="1"/>
                      </p:cNvPicPr>
                      <p:nvPr/>
                    </p:nvPicPr>
                    <p:blipFill>
                      <a:blip r:embed="rId6"/>
                      <a:srcRect/>
                      <a:stretch>
                        <a:fillRect/>
                      </a:stretch>
                    </p:blipFill>
                    <p:spPr bwMode="auto">
                      <a:xfrm>
                        <a:off x="4427984" y="5301208"/>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472340236"/>
              </p:ext>
            </p:extLst>
          </p:nvPr>
        </p:nvGraphicFramePr>
        <p:xfrm>
          <a:off x="3851920" y="1844824"/>
          <a:ext cx="1169987" cy="1447800"/>
        </p:xfrm>
        <a:graphic>
          <a:graphicData uri="http://schemas.openxmlformats.org/presentationml/2006/ole">
            <mc:AlternateContent xmlns:mc="http://schemas.openxmlformats.org/markup-compatibility/2006">
              <mc:Choice xmlns:v="urn:schemas-microsoft-com:vml" Requires="v">
                <p:oleObj spid="_x0000_s137253" name="Equation" r:id="rId7" imgW="393480" imgH="482400" progId="Equation.3">
                  <p:embed/>
                </p:oleObj>
              </mc:Choice>
              <mc:Fallback>
                <p:oleObj name="Equation" r:id="rId7" imgW="393480" imgH="482400" progId="Equation.3">
                  <p:embed/>
                  <p:pic>
                    <p:nvPicPr>
                      <p:cNvPr id="0" name=""/>
                      <p:cNvPicPr>
                        <a:picLocks noChangeAspect="1" noChangeArrowheads="1"/>
                      </p:cNvPicPr>
                      <p:nvPr/>
                    </p:nvPicPr>
                    <p:blipFill>
                      <a:blip r:embed="rId8"/>
                      <a:srcRect/>
                      <a:stretch>
                        <a:fillRect/>
                      </a:stretch>
                    </p:blipFill>
                    <p:spPr bwMode="auto">
                      <a:xfrm>
                        <a:off x="3851920" y="1844824"/>
                        <a:ext cx="1169987"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5659917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Paired t-test (2)</a:t>
            </a:r>
            <a:endParaRPr lang="en-US" dirty="0"/>
          </a:p>
        </p:txBody>
      </p:sp>
      <p:sp>
        <p:nvSpPr>
          <p:cNvPr id="3" name="Content Placeholder 2"/>
          <p:cNvSpPr>
            <a:spLocks noGrp="1"/>
          </p:cNvSpPr>
          <p:nvPr>
            <p:ph idx="1"/>
          </p:nvPr>
        </p:nvSpPr>
        <p:spPr>
          <a:xfrm>
            <a:off x="323528" y="1412776"/>
            <a:ext cx="8352730" cy="4525963"/>
          </a:xfrm>
        </p:spPr>
        <p:txBody>
          <a:bodyPr/>
          <a:lstStyle/>
          <a:p>
            <a:r>
              <a:rPr lang="it-IT" sz="2800" dirty="0" smtClean="0"/>
              <a:t>Eseguo un paired t-test tra i due vettori </a:t>
            </a:r>
          </a:p>
          <a:p>
            <a:r>
              <a:rPr lang="it-IT" sz="2800" dirty="0" smtClean="0"/>
              <a:t>L’ipotesi nulla mi dice che </a:t>
            </a:r>
          </a:p>
          <a:p>
            <a:endParaRPr lang="it-IT" sz="2800" dirty="0"/>
          </a:p>
          <a:p>
            <a:endParaRPr lang="it-IT" sz="2800" dirty="0"/>
          </a:p>
          <a:p>
            <a:pPr marL="0" indent="0">
              <a:buNone/>
            </a:pPr>
            <a:r>
              <a:rPr lang="it-IT" sz="2800" dirty="0"/>
              <a:t> </a:t>
            </a:r>
            <a:r>
              <a:rPr lang="it-IT" sz="2800" dirty="0" smtClean="0"/>
              <a:t>  ossia che le due distribuzioni sono molto simili.</a:t>
            </a:r>
          </a:p>
          <a:p>
            <a:r>
              <a:rPr lang="it-IT" sz="2800" dirty="0" smtClean="0"/>
              <a:t>Se il test restituisce 1, sono sicuro al 5% di significatività statistica (ossia p-value &lt;0.05)che le due distribuzioni non sono simili, e che quindi la regressione non ha funzionato a dovere.</a:t>
            </a:r>
          </a:p>
          <a:p>
            <a:endParaRPr lang="it-IT" sz="2800" dirty="0"/>
          </a:p>
          <a:p>
            <a:endParaRPr lang="it-IT" sz="2800" dirty="0" smtClean="0"/>
          </a:p>
          <a:p>
            <a:endParaRPr lang="it-IT" sz="2800" dirty="0" smtClean="0"/>
          </a:p>
          <a:p>
            <a:pPr marL="0" indent="0">
              <a:buNone/>
            </a:pPr>
            <a:r>
              <a:rPr lang="it-IT" sz="2800" dirty="0" smtClean="0"/>
              <a:t>   </a:t>
            </a:r>
            <a:endParaRPr lang="it-IT" sz="2800" dirty="0"/>
          </a:p>
          <a:p>
            <a:endParaRPr lang="it-IT" sz="2800" dirty="0" smtClean="0"/>
          </a:p>
          <a:p>
            <a:pPr marL="0" indent="0">
              <a:buNone/>
            </a:pPr>
            <a:r>
              <a:rPr lang="it-IT" sz="2800" dirty="0" smtClean="0"/>
              <a:t>   </a:t>
            </a:r>
            <a:endParaRPr lang="it-IT" sz="2800" dirty="0"/>
          </a:p>
          <a:p>
            <a:pPr marL="0" indent="0">
              <a:buNone/>
            </a:pPr>
            <a:endParaRPr lang="en-US" sz="28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75</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2278335796"/>
              </p:ext>
            </p:extLst>
          </p:nvPr>
        </p:nvGraphicFramePr>
        <p:xfrm>
          <a:off x="7020272" y="1268760"/>
          <a:ext cx="1397000" cy="800100"/>
        </p:xfrm>
        <a:graphic>
          <a:graphicData uri="http://schemas.openxmlformats.org/presentationml/2006/ole">
            <mc:AlternateContent xmlns:mc="http://schemas.openxmlformats.org/markup-compatibility/2006">
              <mc:Choice xmlns:v="urn:schemas-microsoft-com:vml" Requires="v">
                <p:oleObj spid="_x0000_s135196" name="Equation" r:id="rId3" imgW="469800" imgH="266400" progId="Equation.3">
                  <p:embed/>
                </p:oleObj>
              </mc:Choice>
              <mc:Fallback>
                <p:oleObj name="Equation" r:id="rId3" imgW="469800" imgH="2664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1268760"/>
                        <a:ext cx="13970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44748241"/>
              </p:ext>
            </p:extLst>
          </p:nvPr>
        </p:nvGraphicFramePr>
        <p:xfrm>
          <a:off x="2483768" y="2636912"/>
          <a:ext cx="4267200" cy="723900"/>
        </p:xfrm>
        <a:graphic>
          <a:graphicData uri="http://schemas.openxmlformats.org/presentationml/2006/ole">
            <mc:AlternateContent xmlns:mc="http://schemas.openxmlformats.org/markup-compatibility/2006">
              <mc:Choice xmlns:v="urn:schemas-microsoft-com:vml" Requires="v">
                <p:oleObj spid="_x0000_s135197" name="Equation" r:id="rId5" imgW="1434960" imgH="241200" progId="Equation.3">
                  <p:embed/>
                </p:oleObj>
              </mc:Choice>
              <mc:Fallback>
                <p:oleObj name="Equation" r:id="rId5" imgW="1434960" imgH="241200" progId="Equation.3">
                  <p:embed/>
                  <p:pic>
                    <p:nvPicPr>
                      <p:cNvPr id="0" name="Object 5"/>
                      <p:cNvPicPr>
                        <a:picLocks noChangeAspect="1" noChangeArrowheads="1"/>
                      </p:cNvPicPr>
                      <p:nvPr/>
                    </p:nvPicPr>
                    <p:blipFill>
                      <a:blip r:embed="rId6"/>
                      <a:srcRect/>
                      <a:stretch>
                        <a:fillRect/>
                      </a:stretch>
                    </p:blipFill>
                    <p:spPr bwMode="auto">
                      <a:xfrm>
                        <a:off x="2483768" y="2636912"/>
                        <a:ext cx="42672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779479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normAutofit/>
          </a:bodyPr>
          <a:lstStyle/>
          <a:p>
            <a:r>
              <a:rPr lang="it-IT" dirty="0" smtClean="0"/>
              <a:t>Bias e Varianza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76</a:t>
            </a:fld>
            <a:endParaRPr lang="it-IT" altLang="en-US"/>
          </a:p>
        </p:txBody>
      </p:sp>
    </p:spTree>
    <p:extLst>
      <p:ext uri="{BB962C8B-B14F-4D97-AF65-F5344CB8AC3E}">
        <p14:creationId xmlns:p14="http://schemas.microsoft.com/office/powerpoint/2010/main" val="242562529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a:t>
            </a:r>
            <a:endParaRPr lang="en-US" dirty="0"/>
          </a:p>
        </p:txBody>
      </p:sp>
      <p:sp>
        <p:nvSpPr>
          <p:cNvPr id="3" name="Content Placeholder 2"/>
          <p:cNvSpPr>
            <a:spLocks noGrp="1"/>
          </p:cNvSpPr>
          <p:nvPr>
            <p:ph idx="1"/>
          </p:nvPr>
        </p:nvSpPr>
        <p:spPr>
          <a:xfrm>
            <a:off x="539750" y="1412875"/>
            <a:ext cx="8352730" cy="4525963"/>
          </a:xfrm>
        </p:spPr>
        <p:txBody>
          <a:bodyPr/>
          <a:lstStyle/>
          <a:p>
            <a:r>
              <a:rPr lang="en-US" sz="2400" dirty="0" err="1" smtClean="0"/>
              <a:t>Gli</a:t>
            </a:r>
            <a:r>
              <a:rPr lang="en-US" sz="2400" dirty="0" smtClean="0"/>
              <a:t> </a:t>
            </a:r>
            <a:r>
              <a:rPr lang="en-US" sz="2400" dirty="0" err="1" smtClean="0"/>
              <a:t>errori</a:t>
            </a:r>
            <a:r>
              <a:rPr lang="en-US" sz="2400" dirty="0" smtClean="0"/>
              <a:t> di </a:t>
            </a:r>
            <a:r>
              <a:rPr lang="en-US" sz="2400" dirty="0" err="1" smtClean="0"/>
              <a:t>predizione</a:t>
            </a:r>
            <a:r>
              <a:rPr lang="en-US" sz="2400" dirty="0" smtClean="0"/>
              <a:t> (</a:t>
            </a:r>
            <a:r>
              <a:rPr lang="en-US" sz="2400" dirty="0" err="1" smtClean="0"/>
              <a:t>cioè</a:t>
            </a:r>
            <a:r>
              <a:rPr lang="en-US" sz="2400" dirty="0" smtClean="0"/>
              <a:t>, </a:t>
            </a:r>
            <a:r>
              <a:rPr lang="en-US" sz="2400" dirty="0" err="1" smtClean="0"/>
              <a:t>l’error</a:t>
            </a:r>
            <a:r>
              <a:rPr lang="en-US" sz="2400" dirty="0" smtClean="0"/>
              <a:t> rate, ma </a:t>
            </a:r>
            <a:r>
              <a:rPr lang="en-US" sz="2400" dirty="0" err="1" smtClean="0"/>
              <a:t>più</a:t>
            </a:r>
            <a:r>
              <a:rPr lang="en-US" sz="2400" dirty="0" smtClean="0"/>
              <a:t> </a:t>
            </a:r>
            <a:r>
              <a:rPr lang="en-US" sz="2400" dirty="0" err="1" smtClean="0"/>
              <a:t>intuitivamente</a:t>
            </a:r>
            <a:r>
              <a:rPr lang="en-US" sz="2400" dirty="0" smtClean="0"/>
              <a:t> </a:t>
            </a:r>
            <a:r>
              <a:rPr lang="en-US" sz="2400" dirty="0" err="1" smtClean="0"/>
              <a:t>il</a:t>
            </a:r>
            <a:r>
              <a:rPr lang="en-US" sz="2400" dirty="0" smtClean="0"/>
              <a:t> MSE) </a:t>
            </a:r>
            <a:r>
              <a:rPr lang="en-US" sz="2400" dirty="0" err="1" smtClean="0"/>
              <a:t>possono</a:t>
            </a:r>
            <a:r>
              <a:rPr lang="en-US" sz="2400" dirty="0" smtClean="0"/>
              <a:t> </a:t>
            </a:r>
            <a:r>
              <a:rPr lang="en-US" sz="2400" dirty="0" err="1" smtClean="0"/>
              <a:t>essere</a:t>
            </a:r>
            <a:r>
              <a:rPr lang="en-US" sz="2400" dirty="0" smtClean="0"/>
              <a:t> </a:t>
            </a:r>
            <a:r>
              <a:rPr lang="it-IT" sz="2400" dirty="0" smtClean="0"/>
              <a:t>decomposti</a:t>
            </a:r>
            <a:r>
              <a:rPr lang="en-US" sz="2400" dirty="0" smtClean="0"/>
              <a:t> in</a:t>
            </a:r>
          </a:p>
          <a:p>
            <a:pPr lvl="1"/>
            <a:r>
              <a:rPr lang="it-IT" sz="2000" dirty="0" smtClean="0"/>
              <a:t>Errore di bias</a:t>
            </a:r>
          </a:p>
          <a:p>
            <a:pPr lvl="1"/>
            <a:r>
              <a:rPr lang="it-IT" sz="2000" dirty="0" smtClean="0"/>
              <a:t>Errore di varianza</a:t>
            </a:r>
          </a:p>
          <a:p>
            <a:r>
              <a:rPr lang="it-IT" sz="2400" dirty="0" smtClean="0"/>
              <a:t>Esiste un tradeoff per un modello di classificazione nel ridurre questi due tipi di errore</a:t>
            </a:r>
          </a:p>
          <a:p>
            <a:r>
              <a:rPr lang="it-IT" sz="2400" dirty="0" smtClean="0"/>
              <a:t>Identificare correttamente questi errori aiuta a capire profondamente le performance di un classificatore, ed aiuta ad evitare </a:t>
            </a:r>
            <a:r>
              <a:rPr lang="it-IT" sz="2400" i="1" dirty="0" smtClean="0"/>
              <a:t>over</a:t>
            </a:r>
            <a:r>
              <a:rPr lang="it-IT" sz="2400" dirty="0" smtClean="0"/>
              <a:t> o </a:t>
            </a:r>
            <a:r>
              <a:rPr lang="it-IT" sz="2400" i="1" dirty="0" smtClean="0"/>
              <a:t>underfitting</a:t>
            </a:r>
            <a:r>
              <a:rPr lang="it-IT" sz="2400" dirty="0" smtClean="0"/>
              <a:t> (=non imparare nulla)</a:t>
            </a:r>
          </a:p>
          <a:p>
            <a:r>
              <a:rPr lang="it-IT" sz="2400" dirty="0"/>
              <a:t>Gli errori di bias e varianza possono essere definiti secondo tre punti di </a:t>
            </a:r>
            <a:r>
              <a:rPr lang="it-IT" sz="2400" dirty="0" smtClean="0"/>
              <a:t>vista: 1)Concettuale</a:t>
            </a:r>
            <a:r>
              <a:rPr lang="it-IT" sz="2000" dirty="0" smtClean="0"/>
              <a:t> </a:t>
            </a:r>
            <a:r>
              <a:rPr lang="it-IT" sz="2400" dirty="0" smtClean="0"/>
              <a:t>2)Grafico</a:t>
            </a:r>
            <a:r>
              <a:rPr lang="it-IT" sz="2000" dirty="0" smtClean="0"/>
              <a:t>  </a:t>
            </a:r>
            <a:r>
              <a:rPr lang="it-IT" sz="2400" dirty="0" smtClean="0"/>
              <a:t>3)Matematico</a:t>
            </a:r>
            <a:endParaRPr lang="it-IT" sz="2400" dirty="0"/>
          </a:p>
          <a:p>
            <a:endParaRPr lang="en-US" sz="24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77</a:t>
            </a:fld>
            <a:endParaRPr lang="it-IT" altLang="en-US"/>
          </a:p>
        </p:txBody>
      </p:sp>
    </p:spTree>
    <p:extLst>
      <p:ext uri="{BB962C8B-B14F-4D97-AF65-F5344CB8AC3E}">
        <p14:creationId xmlns:p14="http://schemas.microsoft.com/office/powerpoint/2010/main" val="183685606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a:t>
            </a:r>
            <a:r>
              <a:rPr lang="it-IT" dirty="0"/>
              <a:t>c</a:t>
            </a:r>
            <a:r>
              <a:rPr lang="it-IT" dirty="0" smtClean="0"/>
              <a:t>oncettuale</a:t>
            </a:r>
            <a:endParaRPr lang="en-US" dirty="0"/>
          </a:p>
        </p:txBody>
      </p:sp>
      <p:sp>
        <p:nvSpPr>
          <p:cNvPr id="3" name="Content Placeholder 2"/>
          <p:cNvSpPr>
            <a:spLocks noGrp="1"/>
          </p:cNvSpPr>
          <p:nvPr>
            <p:ph idx="1"/>
          </p:nvPr>
        </p:nvSpPr>
        <p:spPr/>
        <p:txBody>
          <a:bodyPr/>
          <a:lstStyle/>
          <a:p>
            <a:r>
              <a:rPr lang="it-IT" sz="2800" dirty="0" smtClean="0"/>
              <a:t>Errore di </a:t>
            </a:r>
            <a:r>
              <a:rPr lang="it-IT" sz="2800" b="1" dirty="0" smtClean="0"/>
              <a:t>bias</a:t>
            </a:r>
          </a:p>
          <a:p>
            <a:pPr lvl="1"/>
            <a:r>
              <a:rPr lang="it-IT" sz="2400" dirty="0" smtClean="0"/>
              <a:t>La differenze tra la </a:t>
            </a:r>
            <a:r>
              <a:rPr lang="it-IT" sz="2400" i="1" dirty="0" smtClean="0"/>
              <a:t>predizione media </a:t>
            </a:r>
            <a:r>
              <a:rPr lang="it-IT" sz="2400" dirty="0" smtClean="0"/>
              <a:t>del nostro modello (ossia la predizione valutata addestrando su training set diversi il nostro classificatore) ed il </a:t>
            </a:r>
            <a:r>
              <a:rPr lang="it-IT" sz="2400" i="1" dirty="0" smtClean="0"/>
              <a:t>valore corretto che vogliamo predire</a:t>
            </a:r>
          </a:p>
          <a:p>
            <a:r>
              <a:rPr lang="it-IT" sz="2800" dirty="0" smtClean="0"/>
              <a:t>Errore di </a:t>
            </a:r>
            <a:r>
              <a:rPr lang="it-IT" sz="2800" b="1" dirty="0" smtClean="0"/>
              <a:t>varianza</a:t>
            </a:r>
          </a:p>
          <a:p>
            <a:pPr lvl="1"/>
            <a:r>
              <a:rPr lang="it-IT" sz="2400" dirty="0" smtClean="0"/>
              <a:t>E’ definito come </a:t>
            </a:r>
            <a:r>
              <a:rPr lang="it-IT" sz="2400" i="1" dirty="0" smtClean="0"/>
              <a:t>la variabilità nella predizione </a:t>
            </a:r>
            <a:r>
              <a:rPr lang="it-IT" sz="2400" dirty="0" smtClean="0"/>
              <a:t>che fa un modello su un particolare campione di test. Anche in questo caso, </a:t>
            </a:r>
            <a:r>
              <a:rPr lang="it-IT" sz="2400" dirty="0"/>
              <a:t>la </a:t>
            </a:r>
            <a:r>
              <a:rPr lang="it-IT" sz="2400" dirty="0" smtClean="0"/>
              <a:t>variabilità si può catturare addestrando </a:t>
            </a:r>
            <a:r>
              <a:rPr lang="it-IT" sz="2400" dirty="0"/>
              <a:t>su training set diversi il nostro classificatore</a:t>
            </a:r>
            <a:r>
              <a:rPr lang="it-IT" sz="2400" dirty="0" smtClean="0"/>
              <a:t> </a:t>
            </a:r>
            <a:r>
              <a:rPr lang="it-IT" sz="2400" b="1" dirty="0" smtClean="0"/>
              <a:t> </a:t>
            </a:r>
            <a:r>
              <a:rPr lang="it-IT" sz="2400" dirty="0" smtClean="0"/>
              <a:t>e dandogli lo stesso esempio da classificare</a:t>
            </a:r>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78</a:t>
            </a:fld>
            <a:endParaRPr lang="it-IT" altLang="en-US"/>
          </a:p>
        </p:txBody>
      </p:sp>
    </p:spTree>
    <p:extLst>
      <p:ext uri="{BB962C8B-B14F-4D97-AF65-F5344CB8AC3E}">
        <p14:creationId xmlns:p14="http://schemas.microsoft.com/office/powerpoint/2010/main" val="1186951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t-IT" dirty="0" smtClean="0"/>
              <a:t>Bias e varianza – def. grafica</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79</a:t>
            </a:fld>
            <a:endParaRPr lang="it-IT" altLang="en-US"/>
          </a:p>
        </p:txBody>
      </p:sp>
      <p:pic>
        <p:nvPicPr>
          <p:cNvPr id="119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484784"/>
            <a:ext cx="5211293" cy="4839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2797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C254D6F-C7E5-4260-A383-E646835EB4D5}" type="slidenum">
              <a:rPr lang="it-IT" altLang="en-US" sz="1400" smtClean="0">
                <a:solidFill>
                  <a:srgbClr val="800000"/>
                </a:solidFill>
                <a:latin typeface="Arial" charset="0"/>
              </a:rPr>
              <a:pPr eaLnBrk="1" hangingPunct="1">
                <a:spcBef>
                  <a:spcPct val="0"/>
                </a:spcBef>
                <a:buFontTx/>
                <a:buNone/>
              </a:pPr>
              <a:t>8</a:t>
            </a:fld>
            <a:endParaRPr lang="it-IT" altLang="en-US" sz="1400" smtClean="0">
              <a:solidFill>
                <a:srgbClr val="800000"/>
              </a:solidFill>
              <a:latin typeface="Arial" charset="0"/>
            </a:endParaRPr>
          </a:p>
        </p:txBody>
      </p:sp>
      <p:sp>
        <p:nvSpPr>
          <p:cNvPr id="6147" name="Rectangle 2"/>
          <p:cNvSpPr>
            <a:spLocks noGrp="1" noChangeArrowheads="1"/>
          </p:cNvSpPr>
          <p:nvPr>
            <p:ph type="title"/>
          </p:nvPr>
        </p:nvSpPr>
        <p:spPr/>
        <p:txBody>
          <a:bodyPr/>
          <a:lstStyle/>
          <a:p>
            <a:r>
              <a:rPr lang="en-US" altLang="en-US" smtClean="0"/>
              <a:t>Misure di Valutazione</a:t>
            </a:r>
          </a:p>
        </p:txBody>
      </p:sp>
      <p:sp>
        <p:nvSpPr>
          <p:cNvPr id="3076" name="Rectangle 3"/>
          <p:cNvSpPr>
            <a:spLocks noChangeArrowheads="1"/>
          </p:cNvSpPr>
          <p:nvPr/>
        </p:nvSpPr>
        <p:spPr bwMode="auto">
          <a:xfrm>
            <a:off x="539750" y="1412875"/>
            <a:ext cx="8280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Accuratezza (</a:t>
            </a:r>
            <a:r>
              <a:rPr lang="it-IT" sz="2800" i="1" dirty="0" smtClean="0"/>
              <a:t>accuracy</a:t>
            </a:r>
            <a:r>
              <a:rPr lang="it-IT" sz="2800" dirty="0" smtClean="0"/>
              <a:t>)</a:t>
            </a:r>
          </a:p>
          <a:p>
            <a:pPr marL="0" indent="0">
              <a:buFontTx/>
              <a:buNone/>
              <a:defRPr/>
            </a:pPr>
            <a:endParaRPr lang="it-IT" sz="2800" dirty="0" smtClean="0"/>
          </a:p>
          <a:p>
            <a:pPr>
              <a:defRPr/>
            </a:pPr>
            <a:r>
              <a:rPr lang="it-IT" altLang="en-US" sz="2800" dirty="0" smtClean="0">
                <a:cs typeface="Tahoma" pitchFamily="34" charset="0"/>
                <a:sym typeface="Symbol" pitchFamily="18" charset="2"/>
              </a:rPr>
              <a:t>Errore (</a:t>
            </a:r>
            <a:r>
              <a:rPr lang="it-IT" altLang="en-US" sz="2800" i="1" dirty="0" smtClean="0">
                <a:cs typeface="Tahoma" pitchFamily="34" charset="0"/>
                <a:sym typeface="Symbol" pitchFamily="18" charset="2"/>
              </a:rPr>
              <a:t>error rate</a:t>
            </a:r>
            <a:r>
              <a:rPr lang="it-IT" altLang="en-US" sz="2800" dirty="0" smtClean="0">
                <a:cs typeface="Tahoma" pitchFamily="34" charset="0"/>
                <a:sym typeface="Symbol" pitchFamily="18" charset="2"/>
              </a:rPr>
              <a:t>)</a:t>
            </a:r>
          </a:p>
          <a:p>
            <a:pPr>
              <a:defRPr/>
            </a:pPr>
            <a:endParaRPr lang="it-IT" altLang="en-US" sz="28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r>
              <a:rPr lang="it-IT" altLang="en-US" sz="2800" dirty="0" smtClean="0">
                <a:cs typeface="Tahoma" pitchFamily="34" charset="0"/>
                <a:sym typeface="Symbol" pitchFamily="18" charset="2"/>
              </a:rPr>
              <a:t>Problemi con l’accuratezza</a:t>
            </a:r>
          </a:p>
          <a:p>
            <a:pPr lvl="1">
              <a:defRPr/>
            </a:pPr>
            <a:r>
              <a:rPr lang="it-IT" altLang="en-US" sz="2400" dirty="0" smtClean="0">
                <a:cs typeface="Tahoma" pitchFamily="34" charset="0"/>
                <a:sym typeface="Symbol" pitchFamily="18" charset="2"/>
              </a:rPr>
              <a:t>Assume </a:t>
            </a:r>
            <a:r>
              <a:rPr lang="it-IT" altLang="en-US" sz="2400" i="1" dirty="0" smtClean="0">
                <a:cs typeface="Tahoma" pitchFamily="34" charset="0"/>
                <a:sym typeface="Symbol" pitchFamily="18" charset="2"/>
              </a:rPr>
              <a:t>costi uguali </a:t>
            </a:r>
            <a:r>
              <a:rPr lang="it-IT" altLang="en-US" sz="2400" dirty="0" smtClean="0">
                <a:cs typeface="Tahoma" pitchFamily="34" charset="0"/>
                <a:sym typeface="Symbol" pitchFamily="18" charset="2"/>
              </a:rPr>
              <a:t>per gli errori</a:t>
            </a:r>
          </a:p>
          <a:p>
            <a:pPr lvl="1">
              <a:defRPr/>
            </a:pPr>
            <a:r>
              <a:rPr lang="it-IT" altLang="en-US" sz="2400" dirty="0" smtClean="0">
                <a:cs typeface="Tahoma" pitchFamily="34" charset="0"/>
                <a:sym typeface="Symbol" pitchFamily="18" charset="2"/>
              </a:rPr>
              <a:t>Assume una </a:t>
            </a:r>
            <a:r>
              <a:rPr lang="it-IT" altLang="en-US" sz="2400" i="1" dirty="0" smtClean="0">
                <a:cs typeface="Tahoma" pitchFamily="34" charset="0"/>
                <a:sym typeface="Symbol" pitchFamily="18" charset="2"/>
              </a:rPr>
              <a:t>distribuzione uniforme dei campioni nelle C classi</a:t>
            </a: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graphicFrame>
        <p:nvGraphicFramePr>
          <p:cNvPr id="6149" name="Object 1"/>
          <p:cNvGraphicFramePr>
            <a:graphicFrameLocks noChangeAspect="1"/>
          </p:cNvGraphicFramePr>
          <p:nvPr/>
        </p:nvGraphicFramePr>
        <p:xfrm>
          <a:off x="4932363" y="1268413"/>
          <a:ext cx="3822700" cy="917575"/>
        </p:xfrm>
        <a:graphic>
          <a:graphicData uri="http://schemas.openxmlformats.org/presentationml/2006/ole">
            <mc:AlternateContent xmlns:mc="http://schemas.openxmlformats.org/markup-compatibility/2006">
              <mc:Choice xmlns:v="urn:schemas-microsoft-com:vml" Requires="v">
                <p:oleObj spid="_x0000_s6223" name="Equation" r:id="rId4" imgW="1612800" imgH="393480" progId="Equation.3">
                  <p:embed/>
                </p:oleObj>
              </mc:Choice>
              <mc:Fallback>
                <p:oleObj name="Equation" r:id="rId4" imgW="1612800" imgH="39348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1268413"/>
                        <a:ext cx="38227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150" name="Object 5"/>
          <p:cNvGraphicFramePr>
            <a:graphicFrameLocks noChangeAspect="1"/>
          </p:cNvGraphicFramePr>
          <p:nvPr/>
        </p:nvGraphicFramePr>
        <p:xfrm>
          <a:off x="4211638" y="2305050"/>
          <a:ext cx="4022725" cy="1362075"/>
        </p:xfrm>
        <a:graphic>
          <a:graphicData uri="http://schemas.openxmlformats.org/presentationml/2006/ole">
            <mc:AlternateContent xmlns:mc="http://schemas.openxmlformats.org/markup-compatibility/2006">
              <mc:Choice xmlns:v="urn:schemas-microsoft-com:vml" Requires="v">
                <p:oleObj spid="_x0000_s6224" name="Equation" r:id="rId6" imgW="1726920" imgH="583920" progId="Equation.3">
                  <p:embed/>
                </p:oleObj>
              </mc:Choice>
              <mc:Fallback>
                <p:oleObj name="Equation" r:id="rId6" imgW="1726920" imgH="58392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638" y="2305050"/>
                        <a:ext cx="402272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Matematica (specifica per un regressore)</a:t>
            </a:r>
            <a:endParaRPr lang="en-US" dirty="0"/>
          </a:p>
        </p:txBody>
      </p:sp>
      <p:sp>
        <p:nvSpPr>
          <p:cNvPr id="3" name="Content Placeholder 2"/>
          <p:cNvSpPr>
            <a:spLocks noGrp="1"/>
          </p:cNvSpPr>
          <p:nvPr>
            <p:ph idx="1"/>
          </p:nvPr>
        </p:nvSpPr>
        <p:spPr/>
        <p:txBody>
          <a:bodyPr/>
          <a:lstStyle/>
          <a:p>
            <a:r>
              <a:rPr lang="it-IT" sz="2800" dirty="0" smtClean="0"/>
              <a:t>Denotiamo la variabile da predirre </a:t>
            </a:r>
            <a:r>
              <a:rPr lang="it-IT" sz="2800" i="1" dirty="0" smtClean="0"/>
              <a:t>Y </a:t>
            </a:r>
            <a:r>
              <a:rPr lang="it-IT" sz="2800" dirty="0" smtClean="0"/>
              <a:t>(un valore su cui fare regressione) e </a:t>
            </a:r>
            <a:r>
              <a:rPr lang="it-IT" sz="2800" i="1" dirty="0" smtClean="0"/>
              <a:t> X </a:t>
            </a:r>
            <a:r>
              <a:rPr lang="it-IT" sz="2800" dirty="0" smtClean="0"/>
              <a:t>la variabile visibile (le osservazioni). </a:t>
            </a:r>
          </a:p>
          <a:p>
            <a:r>
              <a:rPr lang="it-IT" sz="2800" dirty="0" smtClean="0"/>
              <a:t>Possiamo assumere esista una relazione del tipo</a:t>
            </a:r>
          </a:p>
          <a:p>
            <a:endParaRPr lang="it-IT" sz="2800" dirty="0"/>
          </a:p>
          <a:p>
            <a:endParaRPr lang="it-IT" sz="2800" dirty="0" smtClean="0"/>
          </a:p>
          <a:p>
            <a:r>
              <a:rPr lang="it-IT" sz="2800" i="1" dirty="0" smtClean="0"/>
              <a:t>f </a:t>
            </a:r>
            <a:r>
              <a:rPr lang="it-IT" sz="2800" dirty="0" smtClean="0"/>
              <a:t>è pertanto il </a:t>
            </a:r>
            <a:r>
              <a:rPr lang="it-IT" sz="2800" b="1" dirty="0" smtClean="0"/>
              <a:t>classificatore ideale</a:t>
            </a:r>
          </a:p>
          <a:p>
            <a:r>
              <a:rPr lang="it-IT" sz="2800" dirty="0" smtClean="0"/>
              <a:t>L’errore irriducibile testimonia il fatto empirico che molto spesso non si incapsulare fenomeni con modelli</a:t>
            </a:r>
          </a:p>
          <a:p>
            <a:pPr marL="0" indent="0">
              <a:buNone/>
            </a:pPr>
            <a:endParaRPr lang="it-IT" sz="2800" dirty="0"/>
          </a:p>
          <a:p>
            <a:pPr marL="0" indent="0">
              <a:buNone/>
            </a:pPr>
            <a:r>
              <a:rPr lang="it-IT" sz="2800" dirty="0" smtClean="0"/>
              <a:t>             </a:t>
            </a:r>
            <a:endParaRPr lang="it-IT" sz="2400" dirty="0" smtClean="0"/>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80</a:t>
            </a:fld>
            <a:endParaRPr lang="it-IT" altLang="en-US"/>
          </a:p>
        </p:txBody>
      </p:sp>
      <p:graphicFrame>
        <p:nvGraphicFramePr>
          <p:cNvPr id="6" name="Object 5"/>
          <p:cNvGraphicFramePr>
            <a:graphicFrameLocks noChangeAspect="1"/>
          </p:cNvGraphicFramePr>
          <p:nvPr>
            <p:extLst>
              <p:ext uri="{D42A27DB-BD31-4B8C-83A1-F6EECF244321}">
                <p14:modId xmlns:p14="http://schemas.microsoft.com/office/powerpoint/2010/main" val="1684237208"/>
              </p:ext>
            </p:extLst>
          </p:nvPr>
        </p:nvGraphicFramePr>
        <p:xfrm>
          <a:off x="2051720" y="3501008"/>
          <a:ext cx="5397500" cy="685800"/>
        </p:xfrm>
        <a:graphic>
          <a:graphicData uri="http://schemas.openxmlformats.org/presentationml/2006/ole">
            <mc:AlternateContent xmlns:mc="http://schemas.openxmlformats.org/markup-compatibility/2006">
              <mc:Choice xmlns:v="urn:schemas-microsoft-com:vml" Requires="v">
                <p:oleObj spid="_x0000_s120856" name="Equation" r:id="rId3" imgW="1815840" imgH="228600" progId="Equation.3">
                  <p:embed/>
                </p:oleObj>
              </mc:Choice>
              <mc:Fallback>
                <p:oleObj name="Equation" r:id="rId3" imgW="181584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501008"/>
                        <a:ext cx="53975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9864849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def. matematica</a:t>
            </a:r>
            <a:endParaRPr lang="en-US" dirty="0"/>
          </a:p>
        </p:txBody>
      </p:sp>
      <p:sp>
        <p:nvSpPr>
          <p:cNvPr id="3" name="Content Placeholder 2"/>
          <p:cNvSpPr>
            <a:spLocks noGrp="1"/>
          </p:cNvSpPr>
          <p:nvPr>
            <p:ph idx="1"/>
          </p:nvPr>
        </p:nvSpPr>
        <p:spPr/>
        <p:txBody>
          <a:bodyPr/>
          <a:lstStyle/>
          <a:p>
            <a:r>
              <a:rPr lang="it-IT" sz="2400" dirty="0" smtClean="0"/>
              <a:t>Il nostro obiettivo è quello di stimare            quanto più simile a           tramite le nostre tecniche di learning</a:t>
            </a:r>
          </a:p>
          <a:p>
            <a:r>
              <a:rPr lang="it-IT" sz="2400" dirty="0" smtClean="0"/>
              <a:t>L’errore che produrro con la stime è il solito MSE</a:t>
            </a:r>
          </a:p>
          <a:p>
            <a:endParaRPr lang="it-IT" sz="2400" dirty="0"/>
          </a:p>
          <a:p>
            <a:endParaRPr lang="it-IT" sz="2400" dirty="0" smtClean="0"/>
          </a:p>
          <a:p>
            <a:r>
              <a:rPr lang="it-IT" sz="2400" dirty="0" smtClean="0"/>
              <a:t>Si può dimostrare che</a:t>
            </a:r>
          </a:p>
          <a:p>
            <a:pPr marL="0" indent="0">
              <a:buNone/>
            </a:pPr>
            <a:endParaRPr lang="it-IT" sz="2800" dirty="0" smtClean="0"/>
          </a:p>
          <a:p>
            <a:pPr marL="0" indent="0">
              <a:buNone/>
            </a:pPr>
            <a:endParaRPr lang="it-IT" sz="2800" dirty="0"/>
          </a:p>
          <a:p>
            <a:pPr marL="0" indent="0">
              <a:buNone/>
            </a:pPr>
            <a:r>
              <a:rPr lang="it-IT" sz="2800" dirty="0" smtClean="0"/>
              <a:t>             </a:t>
            </a:r>
            <a:endParaRPr lang="it-IT" sz="2400" dirty="0" smtClean="0"/>
          </a:p>
          <a:p>
            <a:pPr marL="457200" lvl="1" indent="0">
              <a:buNone/>
            </a:pPr>
            <a:endParaRPr lang="it-IT" sz="2000" dirty="0" smtClean="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81</a:t>
            </a:fld>
            <a:endParaRPr lang="it-IT"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1860771168"/>
              </p:ext>
            </p:extLst>
          </p:nvPr>
        </p:nvGraphicFramePr>
        <p:xfrm>
          <a:off x="5940152" y="1268760"/>
          <a:ext cx="1019543" cy="653479"/>
        </p:xfrm>
        <a:graphic>
          <a:graphicData uri="http://schemas.openxmlformats.org/presentationml/2006/ole">
            <mc:AlternateContent xmlns:mc="http://schemas.openxmlformats.org/markup-compatibility/2006">
              <mc:Choice xmlns:v="urn:schemas-microsoft-com:vml" Requires="v">
                <p:oleObj spid="_x0000_s127056" name="Equation" r:id="rId3" imgW="380880" imgH="241200" progId="Equation.3">
                  <p:embed/>
                </p:oleObj>
              </mc:Choice>
              <mc:Fallback>
                <p:oleObj name="Equation" r:id="rId3" imgW="380880" imgH="241200" progId="Equation.3">
                  <p:embed/>
                  <p:pic>
                    <p:nvPicPr>
                      <p:cNvPr id="0" name=""/>
                      <p:cNvPicPr>
                        <a:picLocks noChangeAspect="1" noChangeArrowheads="1"/>
                      </p:cNvPicPr>
                      <p:nvPr/>
                    </p:nvPicPr>
                    <p:blipFill>
                      <a:blip r:embed="rId4"/>
                      <a:srcRect/>
                      <a:stretch>
                        <a:fillRect/>
                      </a:stretch>
                    </p:blipFill>
                    <p:spPr bwMode="auto">
                      <a:xfrm>
                        <a:off x="5940152" y="1268760"/>
                        <a:ext cx="1019543" cy="653479"/>
                      </a:xfrm>
                      <a:prstGeom prst="rect">
                        <a:avLst/>
                      </a:prstGeom>
                      <a:no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64311294"/>
              </p:ext>
            </p:extLst>
          </p:nvPr>
        </p:nvGraphicFramePr>
        <p:xfrm>
          <a:off x="2051720" y="1772816"/>
          <a:ext cx="936301" cy="537092"/>
        </p:xfrm>
        <a:graphic>
          <a:graphicData uri="http://schemas.openxmlformats.org/presentationml/2006/ole">
            <mc:AlternateContent xmlns:mc="http://schemas.openxmlformats.org/markup-compatibility/2006">
              <mc:Choice xmlns:v="urn:schemas-microsoft-com:vml" Requires="v">
                <p:oleObj spid="_x0000_s127057" name="Equation" r:id="rId5" imgW="380880" imgH="215640" progId="Equation.3">
                  <p:embed/>
                </p:oleObj>
              </mc:Choice>
              <mc:Fallback>
                <p:oleObj name="Equation" r:id="rId5" imgW="380880" imgH="215640" progId="Equation.3">
                  <p:embed/>
                  <p:pic>
                    <p:nvPicPr>
                      <p:cNvPr id="0" name=""/>
                      <p:cNvPicPr>
                        <a:picLocks noChangeAspect="1" noChangeArrowheads="1"/>
                      </p:cNvPicPr>
                      <p:nvPr/>
                    </p:nvPicPr>
                    <p:blipFill>
                      <a:blip r:embed="rId6"/>
                      <a:srcRect/>
                      <a:stretch>
                        <a:fillRect/>
                      </a:stretch>
                    </p:blipFill>
                    <p:spPr bwMode="auto">
                      <a:xfrm>
                        <a:off x="2051720" y="1772816"/>
                        <a:ext cx="936301" cy="537092"/>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02541113"/>
              </p:ext>
            </p:extLst>
          </p:nvPr>
        </p:nvGraphicFramePr>
        <p:xfrm>
          <a:off x="2699792" y="2564904"/>
          <a:ext cx="3816423" cy="1013957"/>
        </p:xfrm>
        <a:graphic>
          <a:graphicData uri="http://schemas.openxmlformats.org/presentationml/2006/ole">
            <mc:AlternateContent xmlns:mc="http://schemas.openxmlformats.org/markup-compatibility/2006">
              <mc:Choice xmlns:v="urn:schemas-microsoft-com:vml" Requires="v">
                <p:oleObj spid="_x0000_s127058" name="Equation" r:id="rId7" imgW="1447560" imgH="380880" progId="Equation.3">
                  <p:embed/>
                </p:oleObj>
              </mc:Choice>
              <mc:Fallback>
                <p:oleObj name="Equation" r:id="rId7" imgW="1447560" imgH="38088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9792" y="2564904"/>
                        <a:ext cx="3816423" cy="1013957"/>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75993823"/>
              </p:ext>
            </p:extLst>
          </p:nvPr>
        </p:nvGraphicFramePr>
        <p:xfrm>
          <a:off x="438150" y="4221163"/>
          <a:ext cx="8335963" cy="744537"/>
        </p:xfrm>
        <a:graphic>
          <a:graphicData uri="http://schemas.openxmlformats.org/presentationml/2006/ole">
            <mc:AlternateContent xmlns:mc="http://schemas.openxmlformats.org/markup-compatibility/2006">
              <mc:Choice xmlns:v="urn:schemas-microsoft-com:vml" Requires="v">
                <p:oleObj spid="_x0000_s127059" name="Equation" r:id="rId9" imgW="3162240" imgH="279360" progId="Equation.3">
                  <p:embed/>
                </p:oleObj>
              </mc:Choice>
              <mc:Fallback>
                <p:oleObj name="Equation" r:id="rId9" imgW="3162240" imgH="279360" progId="Equation.3">
                  <p:embed/>
                  <p:pic>
                    <p:nvPicPr>
                      <p:cNvPr id="0" name=""/>
                      <p:cNvPicPr>
                        <a:picLocks noChangeAspect="1" noChangeArrowheads="1"/>
                      </p:cNvPicPr>
                      <p:nvPr/>
                    </p:nvPicPr>
                    <p:blipFill>
                      <a:blip r:embed="rId10"/>
                      <a:srcRect/>
                      <a:stretch>
                        <a:fillRect/>
                      </a:stretch>
                    </p:blipFill>
                    <p:spPr bwMode="auto">
                      <a:xfrm>
                        <a:off x="438150" y="4221163"/>
                        <a:ext cx="8335963" cy="744537"/>
                      </a:xfrm>
                      <a:prstGeom prst="rect">
                        <a:avLst/>
                      </a:prstGeom>
                      <a:noFill/>
                      <a:ln>
                        <a:noFill/>
                      </a:ln>
                    </p:spPr>
                  </p:pic>
                </p:oleObj>
              </mc:Fallback>
            </mc:AlternateContent>
          </a:graphicData>
        </a:graphic>
      </p:graphicFrame>
      <p:sp>
        <p:nvSpPr>
          <p:cNvPr id="9" name="TextBox 8"/>
          <p:cNvSpPr txBox="1"/>
          <p:nvPr/>
        </p:nvSpPr>
        <p:spPr>
          <a:xfrm>
            <a:off x="2411760" y="5062636"/>
            <a:ext cx="1273105" cy="584775"/>
          </a:xfrm>
          <a:prstGeom prst="rect">
            <a:avLst/>
          </a:prstGeom>
          <a:noFill/>
        </p:spPr>
        <p:txBody>
          <a:bodyPr wrap="none" rtlCol="0">
            <a:spAutoFit/>
          </a:bodyPr>
          <a:lstStyle/>
          <a:p>
            <a:r>
              <a:rPr lang="it-IT" sz="3200" dirty="0" smtClean="0"/>
              <a:t>BIAS</a:t>
            </a:r>
            <a:r>
              <a:rPr lang="it-IT" sz="3200" baseline="30000" dirty="0" smtClean="0"/>
              <a:t>2</a:t>
            </a:r>
            <a:endParaRPr lang="en-US" sz="3200" baseline="30000" dirty="0"/>
          </a:p>
        </p:txBody>
      </p:sp>
      <p:sp>
        <p:nvSpPr>
          <p:cNvPr id="10" name="TextBox 9"/>
          <p:cNvSpPr txBox="1"/>
          <p:nvPr/>
        </p:nvSpPr>
        <p:spPr>
          <a:xfrm>
            <a:off x="5309964" y="5064968"/>
            <a:ext cx="2254143" cy="584775"/>
          </a:xfrm>
          <a:prstGeom prst="rect">
            <a:avLst/>
          </a:prstGeom>
          <a:noFill/>
        </p:spPr>
        <p:txBody>
          <a:bodyPr wrap="none" rtlCol="0">
            <a:spAutoFit/>
          </a:bodyPr>
          <a:lstStyle/>
          <a:p>
            <a:r>
              <a:rPr lang="it-IT" sz="3200" dirty="0" smtClean="0"/>
              <a:t>VARIANCE</a:t>
            </a:r>
            <a:endParaRPr lang="en-US" sz="3200" baseline="30000" dirty="0"/>
          </a:p>
        </p:txBody>
      </p:sp>
    </p:spTree>
    <p:extLst>
      <p:ext uri="{BB962C8B-B14F-4D97-AF65-F5344CB8AC3E}">
        <p14:creationId xmlns:p14="http://schemas.microsoft.com/office/powerpoint/2010/main" val="222048567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t-IT" dirty="0" smtClean="0"/>
              <a:t>Bias e varianza – Risultato fondamentale</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82</a:t>
            </a:fld>
            <a:endParaRPr lang="it-IT" altLang="en-US"/>
          </a:p>
        </p:txBody>
      </p:sp>
      <p:sp>
        <p:nvSpPr>
          <p:cNvPr id="11" name="Content Placeholder 10"/>
          <p:cNvSpPr>
            <a:spLocks noGrp="1"/>
          </p:cNvSpPr>
          <p:nvPr>
            <p:ph idx="1"/>
          </p:nvPr>
        </p:nvSpPr>
        <p:spPr/>
        <p:txBody>
          <a:bodyPr/>
          <a:lstStyle/>
          <a:p>
            <a:r>
              <a:rPr lang="it-IT" sz="2800" b="1" dirty="0" smtClean="0"/>
              <a:t>In un caso ideale, vorrei annullare i due errori; in pratica diminuendo uno aumenta l’altro (mentre </a:t>
            </a:r>
            <a:r>
              <a:rPr lang="it-IT" sz="2800" b="1" dirty="0" smtClean="0">
                <a:sym typeface="Symbol"/>
              </a:rPr>
              <a:t> rimane invariato</a:t>
            </a:r>
            <a:r>
              <a:rPr lang="it-IT" sz="2800" b="1" dirty="0" smtClean="0"/>
              <a:t>)</a:t>
            </a:r>
          </a:p>
          <a:p>
            <a:r>
              <a:rPr lang="it-IT" sz="2800" dirty="0" smtClean="0"/>
              <a:t>Esempio: modellazione di un predittore per la percentuale di votanti un presidente USA repubblicano</a:t>
            </a:r>
          </a:p>
          <a:p>
            <a:pPr lvl="1"/>
            <a:r>
              <a:rPr lang="it-IT" sz="2400" dirty="0" smtClean="0"/>
              <a:t>Supponiamo di avere un training set di votanti con tre features:</a:t>
            </a:r>
          </a:p>
          <a:p>
            <a:pPr lvl="2"/>
            <a:r>
              <a:rPr lang="it-IT" sz="2000" dirty="0" smtClean="0"/>
              <a:t>Orientamento politico (su cui vogliamo fare classificazione)</a:t>
            </a:r>
          </a:p>
          <a:p>
            <a:pPr lvl="2"/>
            <a:r>
              <a:rPr lang="it-IT" sz="2000" dirty="0" smtClean="0"/>
              <a:t>Benessere</a:t>
            </a:r>
          </a:p>
          <a:p>
            <a:pPr lvl="2"/>
            <a:r>
              <a:rPr lang="it-IT" sz="2000" dirty="0" smtClean="0"/>
              <a:t>Religiosità</a:t>
            </a:r>
          </a:p>
          <a:p>
            <a:pPr lvl="1"/>
            <a:endParaRPr lang="en-US" dirty="0"/>
          </a:p>
        </p:txBody>
      </p:sp>
    </p:spTree>
    <p:extLst>
      <p:ext uri="{BB962C8B-B14F-4D97-AF65-F5344CB8AC3E}">
        <p14:creationId xmlns:p14="http://schemas.microsoft.com/office/powerpoint/2010/main" val="217257384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 esempio</a:t>
            </a:r>
            <a:endParaRPr lang="en-US" dirty="0"/>
          </a:p>
        </p:txBody>
      </p:sp>
      <p:sp>
        <p:nvSpPr>
          <p:cNvPr id="3" name="Content Placeholder 2"/>
          <p:cNvSpPr>
            <a:spLocks noGrp="1"/>
          </p:cNvSpPr>
          <p:nvPr>
            <p:ph idx="1"/>
          </p:nvPr>
        </p:nvSpPr>
        <p:spPr>
          <a:xfrm>
            <a:off x="539750" y="5239642"/>
            <a:ext cx="8229600" cy="853654"/>
          </a:xfrm>
        </p:spPr>
        <p:txBody>
          <a:bodyPr/>
          <a:lstStyle/>
          <a:p>
            <a:r>
              <a:rPr lang="it-IT" dirty="0" smtClean="0"/>
              <a:t>Come classificatore, uso knn (k=1) </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83</a:t>
            </a:fld>
            <a:endParaRPr lang="it-IT" altLang="en-US"/>
          </a:p>
        </p:txBody>
      </p:sp>
      <p:pic>
        <p:nvPicPr>
          <p:cNvPr id="1280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520" y="1090588"/>
            <a:ext cx="6494950" cy="4201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reeform 4"/>
          <p:cNvSpPr/>
          <p:nvPr/>
        </p:nvSpPr>
        <p:spPr>
          <a:xfrm>
            <a:off x="2171700" y="2433295"/>
            <a:ext cx="5410200" cy="2316714"/>
          </a:xfrm>
          <a:custGeom>
            <a:avLst/>
            <a:gdLst>
              <a:gd name="connsiteX0" fmla="*/ 0 w 5410200"/>
              <a:gd name="connsiteY0" fmla="*/ 436905 h 2316714"/>
              <a:gd name="connsiteX1" fmla="*/ 584200 w 5410200"/>
              <a:gd name="connsiteY1" fmla="*/ 563905 h 2316714"/>
              <a:gd name="connsiteX2" fmla="*/ 1244600 w 5410200"/>
              <a:gd name="connsiteY2" fmla="*/ 1046505 h 2316714"/>
              <a:gd name="connsiteX3" fmla="*/ 1790700 w 5410200"/>
              <a:gd name="connsiteY3" fmla="*/ 1135405 h 2316714"/>
              <a:gd name="connsiteX4" fmla="*/ 2374900 w 5410200"/>
              <a:gd name="connsiteY4" fmla="*/ 767105 h 2316714"/>
              <a:gd name="connsiteX5" fmla="*/ 2870200 w 5410200"/>
              <a:gd name="connsiteY5" fmla="*/ 233705 h 2316714"/>
              <a:gd name="connsiteX6" fmla="*/ 3213100 w 5410200"/>
              <a:gd name="connsiteY6" fmla="*/ 17805 h 2316714"/>
              <a:gd name="connsiteX7" fmla="*/ 3530600 w 5410200"/>
              <a:gd name="connsiteY7" fmla="*/ 68605 h 2316714"/>
              <a:gd name="connsiteX8" fmla="*/ 3911600 w 5410200"/>
              <a:gd name="connsiteY8" fmla="*/ 513105 h 2316714"/>
              <a:gd name="connsiteX9" fmla="*/ 4229100 w 5410200"/>
              <a:gd name="connsiteY9" fmla="*/ 1160805 h 2316714"/>
              <a:gd name="connsiteX10" fmla="*/ 4521200 w 5410200"/>
              <a:gd name="connsiteY10" fmla="*/ 1770405 h 2316714"/>
              <a:gd name="connsiteX11" fmla="*/ 4889500 w 5410200"/>
              <a:gd name="connsiteY11" fmla="*/ 2138705 h 2316714"/>
              <a:gd name="connsiteX12" fmla="*/ 5207000 w 5410200"/>
              <a:gd name="connsiteY12" fmla="*/ 2291105 h 2316714"/>
              <a:gd name="connsiteX13" fmla="*/ 5410200 w 5410200"/>
              <a:gd name="connsiteY13" fmla="*/ 2316505 h 231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10200" h="2316714">
                <a:moveTo>
                  <a:pt x="0" y="436905"/>
                </a:moveTo>
                <a:cubicBezTo>
                  <a:pt x="188383" y="449605"/>
                  <a:pt x="376767" y="462305"/>
                  <a:pt x="584200" y="563905"/>
                </a:cubicBezTo>
                <a:cubicBezTo>
                  <a:pt x="791633" y="665505"/>
                  <a:pt x="1043517" y="951255"/>
                  <a:pt x="1244600" y="1046505"/>
                </a:cubicBezTo>
                <a:cubicBezTo>
                  <a:pt x="1445683" y="1141755"/>
                  <a:pt x="1602317" y="1181972"/>
                  <a:pt x="1790700" y="1135405"/>
                </a:cubicBezTo>
                <a:cubicBezTo>
                  <a:pt x="1979083" y="1088838"/>
                  <a:pt x="2194983" y="917388"/>
                  <a:pt x="2374900" y="767105"/>
                </a:cubicBezTo>
                <a:cubicBezTo>
                  <a:pt x="2554817" y="616822"/>
                  <a:pt x="2730500" y="358588"/>
                  <a:pt x="2870200" y="233705"/>
                </a:cubicBezTo>
                <a:cubicBezTo>
                  <a:pt x="3009900" y="108822"/>
                  <a:pt x="3103033" y="45322"/>
                  <a:pt x="3213100" y="17805"/>
                </a:cubicBezTo>
                <a:cubicBezTo>
                  <a:pt x="3323167" y="-9712"/>
                  <a:pt x="3414183" y="-13945"/>
                  <a:pt x="3530600" y="68605"/>
                </a:cubicBezTo>
                <a:cubicBezTo>
                  <a:pt x="3647017" y="151155"/>
                  <a:pt x="3795183" y="331072"/>
                  <a:pt x="3911600" y="513105"/>
                </a:cubicBezTo>
                <a:cubicBezTo>
                  <a:pt x="4028017" y="695138"/>
                  <a:pt x="4127500" y="951255"/>
                  <a:pt x="4229100" y="1160805"/>
                </a:cubicBezTo>
                <a:cubicBezTo>
                  <a:pt x="4330700" y="1370355"/>
                  <a:pt x="4411133" y="1607422"/>
                  <a:pt x="4521200" y="1770405"/>
                </a:cubicBezTo>
                <a:cubicBezTo>
                  <a:pt x="4631267" y="1933388"/>
                  <a:pt x="4775200" y="2051922"/>
                  <a:pt x="4889500" y="2138705"/>
                </a:cubicBezTo>
                <a:cubicBezTo>
                  <a:pt x="5003800" y="2225488"/>
                  <a:pt x="5120217" y="2261472"/>
                  <a:pt x="5207000" y="2291105"/>
                </a:cubicBezTo>
                <a:cubicBezTo>
                  <a:pt x="5293783" y="2320738"/>
                  <a:pt x="5410200" y="2316505"/>
                  <a:pt x="5410200" y="2316505"/>
                </a:cubicBezTo>
              </a:path>
            </a:pathLst>
          </a:cu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26063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84</a:t>
            </a:fld>
            <a:endParaRPr lang="it-IT" altLang="en-US"/>
          </a:p>
        </p:txBody>
      </p:sp>
      <p:pic>
        <p:nvPicPr>
          <p:cNvPr id="129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7242" y="1700808"/>
            <a:ext cx="5743087" cy="3838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reeform 5"/>
          <p:cNvSpPr/>
          <p:nvPr/>
        </p:nvSpPr>
        <p:spPr>
          <a:xfrm>
            <a:off x="1763688" y="2780928"/>
            <a:ext cx="5410200" cy="2316714"/>
          </a:xfrm>
          <a:custGeom>
            <a:avLst/>
            <a:gdLst>
              <a:gd name="connsiteX0" fmla="*/ 0 w 5410200"/>
              <a:gd name="connsiteY0" fmla="*/ 436905 h 2316714"/>
              <a:gd name="connsiteX1" fmla="*/ 584200 w 5410200"/>
              <a:gd name="connsiteY1" fmla="*/ 563905 h 2316714"/>
              <a:gd name="connsiteX2" fmla="*/ 1244600 w 5410200"/>
              <a:gd name="connsiteY2" fmla="*/ 1046505 h 2316714"/>
              <a:gd name="connsiteX3" fmla="*/ 1790700 w 5410200"/>
              <a:gd name="connsiteY3" fmla="*/ 1135405 h 2316714"/>
              <a:gd name="connsiteX4" fmla="*/ 2374900 w 5410200"/>
              <a:gd name="connsiteY4" fmla="*/ 767105 h 2316714"/>
              <a:gd name="connsiteX5" fmla="*/ 2870200 w 5410200"/>
              <a:gd name="connsiteY5" fmla="*/ 233705 h 2316714"/>
              <a:gd name="connsiteX6" fmla="*/ 3213100 w 5410200"/>
              <a:gd name="connsiteY6" fmla="*/ 17805 h 2316714"/>
              <a:gd name="connsiteX7" fmla="*/ 3530600 w 5410200"/>
              <a:gd name="connsiteY7" fmla="*/ 68605 h 2316714"/>
              <a:gd name="connsiteX8" fmla="*/ 3911600 w 5410200"/>
              <a:gd name="connsiteY8" fmla="*/ 513105 h 2316714"/>
              <a:gd name="connsiteX9" fmla="*/ 4229100 w 5410200"/>
              <a:gd name="connsiteY9" fmla="*/ 1160805 h 2316714"/>
              <a:gd name="connsiteX10" fmla="*/ 4521200 w 5410200"/>
              <a:gd name="connsiteY10" fmla="*/ 1770405 h 2316714"/>
              <a:gd name="connsiteX11" fmla="*/ 4889500 w 5410200"/>
              <a:gd name="connsiteY11" fmla="*/ 2138705 h 2316714"/>
              <a:gd name="connsiteX12" fmla="*/ 5207000 w 5410200"/>
              <a:gd name="connsiteY12" fmla="*/ 2291105 h 2316714"/>
              <a:gd name="connsiteX13" fmla="*/ 5410200 w 5410200"/>
              <a:gd name="connsiteY13" fmla="*/ 2316505 h 231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10200" h="2316714">
                <a:moveTo>
                  <a:pt x="0" y="436905"/>
                </a:moveTo>
                <a:cubicBezTo>
                  <a:pt x="188383" y="449605"/>
                  <a:pt x="376767" y="462305"/>
                  <a:pt x="584200" y="563905"/>
                </a:cubicBezTo>
                <a:cubicBezTo>
                  <a:pt x="791633" y="665505"/>
                  <a:pt x="1043517" y="951255"/>
                  <a:pt x="1244600" y="1046505"/>
                </a:cubicBezTo>
                <a:cubicBezTo>
                  <a:pt x="1445683" y="1141755"/>
                  <a:pt x="1602317" y="1181972"/>
                  <a:pt x="1790700" y="1135405"/>
                </a:cubicBezTo>
                <a:cubicBezTo>
                  <a:pt x="1979083" y="1088838"/>
                  <a:pt x="2194983" y="917388"/>
                  <a:pt x="2374900" y="767105"/>
                </a:cubicBezTo>
                <a:cubicBezTo>
                  <a:pt x="2554817" y="616822"/>
                  <a:pt x="2730500" y="358588"/>
                  <a:pt x="2870200" y="233705"/>
                </a:cubicBezTo>
                <a:cubicBezTo>
                  <a:pt x="3009900" y="108822"/>
                  <a:pt x="3103033" y="45322"/>
                  <a:pt x="3213100" y="17805"/>
                </a:cubicBezTo>
                <a:cubicBezTo>
                  <a:pt x="3323167" y="-9712"/>
                  <a:pt x="3414183" y="-13945"/>
                  <a:pt x="3530600" y="68605"/>
                </a:cubicBezTo>
                <a:cubicBezTo>
                  <a:pt x="3647017" y="151155"/>
                  <a:pt x="3795183" y="331072"/>
                  <a:pt x="3911600" y="513105"/>
                </a:cubicBezTo>
                <a:cubicBezTo>
                  <a:pt x="4028017" y="695138"/>
                  <a:pt x="4127500" y="951255"/>
                  <a:pt x="4229100" y="1160805"/>
                </a:cubicBezTo>
                <a:cubicBezTo>
                  <a:pt x="4330700" y="1370355"/>
                  <a:pt x="4411133" y="1607422"/>
                  <a:pt x="4521200" y="1770405"/>
                </a:cubicBezTo>
                <a:cubicBezTo>
                  <a:pt x="4631267" y="1933388"/>
                  <a:pt x="4775200" y="2051922"/>
                  <a:pt x="4889500" y="2138705"/>
                </a:cubicBezTo>
                <a:cubicBezTo>
                  <a:pt x="5003800" y="2225488"/>
                  <a:pt x="5120217" y="2261472"/>
                  <a:pt x="5207000" y="2291105"/>
                </a:cubicBezTo>
                <a:cubicBezTo>
                  <a:pt x="5293783" y="2320738"/>
                  <a:pt x="5410200" y="2316505"/>
                  <a:pt x="5410200" y="2316505"/>
                </a:cubicBezTo>
              </a:path>
            </a:pathLst>
          </a:custGeom>
          <a:no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022544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e varianza</a:t>
            </a:r>
            <a:endParaRPr lang="en-US" dirty="0"/>
          </a:p>
        </p:txBody>
      </p:sp>
      <p:sp>
        <p:nvSpPr>
          <p:cNvPr id="3" name="Content Placeholder 2"/>
          <p:cNvSpPr>
            <a:spLocks noGrp="1"/>
          </p:cNvSpPr>
          <p:nvPr>
            <p:ph idx="1"/>
          </p:nvPr>
        </p:nvSpPr>
        <p:spPr/>
        <p:txBody>
          <a:bodyPr/>
          <a:lstStyle/>
          <a:p>
            <a:r>
              <a:rPr lang="it-IT" dirty="0" smtClean="0"/>
              <a:t>Una scelta cruciale del classificatore è k</a:t>
            </a:r>
          </a:p>
          <a:p>
            <a:pPr lvl="1"/>
            <a:r>
              <a:rPr lang="it-IT" b="1" dirty="0" smtClean="0"/>
              <a:t>Aumentando k</a:t>
            </a:r>
            <a:r>
              <a:rPr lang="it-IT" dirty="0" smtClean="0"/>
              <a:t>, </a:t>
            </a:r>
            <a:r>
              <a:rPr lang="it-IT" dirty="0" smtClean="0">
                <a:solidFill>
                  <a:srgbClr val="FF0000"/>
                </a:solidFill>
              </a:rPr>
              <a:t>aumento il bias</a:t>
            </a:r>
            <a:r>
              <a:rPr lang="it-IT" dirty="0" smtClean="0"/>
              <a:t>, </a:t>
            </a:r>
            <a:r>
              <a:rPr lang="it-IT" dirty="0" smtClean="0">
                <a:solidFill>
                  <a:srgbClr val="00B050"/>
                </a:solidFill>
              </a:rPr>
              <a:t>diminuisco la varianza</a:t>
            </a:r>
          </a:p>
          <a:p>
            <a:pPr lvl="1"/>
            <a:r>
              <a:rPr lang="it-IT" b="1" dirty="0" smtClean="0"/>
              <a:t>Diminuendo k</a:t>
            </a:r>
            <a:r>
              <a:rPr lang="it-IT" dirty="0" smtClean="0"/>
              <a:t>, </a:t>
            </a:r>
            <a:r>
              <a:rPr lang="it-IT" dirty="0" smtClean="0">
                <a:solidFill>
                  <a:srgbClr val="00B050"/>
                </a:solidFill>
              </a:rPr>
              <a:t>diminuisco il bias</a:t>
            </a:r>
            <a:r>
              <a:rPr lang="it-IT" dirty="0" smtClean="0"/>
              <a:t>, </a:t>
            </a:r>
            <a:r>
              <a:rPr lang="it-IT" dirty="0" smtClean="0">
                <a:solidFill>
                  <a:srgbClr val="FF5050"/>
                </a:solidFill>
              </a:rPr>
              <a:t>aumento la varianza</a:t>
            </a:r>
            <a:endParaRPr lang="it-IT" dirty="0" smtClean="0"/>
          </a:p>
          <a:p>
            <a:pPr lvl="1"/>
            <a:r>
              <a:rPr lang="it-IT" dirty="0" smtClean="0"/>
              <a:t>Dimostrazione empirica: </a:t>
            </a:r>
          </a:p>
          <a:p>
            <a:pPr lvl="2"/>
            <a:r>
              <a:rPr lang="it-IT" dirty="0" smtClean="0"/>
              <a:t>Nei prox esempi, fissate una locazione...</a:t>
            </a:r>
          </a:p>
          <a:p>
            <a:pPr lvl="2"/>
            <a:r>
              <a:rPr lang="it-IT" dirty="0" smtClean="0"/>
              <a:t>demo a</a:t>
            </a:r>
          </a:p>
          <a:p>
            <a:pPr marL="457200" lvl="1" indent="0">
              <a:buNone/>
            </a:pPr>
            <a:endParaRPr lang="it-IT" sz="2000" dirty="0" smtClean="0"/>
          </a:p>
          <a:p>
            <a:pPr marL="457200" lvl="1" indent="0">
              <a:buNone/>
            </a:pPr>
            <a:r>
              <a:rPr lang="it-IT" sz="2000" dirty="0"/>
              <a:t> </a:t>
            </a:r>
            <a:r>
              <a:rPr lang="it-IT" sz="2000" dirty="0" smtClean="0"/>
              <a:t>      http</a:t>
            </a:r>
            <a:r>
              <a:rPr lang="it-IT" sz="2000" dirty="0"/>
              <a:t>://scott.fortmann-roe.com/docs/BiasVariance.html </a:t>
            </a:r>
            <a:endParaRPr lang="en-US" sz="2000"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85</a:t>
            </a:fld>
            <a:endParaRPr lang="it-IT" altLang="en-US"/>
          </a:p>
        </p:txBody>
      </p:sp>
    </p:spTree>
    <p:extLst>
      <p:ext uri="{BB962C8B-B14F-4D97-AF65-F5344CB8AC3E}">
        <p14:creationId xmlns:p14="http://schemas.microsoft.com/office/powerpoint/2010/main" val="71120169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86</a:t>
            </a:fld>
            <a:endParaRPr lang="it-IT" altLang="en-US"/>
          </a:p>
        </p:txBody>
      </p:sp>
      <p:pic>
        <p:nvPicPr>
          <p:cNvPr id="130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0967" y="3800062"/>
            <a:ext cx="3269962" cy="2206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10" y="1580018"/>
            <a:ext cx="3254753" cy="2202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1493" y="3769974"/>
            <a:ext cx="3338118" cy="2227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3206" y="1566698"/>
            <a:ext cx="3294692" cy="2235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073687" y="551260"/>
            <a:ext cx="949299" cy="584775"/>
          </a:xfrm>
          <a:prstGeom prst="rect">
            <a:avLst/>
          </a:prstGeom>
        </p:spPr>
        <p:txBody>
          <a:bodyPr wrap="none">
            <a:spAutoFit/>
          </a:bodyPr>
          <a:lstStyle/>
          <a:p>
            <a:r>
              <a:rPr lang="it-IT" sz="3200" kern="0" dirty="0" smtClean="0">
                <a:solidFill>
                  <a:srgbClr val="000000"/>
                </a:solidFill>
                <a:latin typeface="Tahoma"/>
                <a:cs typeface="Arial"/>
              </a:rPr>
              <a:t>K=1</a:t>
            </a:r>
            <a:endParaRPr lang="en-US" dirty="0"/>
          </a:p>
        </p:txBody>
      </p:sp>
    </p:spTree>
    <p:extLst>
      <p:ext uri="{BB962C8B-B14F-4D97-AF65-F5344CB8AC3E}">
        <p14:creationId xmlns:p14="http://schemas.microsoft.com/office/powerpoint/2010/main" val="367082313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87</a:t>
            </a:fld>
            <a:endParaRPr lang="it-IT" altLang="en-US"/>
          </a:p>
        </p:txBody>
      </p:sp>
      <p:pic>
        <p:nvPicPr>
          <p:cNvPr id="130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10" y="1580018"/>
            <a:ext cx="3254753" cy="2202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0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206" y="1566698"/>
            <a:ext cx="3294692" cy="2235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4073687" y="551260"/>
            <a:ext cx="1398140" cy="584775"/>
          </a:xfrm>
          <a:prstGeom prst="rect">
            <a:avLst/>
          </a:prstGeom>
        </p:spPr>
        <p:txBody>
          <a:bodyPr wrap="none">
            <a:spAutoFit/>
          </a:bodyPr>
          <a:lstStyle/>
          <a:p>
            <a:r>
              <a:rPr lang="it-IT" sz="3200" kern="0" dirty="0" smtClean="0">
                <a:solidFill>
                  <a:srgbClr val="000000"/>
                </a:solidFill>
                <a:latin typeface="Tahoma"/>
                <a:cs typeface="Arial"/>
              </a:rPr>
              <a:t>K=100</a:t>
            </a:r>
            <a:endParaRPr lang="en-US" dirty="0"/>
          </a:p>
        </p:txBody>
      </p:sp>
      <p:pic>
        <p:nvPicPr>
          <p:cNvPr id="131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2757" y="3802642"/>
            <a:ext cx="3445161" cy="2354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1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2674" y="3802642"/>
            <a:ext cx="3304790" cy="2298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102199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O varianza?</a:t>
            </a:r>
            <a:endParaRPr lang="en-US" dirty="0"/>
          </a:p>
        </p:txBody>
      </p:sp>
      <p:sp>
        <p:nvSpPr>
          <p:cNvPr id="3" name="Content Placeholder 2"/>
          <p:cNvSpPr>
            <a:spLocks noGrp="1"/>
          </p:cNvSpPr>
          <p:nvPr>
            <p:ph idx="1"/>
          </p:nvPr>
        </p:nvSpPr>
        <p:spPr/>
        <p:txBody>
          <a:bodyPr/>
          <a:lstStyle/>
          <a:p>
            <a:r>
              <a:rPr lang="it-IT" altLang="en-US" dirty="0" smtClean="0"/>
              <a:t>Quando mi addestro un classificatore, meglio </a:t>
            </a:r>
            <a:r>
              <a:rPr lang="it-IT" altLang="en-US" dirty="0"/>
              <a:t>minimizzare il bias o la varianza</a:t>
            </a:r>
            <a:r>
              <a:rPr lang="it-IT" altLang="en-US" dirty="0" smtClean="0"/>
              <a:t>?</a:t>
            </a:r>
          </a:p>
          <a:p>
            <a:r>
              <a:rPr lang="it-IT" altLang="en-US" i="1" dirty="0" smtClean="0">
                <a:cs typeface="Tahoma" pitchFamily="34" charset="0"/>
                <a:sym typeface="Symbol" pitchFamily="18" charset="2"/>
              </a:rPr>
              <a:t>Innanzitutto, li devo poter osservare entrambi!!!</a:t>
            </a:r>
            <a:endParaRPr lang="en-US" altLang="en-US" i="1" dirty="0">
              <a:cs typeface="Tahoma" pitchFamily="34" charset="0"/>
              <a:sym typeface="Symbol" pitchFamily="18" charset="2"/>
            </a:endParaRPr>
          </a:p>
          <a:p>
            <a:r>
              <a:rPr lang="it-IT" dirty="0" smtClean="0"/>
              <a:t>Per questo servono i principali metodi di testing</a:t>
            </a:r>
          </a:p>
          <a:p>
            <a:pPr lvl="1"/>
            <a:r>
              <a:rPr lang="it-IT" dirty="0" smtClean="0"/>
              <a:t>Hold-out</a:t>
            </a:r>
          </a:p>
          <a:p>
            <a:pPr lvl="1"/>
            <a:r>
              <a:rPr lang="it-IT" dirty="0" smtClean="0"/>
              <a:t>Cross-validation</a:t>
            </a:r>
            <a:endParaRPr lang="en-US" dirty="0"/>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88</a:t>
            </a:fld>
            <a:endParaRPr lang="it-IT" altLang="en-US"/>
          </a:p>
        </p:txBody>
      </p:sp>
    </p:spTree>
    <p:extLst>
      <p:ext uri="{BB962C8B-B14F-4D97-AF65-F5344CB8AC3E}">
        <p14:creationId xmlns:p14="http://schemas.microsoft.com/office/powerpoint/2010/main" val="246451319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Bias O varianza?</a:t>
            </a:r>
            <a:endParaRPr lang="en-US" dirty="0"/>
          </a:p>
        </p:txBody>
      </p:sp>
      <p:sp>
        <p:nvSpPr>
          <p:cNvPr id="3" name="Content Placeholder 2"/>
          <p:cNvSpPr>
            <a:spLocks noGrp="1"/>
          </p:cNvSpPr>
          <p:nvPr>
            <p:ph idx="1"/>
          </p:nvPr>
        </p:nvSpPr>
        <p:spPr/>
        <p:txBody>
          <a:bodyPr/>
          <a:lstStyle/>
          <a:p>
            <a:r>
              <a:rPr lang="it-IT" altLang="en-US" dirty="0" smtClean="0"/>
              <a:t>In letteratura si riportano spesso i valori di accuratezza media, i valori di precisione media, etc... </a:t>
            </a:r>
            <a:r>
              <a:rPr lang="it-IT" altLang="en-US" dirty="0" smtClean="0">
                <a:sym typeface="Wingdings" panose="05000000000000000000" pitchFamily="2" charset="2"/>
              </a:rPr>
              <a:t> ci si focalizza sul BIAS!!!</a:t>
            </a:r>
          </a:p>
          <a:p>
            <a:r>
              <a:rPr lang="it-IT" dirty="0" smtClean="0">
                <a:sym typeface="Wingdings" panose="05000000000000000000" pitchFamily="2" charset="2"/>
              </a:rPr>
              <a:t>Questo perche si assume che si abbiano molti campioni di test a disposizione</a:t>
            </a:r>
            <a:r>
              <a:rPr lang="it-IT" dirty="0">
                <a:sym typeface="Wingdings" panose="05000000000000000000" pitchFamily="2" charset="2"/>
              </a:rPr>
              <a:t> </a:t>
            </a:r>
            <a:r>
              <a:rPr lang="it-IT" dirty="0" smtClean="0">
                <a:sym typeface="Wingdings" panose="05000000000000000000" pitchFamily="2" charset="2"/>
              </a:rPr>
              <a:t>(</a:t>
            </a:r>
            <a:r>
              <a:rPr lang="it-IT" i="1" dirty="0" smtClean="0">
                <a:sym typeface="Wingdings" panose="05000000000000000000" pitchFamily="2" charset="2"/>
              </a:rPr>
              <a:t>long run assumption</a:t>
            </a:r>
            <a:r>
              <a:rPr lang="it-IT" dirty="0" smtClean="0">
                <a:sym typeface="Wingdings" panose="05000000000000000000" pitchFamily="2" charset="2"/>
              </a:rPr>
              <a:t>) credenza errata!</a:t>
            </a:r>
          </a:p>
          <a:p>
            <a:r>
              <a:rPr lang="it-IT" dirty="0" smtClean="0">
                <a:sym typeface="Wingdings" panose="05000000000000000000" pitchFamily="2" charset="2"/>
              </a:rPr>
              <a:t>E’ necessario prestare attenzione anche alla varianza</a:t>
            </a:r>
          </a:p>
        </p:txBody>
      </p:sp>
      <p:sp>
        <p:nvSpPr>
          <p:cNvPr id="4" name="Slide Number Placeholder 3"/>
          <p:cNvSpPr>
            <a:spLocks noGrp="1"/>
          </p:cNvSpPr>
          <p:nvPr>
            <p:ph type="sldNum" sz="quarter" idx="12"/>
          </p:nvPr>
        </p:nvSpPr>
        <p:spPr/>
        <p:txBody>
          <a:bodyPr/>
          <a:lstStyle/>
          <a:p>
            <a:pPr>
              <a:defRPr/>
            </a:pPr>
            <a:fld id="{5A57BB6F-C4EC-4209-BCF4-35E516FBA4A4}" type="slidenum">
              <a:rPr lang="it-IT" altLang="en-US" smtClean="0"/>
              <a:pPr>
                <a:defRPr/>
              </a:pPr>
              <a:t>89</a:t>
            </a:fld>
            <a:endParaRPr lang="it-IT" altLang="en-US"/>
          </a:p>
        </p:txBody>
      </p:sp>
    </p:spTree>
    <p:extLst>
      <p:ext uri="{BB962C8B-B14F-4D97-AF65-F5344CB8AC3E}">
        <p14:creationId xmlns:p14="http://schemas.microsoft.com/office/powerpoint/2010/main" val="10579372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0CDA1C06-CF1B-49FF-8102-F2D789FEC80D}" type="slidenum">
              <a:rPr lang="it-IT" altLang="en-US" sz="1400" smtClean="0">
                <a:solidFill>
                  <a:srgbClr val="800000"/>
                </a:solidFill>
                <a:latin typeface="Arial" charset="0"/>
              </a:rPr>
              <a:pPr eaLnBrk="1" hangingPunct="1">
                <a:spcBef>
                  <a:spcPct val="0"/>
                </a:spcBef>
                <a:buFontTx/>
                <a:buNone/>
              </a:pPr>
              <a:t>9</a:t>
            </a:fld>
            <a:endParaRPr lang="it-IT" altLang="en-US" sz="1400" smtClean="0">
              <a:solidFill>
                <a:srgbClr val="800000"/>
              </a:solidFill>
              <a:latin typeface="Arial" charset="0"/>
            </a:endParaRPr>
          </a:p>
        </p:txBody>
      </p:sp>
      <p:sp>
        <p:nvSpPr>
          <p:cNvPr id="7171" name="Rectangle 2"/>
          <p:cNvSpPr>
            <a:spLocks noGrp="1" noChangeArrowheads="1"/>
          </p:cNvSpPr>
          <p:nvPr>
            <p:ph type="title"/>
          </p:nvPr>
        </p:nvSpPr>
        <p:spPr/>
        <p:txBody>
          <a:bodyPr/>
          <a:lstStyle/>
          <a:p>
            <a:r>
              <a:rPr lang="en-US" altLang="en-US" smtClean="0"/>
              <a:t>Costi diseguali di errore</a:t>
            </a:r>
          </a:p>
        </p:txBody>
      </p:sp>
      <p:sp>
        <p:nvSpPr>
          <p:cNvPr id="3076" name="Rectangle 3"/>
          <p:cNvSpPr>
            <a:spLocks noChangeArrowheads="1"/>
          </p:cNvSpPr>
          <p:nvPr/>
        </p:nvSpPr>
        <p:spPr bwMode="auto">
          <a:xfrm>
            <a:off x="539750" y="1412875"/>
            <a:ext cx="8353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pPr>
              <a:defRPr/>
            </a:pPr>
            <a:r>
              <a:rPr lang="it-IT" sz="2800" dirty="0" smtClean="0"/>
              <a:t>Esempi (C=2 classi)</a:t>
            </a:r>
          </a:p>
          <a:p>
            <a:pPr lvl="1">
              <a:defRPr/>
            </a:pPr>
            <a:endParaRPr lang="it-IT" sz="2400" dirty="0" smtClean="0"/>
          </a:p>
          <a:p>
            <a:pPr lvl="1">
              <a:defRPr/>
            </a:pPr>
            <a:r>
              <a:rPr lang="it-IT" sz="2400" dirty="0" smtClean="0"/>
              <a:t>Il costo di classificare erroneamente dei particolari sintomi come tumore al pancreas durante uno screening è </a:t>
            </a:r>
            <a:r>
              <a:rPr lang="it-IT" sz="2400" i="1" dirty="0" smtClean="0"/>
              <a:t>minore</a:t>
            </a:r>
            <a:r>
              <a:rPr lang="it-IT" sz="2400" dirty="0" smtClean="0"/>
              <a:t> di mancare la segnalazione di un caso di malattia effettivamente presente</a:t>
            </a:r>
          </a:p>
          <a:p>
            <a:pPr lvl="1">
              <a:defRPr/>
            </a:pPr>
            <a:endParaRPr lang="it-IT" sz="2400" dirty="0" smtClean="0"/>
          </a:p>
          <a:p>
            <a:pPr lvl="1">
              <a:defRPr/>
            </a:pPr>
            <a:r>
              <a:rPr lang="it-IT" sz="2400" dirty="0" smtClean="0"/>
              <a:t>Il costo per una banca di classificare erroneamente un cliente come affidabile è </a:t>
            </a:r>
            <a:r>
              <a:rPr lang="it-IT" sz="2400" i="1" dirty="0" smtClean="0"/>
              <a:t>maggiore</a:t>
            </a:r>
            <a:r>
              <a:rPr lang="it-IT" sz="2400" dirty="0" smtClean="0"/>
              <a:t> di mancare la segnalazione di un cliente effettivamente affidabile</a:t>
            </a:r>
          </a:p>
          <a:p>
            <a:pPr marL="457200" lvl="1" indent="0">
              <a:buFontTx/>
              <a:buNone/>
              <a:defRPr/>
            </a:pPr>
            <a:endParaRPr lang="it-IT" sz="2400" dirty="0" smtClean="0"/>
          </a:p>
          <a:p>
            <a:pPr lvl="1">
              <a:defRPr/>
            </a:pPr>
            <a:endParaRPr lang="it-IT" sz="2400" dirty="0" smtClean="0"/>
          </a:p>
          <a:p>
            <a:pPr lvl="1">
              <a:defRPr/>
            </a:pPr>
            <a:endParaRPr lang="it-IT" altLang="en-US" sz="2000" dirty="0" smtClean="0">
              <a:cs typeface="Tahoma" pitchFamily="34" charset="0"/>
              <a:sym typeface="Symbol" pitchFamily="18" charset="2"/>
            </a:endParaRPr>
          </a:p>
          <a:p>
            <a:pPr lvl="1">
              <a:defRPr/>
            </a:pPr>
            <a:endParaRPr lang="it-IT" altLang="en-US" sz="2400" dirty="0" smtClean="0">
              <a:cs typeface="Tahoma" pitchFamily="34" charset="0"/>
              <a:sym typeface="Symbol" pitchFamily="18" charset="2"/>
            </a:endParaRPr>
          </a:p>
          <a:p>
            <a:pPr>
              <a:defRPr/>
            </a:pPr>
            <a:endParaRPr lang="it-IT" altLang="en-US" sz="2800" dirty="0" smtClean="0">
              <a:cs typeface="Tahoma" pitchFamily="34" charset="0"/>
              <a:sym typeface="Symbol" pitchFamily="18" charset="2"/>
            </a:endParaRPr>
          </a:p>
          <a:p>
            <a:pPr>
              <a:defRPr/>
            </a:pPr>
            <a:endParaRPr lang="en-US" altLang="en-US" sz="2400" dirty="0" smtClean="0">
              <a:cs typeface="Tahoma" pitchFamily="34" charset="0"/>
              <a:sym typeface="Symbol" pitchFamily="18" charset="2"/>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90</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a:xfrm>
            <a:off x="518864" y="116632"/>
            <a:ext cx="8229600" cy="1143000"/>
          </a:xfrm>
        </p:spPr>
        <p:txBody>
          <a:bodyPr/>
          <a:lstStyle/>
          <a:p>
            <a:r>
              <a:rPr lang="it-IT" altLang="en-US" dirty="0" smtClean="0"/>
              <a:t>Principi di testing</a:t>
            </a:r>
            <a:endParaRPr lang="en-US" altLang="en-US" dirty="0" smtClean="0"/>
          </a:p>
        </p:txBody>
      </p:sp>
      <p:sp>
        <p:nvSpPr>
          <p:cNvPr id="4100" name="Rectangle 3"/>
          <p:cNvSpPr>
            <a:spLocks noChangeArrowheads="1"/>
          </p:cNvSpPr>
          <p:nvPr/>
        </p:nvSpPr>
        <p:spPr bwMode="auto">
          <a:xfrm>
            <a:off x="539750" y="1052736"/>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en-US" altLang="en-US" sz="2800" dirty="0" err="1" smtClean="0"/>
              <a:t>Tutto</a:t>
            </a:r>
            <a:r>
              <a:rPr lang="en-US" altLang="en-US" sz="2800" dirty="0" smtClean="0"/>
              <a:t> parte da </a:t>
            </a:r>
            <a:r>
              <a:rPr lang="en-US" altLang="en-US" sz="2800" dirty="0" err="1" smtClean="0"/>
              <a:t>dati</a:t>
            </a:r>
            <a:r>
              <a:rPr lang="en-US" altLang="en-US" sz="2800" dirty="0" smtClean="0"/>
              <a:t> </a:t>
            </a:r>
            <a:r>
              <a:rPr lang="en-US" altLang="en-US" sz="2800" dirty="0" err="1" smtClean="0"/>
              <a:t>etichettati</a:t>
            </a:r>
            <a:r>
              <a:rPr lang="en-US" altLang="en-US" sz="2800" dirty="0" smtClean="0"/>
              <a:t>: li </a:t>
            </a:r>
            <a:r>
              <a:rPr lang="en-US" altLang="en-US" sz="2800" dirty="0" err="1" smtClean="0"/>
              <a:t>devo</a:t>
            </a:r>
            <a:r>
              <a:rPr lang="en-US" altLang="en-US" sz="2800" dirty="0" smtClean="0"/>
              <a:t> </a:t>
            </a:r>
            <a:r>
              <a:rPr lang="en-US" altLang="en-US" sz="2800" dirty="0" err="1" smtClean="0"/>
              <a:t>usare</a:t>
            </a:r>
            <a:r>
              <a:rPr lang="en-US" altLang="en-US" sz="2800" dirty="0" smtClean="0"/>
              <a:t> </a:t>
            </a:r>
            <a:r>
              <a:rPr lang="en-US" altLang="en-US" sz="2800" dirty="0" err="1" smtClean="0"/>
              <a:t>sia</a:t>
            </a:r>
            <a:r>
              <a:rPr lang="en-US" altLang="en-US" sz="2800" dirty="0" smtClean="0"/>
              <a:t> per fare </a:t>
            </a:r>
            <a:r>
              <a:rPr lang="en-US" altLang="en-US" sz="2800" dirty="0" err="1" smtClean="0"/>
              <a:t>il</a:t>
            </a:r>
            <a:r>
              <a:rPr lang="en-US" altLang="en-US" sz="2800" dirty="0" smtClean="0"/>
              <a:t> training </a:t>
            </a:r>
            <a:r>
              <a:rPr lang="en-US" altLang="en-US" sz="2800" dirty="0" err="1" smtClean="0"/>
              <a:t>che</a:t>
            </a:r>
            <a:r>
              <a:rPr lang="en-US" altLang="en-US" sz="2800" dirty="0" smtClean="0"/>
              <a:t> per fare testing</a:t>
            </a:r>
          </a:p>
          <a:p>
            <a:pPr lvl="1"/>
            <a:r>
              <a:rPr lang="en-US" altLang="en-US" sz="2400" i="1" dirty="0" err="1" smtClean="0"/>
              <a:t>Più</a:t>
            </a:r>
            <a:r>
              <a:rPr lang="en-US" altLang="en-US" sz="2400" i="1" dirty="0" smtClean="0"/>
              <a:t> </a:t>
            </a:r>
            <a:r>
              <a:rPr lang="en-US" altLang="en-US" sz="2400" i="1" dirty="0" err="1" smtClean="0"/>
              <a:t>dati</a:t>
            </a:r>
            <a:r>
              <a:rPr lang="en-US" altLang="en-US" sz="2400" i="1" dirty="0" smtClean="0"/>
              <a:t> di training </a:t>
            </a:r>
            <a:r>
              <a:rPr lang="en-US" altLang="en-US" sz="2400" dirty="0" err="1" smtClean="0"/>
              <a:t>danno</a:t>
            </a:r>
            <a:r>
              <a:rPr lang="en-US" altLang="en-US" sz="2400" dirty="0" smtClean="0"/>
              <a:t> </a:t>
            </a:r>
            <a:r>
              <a:rPr lang="en-US" altLang="en-US" sz="2400" dirty="0" err="1" smtClean="0"/>
              <a:t>una</a:t>
            </a:r>
            <a:r>
              <a:rPr lang="en-US" altLang="en-US" sz="2400" dirty="0" smtClean="0"/>
              <a:t> </a:t>
            </a:r>
            <a:r>
              <a:rPr lang="en-US" altLang="en-US" sz="2400" dirty="0" err="1" smtClean="0"/>
              <a:t>maggiore</a:t>
            </a:r>
            <a:r>
              <a:rPr lang="en-US" altLang="en-US" sz="2400" dirty="0" smtClean="0"/>
              <a:t> </a:t>
            </a:r>
            <a:r>
              <a:rPr lang="en-US" altLang="en-US" sz="2400" dirty="0" err="1" smtClean="0"/>
              <a:t>generalizzazione</a:t>
            </a:r>
            <a:r>
              <a:rPr lang="en-US" altLang="en-US" sz="2400" dirty="0" smtClean="0"/>
              <a:t> (se </a:t>
            </a:r>
            <a:r>
              <a:rPr lang="en-US" altLang="en-US" sz="2400" dirty="0" err="1" smtClean="0"/>
              <a:t>essi</a:t>
            </a:r>
            <a:r>
              <a:rPr lang="en-US" altLang="en-US" sz="2400" dirty="0" smtClean="0"/>
              <a:t> </a:t>
            </a:r>
            <a:r>
              <a:rPr lang="en-US" altLang="en-US" sz="2400" dirty="0" err="1" smtClean="0"/>
              <a:t>rappresentano</a:t>
            </a:r>
            <a:r>
              <a:rPr lang="en-US" altLang="en-US" sz="2400" dirty="0" smtClean="0"/>
              <a:t> </a:t>
            </a:r>
            <a:r>
              <a:rPr lang="en-US" altLang="en-US" sz="2400" dirty="0" err="1" smtClean="0"/>
              <a:t>tutta</a:t>
            </a:r>
            <a:r>
              <a:rPr lang="en-US" altLang="en-US" sz="2400" dirty="0" smtClean="0"/>
              <a:t> la </a:t>
            </a:r>
            <a:r>
              <a:rPr lang="en-US" altLang="en-US" sz="2400" dirty="0" err="1" smtClean="0"/>
              <a:t>varietà</a:t>
            </a:r>
            <a:r>
              <a:rPr lang="en-US" altLang="en-US" sz="2400" dirty="0" smtClean="0"/>
              <a:t> </a:t>
            </a:r>
            <a:r>
              <a:rPr lang="en-US" altLang="en-US" sz="2400" dirty="0" err="1" smtClean="0"/>
              <a:t>assunta</a:t>
            </a:r>
            <a:r>
              <a:rPr lang="en-US" altLang="en-US" sz="2400" dirty="0" smtClean="0"/>
              <a:t> </a:t>
            </a:r>
            <a:r>
              <a:rPr lang="en-US" altLang="en-US" sz="2400" dirty="0" err="1" smtClean="0"/>
              <a:t>dalla</a:t>
            </a:r>
            <a:r>
              <a:rPr lang="en-US" altLang="en-US" sz="2400" dirty="0" smtClean="0"/>
              <a:t> </a:t>
            </a:r>
            <a:r>
              <a:rPr lang="en-US" altLang="en-US" sz="2400" dirty="0" err="1" smtClean="0"/>
              <a:t>classe</a:t>
            </a:r>
            <a:r>
              <a:rPr lang="en-US" altLang="en-US" sz="2400" dirty="0" smtClean="0"/>
              <a:t> in </a:t>
            </a:r>
            <a:r>
              <a:rPr lang="en-US" altLang="en-US" sz="2400" dirty="0" err="1" smtClean="0"/>
              <a:t>esame</a:t>
            </a:r>
            <a:r>
              <a:rPr lang="en-US" altLang="en-US" sz="2400" dirty="0" smtClean="0"/>
              <a:t>)</a:t>
            </a:r>
          </a:p>
          <a:p>
            <a:pPr lvl="1"/>
            <a:r>
              <a:rPr lang="en-US" altLang="en-US" sz="2400" i="1" dirty="0" err="1" smtClean="0"/>
              <a:t>Più</a:t>
            </a:r>
            <a:r>
              <a:rPr lang="en-US" altLang="en-US" sz="2400" i="1" dirty="0" smtClean="0"/>
              <a:t> </a:t>
            </a:r>
            <a:r>
              <a:rPr lang="en-US" altLang="en-US" sz="2400" i="1" dirty="0" err="1" smtClean="0"/>
              <a:t>dati</a:t>
            </a:r>
            <a:r>
              <a:rPr lang="en-US" altLang="en-US" sz="2400" i="1" dirty="0" smtClean="0"/>
              <a:t> di testing </a:t>
            </a:r>
            <a:r>
              <a:rPr lang="en-US" altLang="en-US" sz="2400" dirty="0" err="1" smtClean="0"/>
              <a:t>danno</a:t>
            </a:r>
            <a:r>
              <a:rPr lang="en-US" altLang="en-US" sz="2400" dirty="0" smtClean="0"/>
              <a:t> </a:t>
            </a:r>
            <a:r>
              <a:rPr lang="en-US" altLang="en-US" sz="2400" dirty="0" err="1" smtClean="0"/>
              <a:t>una</a:t>
            </a:r>
            <a:r>
              <a:rPr lang="en-US" altLang="en-US" sz="2400" dirty="0" smtClean="0"/>
              <a:t> </a:t>
            </a:r>
            <a:r>
              <a:rPr lang="en-US" altLang="en-US" sz="2400" dirty="0" err="1" smtClean="0"/>
              <a:t>migliore</a:t>
            </a:r>
            <a:r>
              <a:rPr lang="en-US" altLang="en-US" sz="2400" dirty="0" smtClean="0"/>
              <a:t> </a:t>
            </a:r>
            <a:r>
              <a:rPr lang="en-US" altLang="en-US" sz="2400" dirty="0" err="1" smtClean="0"/>
              <a:t>stima</a:t>
            </a:r>
            <a:r>
              <a:rPr lang="en-US" altLang="en-US" sz="2400" dirty="0" smtClean="0"/>
              <a:t> di </a:t>
            </a:r>
            <a:r>
              <a:rPr lang="en-US" altLang="en-US" sz="2400" dirty="0" err="1" smtClean="0"/>
              <a:t>bontà</a:t>
            </a:r>
            <a:r>
              <a:rPr lang="en-US" altLang="en-US" sz="2400" dirty="0" smtClean="0"/>
              <a:t> del </a:t>
            </a:r>
            <a:r>
              <a:rPr lang="en-US" altLang="en-US" sz="2400" dirty="0" err="1" smtClean="0"/>
              <a:t>classificatore</a:t>
            </a:r>
            <a:endParaRPr lang="en-US" altLang="en-US" sz="2400" dirty="0" smtClean="0"/>
          </a:p>
          <a:p>
            <a:r>
              <a:rPr lang="it-IT" altLang="en-US" sz="2800" dirty="0" smtClean="0"/>
              <a:t>Sistemi di validazione principali:</a:t>
            </a:r>
          </a:p>
          <a:p>
            <a:pPr lvl="1"/>
            <a:r>
              <a:rPr lang="it-IT" altLang="en-US" sz="2400" dirty="0" smtClean="0"/>
              <a:t>Hold out</a:t>
            </a:r>
          </a:p>
          <a:p>
            <a:pPr lvl="1"/>
            <a:r>
              <a:rPr lang="it-IT" altLang="en-US" sz="2400" dirty="0" smtClean="0"/>
              <a:t>Cross validation</a:t>
            </a:r>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13519444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91</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Hold out</a:t>
            </a:r>
            <a:endParaRPr lang="en-US" altLang="en-US" dirty="0" smtClean="0"/>
          </a:p>
        </p:txBody>
      </p:sp>
      <p:sp>
        <p:nvSpPr>
          <p:cNvPr id="4100" name="Rectangle 3"/>
          <p:cNvSpPr>
            <a:spLocks noChangeArrowheads="1"/>
          </p:cNvSpPr>
          <p:nvPr/>
        </p:nvSpPr>
        <p:spPr bwMode="auto">
          <a:xfrm>
            <a:off x="515342" y="1196752"/>
            <a:ext cx="820871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800" dirty="0" smtClean="0"/>
              <a:t>I dati etichettati vengono partizionati a random in training e testing, seguendo delle proporzioni note a priori</a:t>
            </a:r>
          </a:p>
          <a:p>
            <a:pPr lvl="1"/>
            <a:r>
              <a:rPr lang="it-IT" altLang="en-US" sz="2000" dirty="0" smtClean="0"/>
              <a:t>Training set (per esempio 2/3 dei dati totali) per addestrare il classificatore</a:t>
            </a:r>
          </a:p>
          <a:p>
            <a:pPr lvl="1"/>
            <a:r>
              <a:rPr lang="it-IT" altLang="en-US" sz="2000" dirty="0" smtClean="0"/>
              <a:t>Testing set (seguendo l’esempio di cui sopra, 1/3 dei dati)</a:t>
            </a:r>
          </a:p>
          <a:p>
            <a:r>
              <a:rPr lang="it-IT" altLang="en-US" sz="2400" dirty="0" smtClean="0"/>
              <a:t>Una volta eseguito il testing, calcolo delle misure di bontà</a:t>
            </a:r>
          </a:p>
          <a:p>
            <a:r>
              <a:rPr lang="it-IT" altLang="en-US" sz="2400" dirty="0" smtClean="0"/>
              <a:t>Ripeto k volte la procedura, medio le stime ottenute, calcolo la varianza</a:t>
            </a:r>
          </a:p>
          <a:p>
            <a:r>
              <a:rPr lang="it-IT" altLang="en-US" sz="2400" dirty="0" smtClean="0"/>
              <a:t>(+) veloce; (-) posso usare alcuni campioni più volte (o mai) per il training che per il testing </a:t>
            </a:r>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88040949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328168"/>
            <a:ext cx="5832648" cy="3979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92</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87015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Il training set viene diviso </a:t>
            </a:r>
            <a:r>
              <a:rPr lang="it-IT" altLang="en-US" sz="2400" i="1" dirty="0" smtClean="0"/>
              <a:t>a caso</a:t>
            </a:r>
            <a:r>
              <a:rPr lang="it-IT" altLang="en-US" sz="2400" dirty="0" smtClean="0"/>
              <a:t> in K insiemi disgiunti di egual cardinalità, dove ogni insieme ha la stessa distribuzione di esempi per ogni classe</a:t>
            </a:r>
          </a:p>
          <a:p>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213836731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2852936"/>
            <a:ext cx="4896544" cy="3341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93</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870156"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a:t>Il classificatore viene trainato K volte, ogni volta con un diverso insieme usato per il </a:t>
            </a:r>
            <a:r>
              <a:rPr lang="it-IT" altLang="en-US" sz="2400" dirty="0" smtClean="0"/>
              <a:t>test</a:t>
            </a:r>
          </a:p>
          <a:p>
            <a:r>
              <a:rPr lang="it-IT" altLang="en-US" sz="2400" dirty="0"/>
              <a:t>Le misure finali di bontà vengono mediate sui K </a:t>
            </a:r>
            <a:r>
              <a:rPr lang="it-IT" altLang="en-US" sz="2400" dirty="0" smtClean="0"/>
              <a:t>fold, e vengono estratte le varianze</a:t>
            </a:r>
            <a:endParaRPr lang="it-IT" altLang="en-US" sz="2400" dirty="0"/>
          </a:p>
          <a:p>
            <a:endParaRPr lang="it-IT" altLang="en-US" sz="2400" dirty="0"/>
          </a:p>
          <a:p>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165767070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94</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K-fold cross validation</a:t>
            </a:r>
            <a:endParaRPr lang="en-US" altLang="en-US" dirty="0" smtClean="0"/>
          </a:p>
        </p:txBody>
      </p:sp>
      <p:sp>
        <p:nvSpPr>
          <p:cNvPr id="4100" name="Rectangle 3"/>
          <p:cNvSpPr>
            <a:spLocks noChangeArrowheads="1"/>
          </p:cNvSpPr>
          <p:nvPr/>
        </p:nvSpPr>
        <p:spPr bwMode="auto">
          <a:xfrm>
            <a:off x="-49684" y="1124744"/>
            <a:ext cx="8222084"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 tutti i campioni vengono usati i maniera equilibrata per il ttraining e per il testing (-) più lento e laborioso da portare a termine</a:t>
            </a:r>
            <a:endParaRPr lang="en-US" altLang="en-US" sz="24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77518836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95</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Leave One-Out (LOO)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r>
              <a:rPr lang="it-IT" altLang="en-US" sz="2400" dirty="0" smtClean="0"/>
              <a:t>Un caso speciale di K-fold cross validazione in cui K=N con N numero totale di campioni presenti nel dataset etichettato</a:t>
            </a:r>
          </a:p>
          <a:p>
            <a:r>
              <a:rPr lang="it-IT" altLang="en-US" sz="2400" dirty="0" smtClean="0"/>
              <a:t>Eseguo N esperimenti di classificazione usando n-1 campioni per il training, il rimanente per il testing</a:t>
            </a:r>
          </a:p>
          <a:p>
            <a:r>
              <a:rPr lang="it-IT" altLang="en-US" sz="2400" dirty="0" smtClean="0"/>
              <a:t>Con LOO non posso garantire di avere nel training e ne testing set la stessa distribuzione di campioni presente nel dataset originale</a:t>
            </a:r>
          </a:p>
          <a:p>
            <a:pPr lvl="1"/>
            <a:r>
              <a:rPr lang="it-IT" altLang="en-US" sz="2000" dirty="0" smtClean="0"/>
              <a:t>Caso estremo: 50% classe A, 50% classe B. Il classificatore (stupido): dà come classificazione l’indice di classe maggiormente rappresentato nel training set. LOO dà come stima di errore (numero di casi mal classificati) il 100%...</a:t>
            </a:r>
            <a:endParaRPr lang="en-US" altLang="en-US" sz="2000" dirty="0" smtClean="0"/>
          </a:p>
          <a:p>
            <a:pPr lvl="1" eaLnBrk="1" hangingPunct="1">
              <a:buFontTx/>
              <a:buNone/>
            </a:pPr>
            <a:r>
              <a:rPr lang="en-US" altLang="en-US" dirty="0" smtClean="0">
                <a:cs typeface="Tahoma" pitchFamily="34" charset="0"/>
                <a:sym typeface="Symbol" pitchFamily="18" charset="2"/>
              </a:rPr>
              <a:t> </a:t>
            </a:r>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67311036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96</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Materiale aggiuntivo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en-US" altLang="en-US" sz="2000" dirty="0" smtClean="0"/>
          </a:p>
          <a:p>
            <a:pPr eaLnBrk="1" hangingPunct="1"/>
            <a:r>
              <a:rPr lang="en-US" altLang="en-US" dirty="0" smtClean="0">
                <a:cs typeface="Tahoma" pitchFamily="34" charset="0"/>
                <a:sym typeface="Symbol" pitchFamily="18" charset="2"/>
              </a:rPr>
              <a:t>Il </a:t>
            </a:r>
            <a:r>
              <a:rPr lang="en-US" altLang="en-US" dirty="0" err="1" smtClean="0">
                <a:cs typeface="Tahoma" pitchFamily="34" charset="0"/>
                <a:sym typeface="Symbol" pitchFamily="18" charset="2"/>
              </a:rPr>
              <a:t>materiale</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aggiuntivo</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riguarda</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principalmente</a:t>
            </a:r>
            <a:r>
              <a:rPr lang="en-US" altLang="en-US" dirty="0" smtClean="0">
                <a:cs typeface="Tahoma" pitchFamily="34" charset="0"/>
                <a:sym typeface="Symbol" pitchFamily="18" charset="2"/>
              </a:rPr>
              <a:t> la </a:t>
            </a:r>
            <a:r>
              <a:rPr lang="en-US" altLang="en-US" dirty="0" err="1" smtClean="0">
                <a:cs typeface="Tahoma" pitchFamily="34" charset="0"/>
                <a:sym typeface="Symbol" pitchFamily="18" charset="2"/>
              </a:rPr>
              <a:t>curva</a:t>
            </a:r>
            <a:r>
              <a:rPr lang="en-US" altLang="en-US" dirty="0" smtClean="0">
                <a:cs typeface="Tahoma" pitchFamily="34" charset="0"/>
                <a:sym typeface="Symbol" pitchFamily="18" charset="2"/>
              </a:rPr>
              <a:t> ROC e la </a:t>
            </a:r>
            <a:r>
              <a:rPr lang="en-US" altLang="en-US" dirty="0" err="1" smtClean="0">
                <a:cs typeface="Tahoma" pitchFamily="34" charset="0"/>
                <a:sym typeface="Symbol" pitchFamily="18" charset="2"/>
              </a:rPr>
              <a:t>curva</a:t>
            </a:r>
            <a:r>
              <a:rPr lang="en-US" altLang="en-US" dirty="0" smtClean="0">
                <a:cs typeface="Tahoma" pitchFamily="34" charset="0"/>
                <a:sym typeface="Symbol" pitchFamily="18" charset="2"/>
              </a:rPr>
              <a:t> CMC</a:t>
            </a:r>
          </a:p>
          <a:p>
            <a:pPr lvl="1" eaLnBrk="1" hangingPunct="1"/>
            <a:r>
              <a:rPr lang="en-US" altLang="en-US" dirty="0">
                <a:cs typeface="Tahoma" pitchFamily="34" charset="0"/>
                <a:sym typeface="Symbol" pitchFamily="18" charset="2"/>
              </a:rPr>
              <a:t>ROC </a:t>
            </a:r>
            <a:r>
              <a:rPr lang="en-US" altLang="en-US" dirty="0" smtClean="0">
                <a:cs typeface="Tahoma" pitchFamily="34" charset="0"/>
                <a:sym typeface="Symbol" pitchFamily="18" charset="2"/>
              </a:rPr>
              <a:t>analysis.pdf</a:t>
            </a:r>
          </a:p>
          <a:p>
            <a:pPr lvl="1" eaLnBrk="1" hangingPunct="1"/>
            <a:r>
              <a:rPr lang="en-US" altLang="en-US" dirty="0" smtClean="0">
                <a:cs typeface="Tahoma" pitchFamily="34" charset="0"/>
                <a:sym typeface="Symbol" pitchFamily="18" charset="2"/>
              </a:rPr>
              <a:t>ROC-CMC</a:t>
            </a:r>
            <a:r>
              <a:rPr lang="en-US" altLang="en-US" dirty="0">
                <a:cs typeface="Tahoma" pitchFamily="34" charset="0"/>
                <a:sym typeface="Symbol" pitchFamily="18" charset="2"/>
              </a:rPr>
              <a:t>.pdf</a:t>
            </a:r>
            <a:endParaRPr lang="en-US" altLang="en-US" dirty="0" smtClean="0">
              <a:cs typeface="Tahoma" pitchFamily="34" charset="0"/>
              <a:sym typeface="Symbol" pitchFamily="18" charset="2"/>
            </a:endParaRPr>
          </a:p>
          <a:p>
            <a:pPr lvl="1" eaLnBrk="1" hangingPunct="1"/>
            <a:r>
              <a:rPr lang="en-US" altLang="en-US" dirty="0" smtClean="0">
                <a:cs typeface="Tahoma" pitchFamily="34" charset="0"/>
                <a:sym typeface="Symbol" pitchFamily="18" charset="2"/>
              </a:rPr>
              <a:t>rocHandout</a:t>
            </a:r>
            <a:r>
              <a:rPr lang="en-US" altLang="en-US" dirty="0">
                <a:cs typeface="Tahoma" pitchFamily="34" charset="0"/>
                <a:sym typeface="Symbol" pitchFamily="18" charset="2"/>
              </a:rPr>
              <a:t>.pdf</a:t>
            </a:r>
            <a:r>
              <a:rPr lang="en-US" altLang="en-US" dirty="0" smtClean="0">
                <a:cs typeface="Tahoma" pitchFamily="34" charset="0"/>
                <a:sym typeface="Symbol" pitchFamily="18" charset="2"/>
              </a:rPr>
              <a:t> </a:t>
            </a:r>
          </a:p>
          <a:p>
            <a:pPr eaLnBrk="1" hangingPunct="1"/>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16890713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Tahoma" pitchFamily="34" charset="0"/>
                <a:cs typeface="Arial" charset="0"/>
              </a:defRPr>
            </a:lvl1pPr>
            <a:lvl2pPr marL="742950" indent="-285750" eaLnBrk="0" hangingPunct="0">
              <a:spcBef>
                <a:spcPct val="20000"/>
              </a:spcBef>
              <a:buChar char="–"/>
              <a:defRPr sz="2800">
                <a:solidFill>
                  <a:schemeClr val="tx1"/>
                </a:solidFill>
                <a:latin typeface="Tahoma" pitchFamily="34" charset="0"/>
                <a:cs typeface="Arial" charset="0"/>
              </a:defRPr>
            </a:lvl2pPr>
            <a:lvl3pPr marL="1143000" indent="-228600" eaLnBrk="0" hangingPunct="0">
              <a:spcBef>
                <a:spcPct val="20000"/>
              </a:spcBef>
              <a:buChar char="•"/>
              <a:defRPr sz="2400">
                <a:solidFill>
                  <a:schemeClr val="tx1"/>
                </a:solidFill>
                <a:latin typeface="Tahoma" pitchFamily="34" charset="0"/>
                <a:cs typeface="Arial" charset="0"/>
              </a:defRPr>
            </a:lvl3pPr>
            <a:lvl4pPr marL="1600200" indent="-228600" eaLnBrk="0" hangingPunct="0">
              <a:spcBef>
                <a:spcPct val="20000"/>
              </a:spcBef>
              <a:buChar char="–"/>
              <a:defRPr sz="2000">
                <a:solidFill>
                  <a:schemeClr val="tx1"/>
                </a:solidFill>
                <a:latin typeface="Tahoma" pitchFamily="34" charset="0"/>
                <a:cs typeface="Arial" charset="0"/>
              </a:defRPr>
            </a:lvl4pPr>
            <a:lvl5pPr marL="2057400" indent="-228600" eaLnBrk="0" hangingPunct="0">
              <a:spcBef>
                <a:spcPct val="20000"/>
              </a:spcBef>
              <a:buChar char="»"/>
              <a:defRPr sz="2000">
                <a:solidFill>
                  <a:schemeClr val="tx1"/>
                </a:solidFill>
                <a:latin typeface="Tahoma" pitchFamily="34" charset="0"/>
                <a:cs typeface="Arial" charset="0"/>
              </a:defRPr>
            </a:lvl5pPr>
            <a:lvl6pPr marL="2514600" indent="-228600" eaLnBrk="0" fontAlgn="base" hangingPunct="0">
              <a:spcBef>
                <a:spcPct val="20000"/>
              </a:spcBef>
              <a:spcAft>
                <a:spcPct val="0"/>
              </a:spcAft>
              <a:buChar char="»"/>
              <a:defRPr sz="2000">
                <a:solidFill>
                  <a:schemeClr val="tx1"/>
                </a:solidFill>
                <a:latin typeface="Tahoma" pitchFamily="34" charset="0"/>
                <a:cs typeface="Arial" charset="0"/>
              </a:defRPr>
            </a:lvl6pPr>
            <a:lvl7pPr marL="2971800" indent="-228600" eaLnBrk="0" fontAlgn="base" hangingPunct="0">
              <a:spcBef>
                <a:spcPct val="20000"/>
              </a:spcBef>
              <a:spcAft>
                <a:spcPct val="0"/>
              </a:spcAft>
              <a:buChar char="»"/>
              <a:defRPr sz="2000">
                <a:solidFill>
                  <a:schemeClr val="tx1"/>
                </a:solidFill>
                <a:latin typeface="Tahoma" pitchFamily="34" charset="0"/>
                <a:cs typeface="Arial" charset="0"/>
              </a:defRPr>
            </a:lvl7pPr>
            <a:lvl8pPr marL="3429000" indent="-228600" eaLnBrk="0" fontAlgn="base" hangingPunct="0">
              <a:spcBef>
                <a:spcPct val="20000"/>
              </a:spcBef>
              <a:spcAft>
                <a:spcPct val="0"/>
              </a:spcAft>
              <a:buChar char="»"/>
              <a:defRPr sz="2000">
                <a:solidFill>
                  <a:schemeClr val="tx1"/>
                </a:solidFill>
                <a:latin typeface="Tahoma" pitchFamily="34" charset="0"/>
                <a:cs typeface="Arial" charset="0"/>
              </a:defRPr>
            </a:lvl8pPr>
            <a:lvl9pPr marL="3886200" indent="-228600" eaLnBrk="0" fontAlgn="base" hangingPunct="0">
              <a:spcBef>
                <a:spcPct val="20000"/>
              </a:spcBef>
              <a:spcAft>
                <a:spcPct val="0"/>
              </a:spcAft>
              <a:buChar char="»"/>
              <a:defRPr sz="2000">
                <a:solidFill>
                  <a:schemeClr val="tx1"/>
                </a:solidFill>
                <a:latin typeface="Tahoma" pitchFamily="34" charset="0"/>
                <a:cs typeface="Arial" charset="0"/>
              </a:defRPr>
            </a:lvl9pPr>
          </a:lstStyle>
          <a:p>
            <a:pPr eaLnBrk="1" hangingPunct="1">
              <a:spcBef>
                <a:spcPct val="0"/>
              </a:spcBef>
              <a:buFontTx/>
              <a:buNone/>
            </a:pPr>
            <a:fld id="{82AA988D-1561-480C-92DD-2DDD4BC34CAC}" type="slidenum">
              <a:rPr lang="it-IT" altLang="en-US" sz="1400" smtClean="0">
                <a:solidFill>
                  <a:srgbClr val="800000"/>
                </a:solidFill>
                <a:latin typeface="Arial" charset="0"/>
              </a:rPr>
              <a:pPr eaLnBrk="1" hangingPunct="1">
                <a:spcBef>
                  <a:spcPct val="0"/>
                </a:spcBef>
                <a:buFontTx/>
                <a:buNone/>
              </a:pPr>
              <a:t>97</a:t>
            </a:fld>
            <a:endParaRPr lang="it-IT" altLang="en-US" sz="1400" smtClean="0">
              <a:solidFill>
                <a:srgbClr val="800000"/>
              </a:solidFill>
              <a:latin typeface="Arial" charset="0"/>
            </a:endParaRPr>
          </a:p>
        </p:txBody>
      </p:sp>
      <p:sp>
        <p:nvSpPr>
          <p:cNvPr id="4099" name="Rectangle 2"/>
          <p:cNvSpPr>
            <a:spLocks noGrp="1" noChangeArrowheads="1"/>
          </p:cNvSpPr>
          <p:nvPr>
            <p:ph type="title"/>
          </p:nvPr>
        </p:nvSpPr>
        <p:spPr/>
        <p:txBody>
          <a:bodyPr/>
          <a:lstStyle/>
          <a:p>
            <a:r>
              <a:rPr lang="it-IT" altLang="en-US" dirty="0" smtClean="0"/>
              <a:t>Materiale aggiuntivo</a:t>
            </a:r>
            <a:endParaRPr lang="en-US" altLang="en-US" dirty="0" smtClean="0"/>
          </a:p>
        </p:txBody>
      </p:sp>
      <p:sp>
        <p:nvSpPr>
          <p:cNvPr id="4100" name="Rectangle 3"/>
          <p:cNvSpPr>
            <a:spLocks noChangeArrowheads="1"/>
          </p:cNvSpPr>
          <p:nvPr/>
        </p:nvSpPr>
        <p:spPr bwMode="auto">
          <a:xfrm>
            <a:off x="251520" y="1412776"/>
            <a:ext cx="865413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eaLnBrk="0" hangingPunct="0">
              <a:spcBef>
                <a:spcPct val="20000"/>
              </a:spcBef>
              <a:buChar char="•"/>
              <a:defRPr sz="3200">
                <a:solidFill>
                  <a:schemeClr val="tx1"/>
                </a:solidFill>
                <a:latin typeface="Tahoma" pitchFamily="34" charset="0"/>
                <a:cs typeface="Arial" charset="0"/>
              </a:defRPr>
            </a:lvl1pPr>
            <a:lvl2pPr marL="990600" indent="-533400" eaLnBrk="0" hangingPunct="0">
              <a:spcBef>
                <a:spcPct val="20000"/>
              </a:spcBef>
              <a:buChar char="–"/>
              <a:defRPr sz="2800">
                <a:solidFill>
                  <a:schemeClr val="tx1"/>
                </a:solidFill>
                <a:latin typeface="Tahoma" pitchFamily="34" charset="0"/>
                <a:cs typeface="Arial" charset="0"/>
              </a:defRPr>
            </a:lvl2pPr>
            <a:lvl3pPr marL="1371600" indent="-457200" eaLnBrk="0" hangingPunct="0">
              <a:spcBef>
                <a:spcPct val="20000"/>
              </a:spcBef>
              <a:buChar char="•"/>
              <a:defRPr sz="2400">
                <a:solidFill>
                  <a:schemeClr val="tx1"/>
                </a:solidFill>
                <a:latin typeface="Tahoma" pitchFamily="34" charset="0"/>
                <a:cs typeface="Arial" charset="0"/>
              </a:defRPr>
            </a:lvl3pPr>
            <a:lvl4pPr marL="1752600" indent="-381000" eaLnBrk="0" hangingPunct="0">
              <a:spcBef>
                <a:spcPct val="20000"/>
              </a:spcBef>
              <a:buChar char="–"/>
              <a:defRPr sz="2000">
                <a:solidFill>
                  <a:schemeClr val="tx1"/>
                </a:solidFill>
                <a:latin typeface="Tahoma" pitchFamily="34" charset="0"/>
                <a:cs typeface="Arial" charset="0"/>
              </a:defRPr>
            </a:lvl4pPr>
            <a:lvl5pPr marL="2209800" indent="-381000" eaLnBrk="0" hangingPunct="0">
              <a:spcBef>
                <a:spcPct val="20000"/>
              </a:spcBef>
              <a:buChar char="»"/>
              <a:defRPr sz="2000">
                <a:solidFill>
                  <a:schemeClr val="tx1"/>
                </a:solidFill>
                <a:latin typeface="Tahoma" pitchFamily="34" charset="0"/>
                <a:cs typeface="Arial" charset="0"/>
              </a:defRPr>
            </a:lvl5pPr>
            <a:lvl6pPr marL="2667000" indent="-381000" eaLnBrk="0" fontAlgn="base" hangingPunct="0">
              <a:spcBef>
                <a:spcPct val="20000"/>
              </a:spcBef>
              <a:spcAft>
                <a:spcPct val="0"/>
              </a:spcAft>
              <a:buChar char="»"/>
              <a:defRPr sz="2000">
                <a:solidFill>
                  <a:schemeClr val="tx1"/>
                </a:solidFill>
                <a:latin typeface="Tahoma" pitchFamily="34" charset="0"/>
                <a:cs typeface="Arial" charset="0"/>
              </a:defRPr>
            </a:lvl6pPr>
            <a:lvl7pPr marL="3124200" indent="-381000" eaLnBrk="0" fontAlgn="base" hangingPunct="0">
              <a:spcBef>
                <a:spcPct val="20000"/>
              </a:spcBef>
              <a:spcAft>
                <a:spcPct val="0"/>
              </a:spcAft>
              <a:buChar char="»"/>
              <a:defRPr sz="2000">
                <a:solidFill>
                  <a:schemeClr val="tx1"/>
                </a:solidFill>
                <a:latin typeface="Tahoma" pitchFamily="34" charset="0"/>
                <a:cs typeface="Arial" charset="0"/>
              </a:defRPr>
            </a:lvl7pPr>
            <a:lvl8pPr marL="3581400" indent="-381000" eaLnBrk="0" fontAlgn="base" hangingPunct="0">
              <a:spcBef>
                <a:spcPct val="20000"/>
              </a:spcBef>
              <a:spcAft>
                <a:spcPct val="0"/>
              </a:spcAft>
              <a:buChar char="»"/>
              <a:defRPr sz="2000">
                <a:solidFill>
                  <a:schemeClr val="tx1"/>
                </a:solidFill>
                <a:latin typeface="Tahoma" pitchFamily="34" charset="0"/>
                <a:cs typeface="Arial" charset="0"/>
              </a:defRPr>
            </a:lvl8pPr>
            <a:lvl9pPr marL="4038600" indent="-381000" eaLnBrk="0" fontAlgn="base" hangingPunct="0">
              <a:spcBef>
                <a:spcPct val="20000"/>
              </a:spcBef>
              <a:spcAft>
                <a:spcPct val="0"/>
              </a:spcAft>
              <a:buChar char="»"/>
              <a:defRPr sz="2000">
                <a:solidFill>
                  <a:schemeClr val="tx1"/>
                </a:solidFill>
                <a:latin typeface="Tahoma" pitchFamily="34" charset="0"/>
                <a:cs typeface="Arial" charset="0"/>
              </a:defRPr>
            </a:lvl9pPr>
          </a:lstStyle>
          <a:p>
            <a:endParaRPr lang="en-US" altLang="en-US" sz="2000" dirty="0" smtClean="0"/>
          </a:p>
          <a:p>
            <a:pPr eaLnBrk="1" hangingPunct="1"/>
            <a:r>
              <a:rPr lang="en-US" altLang="en-US" dirty="0" smtClean="0">
                <a:cs typeface="Tahoma" pitchFamily="34" charset="0"/>
                <a:sym typeface="Symbol" pitchFamily="18" charset="2"/>
              </a:rPr>
              <a:t>Per </a:t>
            </a:r>
            <a:r>
              <a:rPr lang="en-US" altLang="en-US" dirty="0" err="1" smtClean="0">
                <a:cs typeface="Tahoma" pitchFamily="34" charset="0"/>
                <a:sym typeface="Symbol" pitchFamily="18" charset="2"/>
              </a:rPr>
              <a:t>quanto</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riguarda</a:t>
            </a:r>
            <a:r>
              <a:rPr lang="en-US" altLang="en-US" dirty="0" smtClean="0">
                <a:cs typeface="Tahoma" pitchFamily="34" charset="0"/>
                <a:sym typeface="Symbol" pitchFamily="18" charset="2"/>
              </a:rPr>
              <a:t> bias e variance, </a:t>
            </a:r>
            <a:r>
              <a:rPr lang="en-US" altLang="en-US" dirty="0" err="1" smtClean="0">
                <a:cs typeface="Tahoma" pitchFamily="34" charset="0"/>
                <a:sym typeface="Symbol" pitchFamily="18" charset="2"/>
              </a:rPr>
              <a:t>suggerisco</a:t>
            </a:r>
            <a:r>
              <a:rPr lang="en-US" altLang="en-US" dirty="0" smtClean="0">
                <a:cs typeface="Tahoma" pitchFamily="34" charset="0"/>
                <a:sym typeface="Symbol" pitchFamily="18" charset="2"/>
              </a:rPr>
              <a:t> di </a:t>
            </a:r>
            <a:r>
              <a:rPr lang="en-US" altLang="en-US" dirty="0" err="1" smtClean="0">
                <a:cs typeface="Tahoma" pitchFamily="34" charset="0"/>
                <a:sym typeface="Symbol" pitchFamily="18" charset="2"/>
              </a:rPr>
              <a:t>guardare</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nei</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seguenti</a:t>
            </a:r>
            <a:r>
              <a:rPr lang="en-US" altLang="en-US" dirty="0" smtClean="0">
                <a:cs typeface="Tahoma" pitchFamily="34" charset="0"/>
                <a:sym typeface="Symbol" pitchFamily="18" charset="2"/>
              </a:rPr>
              <a:t> </a:t>
            </a:r>
            <a:r>
              <a:rPr lang="en-US" altLang="en-US" dirty="0" err="1" smtClean="0">
                <a:cs typeface="Tahoma" pitchFamily="34" charset="0"/>
                <a:sym typeface="Symbol" pitchFamily="18" charset="2"/>
              </a:rPr>
              <a:t>siti</a:t>
            </a:r>
            <a:endParaRPr lang="en-US" altLang="en-US" dirty="0" smtClean="0">
              <a:cs typeface="Tahoma" pitchFamily="34" charset="0"/>
              <a:sym typeface="Symbol" pitchFamily="18" charset="2"/>
            </a:endParaRPr>
          </a:p>
          <a:p>
            <a:pPr lvl="1" eaLnBrk="1" hangingPunct="1"/>
            <a:r>
              <a:rPr lang="en-US" altLang="en-US" dirty="0">
                <a:cs typeface="Tahoma" pitchFamily="34" charset="0"/>
                <a:sym typeface="Symbol" pitchFamily="18" charset="2"/>
                <a:hlinkClick r:id="rId3"/>
              </a:rPr>
              <a:t>http://</a:t>
            </a:r>
            <a:r>
              <a:rPr lang="en-US" altLang="en-US" dirty="0" smtClean="0">
                <a:cs typeface="Tahoma" pitchFamily="34" charset="0"/>
                <a:sym typeface="Symbol" pitchFamily="18" charset="2"/>
                <a:hlinkClick r:id="rId3"/>
              </a:rPr>
              <a:t>scott.fortmann-roe.com/docs/BiasVariance.html</a:t>
            </a:r>
            <a:endParaRPr lang="en-US" altLang="en-US" dirty="0" smtClean="0">
              <a:cs typeface="Tahoma" pitchFamily="34" charset="0"/>
              <a:sym typeface="Symbol" pitchFamily="18" charset="2"/>
            </a:endParaRPr>
          </a:p>
          <a:p>
            <a:pPr eaLnBrk="1" hangingPunct="1"/>
            <a:r>
              <a:rPr lang="it-IT" altLang="en-US" dirty="0" smtClean="0">
                <a:cs typeface="Tahoma" pitchFamily="34" charset="0"/>
                <a:sym typeface="Symbol" pitchFamily="18" charset="2"/>
              </a:rPr>
              <a:t>Come approfondimento in generale su valutazione dei classificatori supervisionati</a:t>
            </a:r>
          </a:p>
          <a:p>
            <a:pPr lvl="1" eaLnBrk="1" hangingPunct="1"/>
            <a:r>
              <a:rPr lang="en-US" altLang="en-US" dirty="0">
                <a:cs typeface="Tahoma" pitchFamily="34" charset="0"/>
                <a:sym typeface="Symbol" pitchFamily="18" charset="2"/>
                <a:hlinkClick r:id="rId4"/>
              </a:rPr>
              <a:t>http://</a:t>
            </a:r>
            <a:r>
              <a:rPr lang="en-US" altLang="en-US" dirty="0" smtClean="0">
                <a:cs typeface="Tahoma" pitchFamily="34" charset="0"/>
                <a:sym typeface="Symbol" pitchFamily="18" charset="2"/>
                <a:hlinkClick r:id="rId4"/>
              </a:rPr>
              <a:t>scott.fortmann-roe.com/docs/MeasuringError.html</a:t>
            </a:r>
            <a:endParaRPr lang="en-US" altLang="en-US" dirty="0" smtClean="0">
              <a:cs typeface="Tahoma" pitchFamily="34" charset="0"/>
              <a:sym typeface="Symbol" pitchFamily="18" charset="2"/>
            </a:endParaRPr>
          </a:p>
          <a:p>
            <a:pPr lvl="1" eaLnBrk="1" hangingPunct="1"/>
            <a:endParaRPr lang="en-US" altLang="en-US" dirty="0">
              <a:cs typeface="Tahoma" pitchFamily="34" charset="0"/>
              <a:sym typeface="Symbol" pitchFamily="18" charset="2"/>
            </a:endParaRPr>
          </a:p>
        </p:txBody>
      </p:sp>
    </p:spTree>
    <p:extLst>
      <p:ext uri="{BB962C8B-B14F-4D97-AF65-F5344CB8AC3E}">
        <p14:creationId xmlns:p14="http://schemas.microsoft.com/office/powerpoint/2010/main" val="3198765342"/>
      </p:ext>
    </p:extLst>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17969</TotalTime>
  <Words>4592</Words>
  <Application>Microsoft Office PowerPoint</Application>
  <PresentationFormat>Presentazione su schermo (4:3)</PresentationFormat>
  <Paragraphs>904</Paragraphs>
  <Slides>97</Slides>
  <Notes>27</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97</vt:i4>
      </vt:variant>
    </vt:vector>
  </HeadingPairs>
  <TitlesOfParts>
    <vt:vector size="100" baseType="lpstr">
      <vt:lpstr>Struttura predefinita</vt:lpstr>
      <vt:lpstr>Equation</vt:lpstr>
      <vt:lpstr>Equazione</vt:lpstr>
      <vt:lpstr>Sistemi Avanzati per il Riconoscimento</vt:lpstr>
      <vt:lpstr>Ciclo di vita di un classificatore</vt:lpstr>
      <vt:lpstr>Tipologia di un classificatore</vt:lpstr>
      <vt:lpstr>Valutazione di un classificatore supervisionato</vt:lpstr>
      <vt:lpstr>Valutazione di un classificatore supervisionato</vt:lpstr>
      <vt:lpstr>Misure di valutazione di un classificatore supervisionato  (propriamente detto)</vt:lpstr>
      <vt:lpstr>Valutazione di un classificatore</vt:lpstr>
      <vt:lpstr>Misure di Valutazione</vt:lpstr>
      <vt:lpstr>Costi diseguali di errore</vt:lpstr>
      <vt:lpstr>Costi diseguali di errore</vt:lpstr>
      <vt:lpstr>Costi diseguali di errore</vt:lpstr>
      <vt:lpstr>Costi diseguali di errore</vt:lpstr>
      <vt:lpstr>Costi diseguali di errore</vt:lpstr>
      <vt:lpstr>Costi diseguali di errore</vt:lpstr>
      <vt:lpstr>Costi diseguali di errore (1)</vt:lpstr>
      <vt:lpstr>Distribuzione uniforme dei campioni</vt:lpstr>
      <vt:lpstr>Distribuzione uniforme dei campioni - bilanciamento</vt:lpstr>
      <vt:lpstr>Matrice di confusione</vt:lpstr>
      <vt:lpstr>Matrice di confusione - schema</vt:lpstr>
      <vt:lpstr>Matrice di confusione - costruzione</vt:lpstr>
      <vt:lpstr>Matrice di confusione - misure</vt:lpstr>
      <vt:lpstr>Matrice di confusione - misure</vt:lpstr>
      <vt:lpstr>Matrice di confusione - misure</vt:lpstr>
      <vt:lpstr>Matrice di confusione - altre misure</vt:lpstr>
      <vt:lpstr>Matrice di confusione (7)</vt:lpstr>
      <vt:lpstr>Matrice di confusione – costi</vt:lpstr>
      <vt:lpstr>Matrice di confusione – C classi</vt:lpstr>
      <vt:lpstr>Matrice di confusione – C classi (2)</vt:lpstr>
      <vt:lpstr>ROC – Receiver Operating Characteristic</vt:lpstr>
      <vt:lpstr>ROC – Receiver Operating Characteristic - esempio</vt:lpstr>
      <vt:lpstr>ROC – L’esempio storico</vt:lpstr>
      <vt:lpstr>ROC - assunzioni</vt:lpstr>
      <vt:lpstr>ROC – assunzioni</vt:lpstr>
      <vt:lpstr>ROC – quantità in gioco</vt:lpstr>
      <vt:lpstr>Presentazione standard di PowerPoint</vt:lpstr>
      <vt:lpstr>ROC – costruzione della curva</vt:lpstr>
      <vt:lpstr>ROC - Esempi</vt:lpstr>
      <vt:lpstr>ROC - Esempi</vt:lpstr>
      <vt:lpstr>ROC - Esempi</vt:lpstr>
      <vt:lpstr>ROC - Esempi</vt:lpstr>
      <vt:lpstr>ROC - Esempi</vt:lpstr>
      <vt:lpstr>ROC - Esempi</vt:lpstr>
      <vt:lpstr>ROC – Curve di classificatori reali</vt:lpstr>
      <vt:lpstr>ROC - Considerazioni</vt:lpstr>
      <vt:lpstr>ROC in un solo numero</vt:lpstr>
      <vt:lpstr>ROC in un solo numero</vt:lpstr>
      <vt:lpstr>ROC – Best Operating Point</vt:lpstr>
      <vt:lpstr>ROC – Best Operating Point (2)</vt:lpstr>
      <vt:lpstr>ROC – Best Operating Point (3)</vt:lpstr>
      <vt:lpstr>ROC – Best Operating Point (4)</vt:lpstr>
      <vt:lpstr>Presentazione standard di PowerPoint</vt:lpstr>
      <vt:lpstr>Presentazione standard di PowerPoint</vt:lpstr>
      <vt:lpstr>Presentazione standard di PowerPoint</vt:lpstr>
      <vt:lpstr>ROC per il confronto</vt:lpstr>
      <vt:lpstr>Presentazione standard di PowerPoint</vt:lpstr>
      <vt:lpstr>ROC per il confronto - esempio</vt:lpstr>
      <vt:lpstr>ROC per il confronto - esempio</vt:lpstr>
      <vt:lpstr>Curva Cumulative Matching Characteristic (CMC) </vt:lpstr>
      <vt:lpstr>Curva Cumulative Matching Characteristic (CMC) </vt:lpstr>
      <vt:lpstr>CMC – il problema di ranking</vt:lpstr>
      <vt:lpstr>CMC – il problema di ranking</vt:lpstr>
      <vt:lpstr>CMC – definizione generale</vt:lpstr>
      <vt:lpstr>CMC – costruzione</vt:lpstr>
      <vt:lpstr>CMC – costruzione (2)</vt:lpstr>
      <vt:lpstr>Presentazione standard di PowerPoint</vt:lpstr>
      <vt:lpstr>CMC – costruzione (3)</vt:lpstr>
      <vt:lpstr>CMC – costruzione (4)</vt:lpstr>
      <vt:lpstr>CMC esempio</vt:lpstr>
      <vt:lpstr>Misure di valutazione di un regressore</vt:lpstr>
      <vt:lpstr>Mean Squared Error</vt:lpstr>
      <vt:lpstr>Mean Squared Error (2)</vt:lpstr>
      <vt:lpstr>Correlazione</vt:lpstr>
      <vt:lpstr>Correlazione - Pearson</vt:lpstr>
      <vt:lpstr>Paired t-test</vt:lpstr>
      <vt:lpstr>Paired t-test (2)</vt:lpstr>
      <vt:lpstr>Bias e Varianza</vt:lpstr>
      <vt:lpstr>Bias e varianza</vt:lpstr>
      <vt:lpstr>Bias e varianza – def. concettuale</vt:lpstr>
      <vt:lpstr>Bias e varianza – def. grafica</vt:lpstr>
      <vt:lpstr>Bias e varianza – def. Matematica (specifica per un regressore)</vt:lpstr>
      <vt:lpstr>Bias e varianza – def. matematica</vt:lpstr>
      <vt:lpstr>Bias e varianza – Risultato fondamentale</vt:lpstr>
      <vt:lpstr>Bias e Varianza: esempio</vt:lpstr>
      <vt:lpstr>Presentazione standard di PowerPoint</vt:lpstr>
      <vt:lpstr>Bias e varianza</vt:lpstr>
      <vt:lpstr>Presentazione standard di PowerPoint</vt:lpstr>
      <vt:lpstr>Presentazione standard di PowerPoint</vt:lpstr>
      <vt:lpstr>Bias O varianza?</vt:lpstr>
      <vt:lpstr>Bias O varianza?</vt:lpstr>
      <vt:lpstr>Principi di testing</vt:lpstr>
      <vt:lpstr>Hold out</vt:lpstr>
      <vt:lpstr>K-fold cross validation</vt:lpstr>
      <vt:lpstr>K-fold cross validation</vt:lpstr>
      <vt:lpstr>K-fold cross validation</vt:lpstr>
      <vt:lpstr>Leave One-Out (LOO)</vt:lpstr>
      <vt:lpstr>Materiale aggiuntivo</vt:lpstr>
      <vt:lpstr>Materiale aggiuntivo</vt:lpstr>
    </vt:vector>
  </TitlesOfParts>
  <Company>VIPS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 Cristani</cp:lastModifiedBy>
  <cp:revision>84</cp:revision>
  <dcterms:created xsi:type="dcterms:W3CDTF">2007-12-20T12:55:16Z</dcterms:created>
  <dcterms:modified xsi:type="dcterms:W3CDTF">2015-10-04T19:11:45Z</dcterms:modified>
</cp:coreProperties>
</file>