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65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0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68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84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0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33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8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60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54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33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55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B03B-9B87-4ACC-A392-9BBCFB5605F7}" type="datetimeFigureOut">
              <a:rPr lang="it-IT" smtClean="0"/>
              <a:t>26/10/2014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07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 smtClean="0"/>
              <a:t>Legge quadro n. 217 del 1983 = prima legge quadro sul turismo = gestione di strutture destinate a fornire ospitalità al pubblico è impresa turistica.</a:t>
            </a:r>
          </a:p>
          <a:p>
            <a:pPr algn="just"/>
            <a:r>
              <a:rPr lang="it-IT" sz="2000" dirty="0" smtClean="0"/>
              <a:t>Legge n. 135 del 2001 = sono imprese turistiche quelle che esercitano attività economiche, organizzate per la produzione, la commercializzazione e la gestione di prodotti, di servizi, tra cui gli stabilimenti balneari, di infrastrutture e di esercizi, compresi quelli di somministrazione, facenti parte dei sistemi turistici locali, concorrenti alla formazione dell’offerta turistica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000" dirty="0" smtClean="0"/>
              <a:t>Codice del turismo = non richiede più l’iscrizione al registro delle imprese come condizione per l’esercizio dell’attività turistica.</a:t>
            </a:r>
          </a:p>
          <a:p>
            <a:pPr algn="just"/>
            <a:r>
              <a:rPr lang="it-IT" sz="2000" dirty="0" smtClean="0"/>
              <a:t>È necessaria l’iscrizione solamente per fruire delle agevolazioni, dei contributi, delle sovvenzioni, degli incentivi, dei benefici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21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Disciplina dei prezzi. Tre fasi.</a:t>
            </a:r>
          </a:p>
          <a:p>
            <a:r>
              <a:rPr lang="it-IT" sz="2400" dirty="0" smtClean="0"/>
              <a:t>1) prima della legge n. 217/1983 = prezzi amministrati = operatori avevano solo una funzione consultiva;</a:t>
            </a:r>
          </a:p>
          <a:p>
            <a:r>
              <a:rPr lang="it-IT" sz="2400" dirty="0" smtClean="0"/>
              <a:t>2) legge n. 217/1983 = codeterminazione delle tariffe da parte dell’amministrazione e delle categorie interessate;</a:t>
            </a:r>
          </a:p>
          <a:p>
            <a:r>
              <a:rPr lang="it-IT" sz="2400" dirty="0" smtClean="0"/>
              <a:t>3) legge n. 284/1991 = libera determinazione dei prezzi decisa dagli operatori.</a:t>
            </a:r>
          </a:p>
          <a:p>
            <a:endParaRPr lang="it-IT" sz="2400" dirty="0"/>
          </a:p>
          <a:p>
            <a:r>
              <a:rPr lang="it-IT" sz="2400" dirty="0" smtClean="0"/>
              <a:t>Titolo V = sentenza Corte </a:t>
            </a:r>
            <a:r>
              <a:rPr lang="it-IT" sz="2400" dirty="0" err="1" smtClean="0"/>
              <a:t>cost</a:t>
            </a:r>
            <a:r>
              <a:rPr lang="it-IT" sz="2400" dirty="0" smtClean="0"/>
              <a:t>. n. 80/2012 = l’obbligo di comunicazione dei prezzi alle regioni rientra nella </a:t>
            </a:r>
            <a:r>
              <a:rPr lang="it-IT" sz="2400" smtClean="0"/>
              <a:t>competenza legislativa </a:t>
            </a:r>
            <a:r>
              <a:rPr lang="it-IT" sz="2400" dirty="0" smtClean="0"/>
              <a:t>esclusiva regionale.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177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Decreto legislativo n. 79 del 2011 «Codice del turismo» = tentativo di riordino della materia del turismo.</a:t>
            </a:r>
          </a:p>
          <a:p>
            <a:pPr algn="just"/>
            <a:r>
              <a:rPr lang="it-IT" sz="2000" dirty="0" smtClean="0"/>
              <a:t>Sentenza n. 80/2012 dichiara incostituzionale gran parte del codice del turismo per eccesso di delega = il Governo avrebbe potuto solamente raggruppare e riordinare le norme statali incidenti sulla materia del turismo, negli ambiti di sua competenza esclusiva e per la tutela di sicuri interessi di rilievo nazionale. Non era invece possibile e legittimo una disciplina legislativa statale nuova dei rapporti tra Stato e regioni nella materia del turismo. </a:t>
            </a:r>
          </a:p>
          <a:p>
            <a:pPr algn="just"/>
            <a:r>
              <a:rPr lang="it-IT" sz="2000" dirty="0" smtClean="0"/>
              <a:t>Legge n. </a:t>
            </a:r>
            <a:r>
              <a:rPr lang="it-IT" sz="2000" dirty="0" smtClean="0"/>
              <a:t>135/2001 </a:t>
            </a:r>
            <a:r>
              <a:rPr lang="it-IT" sz="2000" dirty="0" smtClean="0"/>
              <a:t>concepita quando ancora l’art. 117 </a:t>
            </a:r>
            <a:r>
              <a:rPr lang="it-IT" sz="2000" dirty="0" err="1" smtClean="0"/>
              <a:t>Cost</a:t>
            </a:r>
            <a:r>
              <a:rPr lang="it-IT" sz="2000" dirty="0" smtClean="0"/>
              <a:t>. individuava il turismo come materia concorrente = nuova legge quadro che comunque finì per adeguarsi al nuovo riparto delle competenze della modifica costituzionale del titolo V = turismo come materia residuale o esclusiva regionale.</a:t>
            </a:r>
          </a:p>
          <a:p>
            <a:pPr algn="just"/>
            <a:r>
              <a:rPr lang="it-IT" sz="2000" dirty="0" smtClean="0"/>
              <a:t>Legge n. </a:t>
            </a:r>
            <a:r>
              <a:rPr lang="it-IT" sz="2000" dirty="0" smtClean="0"/>
              <a:t>135/2001 </a:t>
            </a:r>
            <a:r>
              <a:rPr lang="it-IT" sz="2000" dirty="0" smtClean="0"/>
              <a:t>= fissava alcuni principi molto generali. La concreta individuazione delle regole minime comuni uniformi su tutto il territorio nazionale per i temi che si presupponeva dovessero avere una disciplina uniforme si rinviava ad un regolamento governativo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2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000" dirty="0" smtClean="0"/>
              <a:t>D.P.C.M. nel contesto della fissazione dei principi e degli obiettivi per la valorizzazione e lo sviluppo del sistema turistico avrebbe dovuto stabilire:</a:t>
            </a:r>
          </a:p>
          <a:p>
            <a:pPr algn="just"/>
            <a:r>
              <a:rPr lang="it-IT" sz="2000" dirty="0" smtClean="0"/>
              <a:t>Individuazione dei tipi di imprese turistiche operanti nel settore e delle attività di accoglienza non convenzionale; criteri e modalità di esercizio su tutto il territorio nazionale delle imprese turistiche per le quali si ravvisa la necessità di standard omogenei ed uniformi; standard minimi di qualità delle camere di albergo e delle unità abitative delle residenze turistico-alberghiere e delle strutture ricettive in generale; standard minimi di qualità dei servizi offerti dalle imprese turistiche cui riferire i criteri relativi alla classificazione delle strutture ricettive; requisiti e standard minimi delle attività ricettive gestite senza scopo di lucro; requisiti e standard minimi delle attività di accoglienza non convenzionale.</a:t>
            </a:r>
          </a:p>
          <a:p>
            <a:pPr algn="just"/>
            <a:r>
              <a:rPr lang="it-IT" sz="2000" dirty="0" smtClean="0"/>
              <a:t>La legge n. 135/2001 stabiliva che il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 quando entrava in vigore avrebbe abrogato la legge quadro n. 217 del 1983.</a:t>
            </a:r>
          </a:p>
          <a:p>
            <a:pPr algn="just"/>
            <a:r>
              <a:rPr lang="it-IT" sz="2000" dirty="0" smtClean="0"/>
              <a:t>Legge n. 217/1983 = art. 6 = elencazione dettagliata dei tipi di strutture ricettive = fondamento della gran parte della legislazione regionale </a:t>
            </a:r>
            <a:r>
              <a:rPr lang="it-IT" sz="2000" dirty="0" err="1" smtClean="0"/>
              <a:t>tuttore</a:t>
            </a:r>
            <a:r>
              <a:rPr lang="it-IT" sz="2000" dirty="0" smtClean="0"/>
              <a:t> vigente.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003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Dopo l’entrata in vigore della riforma costituzionale del titolo V il decreto statale rimetteva alle Regioni e alle province autonome che avrebbero dovuto provvedere concordemente la definizione dei tipi di strutture ricettive.</a:t>
            </a:r>
          </a:p>
          <a:p>
            <a:pPr algn="just"/>
            <a:r>
              <a:rPr lang="it-IT" sz="2000" dirty="0" smtClean="0"/>
              <a:t>Le Regioni però non hanno raggiunto alcuna intesa = difficoltà di </a:t>
            </a:r>
            <a:r>
              <a:rPr lang="it-IT" sz="2000" dirty="0" err="1" smtClean="0"/>
              <a:t>autocoordinarsi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Codice del turismo decreto legislativo n. 79/2011 = tentativo di colmare un vuoto.</a:t>
            </a:r>
          </a:p>
          <a:p>
            <a:pPr algn="just"/>
            <a:r>
              <a:rPr lang="it-IT" sz="2000" dirty="0" smtClean="0"/>
              <a:t>La Corte costituzionale ha ritenuto che il codice del turismo abbia recepito e coordinato in una legge statale nozioni e concetti provenienti dalle leggi regionali, determinando una variazione del riparto di competenze fra Stato e Regioni violando i limiti della delega legislativa. La delega infatti si limitava alla c.d. semplificazione normativa, non avendo alcun oggetto collegato al turismo.</a:t>
            </a:r>
          </a:p>
          <a:p>
            <a:pPr algn="just"/>
            <a:r>
              <a:rPr lang="it-IT" sz="2000" dirty="0" smtClean="0"/>
              <a:t>La disciplina delle strutture ricettive oggi è priva di un quadro di riferimento unitario in materia di identificazione delle varie tipologie, delle regole di semplificazione per la gestione ecc.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7282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000" dirty="0" smtClean="0"/>
              <a:t>Art. 6 legge n. 217/1983: classificazione delle strutture ricettive e di regolamentazione del vincolo alberghiero = superamento dell’impostazione </a:t>
            </a:r>
            <a:r>
              <a:rPr lang="it-IT" sz="2000" dirty="0" err="1" smtClean="0"/>
              <a:t>albergocentrica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Ruolo della ricettività </a:t>
            </a:r>
            <a:r>
              <a:rPr lang="it-IT" sz="2000" dirty="0" err="1" smtClean="0"/>
              <a:t>extraalberghiera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Legge n. 217/1983 = definizione di principi della materia concorrente turismo = viene lasciato spazio all’individuazione da parte delle leggi regionali di ulteriori categorie di strutture ricettive.</a:t>
            </a:r>
          </a:p>
          <a:p>
            <a:r>
              <a:rPr lang="it-IT" sz="2000" dirty="0" smtClean="0"/>
              <a:t>Elenco dei principali tipi di strutture ricettive: alberghi, </a:t>
            </a:r>
            <a:r>
              <a:rPr lang="it-IT" sz="2000" dirty="0" err="1" smtClean="0"/>
              <a:t>motels</a:t>
            </a:r>
            <a:r>
              <a:rPr lang="it-IT" sz="2000" dirty="0" smtClean="0"/>
              <a:t>, villaggi-alberghi, residenze turistico-alberghiere, campeggi, villaggi turistici, alloggi agro-turistici, esercizi di affittacamere, case e appartamenti per vacanze, case per ferie, ostelli per la gioventù, rifugi alpini.</a:t>
            </a:r>
          </a:p>
          <a:p>
            <a:r>
              <a:rPr lang="it-IT" sz="2000" dirty="0" smtClean="0"/>
              <a:t>Le regioni erano poi libere di individuare altri tipi di strutture ricettive.</a:t>
            </a:r>
          </a:p>
          <a:p>
            <a:r>
              <a:rPr lang="it-IT" sz="2000" dirty="0" smtClean="0"/>
              <a:t>Regioni = individuano rifugi escursionistici, bivacchi fissi, posti tappa escursionistici, beauty </a:t>
            </a:r>
            <a:r>
              <a:rPr lang="it-IT" sz="2000" dirty="0" err="1" smtClean="0"/>
              <a:t>farms</a:t>
            </a:r>
            <a:r>
              <a:rPr lang="it-IT" sz="2000" dirty="0" smtClean="0"/>
              <a:t>, alberghi dimora storica ecc. Sono tutte sottospecie dei tipi di strutture ricettive di base.</a:t>
            </a:r>
          </a:p>
          <a:p>
            <a:r>
              <a:rPr lang="it-IT" sz="2000" dirty="0" smtClean="0"/>
              <a:t>Strutture allestite dagli enti locali = mini aree di sosta, parchi di vacanza.</a:t>
            </a:r>
          </a:p>
          <a:p>
            <a:r>
              <a:rPr lang="it-IT" sz="2000" dirty="0" smtClean="0"/>
              <a:t>Regioni hanno anche individuato nuovi tipi di strutture ricettive = residenze di campagna, bed and breakfast.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24548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Codice del turismo ha riconosciuto i nuovi tipi di strutture ricettive previsti dalle leggi regionali.</a:t>
            </a:r>
          </a:p>
          <a:p>
            <a:r>
              <a:rPr lang="it-IT" sz="2000" dirty="0" smtClean="0"/>
              <a:t>1) Strutture alberghiere e </a:t>
            </a:r>
            <a:r>
              <a:rPr lang="it-IT" sz="2000" dirty="0" err="1" smtClean="0"/>
              <a:t>paralberghiere</a:t>
            </a:r>
            <a:r>
              <a:rPr lang="it-IT" sz="2000" dirty="0" smtClean="0"/>
              <a:t>: alberghi tradizionali, </a:t>
            </a:r>
            <a:r>
              <a:rPr lang="it-IT" sz="2000" dirty="0" err="1" smtClean="0"/>
              <a:t>motels</a:t>
            </a:r>
            <a:r>
              <a:rPr lang="it-IT" sz="2000" dirty="0" smtClean="0"/>
              <a:t>, villaggi albergo, residenze turistico-alberghiere, alberghi diffusi, residenze d’epoca alberghiere, beauty farm, bed and breakfast.</a:t>
            </a:r>
            <a:endParaRPr lang="it-IT" sz="2000" dirty="0"/>
          </a:p>
          <a:p>
            <a:r>
              <a:rPr lang="it-IT" sz="2000" dirty="0" smtClean="0"/>
              <a:t>2) Strutture ricettive extralberghiere = strutture ricettive attrezzate per il soggiorno di persone o gruppi gestite, al di fuori dei normali canali commerciali, da enti pubblici, associazioni o enti religiosi operanti senza fine di lucro per il conseguimento di fini sociali, culturali, assistenziali, religiose, o sportive, nonché da aziende per il soggiorno dei propri dipendenti e loro famigliari.</a:t>
            </a:r>
            <a:endParaRPr lang="it-IT" sz="2000" dirty="0"/>
          </a:p>
          <a:p>
            <a:r>
              <a:rPr lang="it-IT" sz="2000" dirty="0" smtClean="0"/>
              <a:t>3) Strutture ricettive all’aperto = campeggi e villaggi turistici. </a:t>
            </a:r>
          </a:p>
          <a:p>
            <a:r>
              <a:rPr lang="it-IT" sz="2000" dirty="0" smtClean="0"/>
              <a:t>4) Strutture ricettive di mero supporto.</a:t>
            </a:r>
          </a:p>
          <a:p>
            <a:r>
              <a:rPr lang="it-IT" sz="2000" dirty="0" smtClean="0"/>
              <a:t>Nozione di attività ricettiva = produzione di servizi per l’ospitalità.</a:t>
            </a:r>
          </a:p>
          <a:p>
            <a:endParaRPr lang="it-IT" sz="2000" dirty="0" smtClean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71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Problema importante = classificare e identificare gli standard delle strutture ricettive = conflitti di competenza tra Stato e Regioni.</a:t>
            </a:r>
          </a:p>
          <a:p>
            <a:r>
              <a:rPr lang="it-IT" sz="2000" dirty="0" smtClean="0"/>
              <a:t>Fissare criteri uniformi di classificazione per tutto il territorio nazionale attiene alla tutela di interessi unitari di grande importanza.</a:t>
            </a:r>
          </a:p>
          <a:p>
            <a:r>
              <a:rPr lang="it-IT" sz="2000" dirty="0" smtClean="0"/>
              <a:t>Lo Stato può allora intervenire facendo riferimento a titoli trasversali come la tutela della concorrenza e del consumatore. </a:t>
            </a:r>
          </a:p>
          <a:p>
            <a:r>
              <a:rPr lang="it-IT" sz="2000" dirty="0" smtClean="0"/>
              <a:t>Codice del turismo = attribuiva al Presidente del Consiglio o al Ministro competente di fissare con decreto, previa consultazione delle organizzazioni di categoria e con l’intesa delle Regioni e delle Province autonome gli standard minimi nazionali e le dotazioni per la classificazione per tutte le imprese turistiche con l’esclusione delle strutture agrituristiche.</a:t>
            </a:r>
          </a:p>
          <a:p>
            <a:r>
              <a:rPr lang="it-IT" sz="2000" dirty="0" smtClean="0"/>
              <a:t>Codice del turismo = lasciava alle Regioni e alle Province autonome la possibilità di introdurre standard migliorativi rispetto a quelli minimi nazionali e di differenziare i servizi previsti in base alle esigenze territoriali.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533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Codice del turismo = annullato dalla Corte costituzionale.</a:t>
            </a:r>
          </a:p>
          <a:p>
            <a:endParaRPr lang="it-IT" sz="2000" dirty="0" smtClean="0"/>
          </a:p>
          <a:p>
            <a:r>
              <a:rPr lang="it-IT" sz="2000" dirty="0" smtClean="0"/>
              <a:t>Risultano ancora in vigore alcune norme della legge n. 217/1983 per varie ragioni:</a:t>
            </a:r>
          </a:p>
          <a:p>
            <a:r>
              <a:rPr lang="it-IT" sz="2000" dirty="0" smtClean="0"/>
              <a:t>Perché le Regioni non hanno introdotto proprie classificazione delle strutture ricettive; inoltre perché il sistema di classificazione della legge del 193 è stato preso a riferimento dal decreto presidente del consiglio ministro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 21 ottobre 2008 che ha definito gli standard minimi dei servizi </a:t>
            </a:r>
            <a:r>
              <a:rPr lang="it-IT" sz="2000" dirty="0" smtClean="0"/>
              <a:t> e delle dotazioni per </a:t>
            </a:r>
            <a:r>
              <a:rPr lang="it-IT" sz="2000" smtClean="0"/>
              <a:t>la classificazione degli </a:t>
            </a:r>
            <a:r>
              <a:rPr lang="it-IT" sz="2000" dirty="0" smtClean="0"/>
              <a:t>alberghi. </a:t>
            </a:r>
          </a:p>
          <a:p>
            <a:endParaRPr lang="it-IT" sz="2000" dirty="0"/>
          </a:p>
          <a:p>
            <a:r>
              <a:rPr lang="it-IT" sz="2000" dirty="0" smtClean="0"/>
              <a:t>Grande difformità rispetto ai criteri di attribuzione della categoria.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933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Controlli amministrativi sulle strutture ricettive: obbligo di registrazione e comunicazione all’autorità di pubblica sicurezza delle generalità delle persone alloggiate, degli arrivi e delle partenze.</a:t>
            </a:r>
          </a:p>
          <a:p>
            <a:r>
              <a:rPr lang="it-IT" sz="2000" dirty="0" smtClean="0"/>
              <a:t>Obbligo gravante sui gestori di tutte le attività ricettive.</a:t>
            </a:r>
          </a:p>
          <a:p>
            <a:r>
              <a:rPr lang="it-IT" sz="2000" dirty="0" smtClean="0"/>
              <a:t>Si può dare alloggio esclusivamente con esibizione di carta di identità</a:t>
            </a:r>
          </a:p>
          <a:p>
            <a:r>
              <a:rPr lang="it-IT" sz="2000" dirty="0" smtClean="0"/>
              <a:t>Legge n. 135/2001 = abolizione dell’obbligo dei gestori di conservare le schede di presenza. </a:t>
            </a:r>
          </a:p>
          <a:p>
            <a:r>
              <a:rPr lang="it-IT" sz="2000" dirty="0" smtClean="0"/>
              <a:t>Decreto legge n. 210/2011 = vi è solo l’obbligo di comunicazione, non di conservazione, dei dati entro le 24 ore successive all’arrivo del cliente alle questure con i mezzi informatici. </a:t>
            </a:r>
          </a:p>
          <a:p>
            <a:r>
              <a:rPr lang="it-IT" sz="2000" dirty="0" smtClean="0"/>
              <a:t>Autorizzazione unica rilasciata dal Sindaco all’apertura e al trasferimento di sede degli esercizi ricettivi. </a:t>
            </a:r>
          </a:p>
          <a:p>
            <a:r>
              <a:rPr lang="it-IT" sz="2000" dirty="0" smtClean="0"/>
              <a:t>Sportello unico.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109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1417</Words>
  <Application>Microsoft Office PowerPoint</Application>
  <PresentationFormat>Presentazione su schermo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Butturini</dc:creator>
  <cp:lastModifiedBy>Bruno</cp:lastModifiedBy>
  <cp:revision>19</cp:revision>
  <cp:lastPrinted>2014-10-26T15:00:54Z</cp:lastPrinted>
  <dcterms:created xsi:type="dcterms:W3CDTF">2014-08-25T16:29:59Z</dcterms:created>
  <dcterms:modified xsi:type="dcterms:W3CDTF">2014-10-26T18:14:16Z</dcterms:modified>
</cp:coreProperties>
</file>