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92" r:id="rId3"/>
    <p:sldId id="293" r:id="rId4"/>
    <p:sldId id="296" r:id="rId5"/>
    <p:sldId id="297" r:id="rId6"/>
    <p:sldId id="307" r:id="rId7"/>
    <p:sldId id="294" r:id="rId8"/>
    <p:sldId id="306" r:id="rId9"/>
    <p:sldId id="295" r:id="rId10"/>
    <p:sldId id="304" r:id="rId11"/>
    <p:sldId id="258" r:id="rId12"/>
    <p:sldId id="260" r:id="rId13"/>
    <p:sldId id="272" r:id="rId14"/>
    <p:sldId id="265" r:id="rId15"/>
    <p:sldId id="289" r:id="rId16"/>
    <p:sldId id="263" r:id="rId17"/>
    <p:sldId id="291" r:id="rId18"/>
    <p:sldId id="285" r:id="rId19"/>
    <p:sldId id="286" r:id="rId20"/>
    <p:sldId id="290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79" autoAdjust="0"/>
    <p:restoredTop sz="94660"/>
  </p:normalViewPr>
  <p:slideViewPr>
    <p:cSldViewPr>
      <p:cViewPr varScale="1">
        <p:scale>
          <a:sx n="113" d="100"/>
          <a:sy n="113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FE755-92A5-462F-BFF1-C2502B4139FE}" type="datetimeFigureOut">
              <a:rPr lang="it-IT" smtClean="0"/>
              <a:t>17/11/2015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85263-6C76-48C5-853E-0653B228BC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432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6200CF-F99B-4B00-90FF-02B4F93E015B}" type="slidenum">
              <a:rPr lang="it-IT" altLang="it-IT"/>
              <a:pPr/>
              <a:t>6</a:t>
            </a:fld>
            <a:endParaRPr lang="it-IT" altLang="it-IT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1C2B-23B4-409E-B4C8-2512E442F0A1}" type="datetimeFigureOut">
              <a:rPr lang="it-IT" smtClean="0"/>
              <a:t>17/11/2015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1987-1706-4374-92F1-DBFA25F1EB6D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1C2B-23B4-409E-B4C8-2512E442F0A1}" type="datetimeFigureOut">
              <a:rPr lang="it-IT" smtClean="0"/>
              <a:t>17/11/2015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1987-1706-4374-92F1-DBFA25F1EB6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1C2B-23B4-409E-B4C8-2512E442F0A1}" type="datetimeFigureOut">
              <a:rPr lang="it-IT" smtClean="0"/>
              <a:t>17/11/2015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1987-1706-4374-92F1-DBFA25F1EB6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1C2B-23B4-409E-B4C8-2512E442F0A1}" type="datetimeFigureOut">
              <a:rPr lang="it-IT" smtClean="0"/>
              <a:t>17/11/2015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1987-1706-4374-92F1-DBFA25F1EB6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1C2B-23B4-409E-B4C8-2512E442F0A1}" type="datetimeFigureOut">
              <a:rPr lang="it-IT" smtClean="0"/>
              <a:t>17/11/2015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1987-1706-4374-92F1-DBFA25F1EB6D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1C2B-23B4-409E-B4C8-2512E442F0A1}" type="datetimeFigureOut">
              <a:rPr lang="it-IT" smtClean="0"/>
              <a:t>17/11/2015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1987-1706-4374-92F1-DBFA25F1EB6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1C2B-23B4-409E-B4C8-2512E442F0A1}" type="datetimeFigureOut">
              <a:rPr lang="it-IT" smtClean="0"/>
              <a:t>17/11/2015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1987-1706-4374-92F1-DBFA25F1EB6D}" type="slidenum">
              <a:rPr lang="it-IT" smtClean="0"/>
              <a:t>‹N›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1C2B-23B4-409E-B4C8-2512E442F0A1}" type="datetimeFigureOut">
              <a:rPr lang="it-IT" smtClean="0"/>
              <a:t>17/11/2015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1987-1706-4374-92F1-DBFA25F1EB6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1C2B-23B4-409E-B4C8-2512E442F0A1}" type="datetimeFigureOut">
              <a:rPr lang="it-IT" smtClean="0"/>
              <a:t>17/11/2015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1987-1706-4374-92F1-DBFA25F1EB6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1C2B-23B4-409E-B4C8-2512E442F0A1}" type="datetimeFigureOut">
              <a:rPr lang="it-IT" smtClean="0"/>
              <a:t>17/11/2015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1987-1706-4374-92F1-DBFA25F1EB6D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1C2B-23B4-409E-B4C8-2512E442F0A1}" type="datetimeFigureOut">
              <a:rPr lang="it-IT" smtClean="0"/>
              <a:t>17/11/2015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1987-1706-4374-92F1-DBFA25F1EB6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95E1C2B-23B4-409E-B4C8-2512E442F0A1}" type="datetimeFigureOut">
              <a:rPr lang="it-IT" smtClean="0"/>
              <a:t>17/11/2015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2DF1987-1706-4374-92F1-DBFA25F1EB6D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 smtClean="0"/>
              <a:t>Percorsi STORIOGRAFICI italiani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Fra guerra e dopoguerra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77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Le riviste storiche e la guerra</a:t>
            </a:r>
            <a:r>
              <a:rPr lang="it-IT" b="1" dirty="0" smtClean="0"/>
              <a:t>.</a:t>
            </a:r>
            <a:br>
              <a:rPr lang="it-IT" b="1" dirty="0" smtClean="0"/>
            </a:br>
            <a:r>
              <a:rPr lang="it-IT" b="1" dirty="0" smtClean="0"/>
              <a:t>La fine di «Studi Storici» (1913-14)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60168"/>
          </a:xfrm>
        </p:spPr>
        <p:txBody>
          <a:bodyPr/>
          <a:lstStyle/>
          <a:p>
            <a:r>
              <a:rPr lang="it-IT" dirty="0" smtClean="0"/>
              <a:t>In crisi già nel 1913, nonostante i tentativo di rianimarla trasformandola in una rivista di ampia portata internazionale, «Studi Storici» chiude nel 1914 travolta dalla guerra.</a:t>
            </a:r>
          </a:p>
          <a:p>
            <a:r>
              <a:rPr lang="it-IT" dirty="0"/>
              <a:t>La chiusura della rivista segna l’irrimediabile tramonto della cosiddetta «scuola economico-giuridica» italiana.</a:t>
            </a:r>
          </a:p>
          <a:p>
            <a:r>
              <a:rPr lang="it-IT" dirty="0" smtClean="0"/>
              <a:t>La </a:t>
            </a:r>
            <a:r>
              <a:rPr lang="it-IT" dirty="0"/>
              <a:t>sua eredità sarà raccolta, </a:t>
            </a:r>
            <a:r>
              <a:rPr lang="it-IT" dirty="0" smtClean="0"/>
              <a:t>solo in </a:t>
            </a:r>
            <a:r>
              <a:rPr lang="it-IT" dirty="0"/>
              <a:t>parte, dalla «Nuova Rivista Storica</a:t>
            </a:r>
            <a:r>
              <a:rPr lang="it-IT" dirty="0" smtClean="0"/>
              <a:t>» (1917).</a:t>
            </a:r>
            <a:endParaRPr lang="it-IT" dirty="0"/>
          </a:p>
          <a:p>
            <a:r>
              <a:rPr lang="it-IT" dirty="0" smtClean="0"/>
              <a:t>Ma il clima che aveva consentito il formarsi di quella comunità scientifica internazionale e interdisciplinare non sarà più ricostituito.</a:t>
            </a:r>
          </a:p>
        </p:txBody>
      </p:sp>
    </p:spTree>
    <p:extLst>
      <p:ext uri="{BB962C8B-B14F-4D97-AF65-F5344CB8AC3E}">
        <p14:creationId xmlns:p14="http://schemas.microsoft.com/office/powerpoint/2010/main" val="125742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854224"/>
            <a:ext cx="8229600" cy="990600"/>
          </a:xfrm>
        </p:spPr>
        <p:txBody>
          <a:bodyPr>
            <a:normAutofit fontScale="90000"/>
          </a:bodyPr>
          <a:lstStyle/>
          <a:p>
            <a:pPr lvl="0"/>
            <a:r>
              <a:rPr lang="it-IT" sz="3200" b="1" dirty="0"/>
              <a:t>Le riviste storiche e la guerra. </a:t>
            </a:r>
            <a:r>
              <a:rPr lang="it-IT" sz="3200" b="1" dirty="0" smtClean="0"/>
              <a:t/>
            </a:r>
            <a:br>
              <a:rPr lang="it-IT" sz="3200" b="1" dirty="0" smtClean="0"/>
            </a:br>
            <a:r>
              <a:rPr lang="it-IT" sz="3600" b="1" dirty="0" smtClean="0"/>
              <a:t>La «Rassegna </a:t>
            </a:r>
            <a:r>
              <a:rPr lang="it-IT" sz="3600" b="1" dirty="0"/>
              <a:t>storica del </a:t>
            </a:r>
            <a:r>
              <a:rPr lang="it-IT" sz="3600" b="1" dirty="0" smtClean="0"/>
              <a:t>Risorgimento» </a:t>
            </a:r>
            <a:r>
              <a:rPr lang="it-IT" sz="3600" b="1" dirty="0"/>
              <a:t>(1914) </a:t>
            </a:r>
            <a:r>
              <a:rPr lang="it-IT" sz="3600" b="1" dirty="0" smtClean="0"/>
              <a:t>: fra </a:t>
            </a:r>
            <a:r>
              <a:rPr lang="it-IT" sz="3600" b="1" dirty="0"/>
              <a:t>erudizione e propaganda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032248"/>
            <a:ext cx="8229600" cy="398904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t-IT" altLang="it-IT" dirty="0"/>
              <a:t>Fondata </a:t>
            </a:r>
            <a:r>
              <a:rPr lang="it-IT" altLang="it-IT" dirty="0" smtClean="0"/>
              <a:t>nel 1914, alla </a:t>
            </a:r>
            <a:r>
              <a:rPr lang="it-IT" altLang="it-IT" dirty="0"/>
              <a:t>vigilia della </a:t>
            </a:r>
            <a:r>
              <a:rPr lang="it-IT" altLang="it-IT" dirty="0" smtClean="0"/>
              <a:t>discesa in guerra, </a:t>
            </a:r>
            <a:r>
              <a:rPr lang="it-IT" altLang="it-IT" dirty="0"/>
              <a:t>come organo dell’Istituto italiano per la storia del </a:t>
            </a:r>
            <a:r>
              <a:rPr lang="it-IT" altLang="it-IT" dirty="0" smtClean="0"/>
              <a:t>Risorgimento, non nasconde l’intento propagandistico, oltre che storiografico.</a:t>
            </a:r>
            <a:endParaRPr lang="it-IT" altLang="it-IT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it-IT" altLang="it-IT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t-IT" altLang="it-IT" dirty="0" smtClean="0"/>
              <a:t>Direttore è il conte </a:t>
            </a:r>
            <a:r>
              <a:rPr lang="it-IT" altLang="it-IT" b="1" dirty="0" smtClean="0"/>
              <a:t>Cesare Maria </a:t>
            </a:r>
            <a:r>
              <a:rPr lang="it-IT" altLang="it-IT" b="1" dirty="0"/>
              <a:t>De Vecchi di </a:t>
            </a:r>
            <a:r>
              <a:rPr lang="it-IT" altLang="it-IT" b="1" dirty="0" err="1" smtClean="0"/>
              <a:t>Valcismon</a:t>
            </a:r>
            <a:r>
              <a:rPr lang="it-IT" altLang="it-IT" dirty="0" smtClean="0"/>
              <a:t>, esponente </a:t>
            </a:r>
            <a:r>
              <a:rPr lang="it-IT" altLang="it-IT" dirty="0"/>
              <a:t>monarchico e poi gerarca </a:t>
            </a:r>
            <a:r>
              <a:rPr lang="it-IT" altLang="it-IT" dirty="0" smtClean="0"/>
              <a:t>fascista.</a:t>
            </a:r>
            <a:endParaRPr lang="it-IT" altLang="it-IT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it-IT" altLang="it-IT" dirty="0"/>
          </a:p>
          <a:p>
            <a:pPr>
              <a:lnSpc>
                <a:spcPct val="80000"/>
              </a:lnSpc>
            </a:pPr>
            <a:r>
              <a:rPr lang="it-IT" altLang="it-IT" dirty="0"/>
              <a:t>Propone un modello di </a:t>
            </a:r>
            <a:r>
              <a:rPr lang="it-IT" altLang="it-IT" dirty="0">
                <a:solidFill>
                  <a:srgbClr val="FF3300"/>
                </a:solidFill>
              </a:rPr>
              <a:t>storiografia patriottica ed erudita</a:t>
            </a:r>
            <a:r>
              <a:rPr lang="it-IT" altLang="it-IT" dirty="0"/>
              <a:t> </a:t>
            </a:r>
            <a:r>
              <a:rPr lang="it-IT" altLang="it-IT" dirty="0" smtClean="0"/>
              <a:t>(pubblica molte fonti</a:t>
            </a:r>
            <a:r>
              <a:rPr lang="it-IT" altLang="it-IT" dirty="0"/>
              <a:t>) con forti connotati pedagogici.</a:t>
            </a:r>
          </a:p>
          <a:p>
            <a:pPr>
              <a:lnSpc>
                <a:spcPct val="80000"/>
              </a:lnSpc>
            </a:pPr>
            <a:r>
              <a:rPr lang="it-IT" altLang="it-IT" dirty="0"/>
              <a:t>Fortemente nazionalista (1914-1924) e poi fascista (1924-1944</a:t>
            </a:r>
            <a:r>
              <a:rPr lang="it-IT" altLang="it-IT" dirty="0" smtClean="0"/>
              <a:t>).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58670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0208"/>
            <a:ext cx="8229600" cy="990600"/>
          </a:xfrm>
        </p:spPr>
        <p:txBody>
          <a:bodyPr>
            <a:normAutofit fontScale="90000"/>
          </a:bodyPr>
          <a:lstStyle/>
          <a:p>
            <a:pPr lvl="0"/>
            <a:r>
              <a:rPr lang="it-IT" b="1" dirty="0"/>
              <a:t>Le riviste storiche e la guerra. 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>La  «Nuova </a:t>
            </a:r>
            <a:r>
              <a:rPr lang="it-IT" b="1" dirty="0"/>
              <a:t>Rivista </a:t>
            </a:r>
            <a:r>
              <a:rPr lang="it-IT" b="1" dirty="0" smtClean="0"/>
              <a:t>Storica» (1917)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60240"/>
            <a:ext cx="8363272" cy="427707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t-IT" altLang="it-IT" dirty="0"/>
              <a:t>Fondata nel </a:t>
            </a:r>
            <a:r>
              <a:rPr lang="it-IT" altLang="it-IT" dirty="0" smtClean="0"/>
              <a:t>1917, in piena guerra, </a:t>
            </a:r>
            <a:r>
              <a:rPr lang="it-IT" altLang="it-IT" dirty="0"/>
              <a:t>da </a:t>
            </a:r>
            <a:r>
              <a:rPr lang="it-IT" altLang="it-IT" b="1" dirty="0"/>
              <a:t>Corrado </a:t>
            </a:r>
            <a:r>
              <a:rPr lang="it-IT" altLang="it-IT" b="1" dirty="0" smtClean="0"/>
              <a:t>Barbagallo</a:t>
            </a:r>
            <a:r>
              <a:rPr lang="it-IT" altLang="it-IT" dirty="0" smtClean="0"/>
              <a:t>, ha fra i suoi collaboratori </a:t>
            </a:r>
            <a:r>
              <a:rPr lang="it-IT" altLang="it-IT" dirty="0"/>
              <a:t>Antonio </a:t>
            </a:r>
            <a:r>
              <a:rPr lang="it-IT" altLang="it-IT" dirty="0" err="1"/>
              <a:t>Anzillotti</a:t>
            </a:r>
            <a:r>
              <a:rPr lang="it-IT" altLang="it-IT" dirty="0"/>
              <a:t>, Federico </a:t>
            </a:r>
            <a:r>
              <a:rPr lang="it-IT" altLang="it-IT" dirty="0" err="1"/>
              <a:t>Chabod</a:t>
            </a:r>
            <a:r>
              <a:rPr lang="it-IT" altLang="it-IT" dirty="0"/>
              <a:t>, Ettore Ciccotti, Luigi Dal Pane, Gino Luzzatto, Nello Rosselli, Walter </a:t>
            </a:r>
            <a:r>
              <a:rPr lang="it-IT" altLang="it-IT" dirty="0" smtClean="0"/>
              <a:t>Maturi.</a:t>
            </a:r>
            <a:endParaRPr lang="it-IT" altLang="it-IT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it-IT" altLang="it-IT" dirty="0"/>
          </a:p>
          <a:p>
            <a:pPr>
              <a:lnSpc>
                <a:spcPct val="80000"/>
              </a:lnSpc>
            </a:pPr>
            <a:r>
              <a:rPr lang="it-IT" altLang="it-IT" dirty="0"/>
              <a:t>Espressione inizialmente della nuova storiografia sperimentale, aperta al marxismo e ai nuovi approcci storico-economici; </a:t>
            </a:r>
            <a:endParaRPr lang="it-IT" altLang="it-IT" dirty="0" smtClean="0"/>
          </a:p>
          <a:p>
            <a:pPr>
              <a:lnSpc>
                <a:spcPct val="80000"/>
              </a:lnSpc>
            </a:pPr>
            <a:r>
              <a:rPr lang="it-IT" altLang="it-IT" dirty="0" smtClean="0"/>
              <a:t>raccoglie </a:t>
            </a:r>
            <a:r>
              <a:rPr lang="it-IT" altLang="it-IT" dirty="0"/>
              <a:t>una parte dei reduci di “Studi storici” e si contrappone all’approccio eccessivamente accademico della “Rivista storica italiana”.</a:t>
            </a:r>
          </a:p>
          <a:p>
            <a:pPr>
              <a:lnSpc>
                <a:spcPct val="80000"/>
              </a:lnSpc>
            </a:pPr>
            <a:r>
              <a:rPr lang="it-IT" altLang="it-IT" dirty="0" smtClean="0"/>
              <a:t>Durante </a:t>
            </a:r>
            <a:r>
              <a:rPr lang="it-IT" altLang="it-IT" dirty="0"/>
              <a:t>il fascismo resiste all’omologazione e raccoglie storici di orientamento antifascista.</a:t>
            </a:r>
          </a:p>
          <a:p>
            <a:pPr marL="0" indent="0">
              <a:lnSpc>
                <a:spcPct val="80000"/>
              </a:lnSpc>
              <a:buNone/>
            </a:pPr>
            <a:endParaRPr lang="it-IT" altLang="it-IT" dirty="0"/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264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Gaetano Salvemini  </a:t>
            </a:r>
            <a:r>
              <a:rPr lang="it-IT" altLang="it-IT" b="1" dirty="0" smtClean="0"/>
              <a:t>(</a:t>
            </a:r>
            <a:r>
              <a:rPr lang="it-IT" altLang="it-IT" b="1" dirty="0"/>
              <a:t>1873-1957)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1140"/>
            <a:ext cx="5238907" cy="3924123"/>
          </a:xfrm>
        </p:spPr>
      </p:pic>
    </p:spTree>
    <p:extLst>
      <p:ext uri="{BB962C8B-B14F-4D97-AF65-F5344CB8AC3E}">
        <p14:creationId xmlns:p14="http://schemas.microsoft.com/office/powerpoint/2010/main" val="348535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533400"/>
            <a:ext cx="8712968" cy="990600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Gaetano Salvemini dalla storia medievale alle interpretazioni del fascismo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20552"/>
            <a:ext cx="8229600" cy="487680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it-IT" altLang="it-IT" dirty="0"/>
              <a:t>Allievo di </a:t>
            </a:r>
            <a:r>
              <a:rPr lang="it-IT" altLang="it-IT" dirty="0" err="1"/>
              <a:t>Psquale</a:t>
            </a:r>
            <a:r>
              <a:rPr lang="it-IT" altLang="it-IT" dirty="0"/>
              <a:t> </a:t>
            </a:r>
            <a:r>
              <a:rPr lang="it-IT" altLang="it-IT" dirty="0" err="1"/>
              <a:t>Villari</a:t>
            </a:r>
            <a:r>
              <a:rPr lang="it-IT" altLang="it-IT" dirty="0"/>
              <a:t> a Firenze, studia il medioevo comunale</a:t>
            </a:r>
            <a:endParaRPr lang="it-IT" altLang="it-IT" i="1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it-IT" altLang="it-IT" dirty="0"/>
              <a:t>Professore di storia a Messina (1901-17) e Firenze (1917-24),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altLang="it-IT" dirty="0"/>
              <a:t>«Interventista democratico» e volontario nella prima guerra mondiale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altLang="it-IT" dirty="0"/>
              <a:t>Deputato dal 1919 al 1922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altLang="it-IT" dirty="0"/>
              <a:t>Dopo la guerra si sposta dagli studi di storia medievale a quelli di storia contemporanea e studia prima la politica estera italiana di fine ‘800 e poi le origini del fascismo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altLang="it-IT" dirty="0"/>
              <a:t>Arrestato e processato per antifascismo nel 1925, lascia la cattedra e si rifugia prima in Francia e in Inghilterra poi, dal 1927, negli USA dove ottiene la cattedra di </a:t>
            </a:r>
            <a:r>
              <a:rPr lang="it-IT" altLang="it-IT" i="1" dirty="0"/>
              <a:t>storia della civiltà italiana </a:t>
            </a:r>
            <a:r>
              <a:rPr lang="it-IT" altLang="it-IT" dirty="0"/>
              <a:t> ad Harvard (1934-48)</a:t>
            </a:r>
          </a:p>
          <a:p>
            <a:pPr marL="0" indent="0">
              <a:lnSpc>
                <a:spcPct val="80000"/>
              </a:lnSpc>
              <a:buNone/>
            </a:pPr>
            <a:endParaRPr lang="it-IT" altLang="it-IT" dirty="0"/>
          </a:p>
          <a:p>
            <a:pPr marL="0" indent="0">
              <a:lnSpc>
                <a:spcPct val="80000"/>
              </a:lnSpc>
              <a:buNone/>
            </a:pPr>
            <a:r>
              <a:rPr lang="it-IT" altLang="it-IT" dirty="0"/>
              <a:t>OPERE:</a:t>
            </a:r>
          </a:p>
          <a:p>
            <a:pPr>
              <a:lnSpc>
                <a:spcPct val="80000"/>
              </a:lnSpc>
            </a:pPr>
            <a:r>
              <a:rPr lang="it-IT" altLang="it-IT" i="1" dirty="0"/>
              <a:t>Magnati e popolani in Firenze tra il 1280 e il 1295 (</a:t>
            </a:r>
            <a:r>
              <a:rPr lang="it-IT" altLang="it-IT" dirty="0"/>
              <a:t>1899) </a:t>
            </a:r>
          </a:p>
          <a:p>
            <a:pPr>
              <a:lnSpc>
                <a:spcPct val="80000"/>
              </a:lnSpc>
            </a:pPr>
            <a:r>
              <a:rPr lang="it-IT" altLang="it-IT" i="1" dirty="0"/>
              <a:t>La dittatura fascista in Italia</a:t>
            </a:r>
            <a:r>
              <a:rPr lang="it-IT" altLang="it-IT" dirty="0"/>
              <a:t> (1927), </a:t>
            </a:r>
          </a:p>
          <a:p>
            <a:pPr>
              <a:lnSpc>
                <a:spcPct val="80000"/>
              </a:lnSpc>
            </a:pPr>
            <a:r>
              <a:rPr lang="it-IT" altLang="it-IT" i="1" dirty="0"/>
              <a:t>Mussolini diplomatico</a:t>
            </a:r>
            <a:r>
              <a:rPr lang="it-IT" altLang="it-IT" dirty="0"/>
              <a:t>  (1932), </a:t>
            </a:r>
          </a:p>
          <a:p>
            <a:pPr>
              <a:lnSpc>
                <a:spcPct val="80000"/>
              </a:lnSpc>
            </a:pPr>
            <a:r>
              <a:rPr lang="it-IT" altLang="it-IT" i="1" dirty="0"/>
              <a:t>Sotto la scure del fascismo</a:t>
            </a:r>
            <a:r>
              <a:rPr lang="it-IT" altLang="it-IT" dirty="0"/>
              <a:t> (1936).</a:t>
            </a:r>
          </a:p>
          <a:p>
            <a:pPr>
              <a:lnSpc>
                <a:spcPct val="80000"/>
              </a:lnSpc>
            </a:pPr>
            <a:r>
              <a:rPr lang="it-IT" altLang="it-IT" dirty="0"/>
              <a:t>Corso su  </a:t>
            </a:r>
            <a:r>
              <a:rPr lang="it-IT" altLang="it-IT" i="1" dirty="0"/>
              <a:t>Le origini del fascismo in Italia </a:t>
            </a:r>
            <a:r>
              <a:rPr lang="it-IT" altLang="it-IT" dirty="0"/>
              <a:t>(1937) pubblicato in inglese nel 1943 per il pubblico americano</a:t>
            </a:r>
            <a:r>
              <a:rPr lang="it-IT" altLang="it-IT" dirty="0" smtClean="0"/>
              <a:t>.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56700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GIOACCHINO VOLPE (1876-1971)</a:t>
            </a:r>
            <a:endParaRPr lang="it-IT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57408"/>
            <a:ext cx="3574132" cy="5067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52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Gioacchino Volpe e la guerra. Dal medioevo alla storia contemporanea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64568"/>
            <a:ext cx="8229600" cy="4876800"/>
          </a:xfrm>
        </p:spPr>
        <p:txBody>
          <a:bodyPr>
            <a:normAutofit fontScale="85000" lnSpcReduction="10000"/>
          </a:bodyPr>
          <a:lstStyle/>
          <a:p>
            <a:r>
              <a:rPr lang="it-IT" dirty="0" smtClean="0"/>
              <a:t>Allievo di </a:t>
            </a:r>
            <a:r>
              <a:rPr lang="it-IT" dirty="0" err="1" smtClean="0"/>
              <a:t>Crivellucci</a:t>
            </a:r>
            <a:r>
              <a:rPr lang="it-IT" dirty="0" smtClean="0"/>
              <a:t>  a Pisa, dove conosce Giovanni Gentile, inizia </a:t>
            </a:r>
            <a:r>
              <a:rPr lang="it-IT" dirty="0"/>
              <a:t>a studiare la Pisa </a:t>
            </a:r>
            <a:r>
              <a:rPr lang="it-IT" dirty="0" smtClean="0"/>
              <a:t>medievale e la formazione delle istituzioni comunali, per passare poi allo studio dei movimenti ereticali, spostandosi solo dopo la guerra verso la storia dell’Italia moderna e contemporanea.</a:t>
            </a:r>
          </a:p>
          <a:p>
            <a:r>
              <a:rPr lang="it-IT" dirty="0" smtClean="0"/>
              <a:t>Professore di storia moderna prima a Milano (1906-1924) e poi a Roma (1924-40)</a:t>
            </a:r>
          </a:p>
          <a:p>
            <a:r>
              <a:rPr lang="it-IT" dirty="0" smtClean="0"/>
              <a:t>Monarchico e nazionalista, si schiara con gli interventisti nel 1914</a:t>
            </a:r>
            <a:endParaRPr lang="it-IT" dirty="0"/>
          </a:p>
          <a:p>
            <a:r>
              <a:rPr lang="it-IT" dirty="0" smtClean="0"/>
              <a:t>Impegnato dell’Ufficio storico della mobilitazione durante la prima guerra mondiale (1916-24)</a:t>
            </a:r>
          </a:p>
          <a:p>
            <a:r>
              <a:rPr lang="it-IT" dirty="0" smtClean="0"/>
              <a:t>Durante il fascismo diventa lo storico ufficiale del regime, dirigendo dal 1926 </a:t>
            </a:r>
            <a:r>
              <a:rPr lang="it-IT" dirty="0"/>
              <a:t>al 1943 la </a:t>
            </a:r>
            <a:r>
              <a:rPr lang="it-IT" b="1" dirty="0"/>
              <a:t>Scuola di storia moderna e contemporanea</a:t>
            </a:r>
            <a:r>
              <a:rPr lang="it-IT" dirty="0"/>
              <a:t> </a:t>
            </a:r>
            <a:r>
              <a:rPr lang="it-IT" dirty="0" smtClean="0"/>
              <a:t>di Roma e la sezione di </a:t>
            </a:r>
            <a:r>
              <a:rPr lang="it-IT" dirty="0"/>
              <a:t>storia medievale e moderna dell'</a:t>
            </a:r>
            <a:r>
              <a:rPr lang="it-IT" i="1" dirty="0"/>
              <a:t>Enciclopedia </a:t>
            </a:r>
            <a:r>
              <a:rPr lang="it-IT" i="1" dirty="0" smtClean="0"/>
              <a:t>Italiana </a:t>
            </a:r>
            <a:r>
              <a:rPr lang="it-IT" dirty="0" smtClean="0"/>
              <a:t>Treccani </a:t>
            </a:r>
            <a:r>
              <a:rPr lang="it-IT" dirty="0"/>
              <a:t>dal 1925 al </a:t>
            </a:r>
            <a:r>
              <a:rPr lang="it-IT" dirty="0" smtClean="0"/>
              <a:t>1937.</a:t>
            </a:r>
          </a:p>
          <a:p>
            <a:r>
              <a:rPr lang="it-IT" dirty="0" smtClean="0"/>
              <a:t>Aderisce alla Repubblica di Salò e resta fedele al fascismo anche nel dopoguerra. Epurato nel 1945 si ritira dalla vita pubblica.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361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Gioacchino Volpe e la guerra. Dal medioevo alla storia contemporanea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OPERE</a:t>
            </a:r>
          </a:p>
          <a:p>
            <a:r>
              <a:rPr lang="it-IT" i="1" dirty="0"/>
              <a:t>Movimenti religiosi e sette ereticali nella società medievale italiana: secoli 11.-14</a:t>
            </a:r>
            <a:r>
              <a:rPr lang="it-IT" dirty="0"/>
              <a:t>, (1922)</a:t>
            </a:r>
          </a:p>
          <a:p>
            <a:r>
              <a:rPr lang="it-IT" i="1" dirty="0"/>
              <a:t>Medio Evo italiano</a:t>
            </a:r>
            <a:r>
              <a:rPr lang="it-IT" dirty="0"/>
              <a:t>, (1923) </a:t>
            </a:r>
          </a:p>
          <a:p>
            <a:r>
              <a:rPr lang="it-IT" i="1" dirty="0"/>
              <a:t>Il Medioevo</a:t>
            </a:r>
            <a:r>
              <a:rPr lang="it-IT" dirty="0"/>
              <a:t>, (1927) 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r>
              <a:rPr lang="it-IT" i="1" dirty="0" smtClean="0"/>
              <a:t>L'Italia </a:t>
            </a:r>
            <a:r>
              <a:rPr lang="it-IT" i="1" dirty="0"/>
              <a:t>in </a:t>
            </a:r>
            <a:r>
              <a:rPr lang="it-IT" i="1" dirty="0" smtClean="0"/>
              <a:t>cammino: l'ultimo cinquantennio</a:t>
            </a:r>
            <a:r>
              <a:rPr lang="it-IT" dirty="0" smtClean="0"/>
              <a:t>, (1927).</a:t>
            </a:r>
          </a:p>
          <a:p>
            <a:r>
              <a:rPr lang="it-IT" i="1" dirty="0" smtClean="0"/>
              <a:t>L'Italia </a:t>
            </a:r>
            <a:r>
              <a:rPr lang="it-IT" i="1" dirty="0"/>
              <a:t>nella Triplice alleanza (</a:t>
            </a:r>
            <a:r>
              <a:rPr lang="it-IT" i="1" dirty="0" smtClean="0"/>
              <a:t>1882-1915)</a:t>
            </a:r>
            <a:r>
              <a:rPr lang="it-IT" dirty="0" smtClean="0"/>
              <a:t>, 1939-1940) </a:t>
            </a:r>
          </a:p>
          <a:p>
            <a:r>
              <a:rPr lang="it-IT" i="1" dirty="0" smtClean="0"/>
              <a:t>L'Italia moderna</a:t>
            </a:r>
            <a:r>
              <a:rPr lang="it-IT" dirty="0" smtClean="0"/>
              <a:t>, (1949-1952)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983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Gli storici italiani e la guerra mondiale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412776"/>
            <a:ext cx="843528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La prima guerra mondiale consente agli storici accademici di rompere due tabù:</a:t>
            </a:r>
          </a:p>
          <a:p>
            <a:r>
              <a:rPr lang="it-IT" b="1" dirty="0">
                <a:solidFill>
                  <a:srgbClr val="FF0000"/>
                </a:solidFill>
              </a:rPr>
              <a:t>Il tabù della divulgazione </a:t>
            </a:r>
          </a:p>
          <a:p>
            <a:r>
              <a:rPr lang="it-IT" b="1" dirty="0">
                <a:solidFill>
                  <a:srgbClr val="FF0000"/>
                </a:solidFill>
              </a:rPr>
              <a:t>Il tabù della contemporaneità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Per la prima volta gli storici abbandonano il modello della storiografia erudita per affrontare la divulgazione e la scrittura per un pubblico di non specialisti, tendenzialmente di massa, superando le «colonne d’Ercole» della modernità e spingendosi oltre il XVIII secolo fino alla contemporaneità.</a:t>
            </a:r>
          </a:p>
          <a:p>
            <a:pPr marL="0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0440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Dall’indagine sulle fonti alla ricerca dell’identità nazionale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344144"/>
          </a:xfrm>
        </p:spPr>
        <p:txBody>
          <a:bodyPr/>
          <a:lstStyle/>
          <a:p>
            <a:pPr marL="0" indent="0">
              <a:buNone/>
            </a:pPr>
            <a:r>
              <a:rPr lang="it-IT" b="1" dirty="0" smtClean="0"/>
              <a:t>Dal Medioevo al Risorgimento</a:t>
            </a:r>
          </a:p>
          <a:p>
            <a:pPr marL="0" indent="0">
              <a:buNone/>
            </a:pPr>
            <a:endParaRPr lang="it-IT" b="1" dirty="0" smtClean="0"/>
          </a:p>
          <a:p>
            <a:r>
              <a:rPr lang="it-IT" dirty="0" smtClean="0"/>
              <a:t>Nel </a:t>
            </a:r>
            <a:r>
              <a:rPr lang="it-IT" dirty="0"/>
              <a:t>1932 G. Volpe constata che </a:t>
            </a:r>
            <a:r>
              <a:rPr lang="it-IT" b="1" dirty="0">
                <a:solidFill>
                  <a:srgbClr val="FF0000"/>
                </a:solidFill>
              </a:rPr>
              <a:t>più dei due </a:t>
            </a:r>
            <a:r>
              <a:rPr lang="it-IT" dirty="0"/>
              <a:t>terzi </a:t>
            </a:r>
            <a:r>
              <a:rPr lang="it-IT" dirty="0" smtClean="0"/>
              <a:t>degli storici italiani si dedicano ormai </a:t>
            </a:r>
            <a:r>
              <a:rPr lang="it-IT" dirty="0"/>
              <a:t>a tematiche di storia del Risorgimento o del XIX secolo, abbandonando le tematiche prevalentemente medievali dei decenni anteguerra.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448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PREMESSE OTTOCENTESCHE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/>
              <a:t>Le prime cattedre universitarie di storia: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Ercole Ricotti</a:t>
            </a:r>
            <a:r>
              <a:rPr lang="it-IT" b="1" dirty="0" smtClean="0"/>
              <a:t> </a:t>
            </a:r>
            <a:r>
              <a:rPr lang="it-IT" dirty="0" smtClean="0"/>
              <a:t>(1816-1883) professore a Torino (dal 1846)</a:t>
            </a:r>
          </a:p>
          <a:p>
            <a:r>
              <a:rPr lang="it-IT" b="1" dirty="0">
                <a:solidFill>
                  <a:srgbClr val="FF0000"/>
                </a:solidFill>
              </a:rPr>
              <a:t>Giuseppe De Leva </a:t>
            </a:r>
            <a:r>
              <a:rPr lang="it-IT" dirty="0"/>
              <a:t>(1821-1895</a:t>
            </a:r>
            <a:r>
              <a:rPr lang="it-IT" dirty="0" smtClean="0"/>
              <a:t>) professore a Padova (dal 1855)</a:t>
            </a:r>
            <a:endParaRPr lang="it-IT" b="1" dirty="0" smtClean="0">
              <a:solidFill>
                <a:srgbClr val="FF000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Pasquale </a:t>
            </a:r>
            <a:r>
              <a:rPr lang="it-IT" b="1" dirty="0" err="1">
                <a:solidFill>
                  <a:srgbClr val="FF0000"/>
                </a:solidFill>
              </a:rPr>
              <a:t>Villari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dirty="0"/>
              <a:t>(1827-1917</a:t>
            </a:r>
            <a:r>
              <a:rPr lang="it-IT" dirty="0" smtClean="0"/>
              <a:t>) professore a Pisa (1859-65) e a Firenze, capitale d’Italia (1865-1913)</a:t>
            </a: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Le riviste: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« Rivista Storica Italiana» </a:t>
            </a:r>
            <a:r>
              <a:rPr lang="it-IT" dirty="0" smtClean="0"/>
              <a:t>(1882) vetrina della storiografia accademica, erudita e di matrice positivista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«</a:t>
            </a:r>
            <a:r>
              <a:rPr lang="it-IT" dirty="0">
                <a:solidFill>
                  <a:srgbClr val="FF0000"/>
                </a:solidFill>
              </a:rPr>
              <a:t>Studi storici</a:t>
            </a:r>
            <a:r>
              <a:rPr lang="it-IT" dirty="0" smtClean="0">
                <a:solidFill>
                  <a:srgbClr val="FF0000"/>
                </a:solidFill>
              </a:rPr>
              <a:t>» </a:t>
            </a:r>
            <a:r>
              <a:rPr lang="it-IT" dirty="0" smtClean="0"/>
              <a:t>(1892-1913) palestra di discussioni e di idee nuove, aperta al marxismo e alle scienze sociali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75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Fare i conti con </a:t>
            </a:r>
            <a:r>
              <a:rPr lang="it-IT" dirty="0" smtClean="0"/>
              <a:t>Volpe e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Croce </a:t>
            </a:r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98910"/>
            <a:ext cx="7272808" cy="521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343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i conti con Croce e Volpe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Il pensiero di Benedetto Croce ha sicuramente influenzato in maniera determinante la cultura italiana del novecento, sia quella di matrice liberale sia quella di matrice marxista.</a:t>
            </a:r>
          </a:p>
          <a:p>
            <a:r>
              <a:rPr lang="it-IT" dirty="0" smtClean="0"/>
              <a:t>In ambito storiografico, però, questa influenza è più un’opinione costruita nei primi decenni dopoguerra che una realtà di fatto.</a:t>
            </a:r>
          </a:p>
          <a:p>
            <a:r>
              <a:rPr lang="it-IT" dirty="0" smtClean="0"/>
              <a:t>A mio avviso l’influenza maggiore sulla storiografia italiana è stata esercitata da </a:t>
            </a:r>
            <a:r>
              <a:rPr lang="it-IT" b="1" dirty="0" smtClean="0"/>
              <a:t>Gioacchino Volpe</a:t>
            </a:r>
            <a:r>
              <a:rPr lang="it-IT" dirty="0" smtClean="0"/>
              <a:t>, amico in gioventù di Gaetano Salvemini, maestro ed estimatore di Federico </a:t>
            </a:r>
            <a:r>
              <a:rPr lang="it-IT" dirty="0" err="1" smtClean="0"/>
              <a:t>Chabod</a:t>
            </a:r>
            <a:r>
              <a:rPr lang="it-IT" dirty="0" smtClean="0"/>
              <a:t>, storico ufficiale del fascismo e animatore di quasi tutti i progetti storiografici italiani degli anni fra le due guerre. </a:t>
            </a:r>
          </a:p>
          <a:p>
            <a:r>
              <a:rPr lang="it-IT" dirty="0" smtClean="0"/>
              <a:t>Figura chiave della storiografia italiana negli anni fra le due guerre, è un uomo del regime, ma è capace di incoraggiare e proteggere anche molti intellettuali non fascisti o antifascisti, primo fra tutti </a:t>
            </a:r>
            <a:r>
              <a:rPr lang="it-IT" b="1" dirty="0" smtClean="0"/>
              <a:t>Nello Rosselli</a:t>
            </a:r>
            <a:r>
              <a:rPr lang="it-IT" dirty="0" smtClean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774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Croce e Volpe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Negli anni del fascismo quella di Croce resta una voce isolata, seppure faro di una elitaria cultura liberale antifascista.</a:t>
            </a:r>
          </a:p>
          <a:p>
            <a:r>
              <a:rPr lang="it-IT" dirty="0" smtClean="0"/>
              <a:t>Negli </a:t>
            </a:r>
            <a:r>
              <a:rPr lang="it-IT" dirty="0"/>
              <a:t>stessi anni la </a:t>
            </a:r>
            <a:r>
              <a:rPr lang="it-IT" i="1" dirty="0" smtClean="0"/>
              <a:t>Scuola </a:t>
            </a:r>
            <a:r>
              <a:rPr lang="it-IT" i="1" dirty="0"/>
              <a:t>di storia moderna e </a:t>
            </a:r>
            <a:r>
              <a:rPr lang="it-IT" i="1" dirty="0" smtClean="0"/>
              <a:t>contemporanea</a:t>
            </a:r>
            <a:r>
              <a:rPr lang="it-IT" dirty="0" smtClean="0"/>
              <a:t> diretta da Volpe è il luogo di formazione di un’intera generazione di storici – solo in minima parte fascisti – che saranno i protagonisti del rinnovamento storiografico del dopoguerra. </a:t>
            </a:r>
            <a:endParaRPr lang="it-IT" i="1" dirty="0" smtClean="0"/>
          </a:p>
          <a:p>
            <a:r>
              <a:rPr lang="it-IT" dirty="0" smtClean="0"/>
              <a:t>Diversamente da Croce, Volpe </a:t>
            </a:r>
            <a:r>
              <a:rPr lang="it-IT" dirty="0"/>
              <a:t>non </a:t>
            </a:r>
            <a:r>
              <a:rPr lang="it-IT" dirty="0" smtClean="0"/>
              <a:t>concepisce </a:t>
            </a:r>
            <a:r>
              <a:rPr lang="it-IT" dirty="0"/>
              <a:t>il lavoro dello storico come un’attività </a:t>
            </a:r>
            <a:r>
              <a:rPr lang="it-IT" dirty="0" smtClean="0"/>
              <a:t>solitaria, </a:t>
            </a:r>
            <a:r>
              <a:rPr lang="it-IT" dirty="0"/>
              <a:t>ma </a:t>
            </a:r>
            <a:r>
              <a:rPr lang="it-IT" dirty="0" smtClean="0"/>
              <a:t>sempre </a:t>
            </a:r>
            <a:r>
              <a:rPr lang="it-IT" dirty="0"/>
              <a:t>come uno sforzo collettivo.</a:t>
            </a:r>
            <a:endParaRPr lang="it-IT" i="1" dirty="0"/>
          </a:p>
          <a:p>
            <a:r>
              <a:rPr lang="it-IT" dirty="0" smtClean="0"/>
              <a:t>La sua storiografia </a:t>
            </a:r>
            <a:r>
              <a:rPr lang="it-IT" dirty="0"/>
              <a:t>è saldamente </a:t>
            </a:r>
            <a:r>
              <a:rPr lang="it-IT" dirty="0" smtClean="0"/>
              <a:t>radicata </a:t>
            </a:r>
            <a:r>
              <a:rPr lang="it-IT" dirty="0"/>
              <a:t>sul primato della sfera sociale su quella </a:t>
            </a:r>
            <a:r>
              <a:rPr lang="it-IT" dirty="0" smtClean="0"/>
              <a:t>politica. Nel suo capolavoro </a:t>
            </a:r>
            <a:r>
              <a:rPr lang="it-IT" i="1" dirty="0"/>
              <a:t>L'Italia in cammino</a:t>
            </a:r>
            <a:r>
              <a:rPr lang="it-IT" dirty="0"/>
              <a:t> </a:t>
            </a:r>
            <a:r>
              <a:rPr lang="it-IT" dirty="0" smtClean="0"/>
              <a:t>(1927) è </a:t>
            </a:r>
            <a:r>
              <a:rPr lang="it-IT" dirty="0"/>
              <a:t>ribaltata la priorità attribuita dalla storiografia crociana alla storia delle </a:t>
            </a:r>
            <a:r>
              <a:rPr lang="it-IT" dirty="0" smtClean="0"/>
              <a:t>idee, ponendo al </a:t>
            </a:r>
            <a:r>
              <a:rPr lang="it-IT" dirty="0"/>
              <a:t>centro </a:t>
            </a:r>
            <a:r>
              <a:rPr lang="it-IT" dirty="0" smtClean="0"/>
              <a:t>dell'analisi i problemi del mondo contadino, la </a:t>
            </a:r>
            <a:r>
              <a:rPr lang="it-IT" dirty="0"/>
              <a:t>protesta sociale del Mezzogiorno e </a:t>
            </a:r>
            <a:r>
              <a:rPr lang="it-IT" dirty="0" smtClean="0"/>
              <a:t>i </a:t>
            </a:r>
            <a:r>
              <a:rPr lang="it-IT" dirty="0"/>
              <a:t>problemi </a:t>
            </a:r>
            <a:r>
              <a:rPr lang="it-IT" dirty="0" smtClean="0"/>
              <a:t>dell'emigrazione.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72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aperture di Volpe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Erede della «scuola economico-giuridica» dei primi anni del Novecento, sul piano metodologico Volpe si dimostra più aperto di Croce ai contatti con l’economia, il diritto e le scienze sociali; la sua è una storia d’archivio, mentre quella di Croce è prevalentemente una storia di idee e di personalità, fatta sui libri, più che sulle fonti.</a:t>
            </a:r>
          </a:p>
          <a:p>
            <a:r>
              <a:rPr lang="it-IT" dirty="0" smtClean="0"/>
              <a:t>Croce propone grandi quadri interpretativi di storia politica, Volpe un’analisi approfondita dei molteplici fattori sociali e istituzionali che hanno determinato la storia italiana.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823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Ercole Ricotti                Pasquale </a:t>
            </a:r>
            <a:r>
              <a:rPr lang="it-IT" b="1" dirty="0" err="1"/>
              <a:t>Villari</a:t>
            </a:r>
            <a:r>
              <a:rPr lang="it-IT" dirty="0"/>
              <a:t>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 (1816-1883)</a:t>
            </a:r>
            <a:r>
              <a:rPr lang="it-IT" b="1" dirty="0" smtClean="0"/>
              <a:t>                        </a:t>
            </a:r>
            <a:r>
              <a:rPr lang="it-IT" dirty="0" smtClean="0"/>
              <a:t>(</a:t>
            </a:r>
            <a:r>
              <a:rPr lang="it-IT" dirty="0"/>
              <a:t>1827-1917) 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602208"/>
            <a:ext cx="2952327" cy="4814306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76990"/>
            <a:ext cx="3384376" cy="470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7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La storiografia italiana del primo Novecento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La miglior storiografia </a:t>
            </a:r>
            <a:r>
              <a:rPr lang="it-IT" dirty="0"/>
              <a:t>italiana</a:t>
            </a:r>
            <a:r>
              <a:rPr lang="it-IT" dirty="0" smtClean="0"/>
              <a:t>, di livello scientifico ed europeo, è </a:t>
            </a:r>
            <a:r>
              <a:rPr lang="it-IT" dirty="0"/>
              <a:t>rappresentata</a:t>
            </a:r>
            <a:r>
              <a:rPr lang="it-IT" dirty="0" smtClean="0"/>
              <a:t>, </a:t>
            </a:r>
            <a:r>
              <a:rPr lang="it-IT" dirty="0"/>
              <a:t>agli inizi del </a:t>
            </a:r>
            <a:r>
              <a:rPr lang="it-IT" dirty="0" smtClean="0"/>
              <a:t>XX secolo</a:t>
            </a:r>
            <a:r>
              <a:rPr lang="it-IT" dirty="0"/>
              <a:t>, da un grande maestro di matrice positivista come </a:t>
            </a:r>
            <a:r>
              <a:rPr lang="it-IT" b="1" dirty="0"/>
              <a:t>Pasquale </a:t>
            </a:r>
            <a:r>
              <a:rPr lang="it-IT" b="1" dirty="0" err="1"/>
              <a:t>Villari</a:t>
            </a:r>
            <a:r>
              <a:rPr lang="it-IT" dirty="0"/>
              <a:t> (1827-1917), docente a Pisa e a Firenze, senatore e ministro, meridionalista e autore di importanti lavori sulla Firenze rinascimentale e sul medioevo </a:t>
            </a:r>
            <a:r>
              <a:rPr lang="it-IT" dirty="0" smtClean="0"/>
              <a:t>e da uno dei suoi migliori allievi, </a:t>
            </a:r>
            <a:r>
              <a:rPr lang="it-IT" b="1" dirty="0" smtClean="0"/>
              <a:t>Gaetano </a:t>
            </a:r>
            <a:r>
              <a:rPr lang="it-IT" b="1" dirty="0"/>
              <a:t>Salvemini</a:t>
            </a:r>
            <a:r>
              <a:rPr lang="it-IT" dirty="0"/>
              <a:t> (1873-1957), una delle migliori promesse della storiografia italiana d’inizio secolo e autore </a:t>
            </a:r>
            <a:r>
              <a:rPr lang="it-IT" dirty="0" smtClean="0"/>
              <a:t>di </a:t>
            </a:r>
            <a:r>
              <a:rPr lang="it-IT" i="1" dirty="0"/>
              <a:t>Magnati e popolani in Firenze dal 1280 al 1295</a:t>
            </a:r>
            <a:r>
              <a:rPr lang="it-IT" dirty="0"/>
              <a:t>, </a:t>
            </a:r>
            <a:r>
              <a:rPr lang="it-IT" dirty="0" smtClean="0"/>
              <a:t>pubblicato </a:t>
            </a:r>
            <a:r>
              <a:rPr lang="it-IT" dirty="0"/>
              <a:t>nel 1899, che rappresenta il più interessante contributo alla storia del potere politico e delle lotte sociali nella Firenze del tardo duecento, costruito su fonti e documenti ed ispirato ad un eclettico e creativo marxismo.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56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«Studi Storici» (1892-1913)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Nei primi anni del secolo la </a:t>
            </a:r>
            <a:r>
              <a:rPr lang="it-IT" dirty="0"/>
              <a:t>più avvertita storiografia italiana di matrice positivista si ritrovava attorno alla nuova rivista «Studi storici», fondata nel 1892 a Pisa dal medievista </a:t>
            </a:r>
            <a:r>
              <a:rPr lang="it-IT" b="1" dirty="0"/>
              <a:t>Amedeo </a:t>
            </a:r>
            <a:r>
              <a:rPr lang="it-IT" b="1" dirty="0" err="1"/>
              <a:t>Crivellucci</a:t>
            </a:r>
            <a:r>
              <a:rPr lang="it-IT" dirty="0"/>
              <a:t> (1850-1914) e dall’antichista </a:t>
            </a:r>
            <a:r>
              <a:rPr lang="it-IT" b="1" dirty="0"/>
              <a:t>Ettore </a:t>
            </a:r>
            <a:r>
              <a:rPr lang="it-IT" b="1" dirty="0" err="1"/>
              <a:t>Pais</a:t>
            </a:r>
            <a:r>
              <a:rPr lang="it-IT" dirty="0"/>
              <a:t> (1856-1939), palestra di molti giovani studiosi fra i quali il giovane </a:t>
            </a:r>
            <a:r>
              <a:rPr lang="it-IT" b="1" dirty="0" smtClean="0"/>
              <a:t>Gaetano</a:t>
            </a:r>
            <a:r>
              <a:rPr lang="it-IT" dirty="0" smtClean="0"/>
              <a:t> </a:t>
            </a:r>
            <a:r>
              <a:rPr lang="it-IT" b="1" dirty="0" smtClean="0"/>
              <a:t>Salvemini</a:t>
            </a:r>
            <a:r>
              <a:rPr lang="it-IT" dirty="0" smtClean="0"/>
              <a:t> </a:t>
            </a:r>
            <a:r>
              <a:rPr lang="it-IT" dirty="0"/>
              <a:t>e il coetaneo </a:t>
            </a:r>
            <a:r>
              <a:rPr lang="it-IT" b="1" dirty="0"/>
              <a:t>Gioacchino Volpe</a:t>
            </a:r>
            <a:r>
              <a:rPr lang="it-IT" dirty="0"/>
              <a:t> (1876-1971), allievo di </a:t>
            </a:r>
            <a:r>
              <a:rPr lang="it-IT" dirty="0" err="1"/>
              <a:t>Crivellucci</a:t>
            </a:r>
            <a:r>
              <a:rPr lang="it-IT" dirty="0"/>
              <a:t>. </a:t>
            </a:r>
            <a:endParaRPr lang="it-IT" dirty="0" smtClean="0"/>
          </a:p>
          <a:p>
            <a:r>
              <a:rPr lang="it-IT" dirty="0" smtClean="0"/>
              <a:t>È </a:t>
            </a:r>
            <a:r>
              <a:rPr lang="it-IT" dirty="0"/>
              <a:t>questa – dopo la fondazione nel 1884 della più paludata «Rivista Storica Italiana» - la prima rivista storica italiana di ampio respiro, anche internazionale, aperta al marxismo e al confronto con il diritto, l’economia e le scienze sociali, capace di affiancare filologia e filosofia della storia</a:t>
            </a:r>
          </a:p>
        </p:txBody>
      </p:sp>
    </p:spTree>
    <p:extLst>
      <p:ext uri="{BB962C8B-B14F-4D97-AF65-F5344CB8AC3E}">
        <p14:creationId xmlns:p14="http://schemas.microsoft.com/office/powerpoint/2010/main" val="167025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Benedetto Croce e Giovanni Gentile</a:t>
            </a:r>
          </a:p>
        </p:txBody>
      </p:sp>
      <p:pic>
        <p:nvPicPr>
          <p:cNvPr id="232454" name="Picture 6" descr="autori_croc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7750" y="1855788"/>
            <a:ext cx="2857500" cy="4019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2455" name="Picture 7" descr="Giovanni_Genti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4" y="1916832"/>
            <a:ext cx="3600400" cy="412545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1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 I CAPOSTIPITI o i fratelli-nemici: </a:t>
            </a:r>
            <a:br>
              <a:rPr lang="it-IT" dirty="0" smtClean="0"/>
            </a:br>
            <a:r>
              <a:rPr lang="it-IT" dirty="0" smtClean="0"/>
              <a:t>gli storici-filosofi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36576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Benedetto Croce </a:t>
            </a:r>
            <a:r>
              <a:rPr lang="it-IT" dirty="0"/>
              <a:t>(1866-1952) </a:t>
            </a:r>
          </a:p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Giovanni Gentile </a:t>
            </a:r>
            <a:r>
              <a:rPr lang="it-IT" dirty="0"/>
              <a:t>(1875-1944</a:t>
            </a:r>
            <a:r>
              <a:rPr lang="it-IT" dirty="0" smtClean="0"/>
              <a:t>)</a:t>
            </a:r>
          </a:p>
          <a:p>
            <a:r>
              <a:rPr lang="it-IT" dirty="0" smtClean="0"/>
              <a:t>Entrambi filosofi di matrice hegeliana, dirigono insieme «La Critica» per poi dividersi dopo la presa del potere di Mussolini.</a:t>
            </a:r>
          </a:p>
          <a:p>
            <a:r>
              <a:rPr lang="it-IT" dirty="0"/>
              <a:t>Sono i principali punti di riferimento della cultura italiana fra le due guerre, opposti nelle scelte politiche, ma molto vicini nell’approccio </a:t>
            </a:r>
            <a:r>
              <a:rPr lang="it-IT" dirty="0" smtClean="0"/>
              <a:t>filosofico e storiografico.</a:t>
            </a:r>
            <a:endParaRPr lang="it-IT" dirty="0"/>
          </a:p>
          <a:p>
            <a:r>
              <a:rPr lang="it-IT" b="1" dirty="0" smtClean="0">
                <a:solidFill>
                  <a:srgbClr val="FF0000"/>
                </a:solidFill>
              </a:rPr>
              <a:t>Croce</a:t>
            </a:r>
            <a:r>
              <a:rPr lang="it-IT" dirty="0" smtClean="0"/>
              <a:t> liberale conservatore, neutralista nel 1914, poi rigoroso antifascista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Gentile</a:t>
            </a:r>
            <a:r>
              <a:rPr lang="it-IT" dirty="0" smtClean="0"/>
              <a:t> interventista nel 1914, poi fascista e ministro di Mussolini, ucciso nel 1944 dai partigiani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8612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Gioacchino Volpe e Gaetano Salvemini</a:t>
            </a:r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43899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023368"/>
            <a:ext cx="5237163" cy="391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508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640960" cy="9906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 </a:t>
            </a:r>
            <a:r>
              <a:rPr lang="it-IT" dirty="0"/>
              <a:t>CAPOSTIPITI o i fratelli-nemici</a:t>
            </a:r>
            <a:r>
              <a:rPr lang="it-IT" dirty="0" smtClean="0"/>
              <a:t>: </a:t>
            </a:r>
            <a:br>
              <a:rPr lang="it-IT" dirty="0" smtClean="0"/>
            </a:br>
            <a:r>
              <a:rPr lang="it-IT" dirty="0" smtClean="0"/>
              <a:t>gli storici della «scuola economico-giuridica»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008584"/>
            <a:ext cx="8363272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Gaetano Salvemini </a:t>
            </a:r>
            <a:r>
              <a:rPr lang="it-IT" dirty="0"/>
              <a:t>(1873-1957</a:t>
            </a:r>
            <a:r>
              <a:rPr lang="it-IT" dirty="0" smtClean="0"/>
              <a:t>)</a:t>
            </a:r>
            <a:endParaRPr lang="it-IT" dirty="0"/>
          </a:p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Gioacchino Volpe </a:t>
            </a:r>
            <a:r>
              <a:rPr lang="it-IT" dirty="0"/>
              <a:t>(1876-1971</a:t>
            </a:r>
            <a:r>
              <a:rPr lang="it-IT" dirty="0" smtClean="0"/>
              <a:t>)</a:t>
            </a:r>
            <a:endParaRPr lang="it-IT" dirty="0"/>
          </a:p>
          <a:p>
            <a:r>
              <a:rPr lang="it-IT" dirty="0" smtClean="0"/>
              <a:t>Matrice comune (la cosiddetta scuola economico-giuridica, la scuola fiorentino-pisana di </a:t>
            </a:r>
            <a:r>
              <a:rPr lang="it-IT" dirty="0" err="1" smtClean="0"/>
              <a:t>Villari</a:t>
            </a:r>
            <a:r>
              <a:rPr lang="it-IT" dirty="0" smtClean="0"/>
              <a:t>), ma separazione ideologico-politica nel primo dopoguerra.</a:t>
            </a:r>
          </a:p>
          <a:p>
            <a:r>
              <a:rPr lang="it-IT" dirty="0" smtClean="0"/>
              <a:t>Entrambi medievisti in origine, </a:t>
            </a:r>
            <a:r>
              <a:rPr lang="it-IT" dirty="0"/>
              <a:t>molto attenti alle dinamiche sociali della storia, sono </a:t>
            </a:r>
            <a:r>
              <a:rPr lang="it-IT" dirty="0" smtClean="0"/>
              <a:t>tra i fondatori della contemporaneistica italiana: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Salvemini</a:t>
            </a:r>
            <a:r>
              <a:rPr lang="it-IT" b="1" dirty="0" smtClean="0"/>
              <a:t> </a:t>
            </a:r>
            <a:r>
              <a:rPr lang="it-IT" dirty="0"/>
              <a:t>socialista</a:t>
            </a:r>
            <a:r>
              <a:rPr lang="it-IT" b="1" dirty="0"/>
              <a:t>, </a:t>
            </a:r>
            <a:r>
              <a:rPr lang="it-IT" dirty="0"/>
              <a:t>interventista democratico, </a:t>
            </a:r>
            <a:r>
              <a:rPr lang="it-IT" dirty="0" smtClean="0"/>
              <a:t>poi antifascista, esule negli Stati Uniti per ragioni politiche, indaga le origini della dittatura e studia la politica estera italiana fra Otto e Novecento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Volpe</a:t>
            </a:r>
            <a:r>
              <a:rPr lang="it-IT" dirty="0" smtClean="0"/>
              <a:t> </a:t>
            </a:r>
            <a:r>
              <a:rPr lang="it-IT" dirty="0"/>
              <a:t>interventista e </a:t>
            </a:r>
            <a:r>
              <a:rPr lang="it-IT" dirty="0" smtClean="0"/>
              <a:t>nazionalista, poi </a:t>
            </a:r>
            <a:r>
              <a:rPr lang="it-IT" dirty="0"/>
              <a:t>fascista</a:t>
            </a:r>
            <a:r>
              <a:rPr lang="it-IT" dirty="0" smtClean="0"/>
              <a:t>, uomo del regime, difende il primato italiano ed esalta il nazionalismo mettendo in continuità Risorgimento, Grande Guerra e Fascismo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732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aro">
  <a:themeElements>
    <a:clrScheme name="Chiar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ar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538</TotalTime>
  <Words>1797</Words>
  <Application>Microsoft Office PowerPoint</Application>
  <PresentationFormat>Presentazione su schermo (4:3)</PresentationFormat>
  <Paragraphs>110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Chiaro</vt:lpstr>
      <vt:lpstr>Percorsi STORIOGRAFICI italiani</vt:lpstr>
      <vt:lpstr>LE PREMESSE OTTOCENTESCHE</vt:lpstr>
      <vt:lpstr>Ercole Ricotti                Pasquale Villari    (1816-1883)                        (1827-1917) </vt:lpstr>
      <vt:lpstr>La storiografia italiana del primo Novecento</vt:lpstr>
      <vt:lpstr>«Studi Storici» (1892-1913)</vt:lpstr>
      <vt:lpstr>Benedetto Croce e Giovanni Gentile</vt:lpstr>
      <vt:lpstr> I CAPOSTIPITI o i fratelli-nemici:  gli storici-filosofi</vt:lpstr>
      <vt:lpstr>Gioacchino Volpe e Gaetano Salvemini</vt:lpstr>
      <vt:lpstr>I CAPOSTIPITI o i fratelli-nemici:  gli storici della «scuola economico-giuridica»</vt:lpstr>
      <vt:lpstr>Le riviste storiche e la guerra. La fine di «Studi Storici» (1913-14)</vt:lpstr>
      <vt:lpstr>Le riviste storiche e la guerra.  La «Rassegna storica del Risorgimento» (1914) : fra erudizione e propaganda  </vt:lpstr>
      <vt:lpstr>Le riviste storiche e la guerra.  La  «Nuova Rivista Storica» (1917) </vt:lpstr>
      <vt:lpstr>Gaetano Salvemini  (1873-1957)</vt:lpstr>
      <vt:lpstr>Gaetano Salvemini dalla storia medievale alle interpretazioni del fascismo</vt:lpstr>
      <vt:lpstr>GIOACCHINO VOLPE (1876-1971)</vt:lpstr>
      <vt:lpstr>Gioacchino Volpe e la guerra. Dal medioevo alla storia contemporanea</vt:lpstr>
      <vt:lpstr>Gioacchino Volpe e la guerra. Dal medioevo alla storia contemporanea</vt:lpstr>
      <vt:lpstr>Gli storici italiani e la guerra mondiale</vt:lpstr>
      <vt:lpstr>Dall’indagine sulle fonti alla ricerca dell’identità nazionale</vt:lpstr>
      <vt:lpstr>Fare i conti con Volpe e Croce </vt:lpstr>
      <vt:lpstr>Fare i conti con Croce e Volpe</vt:lpstr>
      <vt:lpstr>Croce e Volpe</vt:lpstr>
      <vt:lpstr>Le aperture di Volpe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Percorsi italiani </dc:title>
  <dc:creator>Gian Paolo Romagnani</dc:creator>
  <cp:lastModifiedBy>a</cp:lastModifiedBy>
  <cp:revision>31</cp:revision>
  <dcterms:created xsi:type="dcterms:W3CDTF">2014-11-16T19:01:21Z</dcterms:created>
  <dcterms:modified xsi:type="dcterms:W3CDTF">2015-11-17T11:59:15Z</dcterms:modified>
</cp:coreProperties>
</file>