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1"/>
  </p:sldMasterIdLst>
  <p:notesMasterIdLst>
    <p:notesMasterId r:id="rId23"/>
  </p:notesMasterIdLst>
  <p:sldIdLst>
    <p:sldId id="256" r:id="rId2"/>
    <p:sldId id="257" r:id="rId3"/>
    <p:sldId id="270" r:id="rId4"/>
    <p:sldId id="272" r:id="rId5"/>
    <p:sldId id="279" r:id="rId6"/>
    <p:sldId id="258" r:id="rId7"/>
    <p:sldId id="281" r:id="rId8"/>
    <p:sldId id="285" r:id="rId9"/>
    <p:sldId id="284" r:id="rId10"/>
    <p:sldId id="280" r:id="rId11"/>
    <p:sldId id="259" r:id="rId12"/>
    <p:sldId id="260" r:id="rId13"/>
    <p:sldId id="271" r:id="rId14"/>
    <p:sldId id="261" r:id="rId15"/>
    <p:sldId id="273" r:id="rId16"/>
    <p:sldId id="262" r:id="rId17"/>
    <p:sldId id="275" r:id="rId18"/>
    <p:sldId id="277" r:id="rId19"/>
    <p:sldId id="263" r:id="rId20"/>
    <p:sldId id="264" r:id="rId21"/>
    <p:sldId id="274" r:id="rId22"/>
  </p:sldIdLst>
  <p:sldSz cx="9144000" cy="6858000" type="screen4x3"/>
  <p:notesSz cx="6858000" cy="9144000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687" autoAdjust="0"/>
  </p:normalViewPr>
  <p:slideViewPr>
    <p:cSldViewPr snapToObjects="1">
      <p:cViewPr varScale="1">
        <p:scale>
          <a:sx n="73" d="100"/>
          <a:sy n="73" d="100"/>
        </p:scale>
        <p:origin x="-171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A7BB54B4-901F-46D6-A7C7-071ACF431F69}" type="datetime1">
              <a:rPr lang="it-IT"/>
              <a:pPr>
                <a:defRPr/>
              </a:pPr>
              <a:t>27/03/2013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3951C636-5231-48B7-8DC7-E79392A11B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it-IT" smtClean="0">
              <a:ea typeface="ＭＳ Ｐゴシック" pitchFamily="34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E2FF5A7-DEAC-459D-94A9-C031047C035F}" type="slidenum">
              <a:rPr lang="en-GB" smtClean="0">
                <a:latin typeface="Calibri" pitchFamily="34" charset="0"/>
                <a:ea typeface="ＭＳ Ｐゴシック" pitchFamily="34" charset="-128"/>
              </a:rPr>
              <a:pPr/>
              <a:t>1</a:t>
            </a:fld>
            <a:endParaRPr lang="en-GB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t-IT" smtClean="0">
              <a:ea typeface="ＭＳ Ｐゴシック" pitchFamily="34" charset="-128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6772663-E625-47D4-B6D5-88218FAC29FE}" type="slidenum">
              <a:rPr lang="en-GB" smtClean="0">
                <a:latin typeface="Calibri" pitchFamily="34" charset="0"/>
                <a:ea typeface="ＭＳ Ｐゴシック" pitchFamily="34" charset="-128"/>
              </a:rPr>
              <a:pPr/>
              <a:t>14</a:t>
            </a:fld>
            <a:endParaRPr lang="en-GB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it-IT" smtClean="0">
              <a:ea typeface="ＭＳ Ｐゴシック" pitchFamily="34" charset="-128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015FD28-AD0F-49D5-A9B8-EC34FC9CF693}" type="slidenum">
              <a:rPr lang="en-GB" smtClean="0">
                <a:latin typeface="Calibri" pitchFamily="34" charset="0"/>
                <a:ea typeface="ＭＳ Ｐゴシック" pitchFamily="34" charset="-128"/>
              </a:rPr>
              <a:pPr/>
              <a:t>16</a:t>
            </a:fld>
            <a:endParaRPr lang="en-GB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it-IT" smtClean="0">
              <a:ea typeface="ＭＳ Ｐゴシック" pitchFamily="34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AE6B24C-EE87-4402-BEA8-69D8C54DF739}" type="slidenum">
              <a:rPr lang="en-GB" smtClean="0">
                <a:latin typeface="Calibri" pitchFamily="34" charset="0"/>
                <a:ea typeface="ＭＳ Ｐゴシック" pitchFamily="34" charset="-128"/>
              </a:rPr>
              <a:pPr/>
              <a:t>19</a:t>
            </a:fld>
            <a:endParaRPr lang="en-GB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it-IT" smtClean="0">
              <a:ea typeface="ＭＳ Ｐゴシック" pitchFamily="34" charset="-128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65C2269-BFBA-4D0E-8F4F-11099F2E562B}" type="slidenum">
              <a:rPr lang="en-GB" smtClean="0">
                <a:latin typeface="Calibri" pitchFamily="34" charset="0"/>
                <a:ea typeface="ＭＳ Ｐゴシック" pitchFamily="34" charset="-128"/>
              </a:rPr>
              <a:pPr/>
              <a:t>20</a:t>
            </a:fld>
            <a:endParaRPr lang="en-GB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it-IT" smtClean="0">
              <a:ea typeface="ＭＳ Ｐゴシック" pitchFamily="34" charset="-128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2F71F52-A27A-469B-B6B2-708A980AF23B}" type="slidenum">
              <a:rPr lang="en-GB" smtClean="0">
                <a:latin typeface="Calibri" pitchFamily="34" charset="0"/>
                <a:ea typeface="ＭＳ Ｐゴシック" pitchFamily="34" charset="-128"/>
              </a:rPr>
              <a:pPr/>
              <a:t>2</a:t>
            </a:fld>
            <a:endParaRPr lang="en-GB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9BC35AE-7F63-47A1-97E1-5335460DC2D0}" type="slidenum">
              <a:rPr lang="en-GB" smtClean="0">
                <a:latin typeface="Calibri" pitchFamily="34" charset="0"/>
                <a:ea typeface="ＭＳ Ｐゴシック" pitchFamily="34" charset="-128"/>
              </a:rPr>
              <a:pPr/>
              <a:t>6</a:t>
            </a:fld>
            <a:endParaRPr lang="en-GB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9BC35AE-7F63-47A1-97E1-5335460DC2D0}" type="slidenum">
              <a:rPr lang="en-GB" smtClean="0">
                <a:latin typeface="Calibri" pitchFamily="34" charset="0"/>
                <a:ea typeface="ＭＳ Ｐゴシック" pitchFamily="34" charset="-128"/>
              </a:rPr>
              <a:pPr/>
              <a:t>7</a:t>
            </a:fld>
            <a:endParaRPr lang="en-GB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9BC35AE-7F63-47A1-97E1-5335460DC2D0}" type="slidenum">
              <a:rPr lang="en-GB" smtClean="0">
                <a:latin typeface="Calibri" pitchFamily="34" charset="0"/>
                <a:ea typeface="ＭＳ Ｐゴシック" pitchFamily="34" charset="-128"/>
              </a:rPr>
              <a:pPr/>
              <a:t>8</a:t>
            </a:fld>
            <a:endParaRPr lang="en-GB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9BC35AE-7F63-47A1-97E1-5335460DC2D0}" type="slidenum">
              <a:rPr lang="en-GB" smtClean="0">
                <a:latin typeface="Calibri" pitchFamily="34" charset="0"/>
                <a:ea typeface="ＭＳ Ｐゴシック" pitchFamily="34" charset="-128"/>
              </a:rPr>
              <a:pPr/>
              <a:t>9</a:t>
            </a:fld>
            <a:endParaRPr lang="en-GB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9BC35AE-7F63-47A1-97E1-5335460DC2D0}" type="slidenum">
              <a:rPr lang="en-GB" smtClean="0">
                <a:latin typeface="Calibri" pitchFamily="34" charset="0"/>
                <a:ea typeface="ＭＳ Ｐゴシック" pitchFamily="34" charset="-128"/>
              </a:rPr>
              <a:pPr/>
              <a:t>10</a:t>
            </a:fld>
            <a:endParaRPr lang="en-GB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t-IT" smtClean="0">
              <a:ea typeface="ＭＳ Ｐゴシック" pitchFamily="34" charset="-128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A699843-AD1A-48BD-A115-C689BF367EFD}" type="slidenum">
              <a:rPr lang="en-GB" smtClean="0">
                <a:latin typeface="Calibri" pitchFamily="34" charset="0"/>
                <a:ea typeface="ＭＳ Ｐゴシック" pitchFamily="34" charset="-128"/>
              </a:rPr>
              <a:pPr/>
              <a:t>11</a:t>
            </a:fld>
            <a:endParaRPr lang="en-GB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t-IT" smtClean="0">
              <a:ea typeface="ＭＳ Ｐゴシック" pitchFamily="34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7539CA6-54C5-4BDE-A25C-E2219782E1F8}" type="slidenum">
              <a:rPr lang="en-GB" smtClean="0">
                <a:latin typeface="Calibri" pitchFamily="34" charset="0"/>
                <a:ea typeface="ＭＳ Ｐゴシック" pitchFamily="34" charset="-128"/>
              </a:rPr>
              <a:pPr/>
              <a:t>12</a:t>
            </a:fld>
            <a:endParaRPr lang="en-GB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47715-B3BE-4EC1-8830-13D9944F8096}" type="datetime1">
              <a:rPr lang="it-IT"/>
              <a:pPr>
                <a:defRPr/>
              </a:pPr>
              <a:t>27/03/2013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4A331-DF5D-4D40-9B2F-9B2652CBF0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7EE90-8EFA-488C-ABFD-F135CFEA54E2}" type="datetime1">
              <a:rPr lang="it-IT"/>
              <a:pPr>
                <a:defRPr/>
              </a:pPr>
              <a:t>27/03/2013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B44D4-40F7-46B8-A194-08C8D83F9D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AF988-C515-48FF-AE16-993DC2411AE9}" type="datetime1">
              <a:rPr lang="it-IT"/>
              <a:pPr>
                <a:defRPr/>
              </a:pPr>
              <a:t>27/03/2013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73F9A-F426-46B5-98F2-1D3340FE43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3F65C-D488-4076-806E-73101CF7FD18}" type="datetime1">
              <a:rPr lang="it-IT"/>
              <a:pPr>
                <a:defRPr/>
              </a:pPr>
              <a:t>27/03/2013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9A96A-8C07-45EB-ACD6-0E31A90705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16614-9E71-490C-8B83-1765B96AFDF7}" type="datetime1">
              <a:rPr lang="it-IT"/>
              <a:pPr>
                <a:defRPr/>
              </a:pPr>
              <a:t>27/03/2013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94952-725C-4D0B-91E0-C65A590E16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242A4-30DA-471F-B309-002EBEF434A9}" type="datetime1">
              <a:rPr lang="it-IT"/>
              <a:pPr>
                <a:defRPr/>
              </a:pPr>
              <a:t>27/03/2013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1F9F0-11FB-435B-9E2E-59B383B622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28714-824E-439B-B885-B435275368DA}" type="datetime1">
              <a:rPr lang="it-IT"/>
              <a:pPr>
                <a:defRPr/>
              </a:pPr>
              <a:t>27/03/2013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69B51-1D8A-4759-A67B-01664E72B6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62CC2-D406-4AE8-A1FD-B7169DF35E27}" type="datetime1">
              <a:rPr lang="it-IT"/>
              <a:pPr>
                <a:defRPr/>
              </a:pPr>
              <a:t>27/03/2013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85EEB-2452-4620-8099-C6FE37ADEA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F8150-799A-4F0F-A05C-9D61707978B5}" type="datetime1">
              <a:rPr lang="it-IT"/>
              <a:pPr>
                <a:defRPr/>
              </a:pPr>
              <a:t>27/03/2013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DB037-F6D6-4729-A744-ED1C93DB40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FCE37-216A-40DF-A39E-BE702D04478F}" type="datetime1">
              <a:rPr lang="it-IT"/>
              <a:pPr>
                <a:defRPr/>
              </a:pPr>
              <a:t>27/03/2013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CF4BA-AAB1-4C77-A988-9F0DA5DC40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A8D4F-CD7C-44F1-94C4-55B3D1030676}" type="datetime1">
              <a:rPr lang="it-IT"/>
              <a:pPr>
                <a:defRPr/>
              </a:pPr>
              <a:t>27/03/2013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14794-9309-4A5B-B5F0-BF96568870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24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it-IT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4F0C6DD6-9B26-4AE5-99C0-D13740BB6DF9}" type="datetime1">
              <a:rPr lang="it-IT"/>
              <a:pPr>
                <a:defRPr/>
              </a:pPr>
              <a:t>27/03/2013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25245DA8-FEA7-4E40-A757-8BAFDE8FE1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Didot LT St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Didot LT St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Didot LT St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Didot LT St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Didot LT St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Didot LT St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Didot LT St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Didot LT St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400" smtClean="0">
                <a:solidFill>
                  <a:srgbClr val="C00000"/>
                </a:solidFill>
              </a:rPr>
              <a:t>Frequency Domain Processing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052888"/>
            <a:ext cx="6400800" cy="1752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000" smtClean="0">
                <a:solidFill>
                  <a:schemeClr val="tx1"/>
                </a:solidFill>
                <a:latin typeface="Univers LT Std 55" pitchFamily="34" charset="0"/>
                <a:ea typeface="ＭＳ Ｐゴシック" pitchFamily="34" charset="-128"/>
              </a:rPr>
              <a:t>C. Andr</a:t>
            </a:r>
            <a:r>
              <a:rPr lang="es-ES" sz="2000" smtClean="0">
                <a:solidFill>
                  <a:schemeClr val="tx1"/>
                </a:solidFill>
                <a:latin typeface="Univers LT Std 55" pitchFamily="34" charset="0"/>
                <a:ea typeface="ＭＳ Ｐゴシック" pitchFamily="34" charset="-128"/>
              </a:rPr>
              <a:t>és Méndez</a:t>
            </a:r>
            <a:endParaRPr lang="en-GB" sz="2000" smtClean="0">
              <a:solidFill>
                <a:schemeClr val="tx1"/>
              </a:solidFill>
              <a:latin typeface="Univers LT Std 55" pitchFamily="34" charset="0"/>
              <a:ea typeface="ＭＳ Ｐゴシック" pitchFamily="34" charset="-128"/>
            </a:endParaRPr>
          </a:p>
          <a:p>
            <a:pPr>
              <a:lnSpc>
                <a:spcPct val="150000"/>
              </a:lnSpc>
            </a:pPr>
            <a:r>
              <a:rPr lang="en-GB" sz="2000" smtClean="0">
                <a:solidFill>
                  <a:schemeClr val="tx1"/>
                </a:solidFill>
                <a:ea typeface="ＭＳ Ｐゴシック" pitchFamily="34" charset="-128"/>
              </a:rPr>
              <a:t>March 26</a:t>
            </a:r>
            <a:r>
              <a:rPr lang="en-GB" sz="2000" baseline="30000" smtClean="0">
                <a:solidFill>
                  <a:schemeClr val="tx1"/>
                </a:solidFill>
                <a:ea typeface="ＭＳ Ｐゴシック" pitchFamily="34" charset="-128"/>
              </a:rPr>
              <a:t>th</a:t>
            </a:r>
            <a:r>
              <a:rPr lang="en-GB" sz="2000" smtClean="0">
                <a:solidFill>
                  <a:schemeClr val="tx1"/>
                </a:solidFill>
                <a:ea typeface="ＭＳ Ｐゴシック" pitchFamily="34" charset="-128"/>
              </a:rPr>
              <a:t> 2013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66800" y="3860800"/>
            <a:ext cx="716280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3" name="Picture 2" descr="http://www.riaonweb.it/Immagini/links/logo_univ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953000"/>
            <a:ext cx="1638300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rgbClr val="C00000"/>
                </a:solidFill>
              </a:rPr>
              <a:t>Trasformata di Fourier 1-D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mtClean="0"/>
              <a:t>Ogni segnale può essere descritto dalla somma di sinusoidi con differenti ampiezze e frequenze.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mtClean="0"/>
              <a:t>I comandi MatLab per calcolare la trasformata di Fourier e la sua inversa sono rispettivamente </a:t>
            </a:r>
            <a:r>
              <a:rPr lang="it-IT" b="1" smtClean="0"/>
              <a:t>fft</a:t>
            </a:r>
            <a:r>
              <a:rPr lang="it-IT" smtClean="0"/>
              <a:t> e </a:t>
            </a:r>
            <a:r>
              <a:rPr lang="it-IT" b="1" smtClean="0"/>
              <a:t>ifft</a:t>
            </a:r>
            <a:r>
              <a:rPr lang="it-IT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mtClean="0"/>
              <a:t>Esercizio</a:t>
            </a:r>
            <a:r>
              <a:rPr lang="it-IT" b="1" smtClean="0"/>
              <a:t>1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it-IT" smtClean="0"/>
              <a:t>Supponiamo di avere 10 campioni di un segnale casuale (</a:t>
            </a:r>
            <a:r>
              <a:rPr lang="it-IT" b="1" smtClean="0"/>
              <a:t>rand</a:t>
            </a:r>
            <a:r>
              <a:rPr lang="it-IT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it-IT" smtClean="0"/>
              <a:t>Calcolare la FFT del segnale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it-IT" smtClean="0"/>
              <a:t>Calcolare la IFFT del segnale 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it-IT" smtClean="0"/>
              <a:t>Estrarre al parte reale della IFFT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it-IT" smtClean="0"/>
              <a:t>Confrontare il risultato della IFFT con il segnale di partenza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143000"/>
          </a:xfrm>
        </p:spPr>
        <p:txBody>
          <a:bodyPr/>
          <a:lstStyle/>
          <a:p>
            <a:r>
              <a:rPr lang="it-IT" sz="3600" smtClean="0">
                <a:solidFill>
                  <a:srgbClr val="C00000"/>
                </a:solidFill>
              </a:rPr>
              <a:t>Forma d’onda e spettro di ampiezza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400" smtClean="0"/>
              <a:t>Esercizio </a:t>
            </a:r>
            <a:r>
              <a:rPr lang="it-IT" sz="2400" b="1" smtClean="0"/>
              <a:t>2</a:t>
            </a:r>
          </a:p>
          <a:p>
            <a:pPr lvl="1"/>
            <a:r>
              <a:rPr lang="it-IT" sz="2000" smtClean="0"/>
              <a:t>Supponiamo di campionare un segnale ogni 0.01 secondi per la durata di 4 secondi</a:t>
            </a:r>
          </a:p>
          <a:p>
            <a:pPr lvl="1"/>
            <a:r>
              <a:rPr lang="it-IT" sz="2000" smtClean="0"/>
              <a:t>Il segnale è dato dalla somma di due </a:t>
            </a:r>
            <a:r>
              <a:rPr lang="it-IT" sz="2000" b="1" smtClean="0"/>
              <a:t>sinusoidi</a:t>
            </a:r>
            <a:r>
              <a:rPr lang="it-IT" sz="2000" smtClean="0"/>
              <a:t> di ampiezza </a:t>
            </a:r>
            <a:r>
              <a:rPr lang="it-IT" sz="2000" i="1" smtClean="0"/>
              <a:t>A</a:t>
            </a:r>
            <a:r>
              <a:rPr lang="it-IT" sz="2000" smtClean="0"/>
              <a:t> 3 e 5 e frequenza</a:t>
            </a:r>
            <a:r>
              <a:rPr lang="it-IT" sz="2000" i="1" smtClean="0"/>
              <a:t> f </a:t>
            </a:r>
            <a:r>
              <a:rPr lang="it-IT" sz="2000" smtClean="0"/>
              <a:t>4 e 2 (ω=2π</a:t>
            </a:r>
            <a:r>
              <a:rPr lang="it-IT" sz="2000" i="1" smtClean="0"/>
              <a:t>f</a:t>
            </a:r>
            <a:r>
              <a:rPr lang="it-IT" sz="2000" smtClean="0"/>
              <a:t>) rispettivamente</a:t>
            </a:r>
          </a:p>
          <a:p>
            <a:pPr lvl="1"/>
            <a:r>
              <a:rPr lang="it-IT" sz="2000" smtClean="0"/>
              <a:t>Generare il grafico tempo – ampiezza (usare il comando axis per aggiustare la scalatura degli assi)</a:t>
            </a:r>
          </a:p>
          <a:p>
            <a:endParaRPr lang="it-IT" sz="2400" smtClean="0"/>
          </a:p>
        </p:txBody>
      </p:sp>
      <p:pic>
        <p:nvPicPr>
          <p:cNvPr id="7172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550" y="4365625"/>
            <a:ext cx="59309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smtClean="0">
                <a:solidFill>
                  <a:srgbClr val="C00000"/>
                </a:solidFill>
              </a:rPr>
              <a:t>Forma d’onda e spettro di ampiezza (2)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400" smtClean="0"/>
              <a:t>Con la Trasformata di Fourier possiamo visualizzare cosa caratterizza maggiormente il segnale.</a:t>
            </a:r>
          </a:p>
          <a:p>
            <a:pPr lvl="1"/>
            <a:r>
              <a:rPr lang="it-IT" sz="2000" smtClean="0"/>
              <a:t>Calcolare la fft del segnale</a:t>
            </a:r>
          </a:p>
          <a:p>
            <a:pPr lvl="1"/>
            <a:r>
              <a:rPr lang="it-IT" sz="2000" smtClean="0"/>
              <a:t>Calcolare il suo valore assoluto e normalizzarlo</a:t>
            </a:r>
          </a:p>
          <a:p>
            <a:pPr lvl="1"/>
            <a:r>
              <a:rPr lang="it-IT" sz="2000" smtClean="0"/>
              <a:t>Plottare lo spettro di ampiezza</a:t>
            </a:r>
          </a:p>
          <a:p>
            <a:pPr lvl="1"/>
            <a:endParaRPr lang="it-IT" sz="2000" smtClean="0"/>
          </a:p>
          <a:p>
            <a:endParaRPr lang="it-IT" sz="2400" smtClean="0"/>
          </a:p>
        </p:txBody>
      </p:sp>
      <p:pic>
        <p:nvPicPr>
          <p:cNvPr id="8196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550" y="3946525"/>
            <a:ext cx="59309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smtClean="0">
                <a:solidFill>
                  <a:srgbClr val="C00000"/>
                </a:solidFill>
              </a:rPr>
              <a:t>Forma d’onda e spettro di ampiezza (3)</a:t>
            </a:r>
            <a:endParaRPr lang="it-IT" sz="3600" smtClean="0"/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557338"/>
            <a:ext cx="59531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smtClean="0">
                <a:solidFill>
                  <a:srgbClr val="C00000"/>
                </a:solidFill>
              </a:rPr>
              <a:t>Filtraggio del rumore dai segnali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400" smtClean="0"/>
              <a:t>Vediamo come usare la fft e la ifft per filtrare il rumore dai segnali.</a:t>
            </a:r>
          </a:p>
          <a:p>
            <a:endParaRPr lang="it-IT" sz="2400" smtClean="0"/>
          </a:p>
          <a:p>
            <a:r>
              <a:rPr lang="it-IT" sz="2400" smtClean="0"/>
              <a:t>Esercizio </a:t>
            </a:r>
            <a:r>
              <a:rPr lang="it-IT" sz="2400" b="1" smtClean="0"/>
              <a:t>3</a:t>
            </a:r>
          </a:p>
          <a:p>
            <a:pPr lvl="1"/>
            <a:r>
              <a:rPr lang="it-IT" sz="2000" smtClean="0"/>
              <a:t>Aggiungere al segnale dell’esercizio precedente del rumore casuale</a:t>
            </a:r>
          </a:p>
          <a:p>
            <a:pPr lvl="1"/>
            <a:r>
              <a:rPr lang="it-IT" sz="2000" smtClean="0"/>
              <a:t>Calcolare la trasformata del segnale rumoroso</a:t>
            </a:r>
          </a:p>
          <a:p>
            <a:pPr lvl="1"/>
            <a:r>
              <a:rPr lang="it-IT" sz="2000" smtClean="0"/>
              <a:t>Calcolare lo spettro di ampiezza</a:t>
            </a:r>
          </a:p>
          <a:p>
            <a:pPr lvl="1"/>
            <a:r>
              <a:rPr lang="it-IT" sz="2000" smtClean="0"/>
              <a:t>Plottare la forma d’onda e lo spettro di ampiezza</a:t>
            </a:r>
          </a:p>
          <a:p>
            <a:pPr lvl="1"/>
            <a:endParaRPr lang="it-IT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smtClean="0">
                <a:solidFill>
                  <a:srgbClr val="C00000"/>
                </a:solidFill>
              </a:rPr>
              <a:t>Filtraggio del rumore dai segnali (2)</a:t>
            </a:r>
            <a:endParaRPr lang="it-IT" sz="3600" smtClean="0"/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700213"/>
            <a:ext cx="5570538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smtClean="0">
                <a:solidFill>
                  <a:srgbClr val="C00000"/>
                </a:solidFill>
              </a:rPr>
              <a:t>Filtraggio del rumore dai segnali (3)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r>
              <a:rPr lang="it-IT" sz="2400" smtClean="0"/>
              <a:t>Attraverso la ifft filtriamo il rumore. Il comando </a:t>
            </a:r>
            <a:r>
              <a:rPr lang="it-IT" sz="2400" b="1" smtClean="0"/>
              <a:t>fix </a:t>
            </a:r>
            <a:r>
              <a:rPr lang="it-IT" sz="2400" smtClean="0"/>
              <a:t>arrotonda gli elementi del suo argomento all’intero più vicino.</a:t>
            </a:r>
          </a:p>
          <a:p>
            <a:endParaRPr lang="it-IT" sz="2400" smtClean="0"/>
          </a:p>
          <a:p>
            <a:pPr lvl="1"/>
            <a:r>
              <a:rPr lang="it-IT" sz="2000" smtClean="0"/>
              <a:t>Settare i numeri &lt;100 a zero (della transformata originale, senza processare)</a:t>
            </a:r>
          </a:p>
          <a:p>
            <a:pPr lvl="1"/>
            <a:r>
              <a:rPr lang="it-IT" sz="2000" smtClean="0"/>
              <a:t>ifft dei dati trasformati ed estrarre la parte reale</a:t>
            </a:r>
          </a:p>
          <a:p>
            <a:pPr lvl="1"/>
            <a:r>
              <a:rPr lang="it-IT" sz="2000" smtClean="0"/>
              <a:t>Plottare l’andamento dei campioni corretti</a:t>
            </a:r>
          </a:p>
          <a:p>
            <a:pPr lvl="1"/>
            <a:endParaRPr lang="it-IT" sz="2000" smtClean="0"/>
          </a:p>
          <a:p>
            <a:pPr lvl="1"/>
            <a:endParaRPr lang="it-IT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>
                <a:solidFill>
                  <a:srgbClr val="C00000"/>
                </a:solidFill>
              </a:rPr>
              <a:t>FFT in Matlab, numero di punti calcolati </a:t>
            </a:r>
            <a:endParaRPr lang="it-IT" sz="3200" smtClean="0">
              <a:solidFill>
                <a:srgbClr val="C00000"/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Sintassi:   </a:t>
            </a:r>
            <a:r>
              <a:rPr lang="en-US" sz="2400" b="1" smtClean="0"/>
              <a:t>fft(x,N)</a:t>
            </a:r>
          </a:p>
          <a:p>
            <a:r>
              <a:rPr lang="en-US" sz="2400" smtClean="0"/>
              <a:t>N= numero di punti calcolati per la FFT</a:t>
            </a:r>
          </a:p>
          <a:p>
            <a:r>
              <a:rPr lang="it-IT" sz="2400" smtClean="0"/>
              <a:t>Qual è l'effetto di modificare N?</a:t>
            </a:r>
          </a:p>
          <a:p>
            <a:endParaRPr lang="it-IT" sz="2400" smtClean="0"/>
          </a:p>
          <a:p>
            <a:r>
              <a:rPr lang="en-US" sz="2400" smtClean="0"/>
              <a:t>Eercizio </a:t>
            </a:r>
            <a:r>
              <a:rPr lang="en-US" sz="2400" b="1" smtClean="0"/>
              <a:t>4</a:t>
            </a:r>
          </a:p>
          <a:p>
            <a:pPr lvl="1"/>
            <a:r>
              <a:rPr lang="it-IT" sz="2000" smtClean="0"/>
              <a:t>Sintetizzare un </a:t>
            </a:r>
            <a:r>
              <a:rPr lang="it-IT" sz="2000" b="1" smtClean="0"/>
              <a:t>coseno</a:t>
            </a:r>
            <a:r>
              <a:rPr lang="it-IT" sz="2000" smtClean="0"/>
              <a:t> con 30 campioni e 10 campioni per periodo</a:t>
            </a:r>
          </a:p>
          <a:p>
            <a:pPr lvl="1"/>
            <a:r>
              <a:rPr lang="it-IT" sz="2000" smtClean="0"/>
              <a:t>Definire 3 valori diversi per N: 64,128,256</a:t>
            </a:r>
          </a:p>
          <a:p>
            <a:pPr lvl="1"/>
            <a:r>
              <a:rPr lang="en-US" sz="2000" smtClean="0"/>
              <a:t>Plottare i 3 casi</a:t>
            </a:r>
          </a:p>
          <a:p>
            <a:pPr lvl="1"/>
            <a:r>
              <a:rPr lang="en-US" sz="2000" smtClean="0"/>
              <a:t>Cosa sucede se N  </a:t>
            </a:r>
            <a:r>
              <a:rPr lang="it-IT" sz="2000" smtClean="0"/>
              <a:t>è uguale al numero di campioni in x</a:t>
            </a:r>
            <a:r>
              <a:rPr lang="en-US" sz="2000" smtClean="0"/>
              <a:t>?</a:t>
            </a:r>
            <a:endParaRPr lang="it-IT" sz="2000" smtClean="0"/>
          </a:p>
          <a:p>
            <a:pPr lvl="1"/>
            <a:endParaRPr lang="en-US" sz="2000" smtClean="0"/>
          </a:p>
          <a:p>
            <a:pPr lvl="1"/>
            <a:endParaRPr lang="en-US" sz="2000" smtClean="0"/>
          </a:p>
          <a:p>
            <a:pPr lvl="1"/>
            <a:endParaRPr lang="it-IT" sz="2000" smtClean="0"/>
          </a:p>
          <a:p>
            <a:endParaRPr lang="it-IT" sz="240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>
                <a:solidFill>
                  <a:srgbClr val="C00000"/>
                </a:solidFill>
              </a:rPr>
              <a:t>FFT in Matlab, numero di punti calcolati (2) </a:t>
            </a:r>
            <a:endParaRPr lang="it-IT" sz="3200" smtClean="0">
              <a:solidFill>
                <a:srgbClr val="C00000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Nel esercizio 4</a:t>
            </a:r>
            <a:r>
              <a:rPr lang="it-IT" sz="2400" smtClean="0"/>
              <a:t>  la lunghezza di x[n] è stato limitato a 3 periodi di lunghezza.</a:t>
            </a:r>
          </a:p>
          <a:p>
            <a:endParaRPr lang="en-US" sz="2400" smtClean="0"/>
          </a:p>
          <a:p>
            <a:r>
              <a:rPr lang="en-US" sz="2400" smtClean="0"/>
              <a:t>Eercizio </a:t>
            </a:r>
            <a:r>
              <a:rPr lang="en-US" sz="2400" b="1" smtClean="0"/>
              <a:t>5</a:t>
            </a:r>
          </a:p>
          <a:p>
            <a:pPr lvl="1"/>
            <a:r>
              <a:rPr lang="it-IT" sz="2000" smtClean="0"/>
              <a:t>N =2048</a:t>
            </a:r>
          </a:p>
          <a:p>
            <a:pPr lvl="1"/>
            <a:r>
              <a:rPr lang="it-IT" sz="2000" smtClean="0"/>
              <a:t>Cambiare il numero di periodi:  3, 6, 9</a:t>
            </a:r>
          </a:p>
          <a:p>
            <a:pPr lvl="1"/>
            <a:r>
              <a:rPr lang="it-IT" sz="2000" smtClean="0"/>
              <a:t>Plottare i 3 casi</a:t>
            </a:r>
          </a:p>
          <a:p>
            <a:pPr lvl="1"/>
            <a:endParaRPr lang="en-US" sz="2000" smtClean="0"/>
          </a:p>
          <a:p>
            <a:pPr lvl="1"/>
            <a:endParaRPr lang="en-US" sz="2000" smtClean="0"/>
          </a:p>
          <a:p>
            <a:pPr lvl="1"/>
            <a:endParaRPr lang="it-IT" sz="2000" smtClean="0"/>
          </a:p>
          <a:p>
            <a:endParaRPr lang="it-IT" sz="2400" smtClean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smtClean="0">
                <a:solidFill>
                  <a:srgbClr val="C00000"/>
                </a:solidFill>
              </a:rPr>
              <a:t>Elaborazione nel dominio della frequenza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1349375"/>
            <a:ext cx="8229600" cy="5032375"/>
          </a:xfrm>
        </p:spPr>
        <p:txBody>
          <a:bodyPr>
            <a:spAutoFit/>
          </a:bodyPr>
          <a:lstStyle/>
          <a:p>
            <a:r>
              <a:rPr lang="it-IT" sz="1800" smtClean="0"/>
              <a:t>The general idea is that the image (</a:t>
            </a:r>
            <a:r>
              <a:rPr lang="it-IT" sz="1800" i="1" smtClean="0"/>
              <a:t>f(x,y)</a:t>
            </a:r>
            <a:r>
              <a:rPr lang="it-IT" sz="1800" smtClean="0"/>
              <a:t> of size </a:t>
            </a:r>
            <a:r>
              <a:rPr lang="it-IT" sz="1800" i="1" smtClean="0"/>
              <a:t>M </a:t>
            </a:r>
            <a:r>
              <a:rPr lang="it-IT" sz="1800" smtClean="0"/>
              <a:t>x</a:t>
            </a:r>
            <a:r>
              <a:rPr lang="it-IT" sz="1800" i="1" smtClean="0"/>
              <a:t> N</a:t>
            </a:r>
            <a:r>
              <a:rPr lang="it-IT" sz="1800" smtClean="0"/>
              <a:t>) will be represented in the frequency domain (</a:t>
            </a:r>
            <a:r>
              <a:rPr lang="it-IT" sz="1800" i="1" smtClean="0"/>
              <a:t>F(u,v)</a:t>
            </a:r>
            <a:r>
              <a:rPr lang="it-IT" sz="1800" smtClean="0"/>
              <a:t>). The equation for the two-dimensional discrete Fourier transform (DFT) is:</a:t>
            </a:r>
          </a:p>
          <a:p>
            <a:endParaRPr lang="it-IT" sz="1800" smtClean="0"/>
          </a:p>
          <a:p>
            <a:endParaRPr lang="it-IT" sz="1800" smtClean="0"/>
          </a:p>
          <a:p>
            <a:r>
              <a:rPr lang="it-IT" sz="1800" smtClean="0"/>
              <a:t>The concept behind the Fourier transform is that any waveform that can be constructed using a sum of sine and cosine waves of different frequencies. The exponential in the above formula can be expanded into sines and cosines with the variables u and v determining these frequencies.</a:t>
            </a:r>
          </a:p>
          <a:p>
            <a:r>
              <a:rPr lang="it-IT" sz="1800" smtClean="0"/>
              <a:t>The inverse of the above discrete Fourier transform is given by the following equation:</a:t>
            </a:r>
          </a:p>
          <a:p>
            <a:endParaRPr lang="it-IT" sz="1800" smtClean="0"/>
          </a:p>
          <a:p>
            <a:endParaRPr lang="it-IT" sz="1800" smtClean="0"/>
          </a:p>
          <a:p>
            <a:r>
              <a:rPr lang="it-IT" sz="1800" smtClean="0"/>
              <a:t>Thus, if we have </a:t>
            </a:r>
            <a:r>
              <a:rPr lang="it-IT" sz="1800" i="1" smtClean="0"/>
              <a:t>F(u,v)</a:t>
            </a:r>
            <a:r>
              <a:rPr lang="it-IT" sz="1800" smtClean="0"/>
              <a:t>, we can obtain the corresponding image (</a:t>
            </a:r>
            <a:r>
              <a:rPr lang="it-IT" sz="1800" i="1" smtClean="0"/>
              <a:t>f(x,y)</a:t>
            </a:r>
            <a:r>
              <a:rPr lang="it-IT" sz="1800" smtClean="0"/>
              <a:t>) using the inverse, discrete Fourier transform</a:t>
            </a:r>
            <a:r>
              <a:rPr lang="it-IT" smtClean="0"/>
              <a:t>. </a:t>
            </a:r>
          </a:p>
        </p:txBody>
      </p:sp>
      <p:pic>
        <p:nvPicPr>
          <p:cNvPr id="15364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2200275"/>
            <a:ext cx="40894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0450" y="4543425"/>
            <a:ext cx="44831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rgbClr val="C00000"/>
                </a:solidFill>
              </a:rPr>
              <a:t>Sommario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Ripasso sull’analisi di Fourier e il trattamento numerico dei segnali</a:t>
            </a:r>
          </a:p>
          <a:p>
            <a:endParaRPr lang="en-GB" smtClean="0"/>
          </a:p>
          <a:p>
            <a:r>
              <a:rPr lang="en-GB" smtClean="0"/>
              <a:t>Transformata di Fourier in MatLab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>
                <a:solidFill>
                  <a:srgbClr val="C00000"/>
                </a:solidFill>
              </a:rPr>
              <a:t>Visualizzazione dello spettro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400" smtClean="0"/>
              <a:t>Esercizio </a:t>
            </a:r>
            <a:r>
              <a:rPr lang="it-IT" sz="2400" b="1" smtClean="0"/>
              <a:t>5</a:t>
            </a:r>
          </a:p>
          <a:p>
            <a:pPr lvl="1"/>
            <a:r>
              <a:rPr lang="it-IT" sz="2000" smtClean="0"/>
              <a:t>Creare un’immagine 30x30 con un rettangolo bianco su sfondo nero</a:t>
            </a:r>
          </a:p>
          <a:p>
            <a:pPr lvl="1"/>
            <a:r>
              <a:rPr lang="it-IT" sz="2000" smtClean="0"/>
              <a:t>Calcolare la DFT e visualizzare lo spettro di ampiezza (</a:t>
            </a:r>
            <a:r>
              <a:rPr lang="it-IT" sz="2000" b="1" smtClean="0"/>
              <a:t>fft2</a:t>
            </a:r>
            <a:r>
              <a:rPr lang="it-IT" sz="2000" smtClean="0"/>
              <a:t>)</a:t>
            </a:r>
          </a:p>
          <a:p>
            <a:pPr lvl="1"/>
            <a:r>
              <a:rPr lang="it-IT" sz="2000" smtClean="0"/>
              <a:t>Aggiungere dello zero padding per migliorare il calcolo della DFT</a:t>
            </a:r>
          </a:p>
          <a:p>
            <a:pPr lvl="1"/>
            <a:r>
              <a:rPr lang="it-IT" sz="2000" smtClean="0"/>
              <a:t>Shiftare la componente zero al centro dello spettro (</a:t>
            </a:r>
            <a:r>
              <a:rPr lang="it-IT" sz="2000" b="1" smtClean="0"/>
              <a:t>fftshift</a:t>
            </a:r>
            <a:r>
              <a:rPr lang="it-IT" sz="2000" smtClean="0"/>
              <a:t>)</a:t>
            </a:r>
          </a:p>
          <a:p>
            <a:pPr lvl="1"/>
            <a:r>
              <a:rPr lang="it-IT" sz="2000" smtClean="0"/>
              <a:t>Per migliorare la visualizzazione usare la funzione </a:t>
            </a:r>
            <a:r>
              <a:rPr lang="it-IT" sz="2000" b="1" smtClean="0"/>
              <a:t>log</a:t>
            </a:r>
          </a:p>
          <a:p>
            <a:pPr lvl="1"/>
            <a:endParaRPr lang="it-IT" sz="2000" b="1" smtClean="0"/>
          </a:p>
          <a:p>
            <a:pPr lvl="1"/>
            <a:endParaRPr lang="it-IT" sz="2000" b="1" smtClean="0"/>
          </a:p>
          <a:p>
            <a:r>
              <a:rPr lang="it-IT" sz="1400" smtClean="0"/>
              <a:t>Suggerimento per la visualizzazione</a:t>
            </a:r>
          </a:p>
          <a:p>
            <a:pPr>
              <a:buFont typeface="Wingdings 3" pitchFamily="18" charset="2"/>
              <a:buNone/>
            </a:pPr>
            <a:r>
              <a:rPr lang="it-IT" sz="1400" smtClean="0"/>
              <a:t>	usare </a:t>
            </a:r>
            <a:r>
              <a:rPr lang="it-IT" sz="1400" b="1" smtClean="0"/>
              <a:t>imshow(f,'InitialMagnification','fit') </a:t>
            </a:r>
          </a:p>
        </p:txBody>
      </p:sp>
      <p:pic>
        <p:nvPicPr>
          <p:cNvPr id="16388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4437063"/>
            <a:ext cx="21717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>
                <a:solidFill>
                  <a:srgbClr val="C00000"/>
                </a:solidFill>
              </a:rPr>
              <a:t>Visualizzazione dello spettro (2)</a:t>
            </a:r>
            <a:endParaRPr lang="it-IT" smtClean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417638"/>
            <a:ext cx="3259138" cy="24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2488" y="1412875"/>
            <a:ext cx="3295650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350" y="4005263"/>
            <a:ext cx="3505200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000500"/>
            <a:ext cx="350520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TextBox 7"/>
          <p:cNvSpPr txBox="1">
            <a:spLocks noChangeArrowheads="1"/>
          </p:cNvSpPr>
          <p:nvPr/>
        </p:nvSpPr>
        <p:spPr bwMode="auto">
          <a:xfrm>
            <a:off x="2124075" y="3573463"/>
            <a:ext cx="9286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original</a:t>
            </a:r>
            <a:endParaRPr lang="it-IT"/>
          </a:p>
        </p:txBody>
      </p:sp>
      <p:sp>
        <p:nvSpPr>
          <p:cNvPr id="17416" name="TextBox 8"/>
          <p:cNvSpPr txBox="1">
            <a:spLocks noChangeArrowheads="1"/>
          </p:cNvSpPr>
          <p:nvPr/>
        </p:nvSpPr>
        <p:spPr bwMode="auto">
          <a:xfrm>
            <a:off x="5372100" y="3573463"/>
            <a:ext cx="6334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DFT</a:t>
            </a:r>
            <a:endParaRPr lang="it-IT"/>
          </a:p>
        </p:txBody>
      </p:sp>
      <p:sp>
        <p:nvSpPr>
          <p:cNvPr id="17417" name="TextBox 10"/>
          <p:cNvSpPr txBox="1">
            <a:spLocks noChangeArrowheads="1"/>
          </p:cNvSpPr>
          <p:nvPr/>
        </p:nvSpPr>
        <p:spPr bwMode="auto">
          <a:xfrm>
            <a:off x="2124075" y="6308725"/>
            <a:ext cx="2017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Zero-padded DFT</a:t>
            </a:r>
            <a:endParaRPr lang="it-IT"/>
          </a:p>
        </p:txBody>
      </p:sp>
      <p:sp>
        <p:nvSpPr>
          <p:cNvPr id="17418" name="TextBox 11"/>
          <p:cNvSpPr txBox="1">
            <a:spLocks noChangeArrowheads="1"/>
          </p:cNvSpPr>
          <p:nvPr/>
        </p:nvSpPr>
        <p:spPr bwMode="auto">
          <a:xfrm>
            <a:off x="5219700" y="6308725"/>
            <a:ext cx="203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Centered and Log</a:t>
            </a:r>
            <a:endParaRPr lang="it-I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C00000"/>
                </a:solidFill>
              </a:rPr>
              <a:t>Segnali e Spettri</a:t>
            </a:r>
            <a:endParaRPr lang="it-IT" smtClean="0">
              <a:solidFill>
                <a:srgbClr val="C00000"/>
              </a:solidFill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609600" y="2081213"/>
            <a:ext cx="4114800" cy="9620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it-IT" sz="2000" smtClean="0"/>
              <a:t>Fourier Transform</a:t>
            </a:r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609850"/>
            <a:ext cx="3240087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3789363"/>
            <a:ext cx="4754563" cy="962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defTabSz="9144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2000">
                <a:latin typeface="+mn-lt"/>
                <a:ea typeface="+mn-ea"/>
                <a:cs typeface="+mn-cs"/>
              </a:rPr>
              <a:t>Inverse Fourier Transform</a:t>
            </a:r>
          </a:p>
        </p:txBody>
      </p:sp>
      <p:pic>
        <p:nvPicPr>
          <p:cNvPr id="410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4273550"/>
            <a:ext cx="3673475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C00000"/>
                </a:solidFill>
              </a:rPr>
              <a:t>Getting to know the FFT</a:t>
            </a:r>
            <a:endParaRPr lang="it-IT" smtClean="0">
              <a:solidFill>
                <a:srgbClr val="C00000"/>
              </a:solidFill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smtClean="0"/>
              <a:t>What is the FFT? </a:t>
            </a:r>
            <a:r>
              <a:rPr lang="en-US" sz="2000" i="1" u="sng" smtClean="0"/>
              <a:t>FFT </a:t>
            </a:r>
            <a:r>
              <a:rPr lang="en-US" sz="2000" u="sng" smtClean="0"/>
              <a:t>= </a:t>
            </a:r>
            <a:r>
              <a:rPr lang="en-US" sz="2000" i="1" u="sng" smtClean="0"/>
              <a:t>Fast Fourier Transform</a:t>
            </a:r>
            <a:r>
              <a:rPr lang="en-US" sz="2000" smtClean="0"/>
              <a:t>. The FFT is a faster version of the </a:t>
            </a:r>
            <a:r>
              <a:rPr lang="en-US" sz="2000" i="1" smtClean="0"/>
              <a:t>Discrete Fourier Transform (DFT). </a:t>
            </a:r>
            <a:r>
              <a:rPr lang="en-US" sz="2000" smtClean="0"/>
              <a:t>The FFT utilizes some clever algorithms to do the same thing as the DTF, but in much less time.</a:t>
            </a:r>
          </a:p>
          <a:p>
            <a:endParaRPr lang="en-US" sz="2000" smtClean="0"/>
          </a:p>
          <a:p>
            <a:r>
              <a:rPr lang="en-US" sz="2000" b="1" smtClean="0"/>
              <a:t>Ok, but what is the DFT? </a:t>
            </a:r>
            <a:r>
              <a:rPr lang="en-US" sz="2000" smtClean="0"/>
              <a:t>The DFT is extremely important in the area of frequency (spectrum) analysis because it takes a discrete signal in the </a:t>
            </a:r>
            <a:r>
              <a:rPr lang="en-US" sz="2000" u="sng" smtClean="0"/>
              <a:t>time domain </a:t>
            </a:r>
            <a:r>
              <a:rPr lang="en-US" sz="2000" smtClean="0"/>
              <a:t>and transforms that signal into its </a:t>
            </a:r>
            <a:r>
              <a:rPr lang="en-US" sz="2000" u="sng" smtClean="0"/>
              <a:t>discrete frequency domain</a:t>
            </a:r>
            <a:r>
              <a:rPr lang="en-US" sz="2000" smtClean="0"/>
              <a:t> representation. Without a discrete-time to discrete-frequency transform we would not be able to compute the Fourier transform with a microprocessor or DSP based system.</a:t>
            </a:r>
          </a:p>
          <a:p>
            <a:endParaRPr lang="it-IT" sz="20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C00000"/>
                </a:solidFill>
              </a:rPr>
              <a:t>Getting to know the FFT (2)</a:t>
            </a:r>
            <a:endParaRPr lang="it-IT" smtClean="0">
              <a:solidFill>
                <a:srgbClr val="C00000"/>
              </a:solidFill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smtClean="0"/>
              <a:t>For example, if a sequence has  </a:t>
            </a:r>
            <a:r>
              <a:rPr lang="en-US" sz="2000" b="1" smtClean="0"/>
              <a:t>N</a:t>
            </a:r>
            <a:r>
              <a:rPr lang="en-US" sz="2000" smtClean="0"/>
              <a:t> points,  and </a:t>
            </a:r>
            <a:r>
              <a:rPr lang="en-US" sz="2000" b="1" smtClean="0"/>
              <a:t>N</a:t>
            </a:r>
            <a:r>
              <a:rPr lang="en-US" sz="2000" smtClean="0"/>
              <a:t> is an integral power of </a:t>
            </a:r>
            <a:r>
              <a:rPr lang="en-US" sz="2000" b="1" smtClean="0"/>
              <a:t>2</a:t>
            </a:r>
            <a:r>
              <a:rPr lang="en-US" sz="2000" smtClean="0"/>
              <a:t>,  </a:t>
            </a:r>
          </a:p>
          <a:p>
            <a:pPr lvl="1"/>
            <a:r>
              <a:rPr lang="en-US" sz="1800" smtClean="0"/>
              <a:t>then DFT requires  </a:t>
            </a:r>
            <a:r>
              <a:rPr lang="en-US" sz="2000" b="1" smtClean="0"/>
              <a:t>N</a:t>
            </a:r>
            <a:r>
              <a:rPr lang="en-US" sz="2000" b="1" baseline="30000" smtClean="0"/>
              <a:t>2</a:t>
            </a:r>
            <a:r>
              <a:rPr lang="en-US" sz="1800" smtClean="0"/>
              <a:t> operations, </a:t>
            </a:r>
          </a:p>
          <a:p>
            <a:pPr lvl="1"/>
            <a:endParaRPr lang="en-US" sz="1800" smtClean="0"/>
          </a:p>
          <a:p>
            <a:pPr lvl="1"/>
            <a:r>
              <a:rPr lang="en-US" sz="1800" smtClean="0"/>
              <a:t>whereas FFT requires                        </a:t>
            </a:r>
            <a:r>
              <a:rPr lang="en-US" sz="2000" smtClean="0"/>
              <a:t>complex  multiplication, </a:t>
            </a:r>
          </a:p>
          <a:p>
            <a:pPr lvl="1"/>
            <a:endParaRPr lang="en-US" sz="2000" smtClean="0"/>
          </a:p>
          <a:p>
            <a:pPr lvl="1"/>
            <a:r>
              <a:rPr lang="en-US" sz="2000" smtClean="0"/>
              <a:t>                      complex  additions  and  </a:t>
            </a:r>
          </a:p>
          <a:p>
            <a:pPr lvl="1"/>
            <a:endParaRPr lang="en-US" sz="2000" smtClean="0"/>
          </a:p>
          <a:p>
            <a:pPr lvl="1"/>
            <a:r>
              <a:rPr lang="en-US" sz="2000" smtClean="0"/>
              <a:t>                      subtractions.  </a:t>
            </a:r>
          </a:p>
          <a:p>
            <a:pPr lvl="1"/>
            <a:endParaRPr lang="en-US" sz="2000" smtClean="0"/>
          </a:p>
          <a:p>
            <a:pPr lvl="1"/>
            <a:r>
              <a:rPr lang="en-US" sz="2000" smtClean="0"/>
              <a:t> For </a:t>
            </a:r>
            <a:r>
              <a:rPr lang="en-US" sz="2000" b="1" smtClean="0"/>
              <a:t>N = 1024</a:t>
            </a:r>
            <a:r>
              <a:rPr lang="en-US" sz="2000" smtClean="0"/>
              <a:t>, the computational reduction from DFT to FFT is </a:t>
            </a:r>
            <a:r>
              <a:rPr lang="en-US" sz="2000" u="sng" smtClean="0"/>
              <a:t>more than 200 to 1</a:t>
            </a:r>
            <a:r>
              <a:rPr lang="en-US" sz="2000" smtClean="0"/>
              <a:t>. </a:t>
            </a:r>
            <a:endParaRPr lang="it-IT" sz="2000" smtClean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896" y="2825183"/>
            <a:ext cx="1224136" cy="67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40" y="3545263"/>
            <a:ext cx="1224136" cy="67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40" y="4365104"/>
            <a:ext cx="1224136" cy="67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r>
              <a:rPr lang="en-US" smtClean="0"/>
              <a:t>DFT</a:t>
            </a:r>
            <a:endParaRPr lang="it-IT"/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>
                <a:solidFill>
                  <a:srgbClr val="C00000"/>
                </a:solidFill>
              </a:rPr>
              <a:t>Discrete Fourier Transform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3728" y="1412776"/>
            <a:ext cx="5725070" cy="905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0"/>
          <p:cNvGrpSpPr/>
          <p:nvPr/>
        </p:nvGrpSpPr>
        <p:grpSpPr>
          <a:xfrm>
            <a:off x="2465630" y="2672325"/>
            <a:ext cx="5313639" cy="3861395"/>
            <a:chOff x="1671638" y="2447925"/>
            <a:chExt cx="5800725" cy="4215358"/>
          </a:xfrm>
        </p:grpSpPr>
        <p:pic>
          <p:nvPicPr>
            <p:cNvPr id="6150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71638" y="2447925"/>
              <a:ext cx="5800725" cy="1962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699792" y="5301208"/>
              <a:ext cx="3409950" cy="136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2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671638" y="4581128"/>
              <a:ext cx="866775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3" name="Picture 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699792" y="4800575"/>
              <a:ext cx="2933700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1152128"/>
          </a:xfrm>
        </p:spPr>
        <p:txBody>
          <a:bodyPr/>
          <a:lstStyle/>
          <a:p>
            <a:r>
              <a:rPr lang="en-US" sz="2400" smtClean="0"/>
              <a:t>Given the sequence</a:t>
            </a:r>
            <a:r>
              <a:rPr lang="en-US" sz="2400" b="1" smtClean="0"/>
              <a:t> x[n]=(1,2,1)</a:t>
            </a:r>
            <a:endParaRPr lang="en-US" sz="2400" smtClean="0"/>
          </a:p>
          <a:p>
            <a:r>
              <a:rPr lang="en-US" sz="2400" smtClean="0"/>
              <a:t>Calculate the DFT</a:t>
            </a:r>
            <a:endParaRPr lang="it-IT" sz="2400"/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 sz="3600" smtClean="0">
                <a:solidFill>
                  <a:srgbClr val="C00000"/>
                </a:solidFill>
              </a:rPr>
              <a:t>Discrete Fourier Transform, Example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/>
          <a:srcRect l="17724" t="38092" r="19705"/>
          <a:stretch>
            <a:fillRect/>
          </a:stretch>
        </p:blipFill>
        <p:spPr bwMode="auto">
          <a:xfrm>
            <a:off x="457200" y="3605618"/>
            <a:ext cx="3324790" cy="1112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512" y="2357916"/>
            <a:ext cx="3123617" cy="124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85610" y="2357916"/>
            <a:ext cx="4101190" cy="3498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79512" y="-27384"/>
            <a:ext cx="8507288" cy="1143000"/>
          </a:xfrm>
        </p:spPr>
        <p:txBody>
          <a:bodyPr/>
          <a:lstStyle/>
          <a:p>
            <a:r>
              <a:rPr lang="en-GB" sz="3600" smtClean="0">
                <a:solidFill>
                  <a:srgbClr val="C00000"/>
                </a:solidFill>
              </a:rPr>
              <a:t>Discrete Fourier Transform, Example (2)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/>
          <a:srcRect l="17724" t="38092" r="19705"/>
          <a:stretch>
            <a:fillRect/>
          </a:stretch>
        </p:blipFill>
        <p:spPr bwMode="auto">
          <a:xfrm>
            <a:off x="4716016" y="908720"/>
            <a:ext cx="3324790" cy="1112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624" y="1029170"/>
            <a:ext cx="3123617" cy="124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7624" y="2773163"/>
            <a:ext cx="6659463" cy="3392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51520" y="53752"/>
            <a:ext cx="8435280" cy="1143000"/>
          </a:xfrm>
        </p:spPr>
        <p:txBody>
          <a:bodyPr/>
          <a:lstStyle/>
          <a:p>
            <a:r>
              <a:rPr lang="en-GB" sz="3600" smtClean="0">
                <a:solidFill>
                  <a:srgbClr val="C00000"/>
                </a:solidFill>
              </a:rPr>
              <a:t>Discrete Fourier Transform, Example (3)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n-US" sz="2400" smtClean="0"/>
              <a:t>In Matlab</a:t>
            </a:r>
          </a:p>
          <a:p>
            <a:endParaRPr lang="en-US" sz="2400" smtClean="0"/>
          </a:p>
          <a:p>
            <a:r>
              <a:rPr lang="de-DE" sz="2400" smtClean="0"/>
              <a:t>x = [1 2 1]; </a:t>
            </a:r>
          </a:p>
          <a:p>
            <a:r>
              <a:rPr lang="de-DE" sz="2400" smtClean="0"/>
              <a:t>xfft = fft(x) </a:t>
            </a:r>
          </a:p>
          <a:p>
            <a:endParaRPr lang="de-DE" sz="2400" smtClean="0"/>
          </a:p>
          <a:p>
            <a:r>
              <a:rPr lang="de-DE" sz="2400" b="1" smtClean="0"/>
              <a:t>Result</a:t>
            </a:r>
            <a:r>
              <a:rPr lang="de-DE" sz="2400" smtClean="0"/>
              <a:t>:</a:t>
            </a:r>
          </a:p>
          <a:p>
            <a:r>
              <a:rPr lang="nn-NO" sz="2400" smtClean="0"/>
              <a:t>xfft = </a:t>
            </a:r>
          </a:p>
          <a:p>
            <a:r>
              <a:rPr lang="nn-NO" sz="2400" smtClean="0"/>
              <a:t> 4.0000    </a:t>
            </a:r>
          </a:p>
          <a:p>
            <a:r>
              <a:rPr lang="nn-NO" sz="2400" smtClean="0"/>
              <a:t>-0.5000 - 0.8660i      </a:t>
            </a:r>
          </a:p>
          <a:p>
            <a:r>
              <a:rPr lang="nn-NO" sz="2400" smtClean="0"/>
              <a:t>-0.5000 + 0.8660i </a:t>
            </a:r>
            <a:endParaRPr lang="it-IT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808080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idot/Universe">
      <a:majorFont>
        <a:latin typeface="Didot LT Std"/>
        <a:ea typeface=""/>
        <a:cs typeface=""/>
      </a:majorFont>
      <a:minorFont>
        <a:latin typeface="Univers LT Std 45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844</Words>
  <Application>Microsoft Office PowerPoint</Application>
  <PresentationFormat>On-screen Show (4:3)</PresentationFormat>
  <Paragraphs>138</Paragraphs>
  <Slides>21</Slides>
  <Notes>13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Frequency Domain Processing</vt:lpstr>
      <vt:lpstr>Sommario</vt:lpstr>
      <vt:lpstr>Segnali e Spettri</vt:lpstr>
      <vt:lpstr>Getting to know the FFT</vt:lpstr>
      <vt:lpstr>Getting to know the FFT (2)</vt:lpstr>
      <vt:lpstr>Discrete Fourier Transform</vt:lpstr>
      <vt:lpstr>Discrete Fourier Transform, Example</vt:lpstr>
      <vt:lpstr>Discrete Fourier Transform, Example (2)</vt:lpstr>
      <vt:lpstr>Discrete Fourier Transform, Example (3)</vt:lpstr>
      <vt:lpstr>Trasformata di Fourier 1-D</vt:lpstr>
      <vt:lpstr>Forma d’onda e spettro di ampiezza</vt:lpstr>
      <vt:lpstr>Forma d’onda e spettro di ampiezza (2)</vt:lpstr>
      <vt:lpstr>Forma d’onda e spettro di ampiezza (3)</vt:lpstr>
      <vt:lpstr>Filtraggio del rumore dai segnali</vt:lpstr>
      <vt:lpstr>Filtraggio del rumore dai segnali (2)</vt:lpstr>
      <vt:lpstr>Filtraggio del rumore dai segnali (3)</vt:lpstr>
      <vt:lpstr>FFT in Matlab, numero di punti calcolati </vt:lpstr>
      <vt:lpstr>FFT in Matlab, numero di punti calcolati (2) </vt:lpstr>
      <vt:lpstr>Elaborazione nel dominio della frequenza</vt:lpstr>
      <vt:lpstr>Visualizzazione dello spettro</vt:lpstr>
      <vt:lpstr>Visualizzazione dello spettro (2)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Frequency Domain Processing</dc:title>
  <dc:creator>Andres</dc:creator>
  <cp:lastModifiedBy>Andres</cp:lastModifiedBy>
  <cp:revision>189</cp:revision>
  <cp:lastPrinted>2010-03-17T09:44:13Z</cp:lastPrinted>
  <dcterms:created xsi:type="dcterms:W3CDTF">2010-03-17T08:03:25Z</dcterms:created>
  <dcterms:modified xsi:type="dcterms:W3CDTF">2013-03-27T10:51:55Z</dcterms:modified>
</cp:coreProperties>
</file>