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0" r:id="rId3"/>
    <p:sldId id="257" r:id="rId4"/>
    <p:sldId id="258" r:id="rId5"/>
    <p:sldId id="262" r:id="rId6"/>
    <p:sldId id="261" r:id="rId7"/>
    <p:sldId id="259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335E-AA93-4210-9F26-CAF15FA8AAF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5848F48-79A5-44A0-8075-B4D9F92FD4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335E-AA93-4210-9F26-CAF15FA8AAF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8F48-79A5-44A0-8075-B4D9F92FD4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335E-AA93-4210-9F26-CAF15FA8AAF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8F48-79A5-44A0-8075-B4D9F92FD4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335E-AA93-4210-9F26-CAF15FA8AAF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8F48-79A5-44A0-8075-B4D9F92FD4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335E-AA93-4210-9F26-CAF15FA8AAF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5848F48-79A5-44A0-8075-B4D9F92FD4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335E-AA93-4210-9F26-CAF15FA8AAF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8F48-79A5-44A0-8075-B4D9F92FD4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335E-AA93-4210-9F26-CAF15FA8AAF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8F48-79A5-44A0-8075-B4D9F92FD4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335E-AA93-4210-9F26-CAF15FA8AAF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8F48-79A5-44A0-8075-B4D9F92FD4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335E-AA93-4210-9F26-CAF15FA8AAF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8F48-79A5-44A0-8075-B4D9F92FD4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335E-AA93-4210-9F26-CAF15FA8AAF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8F48-79A5-44A0-8075-B4D9F92FD4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335E-AA93-4210-9F26-CAF15FA8AAF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5848F48-79A5-44A0-8075-B4D9F92FD4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D90335E-AA93-4210-9F26-CAF15FA8AAF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5848F48-79A5-44A0-8075-B4D9F92FD48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Scipione </a:t>
            </a:r>
            <a:r>
              <a:rPr lang="it-IT" b="1" dirty="0" smtClean="0">
                <a:solidFill>
                  <a:srgbClr val="FF0000"/>
                </a:solidFill>
              </a:rPr>
              <a:t>Cicala</a:t>
            </a:r>
            <a:r>
              <a:rPr lang="it-IT" dirty="0" smtClean="0">
                <a:solidFill>
                  <a:srgbClr val="FF0000"/>
                </a:solidFill>
              </a:rPr>
              <a:t>   </a:t>
            </a:r>
            <a:r>
              <a:rPr lang="it-IT" dirty="0"/>
              <a:t>(Genova, 1552 - 1605)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err="1" smtClean="0">
                <a:solidFill>
                  <a:schemeClr val="tx1"/>
                </a:solidFill>
              </a:rPr>
              <a:t>Sinan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  <a:r>
              <a:rPr lang="it-IT" b="1" dirty="0" err="1">
                <a:solidFill>
                  <a:schemeClr val="tx1"/>
                </a:solidFill>
              </a:rPr>
              <a:t>K</a:t>
            </a:r>
            <a:r>
              <a:rPr lang="it-IT" b="1" dirty="0" err="1" smtClean="0">
                <a:solidFill>
                  <a:schemeClr val="tx1"/>
                </a:solidFill>
              </a:rPr>
              <a:t>apudan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  <a:r>
              <a:rPr lang="it-IT" b="1" dirty="0" err="1" smtClean="0">
                <a:solidFill>
                  <a:schemeClr val="tx1"/>
                </a:solidFill>
              </a:rPr>
              <a:t>Pasha</a:t>
            </a:r>
            <a:r>
              <a:rPr lang="it-IT" b="1" dirty="0" smtClean="0">
                <a:solidFill>
                  <a:schemeClr val="tx1"/>
                </a:solidFill>
              </a:rPr>
              <a:t>, </a:t>
            </a:r>
            <a:br>
              <a:rPr lang="it-IT" b="1" dirty="0" smtClean="0">
                <a:solidFill>
                  <a:schemeClr val="tx1"/>
                </a:solidFill>
              </a:rPr>
            </a:br>
            <a:r>
              <a:rPr lang="it-IT" b="1" dirty="0" smtClean="0">
                <a:solidFill>
                  <a:schemeClr val="tx1"/>
                </a:solidFill>
              </a:rPr>
              <a:t>il Gran Visir genovese</a:t>
            </a:r>
            <a:endParaRPr lang="it-IT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285720" y="273050"/>
            <a:ext cx="3786214" cy="1143000"/>
          </a:xfrm>
        </p:spPr>
        <p:txBody>
          <a:bodyPr>
            <a:normAutofit fontScale="90000"/>
          </a:bodyPr>
          <a:lstStyle/>
          <a:p>
            <a:r>
              <a:rPr lang="it-IT" b="1" dirty="0" err="1" smtClean="0">
                <a:solidFill>
                  <a:srgbClr val="FF0000"/>
                </a:solidFill>
              </a:rPr>
              <a:t>Sinan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Kapudan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Pasha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3086096" cy="4495800"/>
          </a:xfrm>
        </p:spPr>
        <p:txBody>
          <a:bodyPr/>
          <a:lstStyle/>
          <a:p>
            <a:r>
              <a:rPr lang="it-IT" dirty="0" smtClean="0"/>
              <a:t>Ritratto seicentesco di “</a:t>
            </a:r>
            <a:r>
              <a:rPr lang="it-IT" dirty="0" err="1" smtClean="0"/>
              <a:t>Zigala</a:t>
            </a:r>
            <a:r>
              <a:rPr lang="it-IT" dirty="0" smtClean="0"/>
              <a:t> Bassa Capitano del mare”</a:t>
            </a:r>
            <a:endParaRPr lang="it-IT" dirty="0"/>
          </a:p>
        </p:txBody>
      </p:sp>
      <p:pic>
        <p:nvPicPr>
          <p:cNvPr id="1026" name="Picture 2" descr="C:\Documents and Settings\Gian Paolo Romagnani\Documenti\Immagini\sinancapuda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143372" y="204750"/>
            <a:ext cx="4714908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i="1" dirty="0" smtClean="0">
                <a:solidFill>
                  <a:srgbClr val="FF0000"/>
                </a:solidFill>
              </a:rPr>
              <a:t>Scipione Cicala </a:t>
            </a:r>
            <a:r>
              <a:rPr lang="it-IT" dirty="0" smtClean="0">
                <a:solidFill>
                  <a:srgbClr val="FF0000"/>
                </a:solidFill>
              </a:rPr>
              <a:t>schiavo dei Turchi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da Genova a Istanbul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914400" y="1785958"/>
            <a:ext cx="7772400" cy="4572000"/>
          </a:xfrm>
        </p:spPr>
        <p:txBody>
          <a:bodyPr>
            <a:normAutofit fontScale="70000" lnSpcReduction="20000"/>
          </a:bodyPr>
          <a:lstStyle/>
          <a:p>
            <a:r>
              <a:rPr lang="it-IT" b="1" dirty="0" smtClean="0"/>
              <a:t>1552</a:t>
            </a:r>
            <a:r>
              <a:rPr lang="it-IT" dirty="0" smtClean="0"/>
              <a:t>: Scipione Cicala nasce a Genova da una nobile ed antica famiglia patrizia. Il padre, visconte </a:t>
            </a:r>
            <a:r>
              <a:rPr lang="it-IT" dirty="0" smtClean="0"/>
              <a:t>Vincenzo Cicala</a:t>
            </a:r>
            <a:r>
              <a:rPr lang="it-IT" dirty="0" smtClean="0"/>
              <a:t>, è ufficiale di marina e comanda una nave corsara al servizio della Spagna.</a:t>
            </a:r>
          </a:p>
          <a:p>
            <a:r>
              <a:rPr lang="it-IT" b="1" dirty="0" smtClean="0"/>
              <a:t>1561: </a:t>
            </a:r>
            <a:r>
              <a:rPr lang="it-IT" dirty="0" smtClean="0"/>
              <a:t>a otto anni, mentre si trova a bordo di una nave comandata dal padre, è catturato dai corsari </a:t>
            </a:r>
            <a:r>
              <a:rPr lang="it-IT" dirty="0" smtClean="0"/>
              <a:t>barbareschi di </a:t>
            </a:r>
            <a:r>
              <a:rPr lang="it-IT" dirty="0" err="1" smtClean="0"/>
              <a:t>Uluç</a:t>
            </a:r>
            <a:r>
              <a:rPr lang="it-IT" dirty="0" smtClean="0"/>
              <a:t> Alì </a:t>
            </a:r>
            <a:r>
              <a:rPr lang="it-IT" dirty="0" smtClean="0"/>
              <a:t>al largo del’isola di Djerba; è trasferito a Tripoli e poi a </a:t>
            </a:r>
            <a:r>
              <a:rPr lang="it-IT" dirty="0" err="1" smtClean="0"/>
              <a:t>Istambul</a:t>
            </a:r>
            <a:r>
              <a:rPr lang="it-IT" dirty="0" smtClean="0"/>
              <a:t>, </a:t>
            </a:r>
            <a:r>
              <a:rPr lang="it-IT" dirty="0" smtClean="0"/>
              <a:t>come </a:t>
            </a:r>
            <a:r>
              <a:rPr lang="it-IT" dirty="0" smtClean="0"/>
              <a:t>schiavo.</a:t>
            </a:r>
          </a:p>
          <a:p>
            <a:r>
              <a:rPr lang="it-IT" b="1" dirty="0" smtClean="0"/>
              <a:t>1564: </a:t>
            </a:r>
            <a:r>
              <a:rPr lang="it-IT" dirty="0" smtClean="0"/>
              <a:t>morto il padre, abiura il cristianesimo e si fa musulmano; viene ribattezzato col tome turco di </a:t>
            </a:r>
            <a:r>
              <a:rPr lang="it-IT" b="1" i="1" dirty="0" err="1" smtClean="0"/>
              <a:t>Cığalazade</a:t>
            </a:r>
            <a:r>
              <a:rPr lang="it-IT" b="1" i="1" dirty="0" smtClean="0"/>
              <a:t> </a:t>
            </a:r>
            <a:r>
              <a:rPr lang="it-IT" b="1" i="1" dirty="0" err="1" smtClean="0"/>
              <a:t>Yusuf</a:t>
            </a:r>
            <a:r>
              <a:rPr lang="it-IT" b="1" i="1" dirty="0" smtClean="0"/>
              <a:t>.</a:t>
            </a:r>
          </a:p>
          <a:p>
            <a:r>
              <a:rPr lang="it-IT" b="1" dirty="0" smtClean="0"/>
              <a:t>1565: </a:t>
            </a:r>
            <a:r>
              <a:rPr lang="it-IT" dirty="0" smtClean="0"/>
              <a:t> a 12 anni entra nel corpo dei giannizzeri; distintosi per bravura e bellezza, viene adibito al servizio del Sultano Solimano II, come paggio.</a:t>
            </a:r>
          </a:p>
          <a:p>
            <a:r>
              <a:rPr lang="it-IT" b="1" dirty="0" smtClean="0"/>
              <a:t>1573 e 1576: </a:t>
            </a:r>
            <a:r>
              <a:rPr lang="it-IT" dirty="0" smtClean="0"/>
              <a:t>entrato nelle grazie di Solimano (forse è stato il suo amante) sposa due nipoti del Sultano ed entra a far parte della “famiglia imperiale”</a:t>
            </a:r>
          </a:p>
          <a:p>
            <a:r>
              <a:rPr lang="it-IT" b="1" dirty="0" smtClean="0"/>
              <a:t>1575: </a:t>
            </a:r>
            <a:r>
              <a:rPr lang="it-IT" dirty="0" smtClean="0"/>
              <a:t>a soli 23 anni diventa </a:t>
            </a:r>
            <a:r>
              <a:rPr lang="it-IT" b="1" dirty="0" err="1" smtClean="0"/>
              <a:t>Aga</a:t>
            </a:r>
            <a:r>
              <a:rPr lang="it-IT" b="1" dirty="0" smtClean="0"/>
              <a:t> </a:t>
            </a:r>
            <a:r>
              <a:rPr lang="it-IT" dirty="0" smtClean="0"/>
              <a:t>(comandante in capo) del corpo dei giannizzeri mantenendo tale carica fino al 1578.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1514" y="-142900"/>
            <a:ext cx="8258204" cy="1143000"/>
          </a:xfrm>
        </p:spPr>
        <p:txBody>
          <a:bodyPr>
            <a:normAutofit fontScale="90000"/>
          </a:bodyPr>
          <a:lstStyle/>
          <a:p>
            <a:r>
              <a:rPr lang="it-IT" b="1" i="1" dirty="0" err="1" smtClean="0">
                <a:solidFill>
                  <a:srgbClr val="FF0000"/>
                </a:solidFill>
              </a:rPr>
              <a:t>Cığalazade</a:t>
            </a:r>
            <a:r>
              <a:rPr lang="it-IT" b="1" i="1" dirty="0" smtClean="0">
                <a:solidFill>
                  <a:srgbClr val="FF0000"/>
                </a:solidFill>
              </a:rPr>
              <a:t> </a:t>
            </a:r>
            <a:r>
              <a:rPr lang="it-IT" b="1" i="1" dirty="0" err="1" smtClean="0">
                <a:solidFill>
                  <a:srgbClr val="FF0000"/>
                </a:solidFill>
              </a:rPr>
              <a:t>Yusuf</a:t>
            </a:r>
            <a:r>
              <a:rPr lang="it-IT" i="1" dirty="0" smtClean="0">
                <a:solidFill>
                  <a:srgbClr val="FF0000"/>
                </a:solidFill>
              </a:rPr>
              <a:t>:</a:t>
            </a:r>
            <a:r>
              <a:rPr lang="it-IT" dirty="0" smtClean="0">
                <a:solidFill>
                  <a:srgbClr val="FF0000"/>
                </a:solidFill>
              </a:rPr>
              <a:t> da schiavo a Visir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00034" y="1000108"/>
            <a:ext cx="8186766" cy="4572000"/>
          </a:xfrm>
        </p:spPr>
        <p:txBody>
          <a:bodyPr>
            <a:noAutofit/>
          </a:bodyPr>
          <a:lstStyle/>
          <a:p>
            <a:r>
              <a:rPr lang="it-IT" sz="1800" b="1" dirty="0" smtClean="0"/>
              <a:t>1578-1590: </a:t>
            </a:r>
            <a:r>
              <a:rPr lang="it-IT" sz="1800" dirty="0" smtClean="0"/>
              <a:t>nominato </a:t>
            </a:r>
            <a:r>
              <a:rPr lang="it-IT" sz="1800" b="1" dirty="0" smtClean="0"/>
              <a:t>generale di Stato Maggiore, </a:t>
            </a:r>
            <a:r>
              <a:rPr lang="it-IT" sz="1800" dirty="0" smtClean="0"/>
              <a:t>combatte nella lunga guerra tra l'Impero Ottomano e la </a:t>
            </a:r>
            <a:r>
              <a:rPr lang="it-IT" sz="1800" dirty="0" err="1" smtClean="0"/>
              <a:t>Persia</a:t>
            </a:r>
            <a:endParaRPr lang="it-IT" sz="1800" dirty="0" smtClean="0"/>
          </a:p>
          <a:p>
            <a:r>
              <a:rPr lang="it-IT" sz="1800" b="1" dirty="0" smtClean="0"/>
              <a:t>1583:  </a:t>
            </a:r>
            <a:r>
              <a:rPr lang="it-IT" sz="1800" dirty="0" smtClean="0"/>
              <a:t>è nominato </a:t>
            </a:r>
            <a:r>
              <a:rPr lang="it-IT" sz="1800" b="1" i="1" dirty="0" err="1" smtClean="0"/>
              <a:t>Beylerbey</a:t>
            </a:r>
            <a:r>
              <a:rPr lang="it-IT" sz="1800" b="1" dirty="0" smtClean="0"/>
              <a:t> </a:t>
            </a:r>
            <a:r>
              <a:rPr lang="it-IT" sz="1800" dirty="0" smtClean="0"/>
              <a:t>(governatore generale) della città di Van e, nello stesso anno, assume il comando della fortezza di Erevan, in Armenia, che gli comporta la nomina a Visir.</a:t>
            </a:r>
          </a:p>
          <a:p>
            <a:r>
              <a:rPr lang="it-IT" sz="1800" b="1" dirty="0" smtClean="0"/>
              <a:t>1585: </a:t>
            </a:r>
            <a:r>
              <a:rPr lang="it-IT" sz="1800" dirty="0" smtClean="0"/>
              <a:t>svolge un ruolo di primo piano nella campagna militare contro la città persiana di </a:t>
            </a:r>
            <a:r>
              <a:rPr lang="it-IT" sz="1800" dirty="0" err="1" smtClean="0"/>
              <a:t>Tabriz</a:t>
            </a:r>
            <a:endParaRPr lang="it-IT" sz="1800" dirty="0" smtClean="0"/>
          </a:p>
          <a:p>
            <a:r>
              <a:rPr lang="it-IT" sz="1800" dirty="0" smtClean="0"/>
              <a:t> </a:t>
            </a:r>
            <a:r>
              <a:rPr lang="it-IT" sz="1800" b="1" dirty="0" smtClean="0"/>
              <a:t>1586: </a:t>
            </a:r>
            <a:r>
              <a:rPr lang="it-IT" sz="1800" dirty="0" smtClean="0"/>
              <a:t>viene nominato </a:t>
            </a:r>
            <a:r>
              <a:rPr lang="it-IT" sz="1800" i="1" dirty="0" err="1" smtClean="0"/>
              <a:t>Beylerbey</a:t>
            </a:r>
            <a:r>
              <a:rPr lang="it-IT" sz="1800" dirty="0" smtClean="0"/>
              <a:t> della città di </a:t>
            </a:r>
            <a:r>
              <a:rPr lang="it-IT" sz="1800" dirty="0" err="1" smtClean="0"/>
              <a:t>Bayazıt</a:t>
            </a:r>
            <a:r>
              <a:rPr lang="it-IT" sz="1800" dirty="0" smtClean="0"/>
              <a:t> e combatte con successo nella </a:t>
            </a:r>
            <a:r>
              <a:rPr lang="it-IT" sz="1800" dirty="0" err="1" smtClean="0"/>
              <a:t>Persia</a:t>
            </a:r>
            <a:r>
              <a:rPr lang="it-IT" sz="1800" dirty="0" smtClean="0"/>
              <a:t> occidentale, conquistando le città di </a:t>
            </a:r>
            <a:r>
              <a:rPr lang="it-IT" sz="1800" dirty="0" err="1" smtClean="0"/>
              <a:t>Nihavand</a:t>
            </a:r>
            <a:r>
              <a:rPr lang="it-IT" sz="1800" dirty="0" smtClean="0"/>
              <a:t> e </a:t>
            </a:r>
            <a:r>
              <a:rPr lang="it-IT" sz="1800" dirty="0" err="1" smtClean="0"/>
              <a:t>Hamadan</a:t>
            </a:r>
            <a:r>
              <a:rPr lang="it-IT" sz="1800" dirty="0" smtClean="0"/>
              <a:t> e facendole annettere all'Impero Ottomano.</a:t>
            </a:r>
          </a:p>
          <a:p>
            <a:r>
              <a:rPr lang="it-IT" sz="1800" b="1" dirty="0" smtClean="0"/>
              <a:t>1590: </a:t>
            </a:r>
            <a:r>
              <a:rPr lang="it-IT" sz="1800" dirty="0" smtClean="0"/>
              <a:t>viene nominato </a:t>
            </a:r>
            <a:r>
              <a:rPr lang="it-IT" sz="1800" i="1" dirty="0" err="1" smtClean="0"/>
              <a:t>Beylerbey</a:t>
            </a:r>
            <a:r>
              <a:rPr lang="it-IT" sz="1800" dirty="0" smtClean="0"/>
              <a:t> della città di </a:t>
            </a:r>
            <a:r>
              <a:rPr lang="it-IT" sz="1800" dirty="0" err="1" smtClean="0"/>
              <a:t>Erzürüm</a:t>
            </a:r>
            <a:r>
              <a:rPr lang="it-IT" sz="1800" dirty="0" smtClean="0"/>
              <a:t>.</a:t>
            </a:r>
          </a:p>
          <a:p>
            <a:r>
              <a:rPr lang="it-IT" sz="1800" b="1" dirty="0" smtClean="0"/>
              <a:t>1591: </a:t>
            </a:r>
            <a:r>
              <a:rPr lang="it-IT" sz="1800" dirty="0" smtClean="0"/>
              <a:t>viene nominato </a:t>
            </a:r>
            <a:r>
              <a:rPr lang="it-IT" sz="1800" b="1" i="1" dirty="0" err="1" smtClean="0"/>
              <a:t>Kapudan</a:t>
            </a:r>
            <a:r>
              <a:rPr lang="it-IT" sz="1800" b="1" i="1" dirty="0" smtClean="0"/>
              <a:t> </a:t>
            </a:r>
            <a:r>
              <a:rPr lang="it-IT" sz="1800" b="1" i="1" dirty="0" err="1" smtClean="0"/>
              <a:t>Paşha</a:t>
            </a:r>
            <a:r>
              <a:rPr lang="it-IT" sz="1800" dirty="0" smtClean="0"/>
              <a:t>, ammiraglio in capo della flotta ottomana. E' a questo punto che aggiunge al suo titolo la denominazione di </a:t>
            </a:r>
            <a:r>
              <a:rPr lang="it-IT" sz="1800" i="1" dirty="0" err="1" smtClean="0"/>
              <a:t>Sinan</a:t>
            </a:r>
            <a:r>
              <a:rPr lang="it-IT" sz="1800" dirty="0" smtClean="0"/>
              <a:t>, cioè "genovese" (dal nome ottomano di Genova, </a:t>
            </a:r>
            <a:r>
              <a:rPr lang="it-IT" sz="1800" i="1" dirty="0" err="1" smtClean="0"/>
              <a:t>Sina</a:t>
            </a:r>
            <a:r>
              <a:rPr lang="it-IT" sz="1800" dirty="0" smtClean="0"/>
              <a:t>); mantiene tale carica fino al 1595, quando sotto il </a:t>
            </a:r>
            <a:r>
              <a:rPr lang="it-IT" sz="1800" dirty="0" err="1" smtClean="0"/>
              <a:t>granvisirato</a:t>
            </a:r>
            <a:r>
              <a:rPr lang="it-IT" sz="1800" dirty="0" smtClean="0"/>
              <a:t> di </a:t>
            </a:r>
            <a:r>
              <a:rPr lang="it-IT" sz="1800" dirty="0" err="1" smtClean="0"/>
              <a:t>Koca</a:t>
            </a:r>
            <a:r>
              <a:rPr lang="it-IT" sz="1800" dirty="0" smtClean="0"/>
              <a:t> </a:t>
            </a:r>
            <a:r>
              <a:rPr lang="it-IT" sz="1800" dirty="0" err="1" smtClean="0"/>
              <a:t>Paşha</a:t>
            </a:r>
            <a:r>
              <a:rPr lang="it-IT" sz="1800" dirty="0" smtClean="0"/>
              <a:t> viene promosso </a:t>
            </a:r>
            <a:r>
              <a:rPr lang="it-IT" sz="1800" b="1" dirty="0" smtClean="0"/>
              <a:t>Quarto Visir.</a:t>
            </a:r>
          </a:p>
          <a:p>
            <a:r>
              <a:rPr lang="it-IT" sz="1800" b="1" dirty="0" smtClean="0"/>
              <a:t>1594-1595:  </a:t>
            </a:r>
            <a:r>
              <a:rPr lang="it-IT" sz="1800" dirty="0" smtClean="0"/>
              <a:t>a capo di una flotta corsara compie numerose incursioni nell'Italia meridionale, particolarmente in Calabria;  saccheggia Soverato, </a:t>
            </a:r>
            <a:r>
              <a:rPr lang="it-IT" sz="1800" dirty="0" err="1" smtClean="0"/>
              <a:t>Cirò</a:t>
            </a:r>
            <a:r>
              <a:rPr lang="it-IT" sz="1800" dirty="0" smtClean="0"/>
              <a:t> Marina e Reggio.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FF0000"/>
                </a:solidFill>
              </a:rPr>
              <a:t>“</a:t>
            </a:r>
            <a:r>
              <a:rPr lang="it-IT" b="1" i="1" dirty="0" err="1" smtClean="0">
                <a:solidFill>
                  <a:srgbClr val="FF0000"/>
                </a:solidFill>
              </a:rPr>
              <a:t>Arrivaru</a:t>
            </a:r>
            <a:r>
              <a:rPr lang="it-IT" b="1" i="1" dirty="0" smtClean="0">
                <a:solidFill>
                  <a:srgbClr val="FF0000"/>
                </a:solidFill>
              </a:rPr>
              <a:t> li turchi, a la marina”</a:t>
            </a:r>
            <a:endParaRPr lang="it-IT" b="1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i="1" dirty="0" smtClean="0"/>
          </a:p>
          <a:p>
            <a:r>
              <a:rPr lang="it-IT" i="1" dirty="0" err="1" smtClean="0"/>
              <a:t>Arrivaru</a:t>
            </a:r>
            <a:r>
              <a:rPr lang="it-IT" i="1" dirty="0" smtClean="0"/>
              <a:t> li turchi, a la marina </a:t>
            </a:r>
            <a:br>
              <a:rPr lang="it-IT" i="1" dirty="0" smtClean="0"/>
            </a:br>
            <a:r>
              <a:rPr lang="it-IT" i="1" dirty="0" smtClean="0"/>
              <a:t>Cu Scipioni Cicala e novanta galeri. </a:t>
            </a:r>
            <a:br>
              <a:rPr lang="it-IT" i="1" dirty="0" smtClean="0"/>
            </a:br>
            <a:r>
              <a:rPr lang="it-IT" i="1" dirty="0" err="1" smtClean="0"/>
              <a:t>Na</a:t>
            </a:r>
            <a:r>
              <a:rPr lang="it-IT" i="1" dirty="0" smtClean="0"/>
              <a:t> </a:t>
            </a:r>
            <a:r>
              <a:rPr lang="it-IT" i="1" dirty="0" err="1" smtClean="0"/>
              <a:t>matina</a:t>
            </a:r>
            <a:r>
              <a:rPr lang="it-IT" i="1" dirty="0" smtClean="0"/>
              <a:t> di </a:t>
            </a:r>
            <a:r>
              <a:rPr lang="it-IT" i="1" dirty="0" err="1" smtClean="0"/>
              <a:t>maggiu</a:t>
            </a:r>
            <a:r>
              <a:rPr lang="it-IT" i="1" dirty="0" smtClean="0"/>
              <a:t>, </a:t>
            </a:r>
            <a:r>
              <a:rPr lang="it-IT" i="1" dirty="0" err="1" smtClean="0"/>
              <a:t>Cirò</a:t>
            </a:r>
            <a:r>
              <a:rPr lang="it-IT" i="1" dirty="0" smtClean="0"/>
              <a:t> </a:t>
            </a:r>
            <a:r>
              <a:rPr lang="it-IT" i="1" dirty="0" err="1" smtClean="0"/>
              <a:t>vozzi</a:t>
            </a:r>
            <a:r>
              <a:rPr lang="it-IT" i="1" dirty="0" smtClean="0"/>
              <a:t> </a:t>
            </a:r>
            <a:r>
              <a:rPr lang="it-IT" i="1" dirty="0" err="1" smtClean="0"/>
              <a:t>coraggiu</a:t>
            </a:r>
            <a:r>
              <a:rPr lang="it-IT" i="1" dirty="0" smtClean="0"/>
              <a:t> </a:t>
            </a:r>
            <a:br>
              <a:rPr lang="it-IT" i="1" dirty="0" smtClean="0"/>
            </a:br>
            <a:r>
              <a:rPr lang="it-IT" i="1" dirty="0" smtClean="0"/>
              <a:t>Mentre poi a </a:t>
            </a:r>
            <a:r>
              <a:rPr lang="it-IT" i="1" dirty="0" err="1" smtClean="0"/>
              <a:t>settembri</a:t>
            </a:r>
            <a:r>
              <a:rPr lang="it-IT" i="1" dirty="0" smtClean="0"/>
              <a:t>, toccò a </a:t>
            </a:r>
            <a:r>
              <a:rPr lang="it-IT" i="1" dirty="0" err="1" smtClean="0"/>
              <a:t>Riggiu</a:t>
            </a:r>
            <a:r>
              <a:rPr lang="it-IT" i="1" dirty="0" smtClean="0"/>
              <a:t>. </a:t>
            </a:r>
            <a:br>
              <a:rPr lang="it-IT" i="1" dirty="0" smtClean="0"/>
            </a:br>
            <a:r>
              <a:rPr lang="it-IT" i="1" dirty="0" smtClean="0"/>
              <a:t>Genti </a:t>
            </a:r>
            <a:r>
              <a:rPr lang="it-IT" i="1" dirty="0" err="1" smtClean="0"/>
              <a:t>fujiti</a:t>
            </a:r>
            <a:r>
              <a:rPr lang="it-IT" i="1" dirty="0" smtClean="0"/>
              <a:t>, </a:t>
            </a:r>
            <a:r>
              <a:rPr lang="it-IT" i="1" dirty="0" err="1" smtClean="0"/>
              <a:t>jiti</a:t>
            </a:r>
            <a:r>
              <a:rPr lang="it-IT" i="1" dirty="0" smtClean="0"/>
              <a:t> a la </a:t>
            </a:r>
            <a:r>
              <a:rPr lang="it-IT" i="1" dirty="0" err="1" smtClean="0"/>
              <a:t>muntagna</a:t>
            </a:r>
            <a:r>
              <a:rPr lang="it-IT" i="1" dirty="0" smtClean="0"/>
              <a:t>, </a:t>
            </a:r>
            <a:br>
              <a:rPr lang="it-IT" i="1" dirty="0" smtClean="0"/>
            </a:br>
            <a:r>
              <a:rPr lang="it-IT" i="1" dirty="0" err="1" smtClean="0"/>
              <a:t>Accussì</a:t>
            </a:r>
            <a:r>
              <a:rPr lang="it-IT" i="1" dirty="0" smtClean="0"/>
              <a:t> di li turchi nessuno vi </a:t>
            </a:r>
            <a:r>
              <a:rPr lang="it-IT" i="1" dirty="0" err="1" smtClean="0"/>
              <a:t>pigghia</a:t>
            </a:r>
            <a:r>
              <a:rPr lang="it-IT" i="1" dirty="0" smtClean="0"/>
              <a:t>!</a:t>
            </a:r>
          </a:p>
          <a:p>
            <a:pPr algn="r">
              <a:buNone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(Strofa popolare calabrese)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i="1" dirty="0" err="1" smtClean="0">
                <a:solidFill>
                  <a:srgbClr val="FF0000"/>
                </a:solidFill>
              </a:rPr>
              <a:t>Sinan</a:t>
            </a:r>
            <a:r>
              <a:rPr lang="it-IT" b="1" i="1" dirty="0" smtClean="0">
                <a:solidFill>
                  <a:srgbClr val="FF0000"/>
                </a:solidFill>
              </a:rPr>
              <a:t> </a:t>
            </a:r>
            <a:r>
              <a:rPr lang="it-IT" b="1" i="1" dirty="0" err="1" smtClean="0">
                <a:solidFill>
                  <a:srgbClr val="FF0000"/>
                </a:solidFill>
              </a:rPr>
              <a:t>Kapudan</a:t>
            </a:r>
            <a:r>
              <a:rPr lang="it-IT" b="1" i="1" dirty="0" smtClean="0">
                <a:solidFill>
                  <a:srgbClr val="FF0000"/>
                </a:solidFill>
              </a:rPr>
              <a:t> </a:t>
            </a:r>
            <a:r>
              <a:rPr lang="it-IT" b="1" i="1" dirty="0" err="1" smtClean="0">
                <a:solidFill>
                  <a:srgbClr val="FF0000"/>
                </a:solidFill>
              </a:rPr>
              <a:t>Pasha</a:t>
            </a:r>
            <a:r>
              <a:rPr lang="it-IT" dirty="0" smtClean="0">
                <a:solidFill>
                  <a:srgbClr val="FF0000"/>
                </a:solidFill>
              </a:rPr>
              <a:t>, Gran Visir e capo del governo imperiale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it-IT" b="1" dirty="0" smtClean="0"/>
              <a:t>1596: </a:t>
            </a:r>
            <a:r>
              <a:rPr lang="it-IT" dirty="0" smtClean="0"/>
              <a:t>viene nominato </a:t>
            </a:r>
            <a:r>
              <a:rPr lang="it-IT" b="1" dirty="0" smtClean="0"/>
              <a:t>Terzo Visir </a:t>
            </a:r>
            <a:r>
              <a:rPr lang="it-IT" dirty="0" smtClean="0"/>
              <a:t>ed accompagna il sultano Maometto III nella campagna di Ungheria. Nel settembre dello stesso anno conquista la fortezza di </a:t>
            </a:r>
            <a:r>
              <a:rPr lang="it-IT" dirty="0" err="1" smtClean="0"/>
              <a:t>Hatvan</a:t>
            </a:r>
            <a:r>
              <a:rPr lang="it-IT" dirty="0" smtClean="0"/>
              <a:t>, ed è presente al successivo e vittorioso assedio della città di </a:t>
            </a:r>
            <a:r>
              <a:rPr lang="it-IT" dirty="0" err="1" smtClean="0"/>
              <a:t>Eger</a:t>
            </a:r>
            <a:r>
              <a:rPr lang="it-IT" dirty="0" smtClean="0"/>
              <a:t> e alla battaglia di </a:t>
            </a:r>
            <a:r>
              <a:rPr lang="it-IT" dirty="0" err="1" smtClean="0"/>
              <a:t>Mező-Kerésztes</a:t>
            </a:r>
            <a:r>
              <a:rPr lang="it-IT" dirty="0" smtClean="0"/>
              <a:t> (in ottobre). Prende quindi parte all'assalto finale, che dopo un inizio disastroso si volge in un'inaspettata e grande vittoria per gli Ottomani. In ricompensa per i suoi servigi, viene nominato </a:t>
            </a:r>
            <a:r>
              <a:rPr lang="it-IT" b="1" dirty="0" smtClean="0"/>
              <a:t>Gran Visir (primo ministro) </a:t>
            </a:r>
            <a:r>
              <a:rPr lang="it-IT" dirty="0" smtClean="0"/>
              <a:t>il 27 ottobre 1596, ma viene deposto il 5 dicembre 1596, dopo soli 40 giorni, a causa del suo temperamento impulsivo.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Gli ultimi anni e la morte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914400" y="2000272"/>
            <a:ext cx="7772400" cy="4572000"/>
          </a:xfrm>
        </p:spPr>
        <p:txBody>
          <a:bodyPr>
            <a:normAutofit fontScale="77500" lnSpcReduction="20000"/>
          </a:bodyPr>
          <a:lstStyle/>
          <a:p>
            <a:r>
              <a:rPr lang="it-IT" b="1" dirty="0" smtClean="0"/>
              <a:t>1597-1598: </a:t>
            </a:r>
            <a:r>
              <a:rPr lang="it-IT" dirty="0" smtClean="0"/>
              <a:t>torna alla carica di </a:t>
            </a:r>
            <a:r>
              <a:rPr lang="it-IT" b="1" dirty="0" err="1" smtClean="0"/>
              <a:t>Beylerbey</a:t>
            </a:r>
            <a:r>
              <a:rPr lang="it-IT" b="1" dirty="0" smtClean="0"/>
              <a:t> </a:t>
            </a:r>
            <a:r>
              <a:rPr lang="it-IT" dirty="0" smtClean="0"/>
              <a:t>a Damasco, in Siria.</a:t>
            </a:r>
          </a:p>
          <a:p>
            <a:r>
              <a:rPr lang="it-IT" b="1" dirty="0" smtClean="0"/>
              <a:t>1599: </a:t>
            </a:r>
            <a:r>
              <a:rPr lang="it-IT" dirty="0" smtClean="0"/>
              <a:t>viene nominato per la seconda volta  </a:t>
            </a:r>
            <a:r>
              <a:rPr lang="it-IT" b="1" dirty="0" err="1" smtClean="0"/>
              <a:t>Kapudan</a:t>
            </a:r>
            <a:r>
              <a:rPr lang="it-IT" b="1" dirty="0" smtClean="0"/>
              <a:t> </a:t>
            </a:r>
            <a:r>
              <a:rPr lang="it-IT" b="1" dirty="0" err="1" smtClean="0"/>
              <a:t>Paşha</a:t>
            </a:r>
            <a:r>
              <a:rPr lang="it-IT" b="1" dirty="0" smtClean="0"/>
              <a:t> </a:t>
            </a:r>
            <a:r>
              <a:rPr lang="it-IT" dirty="0" smtClean="0"/>
              <a:t>e viene di nuovo inviato in Italia al comando di una flotta corsara. </a:t>
            </a:r>
          </a:p>
          <a:p>
            <a:r>
              <a:rPr lang="it-IT" b="1" dirty="0" smtClean="0"/>
              <a:t>1602:</a:t>
            </a:r>
            <a:r>
              <a:rPr lang="it-IT" dirty="0" smtClean="0"/>
              <a:t> la sua meta è ancora la Calabria. Tenta la presa di Reggio con 3000 uomini che vengono fronteggiati da 1000 reggini, tra cui 400 uomini condotti da Gerolamo </a:t>
            </a:r>
            <a:r>
              <a:rPr lang="it-IT" dirty="0" err="1" smtClean="0"/>
              <a:t>Musitano</a:t>
            </a:r>
            <a:r>
              <a:rPr lang="it-IT" dirty="0" smtClean="0"/>
              <a:t>, che lo sconfiggono a Sant'Agata.</a:t>
            </a:r>
          </a:p>
          <a:p>
            <a:r>
              <a:rPr lang="it-IT" b="1" dirty="0" smtClean="0"/>
              <a:t>1604:</a:t>
            </a:r>
            <a:r>
              <a:rPr lang="it-IT" dirty="0" smtClean="0"/>
              <a:t> torna all’esercito di terra ed assume il comando del fronte orientale, dov‘è scoppiata una nuova guerra tra gli Ottomani e i Persiani</a:t>
            </a:r>
          </a:p>
          <a:p>
            <a:r>
              <a:rPr lang="it-IT" b="1" dirty="0" smtClean="0"/>
              <a:t>1605 </a:t>
            </a:r>
            <a:r>
              <a:rPr lang="it-IT" dirty="0" smtClean="0"/>
              <a:t> subisce una grave disfatta presso il lago </a:t>
            </a:r>
            <a:r>
              <a:rPr lang="it-IT" dirty="0" err="1" smtClean="0"/>
              <a:t>Urmiya</a:t>
            </a:r>
            <a:r>
              <a:rPr lang="it-IT" dirty="0" smtClean="0"/>
              <a:t> e muore nel corso della ritirata.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162</TotalTime>
  <Words>689</Words>
  <Application>Microsoft Office PowerPoint</Application>
  <PresentationFormat>Presentazione su schermo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Universo</vt:lpstr>
      <vt:lpstr>Sinan Kapudan Pasha,  il Gran Visir genovese</vt:lpstr>
      <vt:lpstr>Sinan Kapudan Pasha</vt:lpstr>
      <vt:lpstr>Scipione Cicala schiavo dei Turchi da Genova a Istanbul</vt:lpstr>
      <vt:lpstr>Cığalazade Yusuf: da schiavo a Visir</vt:lpstr>
      <vt:lpstr>“Arrivaru li turchi, a la marina”</vt:lpstr>
      <vt:lpstr>Sinan Kapudan Pasha, Gran Visir e capo del governo imperiale</vt:lpstr>
      <vt:lpstr>Gli ultimi anni e la morte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Sinan Kapudan Pasha,  il Gran Visir genovese</dc:title>
  <dc:creator> </dc:creator>
  <cp:lastModifiedBy> </cp:lastModifiedBy>
  <cp:revision>18</cp:revision>
  <dcterms:created xsi:type="dcterms:W3CDTF">2010-03-08T20:33:57Z</dcterms:created>
  <dcterms:modified xsi:type="dcterms:W3CDTF">2010-03-09T23:56:07Z</dcterms:modified>
</cp:coreProperties>
</file>