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8"/>
  </p:notesMasterIdLst>
  <p:sldIdLst>
    <p:sldId id="256" r:id="rId2"/>
    <p:sldId id="258" r:id="rId3"/>
    <p:sldId id="259" r:id="rId4"/>
    <p:sldId id="260" r:id="rId5"/>
    <p:sldId id="261" r:id="rId6"/>
    <p:sldId id="262" r:id="rId7"/>
    <p:sldId id="263" r:id="rId8"/>
    <p:sldId id="264" r:id="rId9"/>
    <p:sldId id="265"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66" r:id="rId3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13" autoAdjust="0"/>
    <p:restoredTop sz="94671" autoAdjust="0"/>
  </p:normalViewPr>
  <p:slideViewPr>
    <p:cSldViewPr>
      <p:cViewPr varScale="1">
        <p:scale>
          <a:sx n="98" d="100"/>
          <a:sy n="98" d="100"/>
        </p:scale>
        <p:origin x="-2288" y="-104"/>
      </p:cViewPr>
      <p:guideLst>
        <p:guide orient="horz" pos="2160"/>
        <p:guide pos="2880"/>
      </p:guideLst>
    </p:cSldViewPr>
  </p:slideViewPr>
  <p:outlineViewPr>
    <p:cViewPr>
      <p:scale>
        <a:sx n="33" d="100"/>
        <a:sy n="33" d="100"/>
      </p:scale>
      <p:origin x="0" y="23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notesMaster" Target="notesMasters/notes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A42F334-C08E-4577-8EEB-668811EB6BA8}" type="datetimeFigureOut">
              <a:rPr lang="en-US"/>
              <a:pPr>
                <a:defRPr/>
              </a:pPr>
              <a:t>06/12/13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CDEDC7D-8788-4893-A62D-B29F41E8D929}" type="slidenum">
              <a:rPr lang="en-US"/>
              <a:pPr>
                <a:defRPr/>
              </a:pPr>
              <a:t>‹n.›</a:t>
            </a:fld>
            <a:endParaRPr lang="en-US"/>
          </a:p>
        </p:txBody>
      </p:sp>
    </p:spTree>
    <p:extLst>
      <p:ext uri="{BB962C8B-B14F-4D97-AF65-F5344CB8AC3E}">
        <p14:creationId xmlns:p14="http://schemas.microsoft.com/office/powerpoint/2010/main" val="18307929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683427A-479C-45AC-B59D-CAED32677C9B}" type="slidenum">
              <a:rPr lang="en-US" smtClean="0"/>
              <a:pPr fontAlgn="base">
                <a:spcBef>
                  <a:spcPct val="0"/>
                </a:spcBef>
                <a:spcAft>
                  <a:spcPct val="0"/>
                </a:spcAft>
                <a:defRPr/>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solidFill>
          <a:schemeClr val="bg1"/>
        </a:solidFill>
        <a:effectLst/>
      </p:bgPr>
    </p:bg>
    <p:spTree>
      <p:nvGrpSpPr>
        <p:cNvPr id="1" name=""/>
        <p:cNvGrpSpPr/>
        <p:nvPr/>
      </p:nvGrpSpPr>
      <p:grpSpPr>
        <a:xfrm>
          <a:off x="0" y="0"/>
          <a:ext cx="0" cy="0"/>
          <a:chOff x="0" y="0"/>
          <a:chExt cx="0" cy="0"/>
        </a:xfrm>
      </p:grpSpPr>
      <p:sp>
        <p:nvSpPr>
          <p:cNvPr id="4" name="Rectangle 20"/>
          <p:cNvSpPr/>
          <p:nvPr userDrawn="1"/>
        </p:nvSpPr>
        <p:spPr>
          <a:xfrm>
            <a:off x="928688" y="3648075"/>
            <a:ext cx="7291387"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6" name="Picture 4" descr="NewMarchio"/>
          <p:cNvPicPr>
            <a:picLocks noChangeAspect="1" noChangeArrowheads="1"/>
          </p:cNvPicPr>
          <p:nvPr userDrawn="1"/>
        </p:nvPicPr>
        <p:blipFill>
          <a:blip r:embed="rId2" cstate="print"/>
          <a:srcRect/>
          <a:stretch>
            <a:fillRect/>
          </a:stretch>
        </p:blipFill>
        <p:spPr bwMode="auto">
          <a:xfrm>
            <a:off x="71438" y="71438"/>
            <a:ext cx="642937" cy="642937"/>
          </a:xfrm>
          <a:prstGeom prst="rect">
            <a:avLst/>
          </a:prstGeom>
          <a:noFill/>
          <a:ln w="9525">
            <a:noFill/>
            <a:miter lim="800000"/>
            <a:headEnd/>
            <a:tailEnd/>
          </a:ln>
        </p:spPr>
      </p:pic>
      <p:sp>
        <p:nvSpPr>
          <p:cNvPr id="7" name="Rectangle 17"/>
          <p:cNvSpPr>
            <a:spLocks noChangeArrowheads="1"/>
          </p:cNvSpPr>
          <p:nvPr userDrawn="1"/>
        </p:nvSpPr>
        <p:spPr bwMode="auto">
          <a:xfrm>
            <a:off x="0" y="765175"/>
            <a:ext cx="827088" cy="6092825"/>
          </a:xfrm>
          <a:prstGeom prst="rect">
            <a:avLst/>
          </a:prstGeom>
          <a:solidFill>
            <a:srgbClr val="FFC1E0"/>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10" name="Rectangle 19"/>
          <p:cNvSpPr>
            <a:spLocks noChangeArrowheads="1"/>
          </p:cNvSpPr>
          <p:nvPr userDrawn="1"/>
        </p:nvSpPr>
        <p:spPr bwMode="auto">
          <a:xfrm>
            <a:off x="828675" y="0"/>
            <a:ext cx="7491413" cy="765175"/>
          </a:xfrm>
          <a:prstGeom prst="rect">
            <a:avLst/>
          </a:prstGeom>
          <a:solidFill>
            <a:srgbClr val="62D862">
              <a:alpha val="75999"/>
            </a:srgbClr>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pic>
        <p:nvPicPr>
          <p:cNvPr id="11" name="Picture 20" descr="logodipartimento"/>
          <p:cNvPicPr>
            <a:picLocks noChangeAspect="1" noChangeArrowheads="1"/>
          </p:cNvPicPr>
          <p:nvPr userDrawn="1"/>
        </p:nvPicPr>
        <p:blipFill>
          <a:blip r:embed="rId3" cstate="print"/>
          <a:srcRect/>
          <a:stretch>
            <a:fillRect/>
          </a:stretch>
        </p:blipFill>
        <p:spPr bwMode="auto">
          <a:xfrm>
            <a:off x="8358188" y="71438"/>
            <a:ext cx="714375" cy="714375"/>
          </a:xfrm>
          <a:prstGeom prst="rect">
            <a:avLst/>
          </a:prstGeom>
          <a:noFill/>
          <a:ln w="9525">
            <a:noFill/>
            <a:miter lim="800000"/>
            <a:headEnd/>
            <a:tailEnd/>
          </a:ln>
        </p:spPr>
      </p:pic>
      <p:sp>
        <p:nvSpPr>
          <p:cNvPr id="12" name="Rectangle 10"/>
          <p:cNvSpPr>
            <a:spLocks noChangeArrowheads="1"/>
          </p:cNvSpPr>
          <p:nvPr userDrawn="1"/>
        </p:nvSpPr>
        <p:spPr bwMode="auto">
          <a:xfrm>
            <a:off x="928688" y="3643313"/>
            <a:ext cx="214312" cy="1284287"/>
          </a:xfrm>
          <a:prstGeom prst="rect">
            <a:avLst/>
          </a:prstGeom>
          <a:solidFill>
            <a:srgbClr val="62D862">
              <a:alpha val="75000"/>
            </a:srgbClr>
          </a:solidFill>
          <a:ln w="9525">
            <a:solidFill>
              <a:srgbClr val="62D862"/>
            </a:solid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13" name="Rectangle 26"/>
          <p:cNvSpPr>
            <a:spLocks noChangeArrowheads="1"/>
          </p:cNvSpPr>
          <p:nvPr userDrawn="1"/>
        </p:nvSpPr>
        <p:spPr bwMode="auto">
          <a:xfrm>
            <a:off x="928688" y="5072063"/>
            <a:ext cx="238125" cy="642937"/>
          </a:xfrm>
          <a:prstGeom prst="rect">
            <a:avLst/>
          </a:prstGeom>
          <a:solidFill>
            <a:srgbClr val="FFC1E0">
              <a:alpha val="70000"/>
            </a:srgbClr>
          </a:solidFill>
          <a:ln w="9525">
            <a:solidFill>
              <a:srgbClr val="FFC1E0"/>
            </a:solid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8" name="Title 7"/>
          <p:cNvSpPr>
            <a:spLocks noGrp="1"/>
          </p:cNvSpPr>
          <p:nvPr>
            <p:ph type="ctrTitle"/>
          </p:nvPr>
        </p:nvSpPr>
        <p:spPr>
          <a:xfrm>
            <a:off x="1219200" y="3733800"/>
            <a:ext cx="6858000" cy="1143000"/>
          </a:xfrm>
        </p:spPr>
        <p:txBody>
          <a:bodyPr anchor="ctr"/>
          <a:lstStyle>
            <a:lvl1pPr algn="r">
              <a:defRPr sz="3200">
                <a:solidFill>
                  <a:schemeClr val="tx1"/>
                </a:solidFill>
              </a:defRPr>
            </a:lvl1pPr>
          </a:lstStyle>
          <a:p>
            <a:r>
              <a:rPr lang="it-IT" dirty="0" smtClean="0"/>
              <a:t>Fare clic per modificare lo stile del titolo</a:t>
            </a:r>
            <a:endParaRPr lang="en-US" dirty="0"/>
          </a:p>
        </p:txBody>
      </p:sp>
      <p:sp>
        <p:nvSpPr>
          <p:cNvPr id="9" name="Subtitle 8"/>
          <p:cNvSpPr>
            <a:spLocks noGrp="1"/>
          </p:cNvSpPr>
          <p:nvPr>
            <p:ph type="subTitle" idx="1"/>
          </p:nvPr>
        </p:nvSpPr>
        <p:spPr>
          <a:xfrm>
            <a:off x="1219200" y="5124450"/>
            <a:ext cx="6858000" cy="533400"/>
          </a:xfrm>
        </p:spPr>
        <p:txBody>
          <a:bodyPr anchor="ct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it-IT" dirty="0" smtClean="0"/>
              <a:t>Fare clic per modificare lo stile del sottotitolo dello schema</a:t>
            </a:r>
            <a:endParaRPr lang="en-US" dirty="0"/>
          </a:p>
        </p:txBody>
      </p:sp>
      <p:sp>
        <p:nvSpPr>
          <p:cNvPr id="14" name="Date Placeholder 27"/>
          <p:cNvSpPr>
            <a:spLocks noGrp="1"/>
          </p:cNvSpPr>
          <p:nvPr>
            <p:ph type="dt" sz="half" idx="10"/>
          </p:nvPr>
        </p:nvSpPr>
        <p:spPr>
          <a:xfrm>
            <a:off x="6400800" y="6354763"/>
            <a:ext cx="2286000" cy="366712"/>
          </a:xfrm>
        </p:spPr>
        <p:txBody>
          <a:bodyPr/>
          <a:lstStyle>
            <a:lvl1pPr>
              <a:defRPr sz="1400"/>
            </a:lvl1pPr>
          </a:lstStyle>
          <a:p>
            <a:pPr>
              <a:defRPr/>
            </a:pPr>
            <a:fld id="{823DCB18-4AD0-43A5-B308-C0F5F507F1FF}" type="datetimeFigureOut">
              <a:rPr lang="en-US"/>
              <a:pPr>
                <a:defRPr/>
              </a:pPr>
              <a:t>06/12/13</a:t>
            </a:fld>
            <a:endParaRPr lang="en-US"/>
          </a:p>
        </p:txBody>
      </p:sp>
      <p:sp>
        <p:nvSpPr>
          <p:cNvPr id="15" name="Footer Placeholder 16"/>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16" name="Slide Number Placeholder 28"/>
          <p:cNvSpPr>
            <a:spLocks noGrp="1"/>
          </p:cNvSpPr>
          <p:nvPr>
            <p:ph type="sldNum" sz="quarter" idx="12"/>
          </p:nvPr>
        </p:nvSpPr>
        <p:spPr>
          <a:xfrm>
            <a:off x="1216025" y="6354763"/>
            <a:ext cx="1219200" cy="366712"/>
          </a:xfrm>
        </p:spPr>
        <p:txBody>
          <a:bodyPr/>
          <a:lstStyle>
            <a:lvl1pPr>
              <a:defRPr/>
            </a:lvl1pPr>
          </a:lstStyle>
          <a:p>
            <a:pPr>
              <a:defRPr/>
            </a:pPr>
            <a:fld id="{19E941E7-AF94-40A6-A4C4-9092E9FE5C57}" type="slidenum">
              <a:rPr lang="en-US"/>
              <a:pPr>
                <a:defRPr/>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13"/>
          <p:cNvSpPr>
            <a:spLocks noGrp="1"/>
          </p:cNvSpPr>
          <p:nvPr>
            <p:ph type="dt" sz="half" idx="10"/>
          </p:nvPr>
        </p:nvSpPr>
        <p:spPr/>
        <p:txBody>
          <a:bodyPr/>
          <a:lstStyle>
            <a:lvl1pPr>
              <a:defRPr/>
            </a:lvl1pPr>
          </a:lstStyle>
          <a:p>
            <a:pPr>
              <a:defRPr/>
            </a:pPr>
            <a:fld id="{09F370BF-EB13-4948-8A73-69F71A09849D}" type="datetimeFigureOut">
              <a:rPr lang="en-US"/>
              <a:pPr>
                <a:defRPr/>
              </a:pPr>
              <a:t>06/12/13</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CD8096E9-85A3-48A3-85CD-D16BAC270D23}"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4"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5" name="Isosceles Triangle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traight Connector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Vertical Tit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3"/>
          <p:cNvSpPr>
            <a:spLocks noGrp="1"/>
          </p:cNvSpPr>
          <p:nvPr>
            <p:ph type="dt" sz="half" idx="10"/>
          </p:nvPr>
        </p:nvSpPr>
        <p:spPr/>
        <p:txBody>
          <a:bodyPr/>
          <a:lstStyle>
            <a:lvl1pPr>
              <a:defRPr/>
            </a:lvl1pPr>
          </a:lstStyle>
          <a:p>
            <a:pPr>
              <a:defRPr/>
            </a:pPr>
            <a:fld id="{33577580-9739-4799-A22F-57C0B508987A}" type="datetimeFigureOut">
              <a:rPr lang="en-US"/>
              <a:pPr>
                <a:defRPr/>
              </a:pPr>
              <a:t>06/12/13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BB6F9A0-58AA-4549-A9F6-2696863C68FC}"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Pr>
        <a:solidFill>
          <a:schemeClr val="bg1">
            <a:alpha val="50195"/>
          </a:schemeClr>
        </a:solidFill>
        <a:effectLst/>
      </p:bgPr>
    </p:bg>
    <p:spTree>
      <p:nvGrpSpPr>
        <p:cNvPr id="1" name=""/>
        <p:cNvGrpSpPr/>
        <p:nvPr/>
      </p:nvGrpSpPr>
      <p:grpSpPr>
        <a:xfrm>
          <a:off x="0" y="0"/>
          <a:ext cx="0" cy="0"/>
          <a:chOff x="0" y="0"/>
          <a:chExt cx="0" cy="0"/>
        </a:xfrm>
      </p:grpSpPr>
      <p:pic>
        <p:nvPicPr>
          <p:cNvPr id="4" name="Picture 4" descr="NewMarchio"/>
          <p:cNvPicPr>
            <a:picLocks noChangeAspect="1" noChangeArrowheads="1"/>
          </p:cNvPicPr>
          <p:nvPr userDrawn="1"/>
        </p:nvPicPr>
        <p:blipFill>
          <a:blip r:embed="rId2" cstate="print"/>
          <a:srcRect/>
          <a:stretch>
            <a:fillRect/>
          </a:stretch>
        </p:blipFill>
        <p:spPr bwMode="auto">
          <a:xfrm>
            <a:off x="71438" y="71438"/>
            <a:ext cx="642937" cy="642937"/>
          </a:xfrm>
          <a:prstGeom prst="rect">
            <a:avLst/>
          </a:prstGeom>
          <a:noFill/>
          <a:ln w="9525">
            <a:noFill/>
            <a:miter lim="800000"/>
            <a:headEnd/>
            <a:tailEnd/>
          </a:ln>
        </p:spPr>
      </p:pic>
      <p:sp>
        <p:nvSpPr>
          <p:cNvPr id="5" name="Rectangle 17"/>
          <p:cNvSpPr>
            <a:spLocks noChangeArrowheads="1"/>
          </p:cNvSpPr>
          <p:nvPr userDrawn="1"/>
        </p:nvSpPr>
        <p:spPr bwMode="auto">
          <a:xfrm>
            <a:off x="0" y="765175"/>
            <a:ext cx="357188" cy="6092825"/>
          </a:xfrm>
          <a:prstGeom prst="rect">
            <a:avLst/>
          </a:prstGeom>
          <a:solidFill>
            <a:srgbClr val="FFC1E0"/>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6" name="Rectangle 19"/>
          <p:cNvSpPr>
            <a:spLocks noChangeArrowheads="1"/>
          </p:cNvSpPr>
          <p:nvPr userDrawn="1"/>
        </p:nvSpPr>
        <p:spPr bwMode="auto">
          <a:xfrm>
            <a:off x="828675" y="0"/>
            <a:ext cx="7491413" cy="357188"/>
          </a:xfrm>
          <a:prstGeom prst="rect">
            <a:avLst/>
          </a:prstGeom>
          <a:solidFill>
            <a:srgbClr val="62D862">
              <a:alpha val="75999"/>
            </a:srgbClr>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pic>
        <p:nvPicPr>
          <p:cNvPr id="7" name="Picture 20" descr="logodipartimento"/>
          <p:cNvPicPr>
            <a:picLocks noChangeAspect="1" noChangeArrowheads="1"/>
          </p:cNvPicPr>
          <p:nvPr userDrawn="1"/>
        </p:nvPicPr>
        <p:blipFill>
          <a:blip r:embed="rId3" cstate="print"/>
          <a:srcRect/>
          <a:stretch>
            <a:fillRect/>
          </a:stretch>
        </p:blipFill>
        <p:spPr bwMode="auto">
          <a:xfrm>
            <a:off x="8358188" y="71438"/>
            <a:ext cx="714375" cy="714375"/>
          </a:xfrm>
          <a:prstGeom prst="rect">
            <a:avLst/>
          </a:prstGeom>
          <a:noFill/>
          <a:ln w="9525">
            <a:noFill/>
            <a:miter lim="800000"/>
            <a:headEnd/>
            <a:tailEnd/>
          </a:ln>
        </p:spPr>
      </p:pic>
      <p:sp>
        <p:nvSpPr>
          <p:cNvPr id="2" name="Title 1"/>
          <p:cNvSpPr>
            <a:spLocks noGrp="1"/>
          </p:cNvSpPr>
          <p:nvPr>
            <p:ph type="title"/>
          </p:nvPr>
        </p:nvSpPr>
        <p:spPr>
          <a:xfrm>
            <a:off x="457200" y="500042"/>
            <a:ext cx="8229600" cy="642958"/>
          </a:xfrm>
        </p:spPr>
        <p:txBody>
          <a:bodyPr/>
          <a:lstStyle/>
          <a:p>
            <a:r>
              <a:rPr lang="it-IT" dirty="0" smtClean="0"/>
              <a:t>Fare clic per modificare lo stile del titolo</a:t>
            </a:r>
            <a:endParaRPr lang="en-US" dirty="0"/>
          </a:p>
        </p:txBody>
      </p:sp>
      <p:sp>
        <p:nvSpPr>
          <p:cNvPr id="8" name="Content Placeholder 7"/>
          <p:cNvSpPr>
            <a:spLocks noGrp="1"/>
          </p:cNvSpPr>
          <p:nvPr>
            <p:ph sz="quarter" idx="1"/>
          </p:nvPr>
        </p:nvSpPr>
        <p:spPr>
          <a:xfrm>
            <a:off x="457200" y="1219200"/>
            <a:ext cx="8229600" cy="4937760"/>
          </a:xfrm>
        </p:spPr>
        <p:txBody>
          <a:bodyPr/>
          <a:lstStyle>
            <a:lvl1pPr>
              <a:buClr>
                <a:schemeClr val="tx2"/>
              </a:buClr>
              <a:defRPr/>
            </a:lvl1pPr>
            <a:lvl2pPr>
              <a:buClr>
                <a:schemeClr val="tx1">
                  <a:lumMod val="50000"/>
                  <a:lumOff val="50000"/>
                </a:schemeClr>
              </a:buClr>
              <a:defRPr/>
            </a:lvl2p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en-US" dirty="0"/>
          </a:p>
        </p:txBody>
      </p:sp>
      <p:sp>
        <p:nvSpPr>
          <p:cNvPr id="9" name="Date Placeholder 3"/>
          <p:cNvSpPr>
            <a:spLocks noGrp="1"/>
          </p:cNvSpPr>
          <p:nvPr>
            <p:ph type="dt" sz="half" idx="10"/>
          </p:nvPr>
        </p:nvSpPr>
        <p:spPr/>
        <p:txBody>
          <a:bodyPr/>
          <a:lstStyle>
            <a:lvl1pPr>
              <a:defRPr/>
            </a:lvl1pPr>
          </a:lstStyle>
          <a:p>
            <a:pPr>
              <a:defRPr/>
            </a:pPr>
            <a:fld id="{2B68D75E-7161-4331-AD3D-2B9730A5B33C}" type="datetimeFigureOut">
              <a:rPr lang="en-US"/>
              <a:pPr>
                <a:defRPr/>
              </a:pPr>
              <a:t>06/12/13</a:t>
            </a:fld>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DBCFFA45-37AA-4D69-83A8-8F1A56B6654C}"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4" name="Rectangle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it-IT" smtClean="0"/>
              <a:t>Fare clic per modificare lo stile del titolo</a:t>
            </a:r>
            <a:endParaRPr lang="en-US"/>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it-IT" smtClean="0"/>
              <a:t>Fare clic per modificare stili del testo dello schema</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pPr>
              <a:defRPr/>
            </a:pPr>
            <a:fld id="{33B7F088-5ECA-4031-9E7E-5F943CD39F3C}" type="datetimeFigureOut">
              <a:rPr lang="en-US"/>
              <a:pPr>
                <a:defRPr/>
              </a:pPr>
              <a:t>06/12/13</a:t>
            </a:fld>
            <a:endParaRPr lang="en-US"/>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7A2FB48D-784E-49FB-B32B-10AEA77D8B06}" type="slidenum">
              <a:rPr lang="en-US"/>
              <a:pPr>
                <a:defRPr/>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it-IT" smtClean="0"/>
              <a:t>Fare clic per modificare lo stile del titolo</a:t>
            </a:r>
            <a:endParaRPr lang="en-US"/>
          </a:p>
        </p:txBody>
      </p:sp>
      <p:sp>
        <p:nvSpPr>
          <p:cNvPr id="9" name="Content Placeholder 8"/>
          <p:cNvSpPr>
            <a:spLocks noGrp="1"/>
          </p:cNvSpPr>
          <p:nvPr>
            <p:ph sz="quarter" idx="1"/>
          </p:nvPr>
        </p:nvSpPr>
        <p:spPr>
          <a:xfrm>
            <a:off x="457200" y="1219200"/>
            <a:ext cx="4041648" cy="49377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Date Placeholder 13"/>
          <p:cNvSpPr>
            <a:spLocks noGrp="1"/>
          </p:cNvSpPr>
          <p:nvPr>
            <p:ph type="dt" sz="half" idx="10"/>
          </p:nvPr>
        </p:nvSpPr>
        <p:spPr/>
        <p:txBody>
          <a:bodyPr/>
          <a:lstStyle>
            <a:lvl1pPr>
              <a:defRPr/>
            </a:lvl1pPr>
          </a:lstStyle>
          <a:p>
            <a:pPr>
              <a:defRPr/>
            </a:pPr>
            <a:fld id="{B6A1CE52-B575-4851-A57B-11C4A6B8B605}" type="datetimeFigureOut">
              <a:rPr lang="en-US"/>
              <a:pPr>
                <a:defRPr/>
              </a:pPr>
              <a:t>06/12/13</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6EA81C8B-1090-432A-8608-13CB015F8F00}" type="slidenum">
              <a:rPr lang="en-US"/>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11" name="Content Placeholder 10"/>
          <p:cNvSpPr>
            <a:spLocks noGrp="1"/>
          </p:cNvSpPr>
          <p:nvPr>
            <p:ph sz="quarter" idx="2"/>
          </p:nvPr>
        </p:nvSpPr>
        <p:spPr>
          <a:xfrm>
            <a:off x="457200" y="2133600"/>
            <a:ext cx="4038600" cy="40386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13"/>
          <p:cNvSpPr>
            <a:spLocks noGrp="1"/>
          </p:cNvSpPr>
          <p:nvPr>
            <p:ph type="dt" sz="half" idx="10"/>
          </p:nvPr>
        </p:nvSpPr>
        <p:spPr/>
        <p:txBody>
          <a:bodyPr/>
          <a:lstStyle>
            <a:lvl1pPr>
              <a:defRPr/>
            </a:lvl1pPr>
          </a:lstStyle>
          <a:p>
            <a:pPr>
              <a:defRPr/>
            </a:pPr>
            <a:fld id="{3A69E4FC-CD3A-4933-AD32-BC7FC5614AF0}" type="datetimeFigureOut">
              <a:rPr lang="en-US"/>
              <a:pPr>
                <a:defRPr/>
              </a:pPr>
              <a:t>06/12/13</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4A1A87F1-3001-4C42-AE7A-2B4E7E4EFEC9}" type="slidenum">
              <a:rPr lang="en-US"/>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228600"/>
            <a:ext cx="8229600" cy="914400"/>
          </a:xfrm>
        </p:spPr>
        <p:txBody>
          <a:bodyPr/>
          <a:lstStyle/>
          <a:p>
            <a:r>
              <a:rPr lang="it-IT" smtClean="0"/>
              <a:t>Fare clic per modificare lo stile del titolo</a:t>
            </a:r>
            <a:endParaRPr lang="en-US"/>
          </a:p>
        </p:txBody>
      </p:sp>
      <p:sp>
        <p:nvSpPr>
          <p:cNvPr id="4" name="Date Placeholder 2"/>
          <p:cNvSpPr>
            <a:spLocks noGrp="1"/>
          </p:cNvSpPr>
          <p:nvPr>
            <p:ph type="dt" sz="half" idx="10"/>
          </p:nvPr>
        </p:nvSpPr>
        <p:spPr/>
        <p:txBody>
          <a:bodyPr/>
          <a:lstStyle>
            <a:lvl1pPr>
              <a:defRPr/>
            </a:lvl1pPr>
          </a:lstStyle>
          <a:p>
            <a:pPr>
              <a:defRPr/>
            </a:pPr>
            <a:fld id="{F4563296-4958-4EA6-AD6B-F8ADA65CDE14}" type="datetimeFigureOut">
              <a:rPr lang="en-US"/>
              <a:pPr>
                <a:defRPr/>
              </a:pPr>
              <a:t>06/12/13</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BF9A6FE0-B245-43D6-BEEB-6B9490B421B5}" type="slidenum">
              <a:rPr lang="en-US"/>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3"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D371FCEC-9316-449F-8507-8E2140EF4545}" type="datetimeFigureOut">
              <a:rPr lang="en-US"/>
              <a:pPr>
                <a:defRPr/>
              </a:pPr>
              <a:t>06/12/13</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5E79D9EA-1C54-4423-9DE3-BCE1224F54FF}"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Straight Connector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Isosceles Triang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it-IT" smtClean="0"/>
              <a:t>Fare clic per modificare lo stile del titolo</a:t>
            </a:r>
            <a:endParaRPr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it-IT" smtClean="0"/>
              <a:t>Fare clic per modificare stili del testo dello schema</a:t>
            </a:r>
          </a:p>
        </p:txBody>
      </p:sp>
      <p:sp>
        <p:nvSpPr>
          <p:cNvPr id="12" name="Content Placeholder 11"/>
          <p:cNvSpPr>
            <a:spLocks noGrp="1"/>
          </p:cNvSpPr>
          <p:nvPr>
            <p:ph sz="quarter" idx="1"/>
          </p:nvPr>
        </p:nvSpPr>
        <p:spPr>
          <a:xfrm>
            <a:off x="304800" y="304800"/>
            <a:ext cx="5715000" cy="57150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8" name="Date Placeholder 4"/>
          <p:cNvSpPr>
            <a:spLocks noGrp="1"/>
          </p:cNvSpPr>
          <p:nvPr>
            <p:ph type="dt" sz="half" idx="10"/>
          </p:nvPr>
        </p:nvSpPr>
        <p:spPr/>
        <p:txBody>
          <a:bodyPr/>
          <a:lstStyle>
            <a:lvl1pPr>
              <a:defRPr/>
            </a:lvl1pPr>
          </a:lstStyle>
          <a:p>
            <a:pPr>
              <a:defRPr/>
            </a:pPr>
            <a:fld id="{F96E99A0-9FF5-4EDD-A074-427CBD2AC2BF}" type="datetimeFigureOut">
              <a:rPr lang="en-US"/>
              <a:pPr>
                <a:defRPr/>
              </a:pPr>
              <a:t>06/12/13</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E081B0FF-CDBC-4063-BB89-730ACE5B3256}" type="slidenum">
              <a:rPr lang="en-US"/>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Isosceles Triang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it-IT" smtClean="0"/>
              <a:t>Fare clic per modificare lo stile del titolo</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it-IT" noProof="0" smtClean="0"/>
              <a:t>Fare clic sull'icona per inserire un'immagine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it-IT" smtClean="0"/>
              <a:t>Fare clic per modificare stili del testo dello schema</a:t>
            </a:r>
          </a:p>
        </p:txBody>
      </p:sp>
      <p:sp>
        <p:nvSpPr>
          <p:cNvPr id="8" name="Date Placeholder 4"/>
          <p:cNvSpPr>
            <a:spLocks noGrp="1"/>
          </p:cNvSpPr>
          <p:nvPr>
            <p:ph type="dt" sz="half" idx="10"/>
          </p:nvPr>
        </p:nvSpPr>
        <p:spPr/>
        <p:txBody>
          <a:bodyPr/>
          <a:lstStyle>
            <a:lvl1pPr>
              <a:defRPr/>
            </a:lvl1pPr>
          </a:lstStyle>
          <a:p>
            <a:pPr>
              <a:defRPr/>
            </a:pPr>
            <a:fld id="{709F49C2-E736-477F-A7FF-B64C2962DACD}" type="datetimeFigureOut">
              <a:rPr lang="en-US"/>
              <a:pPr>
                <a:defRPr/>
              </a:pPr>
              <a:t>06/12/13</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039C7E80-8B3E-4815-9610-2E2BE6C4B0F3}"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it-IT" smtClean="0"/>
              <a:t>Fare clic per modificare lo stile del titolo</a:t>
            </a:r>
            <a:endParaRPr lang="en-US" smtClean="0"/>
          </a:p>
        </p:txBody>
      </p:sp>
      <p:sp>
        <p:nvSpPr>
          <p:cNvPr id="1027"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smtClean="0"/>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3A833EB8-87B8-4729-A619-935FD180A9AB}" type="datetimeFigureOut">
              <a:rPr lang="en-US"/>
              <a:pPr>
                <a:defRPr/>
              </a:pPr>
              <a:t>06/12/13</a:t>
            </a:fld>
            <a:endParaRPr lang="en-US"/>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n-US"/>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29729EBA-5AD8-4FE9-978B-F914ECE5AACE}" type="slidenum">
              <a:rPr lang="en-US"/>
              <a:pPr>
                <a:defRPr/>
              </a:pPr>
              <a:t>‹n.›</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1"/>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18" r:id="rId4"/>
    <p:sldLayoutId id="2147483719" r:id="rId5"/>
    <p:sldLayoutId id="2147483724" r:id="rId6"/>
    <p:sldLayoutId id="2147483725" r:id="rId7"/>
    <p:sldLayoutId id="2147483726" r:id="rId8"/>
    <p:sldLayoutId id="2147483727" r:id="rId9"/>
    <p:sldLayoutId id="2147483720" r:id="rId10"/>
    <p:sldLayoutId id="2147483728" r:id="rId11"/>
  </p:sldLayoutIdLst>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oogleguide.com/advanced_operators.html%23anchor_text" TargetMode="External"/><Relationship Id="rId3" Type="http://schemas.openxmlformats.org/officeDocument/2006/relationships/hyperlink" Target="http://www.google.com/search?q=allinanchor:+best+museums+sydney"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oogle.com/search?q=allintext:+travel+packing+list"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google.com/search?q=allintitle:+detect+plagiarism" TargetMode="External"/><Relationship Id="rId4" Type="http://schemas.openxmlformats.org/officeDocument/2006/relationships/hyperlink" Target="http://www.googleguide.com/results_page.html%23page_title" TargetMode="External"/><Relationship Id="rId1" Type="http://schemas.openxmlformats.org/officeDocument/2006/relationships/slideLayout" Target="../slideLayouts/slideLayout2.xml"/><Relationship Id="rId2" Type="http://schemas.openxmlformats.org/officeDocument/2006/relationships/hyperlink" Target="http://www.googleguide.com/advanced_operators.html%23titl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oogleguide.com/advanced_operators.html%23url" TargetMode="External"/><Relationship Id="rId3" Type="http://schemas.openxmlformats.org/officeDocument/2006/relationships/hyperlink" Target="http://www.google.com/search?q=allinurl:+google+faq"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s.google.com/groups?q=children+author:john+author:doe" TargetMode="External"/><Relationship Id="rId4" Type="http://schemas.openxmlformats.org/officeDocument/2006/relationships/hyperlink" Target="http://groups.google.com/groups?q=children+author:doe@someaddress.com" TargetMode="External"/><Relationship Id="rId5" Type="http://schemas.openxmlformats.org/officeDocument/2006/relationships/hyperlink" Target="http://groups.google.com/groups?q=author:%22John+Doe%22" TargetMode="External"/><Relationship Id="rId6" Type="http://schemas.openxmlformats.org/officeDocument/2006/relationships/hyperlink" Target="http://www.googleguide.com/quoted_phrases.html" TargetMode="External"/><Relationship Id="rId1" Type="http://schemas.openxmlformats.org/officeDocument/2006/relationships/slideLayout" Target="../slideLayouts/slideLayout2.xml"/><Relationship Id="rId2" Type="http://schemas.openxmlformats.org/officeDocument/2006/relationships/hyperlink" Target="http://www.googleguide.com/groups.html"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oogle.com/search?q=cache:www.eff.org" TargetMode="External"/><Relationship Id="rId3" Type="http://schemas.openxmlformats.org/officeDocument/2006/relationships/hyperlink" Target="http://www.google.com/search?q=cache:www.pandemonia.com/flying/+fly+diary"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oogle.com/search?q=define:+blog"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google.com/search?q=email+security+filetype:pdf+OR+filetype:doc" TargetMode="External"/><Relationship Id="rId4" Type="http://schemas.openxmlformats.org/officeDocument/2006/relationships/hyperlink" Target="http://www.googleguide.com/file_type.html" TargetMode="External"/><Relationship Id="rId1" Type="http://schemas.openxmlformats.org/officeDocument/2006/relationships/slideLayout" Target="../slideLayouts/slideLayout2.xml"/><Relationship Id="rId2" Type="http://schemas.openxmlformats.org/officeDocument/2006/relationships/hyperlink" Target="http://www.google.com/search?q=web+page+evaluation+checklist+filetype: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groups.google.com/groups?q=sleep+group:misc.kids.moderated" TargetMode="External"/><Relationship Id="rId4" Type="http://schemas.openxmlformats.org/officeDocument/2006/relationships/hyperlink" Target="http://groups.google.com/groups?q=sleep+group:misc.kids" TargetMode="External"/><Relationship Id="rId1" Type="http://schemas.openxmlformats.org/officeDocument/2006/relationships/slideLayout" Target="../slideLayouts/slideLayout2.xml"/><Relationship Id="rId2" Type="http://schemas.openxmlformats.org/officeDocument/2006/relationships/hyperlink" Target="http://www.googleguide.com/groups.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oogleguide.com/advanced_operators.html%23anchor_text" TargetMode="External"/><Relationship Id="rId3" Type="http://schemas.openxmlformats.org/officeDocument/2006/relationships/hyperlink" Target="http://www.google.com/search?q=restaurants+inanchor:gourmet"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oogleguide.com/advanced_operators.html%23url" TargetMode="External"/><Relationship Id="rId3" Type="http://schemas.openxmlformats.org/officeDocument/2006/relationships/hyperlink" Target="http://www.google.com/search?q=info:gothotel.com"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oogleguide.com/groups.html" TargetMode="External"/><Relationship Id="rId3" Type="http://schemas.openxmlformats.org/officeDocument/2006/relationships/hyperlink" Target="http://groups.google.com/groups?q=insubject:%22falling+asleep%22"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google.com/search?q=intext:handsome+intext:poets" TargetMode="External"/><Relationship Id="rId4" Type="http://schemas.openxmlformats.org/officeDocument/2006/relationships/hyperlink" Target="http://www.google.com/search?q=allintext:+handsome+poets" TargetMode="External"/><Relationship Id="rId1" Type="http://schemas.openxmlformats.org/officeDocument/2006/relationships/slideLayout" Target="../slideLayouts/slideLayout2.xml"/><Relationship Id="rId2" Type="http://schemas.openxmlformats.org/officeDocument/2006/relationships/hyperlink" Target="http://www.google.com/search?q=Hamish+Reid+intext:pandemonia"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google.com/search?q=flu+shot+intitle:help" TargetMode="External"/><Relationship Id="rId4" Type="http://schemas.openxmlformats.org/officeDocument/2006/relationships/hyperlink" Target="http://www.google.com/search?q=intitle:google+intitle:search" TargetMode="External"/><Relationship Id="rId5" Type="http://schemas.openxmlformats.org/officeDocument/2006/relationships/hyperlink" Target="http://www.google.com/search?q=allintitle:+google+search" TargetMode="External"/><Relationship Id="rId1" Type="http://schemas.openxmlformats.org/officeDocument/2006/relationships/slideLayout" Target="../slideLayouts/slideLayout2.xml"/><Relationship Id="rId2" Type="http://schemas.openxmlformats.org/officeDocument/2006/relationships/hyperlink" Target="http://www.googleguide.com/advanced_operators.html%23title"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www.google.com/search?q=inurl:print+site:www.googleguide.com" TargetMode="External"/><Relationship Id="rId4" Type="http://schemas.openxmlformats.org/officeDocument/2006/relationships/hyperlink" Target="http://www.google.com/search?q=inurl:healthy+inurl:eating" TargetMode="External"/><Relationship Id="rId5" Type="http://schemas.openxmlformats.org/officeDocument/2006/relationships/hyperlink" Target="http://www.google.com/search?q=allinurl:+healthy+eating" TargetMode="External"/><Relationship Id="rId1" Type="http://schemas.openxmlformats.org/officeDocument/2006/relationships/slideLayout" Target="../slideLayouts/slideLayout2.xml"/><Relationship Id="rId2" Type="http://schemas.openxmlformats.org/officeDocument/2006/relationships/hyperlink" Target="http://www.googleguide.com/advanced_operators.html%23ur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www.google.com/search?q=link:www.googleguide.com" TargetMode="External"/><Relationship Id="rId4" Type="http://schemas.openxmlformats.org/officeDocument/2006/relationships/hyperlink" Target="http://www.google.com/help/features.html%23link" TargetMode="External"/><Relationship Id="rId5" Type="http://schemas.openxmlformats.org/officeDocument/2006/relationships/hyperlink" Target="http://www.google.com/search?q=link:www.google.com+-site:google.com" TargetMode="External"/><Relationship Id="rId1" Type="http://schemas.openxmlformats.org/officeDocument/2006/relationships/slideLayout" Target="../slideLayouts/slideLayout2.xml"/><Relationship Id="rId2" Type="http://schemas.openxmlformats.org/officeDocument/2006/relationships/hyperlink" Target="http://www.googleguide.com/advanced_operators.html%23url"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news.google.com/news?q=queen+location:canada" TargetMode="External"/><Relationship Id="rId4" Type="http://schemas.openxmlformats.org/officeDocument/2006/relationships/hyperlink" Target="http://www.usps.com/ncsc/lookups/abbreviations.html" TargetMode="External"/><Relationship Id="rId1" Type="http://schemas.openxmlformats.org/officeDocument/2006/relationships/slideLayout" Target="../slideLayouts/slideLayout2.xml"/><Relationship Id="rId2" Type="http://schemas.openxmlformats.org/officeDocument/2006/relationships/hyperlink" Target="http://www.googleguide.com/news.html"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googleblog.blogspot.com/2005/02/google-movies-now-playing.html" TargetMode="External"/><Relationship Id="rId3" Type="http://schemas.openxmlformats.org/officeDocument/2006/relationships/hyperlink" Target="http://www.google.com/search?q=phonebook:+John+Doe+New+York+NY"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www.google.com/search?q=related:www.consumerreports.org" TargetMode="External"/><Relationship Id="rId4" Type="http://schemas.openxmlformats.org/officeDocument/2006/relationships/hyperlink" Target="http://www.googleguide.com/tools.html%23GoogleScout" TargetMode="External"/><Relationship Id="rId1" Type="http://schemas.openxmlformats.org/officeDocument/2006/relationships/slideLayout" Target="../slideLayouts/slideLayout2.xml"/><Relationship Id="rId2" Type="http://schemas.openxmlformats.org/officeDocument/2006/relationships/hyperlink" Target="http://www.googleguide.com/advanced_operators.html%23ur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oogle.com/search?q=admissions+site:www.lse.ac.uk" TargetMode="External"/><Relationship Id="rId3" Type="http://schemas.openxmlformats.org/officeDocument/2006/relationships/hyperlink" Target="http://www.google.com/search?q=peace+site:gov"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oogleguide.com/news.html" TargetMode="External"/><Relationship Id="rId3" Type="http://schemas.openxmlformats.org/officeDocument/2006/relationships/hyperlink" Target="http://news.google.com/news?q=election+source:new_york_times"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s.google.com/news?q=peace+source:ha_aretz__subscription_"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oogle.com/search?c2coff=1&amp;q=weather+Sunnyvale+CA&amp;btnG=Search" TargetMode="External"/><Relationship Id="rId3" Type="http://schemas.openxmlformats.org/officeDocument/2006/relationships/hyperlink" Target="http://www.google.com/search?c2coff=1&amp;q=weather+94041&amp;btnG=Search"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e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oogleguide.com/advanced_operators.html"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6.wmf"/><Relationship Id="rId4" Type="http://schemas.openxmlformats.org/officeDocument/2006/relationships/oleObject" Target="../embeddings/oleObject1.bin"/><Relationship Id="rId5" Type="http://schemas.openxmlformats.org/officeDocument/2006/relationships/image" Target="../media/image5.png"/><Relationship Id="rId6" Type="http://schemas.openxmlformats.org/officeDocument/2006/relationships/oleObject" Target="../embeddings/oleObject2.bin"/><Relationship Id="rId7" Type="http://schemas.openxmlformats.org/officeDocument/2006/relationships/oleObject" Target="../embeddings/oleObject3.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50195"/>
          </a:schemeClr>
        </a:solidFill>
        <a:effectLst/>
      </p:bgPr>
    </p:bg>
    <p:spTree>
      <p:nvGrpSpPr>
        <p:cNvPr id="1" name=""/>
        <p:cNvGrpSpPr/>
        <p:nvPr/>
      </p:nvGrpSpPr>
      <p:grpSpPr>
        <a:xfrm>
          <a:off x="0" y="0"/>
          <a:ext cx="0" cy="0"/>
          <a:chOff x="0" y="0"/>
          <a:chExt cx="0" cy="0"/>
        </a:xfrm>
      </p:grpSpPr>
      <p:sp>
        <p:nvSpPr>
          <p:cNvPr id="10242" name="Title 1"/>
          <p:cNvSpPr>
            <a:spLocks noGrp="1"/>
          </p:cNvSpPr>
          <p:nvPr>
            <p:ph type="ctrTitle"/>
          </p:nvPr>
        </p:nvSpPr>
        <p:spPr/>
        <p:txBody>
          <a:bodyPr/>
          <a:lstStyle/>
          <a:p>
            <a:pPr eaLnBrk="1" hangingPunct="1"/>
            <a:r>
              <a:rPr lang="it-IT" dirty="0" smtClean="0"/>
              <a:t>COMUNICAZIONE ONLINE, RETI E VIRTUALITA’</a:t>
            </a:r>
          </a:p>
        </p:txBody>
      </p:sp>
      <p:sp>
        <p:nvSpPr>
          <p:cNvPr id="3" name="Subtitle 2"/>
          <p:cNvSpPr>
            <a:spLocks noGrp="1"/>
          </p:cNvSpPr>
          <p:nvPr>
            <p:ph type="subTitle" idx="1"/>
          </p:nvPr>
        </p:nvSpPr>
        <p:spPr/>
        <p:txBody>
          <a:bodyPr>
            <a:normAutofit/>
          </a:bodyPr>
          <a:lstStyle/>
          <a:p>
            <a:pPr eaLnBrk="1" fontAlgn="auto" hangingPunct="1">
              <a:spcAft>
                <a:spcPts val="0"/>
              </a:spcAft>
              <a:buFont typeface="Wingdings 3"/>
              <a:buNone/>
              <a:defRPr/>
            </a:pPr>
            <a:r>
              <a:rPr lang="it-IT" dirty="0" smtClean="0">
                <a:solidFill>
                  <a:schemeClr val="tx1"/>
                </a:solidFill>
              </a:rPr>
              <a:t>MATTEO CRISTANI</a:t>
            </a:r>
            <a:endParaRPr lang="it-IT"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err="1" smtClean="0">
                <a:solidFill>
                  <a:srgbClr val="FF0000"/>
                </a:solidFill>
              </a:rPr>
              <a:t>allinanchor</a:t>
            </a:r>
            <a:r>
              <a:rPr lang="en-US" dirty="0" smtClean="0"/>
              <a:t>: If you start your query with </a:t>
            </a:r>
            <a:r>
              <a:rPr lang="en-US" dirty="0" err="1" smtClean="0"/>
              <a:t>allinanchor</a:t>
            </a:r>
            <a:r>
              <a:rPr lang="en-US" dirty="0" smtClean="0"/>
              <a:t>:, Google restricts results to pages containing all query terms you specify in the </a:t>
            </a:r>
            <a:r>
              <a:rPr lang="en-US" dirty="0" smtClean="0">
                <a:hlinkClick r:id="rId2"/>
              </a:rPr>
              <a:t>anchor text</a:t>
            </a:r>
            <a:r>
              <a:rPr lang="en-US" dirty="0" smtClean="0"/>
              <a:t> on links to the page. For example, [ </a:t>
            </a:r>
            <a:r>
              <a:rPr lang="en-US" dirty="0" err="1" smtClean="0">
                <a:hlinkClick r:id="rId3"/>
              </a:rPr>
              <a:t>allinanchor</a:t>
            </a:r>
            <a:r>
              <a:rPr lang="en-US" dirty="0" smtClean="0">
                <a:hlinkClick r:id="rId3"/>
              </a:rPr>
              <a:t>: best museums </a:t>
            </a:r>
            <a:r>
              <a:rPr lang="en-US" dirty="0" err="1" smtClean="0">
                <a:hlinkClick r:id="rId3"/>
              </a:rPr>
              <a:t>sydney</a:t>
            </a:r>
            <a:r>
              <a:rPr lang="en-US" dirty="0" smtClean="0"/>
              <a:t> ] will return only pages in which the anchor text on links to the pages contain the words “best,” “museums,” and “</a:t>
            </a:r>
            <a:r>
              <a:rPr lang="en-US" dirty="0" err="1" smtClean="0"/>
              <a:t>sydney</a:t>
            </a:r>
            <a:r>
              <a:rPr lang="en-US" dirty="0" smtClean="0"/>
              <a:t>.”</a:t>
            </a:r>
          </a:p>
          <a:p>
            <a:pPr lvl="1"/>
            <a:r>
              <a:rPr lang="en-US" dirty="0" smtClean="0"/>
              <a:t>Anchor text is the text on a page that is linked to another web page or a different place on the current page. When you click on anchor text, you will be taken to the page or place on the page to which it is linked. When using </a:t>
            </a:r>
            <a:r>
              <a:rPr lang="en-US" dirty="0" err="1" smtClean="0"/>
              <a:t>allinanchor</a:t>
            </a:r>
            <a:r>
              <a:rPr lang="en-US" dirty="0" smtClean="0"/>
              <a:t>: in your query, do not include any other search operators.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err="1" smtClean="0">
                <a:solidFill>
                  <a:srgbClr val="FF0000"/>
                </a:solidFill>
              </a:rPr>
              <a:t>allintext</a:t>
            </a:r>
            <a:r>
              <a:rPr lang="en-US" dirty="0" smtClean="0"/>
              <a:t>: If you start your query with </a:t>
            </a:r>
            <a:r>
              <a:rPr lang="en-US" dirty="0" err="1" smtClean="0"/>
              <a:t>allintext</a:t>
            </a:r>
            <a:r>
              <a:rPr lang="en-US" dirty="0" smtClean="0"/>
              <a:t>:, Google restricts results to those containing all the query terms you specify in the text of the page. For example, [ </a:t>
            </a:r>
            <a:r>
              <a:rPr lang="en-US" dirty="0" err="1" smtClean="0">
                <a:hlinkClick r:id="rId2"/>
              </a:rPr>
              <a:t>allintext</a:t>
            </a:r>
            <a:r>
              <a:rPr lang="en-US" dirty="0" smtClean="0">
                <a:hlinkClick r:id="rId2"/>
              </a:rPr>
              <a:t>: travel packing list</a:t>
            </a:r>
            <a:r>
              <a:rPr lang="en-US" dirty="0" smtClean="0"/>
              <a:t> ] will return only pages in which the words “travel,” “packing,” and “list” appear in the text of the page.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err="1" smtClean="0">
                <a:solidFill>
                  <a:srgbClr val="FF0000"/>
                </a:solidFill>
              </a:rPr>
              <a:t>allintitle</a:t>
            </a:r>
            <a:r>
              <a:rPr lang="en-US" dirty="0" smtClean="0"/>
              <a:t>: If you start your query with </a:t>
            </a:r>
            <a:r>
              <a:rPr lang="en-US" dirty="0" err="1" smtClean="0"/>
              <a:t>allintitle</a:t>
            </a:r>
            <a:r>
              <a:rPr lang="en-US" dirty="0" smtClean="0"/>
              <a:t>:, Google restricts results to those containing all the query terms you specify in the </a:t>
            </a:r>
            <a:r>
              <a:rPr lang="en-US" dirty="0" smtClean="0">
                <a:hlinkClick r:id="rId2"/>
              </a:rPr>
              <a:t>title</a:t>
            </a:r>
            <a:r>
              <a:rPr lang="en-US" dirty="0" smtClean="0"/>
              <a:t>. For example, [ </a:t>
            </a:r>
            <a:r>
              <a:rPr lang="en-US" dirty="0" err="1" smtClean="0">
                <a:hlinkClick r:id="rId3"/>
              </a:rPr>
              <a:t>allintitle</a:t>
            </a:r>
            <a:r>
              <a:rPr lang="en-US" dirty="0" smtClean="0">
                <a:hlinkClick r:id="rId3"/>
              </a:rPr>
              <a:t>: detect plagiarism</a:t>
            </a:r>
            <a:r>
              <a:rPr lang="en-US" dirty="0" smtClean="0"/>
              <a:t> ] will return only documents that contain the words “detect” and “plagiarism” in the title. </a:t>
            </a:r>
          </a:p>
          <a:p>
            <a:pPr lvl="1"/>
            <a:r>
              <a:rPr lang="en-US" dirty="0" smtClean="0"/>
              <a:t>The </a:t>
            </a:r>
            <a:r>
              <a:rPr lang="en-US" i="1" dirty="0" smtClean="0"/>
              <a:t>title</a:t>
            </a:r>
            <a:r>
              <a:rPr lang="en-US" dirty="0" smtClean="0"/>
              <a:t> of a webpage is usually displayed at the top of the browser window and in the </a:t>
            </a:r>
            <a:r>
              <a:rPr lang="en-US" dirty="0" smtClean="0">
                <a:hlinkClick r:id="rId4"/>
              </a:rPr>
              <a:t>first line of Google’s search results for a page</a:t>
            </a:r>
            <a:r>
              <a:rPr lang="en-US" dirty="0" smtClean="0"/>
              <a:t>. The author of a website specifies the title of a page with the HTML TITLE element. There’s only one title in a webpage. When using </a:t>
            </a:r>
            <a:r>
              <a:rPr lang="en-US" dirty="0" err="1" smtClean="0"/>
              <a:t>allintitle</a:t>
            </a:r>
            <a:r>
              <a:rPr lang="en-US" dirty="0" smtClean="0"/>
              <a:t>: in your query, do not include any other search operators.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err="1" smtClean="0">
                <a:solidFill>
                  <a:srgbClr val="FF0000"/>
                </a:solidFill>
              </a:rPr>
              <a:t>allinurl</a:t>
            </a:r>
            <a:r>
              <a:rPr lang="en-US" dirty="0" smtClean="0"/>
              <a:t>: If you start your query with </a:t>
            </a:r>
            <a:r>
              <a:rPr lang="en-US" dirty="0" err="1" smtClean="0"/>
              <a:t>allinurl</a:t>
            </a:r>
            <a:r>
              <a:rPr lang="en-US" dirty="0" smtClean="0"/>
              <a:t>:, Google restricts results to those containing all the query terms you specify in the </a:t>
            </a:r>
            <a:r>
              <a:rPr lang="en-US" dirty="0" smtClean="0">
                <a:hlinkClick r:id="rId2"/>
              </a:rPr>
              <a:t>URL</a:t>
            </a:r>
            <a:r>
              <a:rPr lang="en-US" dirty="0" smtClean="0"/>
              <a:t>. For example, [ </a:t>
            </a:r>
            <a:r>
              <a:rPr lang="en-US" dirty="0" err="1" smtClean="0">
                <a:hlinkClick r:id="rId3"/>
              </a:rPr>
              <a:t>allinurl</a:t>
            </a:r>
            <a:r>
              <a:rPr lang="en-US" dirty="0" smtClean="0">
                <a:hlinkClick r:id="rId3"/>
              </a:rPr>
              <a:t>: </a:t>
            </a:r>
            <a:r>
              <a:rPr lang="en-US" dirty="0" err="1" smtClean="0">
                <a:hlinkClick r:id="rId3"/>
              </a:rPr>
              <a:t>google</a:t>
            </a:r>
            <a:r>
              <a:rPr lang="en-US" dirty="0" smtClean="0">
                <a:hlinkClick r:id="rId3"/>
              </a:rPr>
              <a:t> </a:t>
            </a:r>
            <a:r>
              <a:rPr lang="en-US" dirty="0" err="1" smtClean="0">
                <a:hlinkClick r:id="rId3"/>
              </a:rPr>
              <a:t>faq</a:t>
            </a:r>
            <a:r>
              <a:rPr lang="en-US" dirty="0" smtClean="0"/>
              <a:t> ] will return only documents that contain the words “</a:t>
            </a:r>
            <a:r>
              <a:rPr lang="en-US" dirty="0" err="1" smtClean="0"/>
              <a:t>google</a:t>
            </a:r>
            <a:r>
              <a:rPr lang="en-US" dirty="0" smtClean="0"/>
              <a:t>” and “</a:t>
            </a:r>
            <a:r>
              <a:rPr lang="en-US" dirty="0" err="1" smtClean="0"/>
              <a:t>faq</a:t>
            </a:r>
            <a:r>
              <a:rPr lang="en-US" dirty="0" smtClean="0"/>
              <a:t>” in the URL, such as “www.</a:t>
            </a:r>
            <a:r>
              <a:rPr lang="en-US" b="1" dirty="0" smtClean="0"/>
              <a:t>google</a:t>
            </a:r>
            <a:r>
              <a:rPr lang="en-US" dirty="0" smtClean="0"/>
              <a:t>.com/help/</a:t>
            </a:r>
            <a:r>
              <a:rPr lang="en-US" b="1" dirty="0" smtClean="0"/>
              <a:t>faq</a:t>
            </a:r>
            <a:r>
              <a:rPr lang="en-US" dirty="0" smtClean="0"/>
              <a:t>.html”. </a:t>
            </a:r>
          </a:p>
          <a:p>
            <a:pPr lvl="1"/>
            <a:r>
              <a:rPr lang="en-US" dirty="0" smtClean="0"/>
              <a:t>In URLs, words are often run together. They need not be run together when you’re using </a:t>
            </a:r>
            <a:r>
              <a:rPr lang="en-US" dirty="0" err="1" smtClean="0"/>
              <a:t>allinurl</a:t>
            </a:r>
            <a:r>
              <a:rPr lang="en-US" dirty="0" smtClean="0"/>
              <a:t>:.</a:t>
            </a:r>
          </a:p>
          <a:p>
            <a:pPr lvl="1"/>
            <a:r>
              <a:rPr lang="en-US" dirty="0" smtClean="0"/>
              <a:t>In Google News, the operator </a:t>
            </a:r>
            <a:r>
              <a:rPr lang="en-US" dirty="0" err="1" smtClean="0"/>
              <a:t>allinurl</a:t>
            </a:r>
            <a:r>
              <a:rPr lang="en-US" dirty="0" smtClean="0"/>
              <a:t>: will return articles whose titles include the terms you specify.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URL</a:t>
            </a:r>
            <a:endParaRPr lang="it-IT" dirty="0"/>
          </a:p>
        </p:txBody>
      </p:sp>
      <p:sp>
        <p:nvSpPr>
          <p:cNvPr id="3" name="Segnaposto contenuto 2"/>
          <p:cNvSpPr>
            <a:spLocks noGrp="1"/>
          </p:cNvSpPr>
          <p:nvPr>
            <p:ph sz="quarter" idx="1"/>
          </p:nvPr>
        </p:nvSpPr>
        <p:spPr/>
        <p:txBody>
          <a:bodyPr/>
          <a:lstStyle/>
          <a:p>
            <a:r>
              <a:rPr lang="en-US" dirty="0" smtClean="0"/>
              <a:t>The Uniform Resource Locator, more commonly known as </a:t>
            </a:r>
            <a:r>
              <a:rPr lang="en-US" i="1" dirty="0" smtClean="0"/>
              <a:t>URL</a:t>
            </a:r>
            <a:r>
              <a:rPr lang="en-US" dirty="0" smtClean="0"/>
              <a:t>, is the address that specifies the location of a file on the Internet. When using </a:t>
            </a:r>
            <a:r>
              <a:rPr lang="en-US" dirty="0" err="1" smtClean="0"/>
              <a:t>allinurl</a:t>
            </a:r>
            <a:r>
              <a:rPr lang="en-US" dirty="0" smtClean="0"/>
              <a:t>: in your query, do not include any other search operators. The functionality of </a:t>
            </a:r>
            <a:r>
              <a:rPr lang="en-US" dirty="0" err="1" smtClean="0"/>
              <a:t>allinurl</a:t>
            </a:r>
            <a:r>
              <a:rPr lang="en-US" dirty="0" smtClean="0"/>
              <a:t>: is also available through the Advanced Web Search page, under Occurrences.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author</a:t>
            </a:r>
            <a:r>
              <a:rPr lang="en-US" dirty="0" smtClean="0"/>
              <a:t>: If you include author: in your query, Google will restrict your </a:t>
            </a:r>
            <a:r>
              <a:rPr lang="en-US" dirty="0" smtClean="0">
                <a:hlinkClick r:id="rId2" tooltip="Groups (Discussion Forums)"/>
              </a:rPr>
              <a:t>Google Groups</a:t>
            </a:r>
            <a:r>
              <a:rPr lang="en-US" dirty="0" smtClean="0"/>
              <a:t> results to include newsgroup articles by the author you specify. The author can be a full or partial name or email address. For example, [ </a:t>
            </a:r>
            <a:r>
              <a:rPr lang="en-US" dirty="0" smtClean="0">
                <a:hlinkClick r:id="rId3"/>
              </a:rPr>
              <a:t>children </a:t>
            </a:r>
            <a:r>
              <a:rPr lang="en-US" dirty="0" err="1" smtClean="0">
                <a:hlinkClick r:id="rId3"/>
              </a:rPr>
              <a:t>author:john</a:t>
            </a:r>
            <a:r>
              <a:rPr lang="en-US" dirty="0" smtClean="0">
                <a:hlinkClick r:id="rId3"/>
              </a:rPr>
              <a:t> </a:t>
            </a:r>
            <a:r>
              <a:rPr lang="en-US" dirty="0" err="1" smtClean="0">
                <a:hlinkClick r:id="rId3"/>
              </a:rPr>
              <a:t>author:doe</a:t>
            </a:r>
            <a:r>
              <a:rPr lang="en-US" dirty="0" smtClean="0"/>
              <a:t> ] or [ </a:t>
            </a:r>
            <a:r>
              <a:rPr lang="en-US" dirty="0" smtClean="0">
                <a:hlinkClick r:id="rId4"/>
              </a:rPr>
              <a:t>children </a:t>
            </a:r>
            <a:r>
              <a:rPr lang="en-US" dirty="0" err="1" smtClean="0">
                <a:hlinkClick r:id="rId4"/>
              </a:rPr>
              <a:t>author:doe@someaddress.com</a:t>
            </a:r>
            <a:r>
              <a:rPr lang="en-US" dirty="0" smtClean="0"/>
              <a:t> ] return articles that contain the word “children” written by John Doe or doe@someaddress.com.</a:t>
            </a:r>
          </a:p>
          <a:p>
            <a:pPr lvl="1"/>
            <a:r>
              <a:rPr lang="en-US" dirty="0" smtClean="0"/>
              <a:t>Google will search for exactly what you specify. If your query contains [ </a:t>
            </a:r>
            <a:r>
              <a:rPr lang="en-US" dirty="0" smtClean="0">
                <a:hlinkClick r:id="rId5"/>
              </a:rPr>
              <a:t>author:”John Doe”</a:t>
            </a:r>
            <a:r>
              <a:rPr lang="en-US" dirty="0" smtClean="0"/>
              <a:t> ] (with </a:t>
            </a:r>
            <a:r>
              <a:rPr lang="en-US" dirty="0" smtClean="0">
                <a:hlinkClick r:id="rId6" tooltip="Quoted Phrases"/>
              </a:rPr>
              <a:t>quotes</a:t>
            </a:r>
            <a:r>
              <a:rPr lang="en-US" dirty="0" smtClean="0"/>
              <a:t>), Google won’t find articles where the author is specified as “Doe, John.”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cache</a:t>
            </a:r>
            <a:r>
              <a:rPr lang="en-US" dirty="0" smtClean="0"/>
              <a:t>: The query </a:t>
            </a:r>
            <a:r>
              <a:rPr lang="en-US" dirty="0" err="1" smtClean="0"/>
              <a:t>cache:</a:t>
            </a:r>
            <a:r>
              <a:rPr lang="en-US" i="1" dirty="0" err="1" smtClean="0"/>
              <a:t>url</a:t>
            </a:r>
            <a:r>
              <a:rPr lang="en-US" dirty="0" smtClean="0"/>
              <a:t> will display Google’s cached version of a web page, instead of the current version of the page. For example, [ </a:t>
            </a:r>
            <a:r>
              <a:rPr lang="en-US" dirty="0" err="1" smtClean="0">
                <a:hlinkClick r:id="rId2"/>
              </a:rPr>
              <a:t>cache:www.eff.org</a:t>
            </a:r>
            <a:r>
              <a:rPr lang="en-US" dirty="0" smtClean="0"/>
              <a:t> ] will show Google’s cached version of the Electronic Frontier Foundation home page.</a:t>
            </a:r>
          </a:p>
          <a:p>
            <a:pPr lvl="1"/>
            <a:r>
              <a:rPr lang="en-US" b="1" dirty="0" smtClean="0"/>
              <a:t>Note:</a:t>
            </a:r>
            <a:r>
              <a:rPr lang="en-US" dirty="0" smtClean="0"/>
              <a:t> Do not put a space between cache: and the URL (web address).</a:t>
            </a:r>
          </a:p>
          <a:p>
            <a:pPr lvl="1"/>
            <a:r>
              <a:rPr lang="en-US" dirty="0" smtClean="0"/>
              <a:t>On the cached version of a page, Google will highlight terms in your query that appear after the cache: search operator. For example, [ </a:t>
            </a:r>
            <a:r>
              <a:rPr lang="en-US" dirty="0" err="1" smtClean="0">
                <a:hlinkClick r:id="rId3"/>
              </a:rPr>
              <a:t>cache:www.pandemonia.com</a:t>
            </a:r>
            <a:r>
              <a:rPr lang="en-US" dirty="0" smtClean="0">
                <a:hlinkClick r:id="rId3"/>
              </a:rPr>
              <a:t>/flying/ fly diary</a:t>
            </a:r>
            <a:r>
              <a:rPr lang="en-US" dirty="0" smtClean="0"/>
              <a:t> ] will show Google’s cached version of Flight Diary in which Hamish Reid’s documents what’s involved in learning how to fly with the terms “fly” and “diary” highlighted.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define</a:t>
            </a:r>
            <a:r>
              <a:rPr lang="en-US" dirty="0" smtClean="0"/>
              <a:t>: If you start your query with define:, Google shows definitions from pages on the web for the term that follows. This advanced search operator is useful for finding definitions of words, phrases, and acronyms. For example, [ </a:t>
            </a:r>
            <a:r>
              <a:rPr lang="en-US" dirty="0" smtClean="0">
                <a:hlinkClick r:id="rId2"/>
              </a:rPr>
              <a:t>define: blog</a:t>
            </a:r>
            <a:r>
              <a:rPr lang="en-US" dirty="0" smtClean="0"/>
              <a:t> ] will show definitions for “Blog” (</a:t>
            </a:r>
            <a:r>
              <a:rPr lang="en-US" dirty="0" err="1" smtClean="0"/>
              <a:t>weB</a:t>
            </a:r>
            <a:r>
              <a:rPr lang="en-US" dirty="0" smtClean="0"/>
              <a:t> LOG).</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ext</a:t>
            </a:r>
            <a:r>
              <a:rPr lang="en-US" dirty="0" smtClean="0"/>
              <a:t>: This is an undocumented alias for </a:t>
            </a:r>
            <a:r>
              <a:rPr lang="en-US" dirty="0" err="1" smtClean="0"/>
              <a:t>filetype</a:t>
            </a:r>
            <a:r>
              <a:rPr lang="en-US" dirty="0" smtClean="0"/>
              <a:t>:.</a:t>
            </a:r>
          </a:p>
          <a:p>
            <a:r>
              <a:rPr lang="en-US" dirty="0" err="1" smtClean="0">
                <a:solidFill>
                  <a:srgbClr val="FF0000"/>
                </a:solidFill>
              </a:rPr>
              <a:t>filetype</a:t>
            </a:r>
            <a:r>
              <a:rPr lang="en-US" dirty="0" smtClean="0"/>
              <a:t>: If you include </a:t>
            </a:r>
            <a:r>
              <a:rPr lang="en-US" dirty="0" err="1" smtClean="0"/>
              <a:t>filetype:</a:t>
            </a:r>
            <a:r>
              <a:rPr lang="en-US" i="1" dirty="0" err="1" smtClean="0"/>
              <a:t>suffix</a:t>
            </a:r>
            <a:r>
              <a:rPr lang="en-US" dirty="0" smtClean="0"/>
              <a:t> in your query, Google will restrict the results to pages whose names end in </a:t>
            </a:r>
            <a:r>
              <a:rPr lang="en-US" i="1" dirty="0" smtClean="0"/>
              <a:t>suffix</a:t>
            </a:r>
            <a:r>
              <a:rPr lang="en-US" dirty="0" smtClean="0"/>
              <a:t>. For example, [ </a:t>
            </a:r>
            <a:r>
              <a:rPr lang="en-US" dirty="0" smtClean="0">
                <a:hlinkClick r:id="rId2"/>
              </a:rPr>
              <a:t>web page evaluation checklist </a:t>
            </a:r>
            <a:r>
              <a:rPr lang="en-US" dirty="0" err="1" smtClean="0">
                <a:hlinkClick r:id="rId2"/>
              </a:rPr>
              <a:t>filetype:pdf</a:t>
            </a:r>
            <a:r>
              <a:rPr lang="en-US" dirty="0" smtClean="0"/>
              <a:t> ] will return Adobe Acrobat </a:t>
            </a:r>
            <a:r>
              <a:rPr lang="en-US" dirty="0" err="1" smtClean="0"/>
              <a:t>pdf</a:t>
            </a:r>
            <a:r>
              <a:rPr lang="en-US" dirty="0" smtClean="0"/>
              <a:t> files that match the terms “web,” “page,” “evaluation,” and “checklist.” You can restrict the results to pages whose names end with </a:t>
            </a:r>
            <a:r>
              <a:rPr lang="en-US" dirty="0" err="1" smtClean="0"/>
              <a:t>pdf</a:t>
            </a:r>
            <a:r>
              <a:rPr lang="en-US" dirty="0" smtClean="0"/>
              <a:t> and doc by using the OR operator, e.g. [  </a:t>
            </a:r>
            <a:r>
              <a:rPr lang="en-US" dirty="0" smtClean="0">
                <a:hlinkClick r:id="rId3"/>
              </a:rPr>
              <a:t>email security </a:t>
            </a:r>
            <a:r>
              <a:rPr lang="en-US" dirty="0" err="1" smtClean="0">
                <a:hlinkClick r:id="rId3"/>
              </a:rPr>
              <a:t>filetype:pdf</a:t>
            </a:r>
            <a:r>
              <a:rPr lang="en-US" dirty="0" smtClean="0">
                <a:hlinkClick r:id="rId3"/>
              </a:rPr>
              <a:t> OR </a:t>
            </a:r>
            <a:r>
              <a:rPr lang="en-US" dirty="0" err="1" smtClean="0">
                <a:hlinkClick r:id="rId3"/>
              </a:rPr>
              <a:t>filetype:doc</a:t>
            </a:r>
            <a:r>
              <a:rPr lang="en-US" dirty="0" smtClean="0"/>
              <a:t> ].</a:t>
            </a:r>
          </a:p>
          <a:p>
            <a:pPr lvl="1"/>
            <a:r>
              <a:rPr lang="en-US" dirty="0" smtClean="0"/>
              <a:t>When you don’t specify a File Format in the Advanced Search Form or the </a:t>
            </a:r>
            <a:r>
              <a:rPr lang="en-US" dirty="0" err="1" smtClean="0"/>
              <a:t>filetype</a:t>
            </a:r>
            <a:r>
              <a:rPr lang="en-US" dirty="0" smtClean="0"/>
              <a:t>: operator, Google searches a variety of file formats; see the table in </a:t>
            </a:r>
            <a:r>
              <a:rPr lang="en-US" dirty="0" smtClean="0">
                <a:hlinkClick r:id="rId4" tooltip="File Type Conversion"/>
              </a:rPr>
              <a:t>File Type Conversion</a:t>
            </a:r>
            <a:r>
              <a:rPr lang="en-US" dirty="0" smtClean="0"/>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group</a:t>
            </a:r>
            <a:r>
              <a:rPr lang="en-US" dirty="0" smtClean="0"/>
              <a:t>: If you include group: in your query, Google will restrict your </a:t>
            </a:r>
            <a:r>
              <a:rPr lang="en-US" dirty="0" smtClean="0">
                <a:hlinkClick r:id="rId2" tooltip="Groups (Discussion Forums)"/>
              </a:rPr>
              <a:t>Google Groups</a:t>
            </a:r>
            <a:r>
              <a:rPr lang="en-US" dirty="0" smtClean="0"/>
              <a:t> results to newsgroup articles from certain groups or subareas. For example, [ </a:t>
            </a:r>
            <a:r>
              <a:rPr lang="en-US" dirty="0" smtClean="0">
                <a:hlinkClick r:id="rId3"/>
              </a:rPr>
              <a:t>sleep </a:t>
            </a:r>
            <a:r>
              <a:rPr lang="en-US" dirty="0" err="1" smtClean="0">
                <a:hlinkClick r:id="rId3"/>
              </a:rPr>
              <a:t>group:misc.kids.moderated</a:t>
            </a:r>
            <a:r>
              <a:rPr lang="en-US" dirty="0" smtClean="0"/>
              <a:t> ] will return articles in the group </a:t>
            </a:r>
            <a:r>
              <a:rPr lang="en-US" dirty="0" err="1" smtClean="0"/>
              <a:t>misc.kids.moderated</a:t>
            </a:r>
            <a:r>
              <a:rPr lang="en-US" dirty="0" smtClean="0"/>
              <a:t> that contain the word “sleep” and [ </a:t>
            </a:r>
            <a:r>
              <a:rPr lang="en-US" dirty="0" smtClean="0">
                <a:hlinkClick r:id="rId4"/>
              </a:rPr>
              <a:t>sleep </a:t>
            </a:r>
            <a:r>
              <a:rPr lang="en-US" dirty="0" err="1" smtClean="0">
                <a:hlinkClick r:id="rId4"/>
              </a:rPr>
              <a:t>group:misc.kids</a:t>
            </a:r>
            <a:r>
              <a:rPr lang="en-US" dirty="0" smtClean="0"/>
              <a:t> ] will return articles in the subarea </a:t>
            </a:r>
            <a:r>
              <a:rPr lang="en-US" dirty="0" err="1" smtClean="0"/>
              <a:t>misc.kids</a:t>
            </a:r>
            <a:r>
              <a:rPr lang="en-US" dirty="0" smtClean="0"/>
              <a:t> that contain the word “sleep.”</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AGENDA</a:t>
            </a:r>
            <a:endParaRPr lang="it-IT" dirty="0"/>
          </a:p>
        </p:txBody>
      </p:sp>
      <p:sp>
        <p:nvSpPr>
          <p:cNvPr id="3" name="Segnaposto contenuto 2"/>
          <p:cNvSpPr>
            <a:spLocks noGrp="1"/>
          </p:cNvSpPr>
          <p:nvPr>
            <p:ph sz="quarter" idx="1"/>
          </p:nvPr>
        </p:nvSpPr>
        <p:spPr/>
        <p:txBody>
          <a:bodyPr/>
          <a:lstStyle/>
          <a:p>
            <a:r>
              <a:rPr lang="it-IT" dirty="0" smtClean="0"/>
              <a:t>PORTALI</a:t>
            </a:r>
          </a:p>
          <a:p>
            <a:r>
              <a:rPr lang="it-IT" dirty="0" smtClean="0"/>
              <a:t>PUNTI </a:t>
            </a:r>
            <a:r>
              <a:rPr lang="it-IT" dirty="0" err="1" smtClean="0"/>
              <a:t>DI</a:t>
            </a:r>
            <a:r>
              <a:rPr lang="it-IT" dirty="0" smtClean="0"/>
              <a:t> ACCESSO ALLA RETE</a:t>
            </a:r>
          </a:p>
          <a:p>
            <a:r>
              <a:rPr lang="it-IT" dirty="0" smtClean="0"/>
              <a:t>MOTORI </a:t>
            </a:r>
            <a:r>
              <a:rPr lang="it-IT" dirty="0" err="1" smtClean="0"/>
              <a:t>DI</a:t>
            </a:r>
            <a:r>
              <a:rPr lang="it-IT" dirty="0" smtClean="0"/>
              <a:t> RICERCA</a:t>
            </a:r>
            <a:endParaRPr lang="it-IT"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err="1" smtClean="0">
                <a:solidFill>
                  <a:srgbClr val="FF0000"/>
                </a:solidFill>
              </a:rPr>
              <a:t>inanchor</a:t>
            </a:r>
            <a:r>
              <a:rPr lang="en-US" dirty="0" smtClean="0"/>
              <a:t>: If you include </a:t>
            </a:r>
            <a:r>
              <a:rPr lang="en-US" dirty="0" err="1" smtClean="0"/>
              <a:t>inanchor</a:t>
            </a:r>
            <a:r>
              <a:rPr lang="en-US" dirty="0" smtClean="0"/>
              <a:t>: in your query, Google will restrict the results to pages containing the query terms you specify in the </a:t>
            </a:r>
            <a:r>
              <a:rPr lang="en-US" dirty="0" smtClean="0">
                <a:hlinkClick r:id="rId2"/>
              </a:rPr>
              <a:t>anchor text</a:t>
            </a:r>
            <a:r>
              <a:rPr lang="en-US" dirty="0" smtClean="0"/>
              <a:t> or links to the page. For example, [ </a:t>
            </a:r>
            <a:r>
              <a:rPr lang="en-US" dirty="0" smtClean="0">
                <a:hlinkClick r:id="rId3"/>
              </a:rPr>
              <a:t>restaurants </a:t>
            </a:r>
            <a:r>
              <a:rPr lang="en-US" dirty="0" err="1" smtClean="0">
                <a:hlinkClick r:id="rId3"/>
              </a:rPr>
              <a:t>inanchor:gourmet</a:t>
            </a:r>
            <a:r>
              <a:rPr lang="en-US" dirty="0" smtClean="0"/>
              <a:t> ] will return pages in which the anchor text on links to the pages contain the word “gourmet” and the page contains the word “restaurants.”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id</a:t>
            </a:r>
            <a:r>
              <a:rPr lang="en-US" dirty="0" smtClean="0"/>
              <a:t>: This is an undocumented alias for info:.</a:t>
            </a:r>
          </a:p>
          <a:p>
            <a:r>
              <a:rPr lang="en-US" dirty="0" smtClean="0">
                <a:solidFill>
                  <a:srgbClr val="FF0000"/>
                </a:solidFill>
              </a:rPr>
              <a:t>info</a:t>
            </a:r>
            <a:r>
              <a:rPr lang="en-US" dirty="0" smtClean="0"/>
              <a:t>: The query </a:t>
            </a:r>
            <a:r>
              <a:rPr lang="en-US" dirty="0" err="1" smtClean="0"/>
              <a:t>info:</a:t>
            </a:r>
            <a:r>
              <a:rPr lang="en-US" i="1" dirty="0" err="1" smtClean="0">
                <a:hlinkClick r:id="rId2"/>
              </a:rPr>
              <a:t>URL</a:t>
            </a:r>
            <a:r>
              <a:rPr lang="en-US" dirty="0" smtClean="0"/>
              <a:t> will present some information about the corresponding web page. For instance, [ </a:t>
            </a:r>
            <a:r>
              <a:rPr lang="en-US" dirty="0" err="1" smtClean="0">
                <a:hlinkClick r:id="rId3"/>
              </a:rPr>
              <a:t>info:gothotel.com</a:t>
            </a:r>
            <a:r>
              <a:rPr lang="en-US" dirty="0" smtClean="0"/>
              <a:t> ] will show information about the national hotel directory GotHotel.com home page.</a:t>
            </a:r>
          </a:p>
          <a:p>
            <a:pPr lvl="1"/>
            <a:r>
              <a:rPr lang="en-US" b="1" dirty="0" smtClean="0"/>
              <a:t>Note:</a:t>
            </a:r>
            <a:r>
              <a:rPr lang="en-US" dirty="0" smtClean="0"/>
              <a:t> There must be no space between the info: and the web page URL.</a:t>
            </a:r>
          </a:p>
          <a:p>
            <a:pPr lvl="1"/>
            <a:r>
              <a:rPr lang="en-US" dirty="0" smtClean="0"/>
              <a:t>This functionality can also be obtained by typing the web page URL directly into a Google search box.</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err="1" smtClean="0">
                <a:solidFill>
                  <a:srgbClr val="FF0000"/>
                </a:solidFill>
              </a:rPr>
              <a:t>insubject</a:t>
            </a:r>
            <a:r>
              <a:rPr lang="en-US" dirty="0" smtClean="0"/>
              <a:t>: If you include </a:t>
            </a:r>
            <a:r>
              <a:rPr lang="en-US" dirty="0" err="1" smtClean="0"/>
              <a:t>insubject</a:t>
            </a:r>
            <a:r>
              <a:rPr lang="en-US" dirty="0" smtClean="0"/>
              <a:t>: in your query, Google will restrict articles in </a:t>
            </a:r>
            <a:r>
              <a:rPr lang="en-US" dirty="0" smtClean="0">
                <a:hlinkClick r:id="rId2" tooltip="Groups (Discussion Forums)"/>
              </a:rPr>
              <a:t>Google Groups</a:t>
            </a:r>
            <a:r>
              <a:rPr lang="en-US" dirty="0" smtClean="0"/>
              <a:t> to those that contain the terms you specify in the subject. For example, [ </a:t>
            </a:r>
            <a:r>
              <a:rPr lang="en-US" dirty="0" err="1" smtClean="0">
                <a:hlinkClick r:id="rId3"/>
              </a:rPr>
              <a:t>insubject</a:t>
            </a:r>
            <a:r>
              <a:rPr lang="en-US" dirty="0" smtClean="0">
                <a:hlinkClick r:id="rId3"/>
              </a:rPr>
              <a:t>:”falling asleep”</a:t>
            </a:r>
            <a:r>
              <a:rPr lang="en-US" dirty="0" smtClean="0"/>
              <a:t> ] will return Google Group articles that contain the phrase “falling asleep” in the subject.</a:t>
            </a:r>
          </a:p>
          <a:p>
            <a:pPr lvl="1"/>
            <a:r>
              <a:rPr lang="en-US" dirty="0" smtClean="0"/>
              <a:t>Equivalent to </a:t>
            </a:r>
            <a:r>
              <a:rPr lang="en-US" dirty="0" err="1" smtClean="0"/>
              <a:t>intitle</a:t>
            </a:r>
            <a:r>
              <a:rPr lang="en-US" dirty="0" smtClean="0"/>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err="1" smtClean="0">
                <a:solidFill>
                  <a:srgbClr val="FF0000"/>
                </a:solidFill>
              </a:rPr>
              <a:t>intext</a:t>
            </a:r>
            <a:r>
              <a:rPr lang="en-US" dirty="0" smtClean="0"/>
              <a:t>: The query </a:t>
            </a:r>
            <a:r>
              <a:rPr lang="en-US" dirty="0" err="1" smtClean="0"/>
              <a:t>intext:</a:t>
            </a:r>
            <a:r>
              <a:rPr lang="en-US" i="1" dirty="0" err="1" smtClean="0"/>
              <a:t>term</a:t>
            </a:r>
            <a:r>
              <a:rPr lang="en-US" dirty="0" smtClean="0"/>
              <a:t> restricts results to documents containing </a:t>
            </a:r>
            <a:r>
              <a:rPr lang="en-US" i="1" dirty="0" smtClean="0"/>
              <a:t>term</a:t>
            </a:r>
            <a:r>
              <a:rPr lang="en-US" dirty="0" smtClean="0"/>
              <a:t> in the text. For instance, [ </a:t>
            </a:r>
            <a:r>
              <a:rPr lang="en-US" dirty="0" smtClean="0">
                <a:hlinkClick r:id="rId2"/>
              </a:rPr>
              <a:t>Hamish Reid </a:t>
            </a:r>
            <a:r>
              <a:rPr lang="en-US" dirty="0" err="1" smtClean="0">
                <a:hlinkClick r:id="rId2"/>
              </a:rPr>
              <a:t>intext:pandemonia</a:t>
            </a:r>
            <a:r>
              <a:rPr lang="en-US" dirty="0" smtClean="0"/>
              <a:t> ] will return documents that mention the word “</a:t>
            </a:r>
            <a:r>
              <a:rPr lang="en-US" dirty="0" err="1" smtClean="0"/>
              <a:t>pandemonia</a:t>
            </a:r>
            <a:r>
              <a:rPr lang="en-US" dirty="0" smtClean="0"/>
              <a:t>” in the text, and mention the names “Hamish” and “Reid” anywhere in the document (text or not).</a:t>
            </a:r>
          </a:p>
          <a:p>
            <a:pPr lvl="1"/>
            <a:r>
              <a:rPr lang="en-US" b="1" dirty="0" smtClean="0"/>
              <a:t>Note:</a:t>
            </a:r>
            <a:r>
              <a:rPr lang="en-US" dirty="0" smtClean="0"/>
              <a:t> There must be no space between the </a:t>
            </a:r>
            <a:r>
              <a:rPr lang="en-US" dirty="0" err="1" smtClean="0"/>
              <a:t>intext</a:t>
            </a:r>
            <a:r>
              <a:rPr lang="en-US" dirty="0" smtClean="0"/>
              <a:t>: and the following word.</a:t>
            </a:r>
          </a:p>
          <a:p>
            <a:pPr lvl="1"/>
            <a:r>
              <a:rPr lang="en-US" dirty="0" smtClean="0"/>
              <a:t>Putting </a:t>
            </a:r>
            <a:r>
              <a:rPr lang="en-US" dirty="0" err="1" smtClean="0"/>
              <a:t>intext</a:t>
            </a:r>
            <a:r>
              <a:rPr lang="en-US" dirty="0" smtClean="0"/>
              <a:t>: in front of every word in your query is equivalent to putting </a:t>
            </a:r>
            <a:r>
              <a:rPr lang="en-US" dirty="0" err="1" smtClean="0"/>
              <a:t>allintext</a:t>
            </a:r>
            <a:r>
              <a:rPr lang="en-US" dirty="0" smtClean="0"/>
              <a:t>: at the front of your query, e.g., [ </a:t>
            </a:r>
            <a:r>
              <a:rPr lang="en-US" dirty="0" err="1" smtClean="0">
                <a:hlinkClick r:id="rId3"/>
              </a:rPr>
              <a:t>intext:handsome</a:t>
            </a:r>
            <a:r>
              <a:rPr lang="en-US" dirty="0" smtClean="0">
                <a:hlinkClick r:id="rId3"/>
              </a:rPr>
              <a:t> </a:t>
            </a:r>
            <a:r>
              <a:rPr lang="en-US" dirty="0" err="1" smtClean="0">
                <a:hlinkClick r:id="rId3"/>
              </a:rPr>
              <a:t>intext:poets</a:t>
            </a:r>
            <a:r>
              <a:rPr lang="en-US" dirty="0" smtClean="0"/>
              <a:t> ] is the same as [ </a:t>
            </a:r>
            <a:r>
              <a:rPr lang="en-US" dirty="0" err="1" smtClean="0">
                <a:hlinkClick r:id="rId4"/>
              </a:rPr>
              <a:t>allintext</a:t>
            </a:r>
            <a:r>
              <a:rPr lang="en-US" dirty="0" smtClean="0">
                <a:hlinkClick r:id="rId4"/>
              </a:rPr>
              <a:t>: handsome poets</a:t>
            </a:r>
            <a:r>
              <a:rPr lang="en-US" dirty="0" smtClean="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err="1" smtClean="0">
                <a:solidFill>
                  <a:srgbClr val="FF0000"/>
                </a:solidFill>
              </a:rPr>
              <a:t>intitle</a:t>
            </a:r>
            <a:r>
              <a:rPr lang="en-US" dirty="0" smtClean="0"/>
              <a:t>: The query </a:t>
            </a:r>
            <a:r>
              <a:rPr lang="en-US" dirty="0" err="1" smtClean="0"/>
              <a:t>intitle:</a:t>
            </a:r>
            <a:r>
              <a:rPr lang="en-US" i="1" dirty="0" err="1" smtClean="0"/>
              <a:t>term</a:t>
            </a:r>
            <a:r>
              <a:rPr lang="en-US" dirty="0" smtClean="0"/>
              <a:t> restricts results to documents containing </a:t>
            </a:r>
            <a:r>
              <a:rPr lang="en-US" i="1" dirty="0" smtClean="0"/>
              <a:t>term</a:t>
            </a:r>
            <a:r>
              <a:rPr lang="en-US" dirty="0" smtClean="0"/>
              <a:t> in the </a:t>
            </a:r>
            <a:r>
              <a:rPr lang="en-US" dirty="0" smtClean="0">
                <a:hlinkClick r:id="rId2"/>
              </a:rPr>
              <a:t>title</a:t>
            </a:r>
            <a:r>
              <a:rPr lang="en-US" dirty="0" smtClean="0"/>
              <a:t>. For instance, [ </a:t>
            </a:r>
            <a:r>
              <a:rPr lang="en-US" dirty="0" smtClean="0">
                <a:hlinkClick r:id="rId3"/>
              </a:rPr>
              <a:t>flu shot </a:t>
            </a:r>
            <a:r>
              <a:rPr lang="en-US" dirty="0" err="1" smtClean="0">
                <a:hlinkClick r:id="rId3"/>
              </a:rPr>
              <a:t>intitle:help</a:t>
            </a:r>
            <a:r>
              <a:rPr lang="en-US" dirty="0" smtClean="0"/>
              <a:t> ] will return documents that mention the word “help” in their titles, and mention the words “flu” and “shot” anywhere in the document (title or not).</a:t>
            </a:r>
          </a:p>
          <a:p>
            <a:pPr lvl="1"/>
            <a:r>
              <a:rPr lang="en-US" b="1" dirty="0" smtClean="0"/>
              <a:t>Note:</a:t>
            </a:r>
            <a:r>
              <a:rPr lang="en-US" dirty="0" smtClean="0"/>
              <a:t> There must be no space between the </a:t>
            </a:r>
            <a:r>
              <a:rPr lang="en-US" dirty="0" err="1" smtClean="0"/>
              <a:t>intitle</a:t>
            </a:r>
            <a:r>
              <a:rPr lang="en-US" dirty="0" smtClean="0"/>
              <a:t>: and the following word.</a:t>
            </a:r>
          </a:p>
          <a:p>
            <a:pPr lvl="1"/>
            <a:r>
              <a:rPr lang="en-US" dirty="0" smtClean="0"/>
              <a:t>Putting </a:t>
            </a:r>
            <a:r>
              <a:rPr lang="en-US" dirty="0" err="1" smtClean="0"/>
              <a:t>intitle</a:t>
            </a:r>
            <a:r>
              <a:rPr lang="en-US" dirty="0" smtClean="0"/>
              <a:t>: in front of every word in your query is equivalent to putting </a:t>
            </a:r>
            <a:r>
              <a:rPr lang="en-US" dirty="0" err="1" smtClean="0"/>
              <a:t>allintitle</a:t>
            </a:r>
            <a:r>
              <a:rPr lang="en-US" dirty="0" smtClean="0"/>
              <a:t>: at the front of your query, e.g., [ </a:t>
            </a:r>
            <a:r>
              <a:rPr lang="en-US" dirty="0" err="1" smtClean="0">
                <a:hlinkClick r:id="rId4"/>
              </a:rPr>
              <a:t>intitle:google</a:t>
            </a:r>
            <a:r>
              <a:rPr lang="en-US" dirty="0" smtClean="0">
                <a:hlinkClick r:id="rId4"/>
              </a:rPr>
              <a:t> </a:t>
            </a:r>
            <a:r>
              <a:rPr lang="en-US" dirty="0" err="1" smtClean="0">
                <a:hlinkClick r:id="rId4"/>
              </a:rPr>
              <a:t>intitle:search</a:t>
            </a:r>
            <a:r>
              <a:rPr lang="en-US" dirty="0" smtClean="0"/>
              <a:t> ] is the same as [ </a:t>
            </a:r>
            <a:r>
              <a:rPr lang="en-US" dirty="0" err="1" smtClean="0">
                <a:hlinkClick r:id="rId5"/>
              </a:rPr>
              <a:t>allintitle</a:t>
            </a:r>
            <a:r>
              <a:rPr lang="en-US" dirty="0" smtClean="0">
                <a:hlinkClick r:id="rId5"/>
              </a:rPr>
              <a:t>: </a:t>
            </a:r>
            <a:r>
              <a:rPr lang="en-US" dirty="0" err="1" smtClean="0">
                <a:hlinkClick r:id="rId5"/>
              </a:rPr>
              <a:t>google</a:t>
            </a:r>
            <a:r>
              <a:rPr lang="en-US" dirty="0" smtClean="0">
                <a:hlinkClick r:id="rId5"/>
              </a:rPr>
              <a:t> search</a:t>
            </a:r>
            <a:r>
              <a:rPr lang="en-US" dirty="0" smtClean="0"/>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err="1" smtClean="0">
                <a:solidFill>
                  <a:srgbClr val="FF0000"/>
                </a:solidFill>
              </a:rPr>
              <a:t>inurl</a:t>
            </a:r>
            <a:r>
              <a:rPr lang="en-US" dirty="0" smtClean="0"/>
              <a:t>: If you include </a:t>
            </a:r>
            <a:r>
              <a:rPr lang="en-US" dirty="0" err="1" smtClean="0"/>
              <a:t>inurl</a:t>
            </a:r>
            <a:r>
              <a:rPr lang="en-US" dirty="0" smtClean="0"/>
              <a:t>: in your query, Google will restrict the results to documents containing that word in the </a:t>
            </a:r>
            <a:r>
              <a:rPr lang="en-US" dirty="0" smtClean="0">
                <a:hlinkClick r:id="rId2"/>
              </a:rPr>
              <a:t>URL</a:t>
            </a:r>
            <a:r>
              <a:rPr lang="en-US" dirty="0" smtClean="0"/>
              <a:t>. For instance, [ </a:t>
            </a:r>
            <a:r>
              <a:rPr lang="en-US" dirty="0" err="1" smtClean="0">
                <a:hlinkClick r:id="rId3"/>
              </a:rPr>
              <a:t>inurl:print</a:t>
            </a:r>
            <a:r>
              <a:rPr lang="en-US" dirty="0" smtClean="0">
                <a:hlinkClick r:id="rId3"/>
              </a:rPr>
              <a:t> </a:t>
            </a:r>
            <a:r>
              <a:rPr lang="en-US" dirty="0" err="1" smtClean="0">
                <a:hlinkClick r:id="rId3"/>
              </a:rPr>
              <a:t>site:www.googleguide.com</a:t>
            </a:r>
            <a:r>
              <a:rPr lang="en-US" dirty="0" smtClean="0"/>
              <a:t> ] searches for pages on Google Guide in which the URL contains the word “print.”.</a:t>
            </a:r>
          </a:p>
          <a:p>
            <a:pPr lvl="1"/>
            <a:r>
              <a:rPr lang="en-US" b="1" dirty="0" smtClean="0"/>
              <a:t>Note:</a:t>
            </a:r>
            <a:r>
              <a:rPr lang="en-US" dirty="0" smtClean="0"/>
              <a:t> There must be no space between the </a:t>
            </a:r>
            <a:r>
              <a:rPr lang="en-US" dirty="0" err="1" smtClean="0"/>
              <a:t>inurl</a:t>
            </a:r>
            <a:r>
              <a:rPr lang="en-US" dirty="0" smtClean="0"/>
              <a:t>: and the following word.</a:t>
            </a:r>
          </a:p>
          <a:p>
            <a:pPr lvl="1"/>
            <a:r>
              <a:rPr lang="en-US" dirty="0" smtClean="0"/>
              <a:t>Putting </a:t>
            </a:r>
            <a:r>
              <a:rPr lang="en-US" dirty="0" err="1" smtClean="0"/>
              <a:t>inurl</a:t>
            </a:r>
            <a:r>
              <a:rPr lang="en-US" dirty="0" smtClean="0"/>
              <a:t>: in front of every word in your query is equivalent to putting </a:t>
            </a:r>
            <a:r>
              <a:rPr lang="en-US" dirty="0" err="1" smtClean="0"/>
              <a:t>allinurl</a:t>
            </a:r>
            <a:r>
              <a:rPr lang="en-US" dirty="0" smtClean="0"/>
              <a:t>: at the front of your query, e.g., [ </a:t>
            </a:r>
            <a:r>
              <a:rPr lang="en-US" dirty="0" err="1" smtClean="0">
                <a:hlinkClick r:id="rId4"/>
              </a:rPr>
              <a:t>inurl:healthy</a:t>
            </a:r>
            <a:r>
              <a:rPr lang="en-US" dirty="0" smtClean="0">
                <a:hlinkClick r:id="rId4"/>
              </a:rPr>
              <a:t> </a:t>
            </a:r>
            <a:r>
              <a:rPr lang="en-US" dirty="0" err="1" smtClean="0">
                <a:hlinkClick r:id="rId4"/>
              </a:rPr>
              <a:t>inurl:eating</a:t>
            </a:r>
            <a:r>
              <a:rPr lang="en-US" dirty="0" smtClean="0"/>
              <a:t> ] is the same as [ </a:t>
            </a:r>
            <a:r>
              <a:rPr lang="en-US" dirty="0" err="1" smtClean="0">
                <a:hlinkClick r:id="rId5"/>
              </a:rPr>
              <a:t>allinurl</a:t>
            </a:r>
            <a:r>
              <a:rPr lang="en-US" dirty="0" smtClean="0">
                <a:hlinkClick r:id="rId5"/>
              </a:rPr>
              <a:t>: healthy eating</a:t>
            </a:r>
            <a:r>
              <a:rPr lang="en-US" dirty="0" smtClean="0"/>
              <a:t> ].</a:t>
            </a:r>
          </a:p>
          <a:p>
            <a:pPr lvl="1"/>
            <a:r>
              <a:rPr lang="en-US" dirty="0" smtClean="0"/>
              <a:t>In URLs, words are often run together. They need not be run together when you’re using </a:t>
            </a:r>
            <a:r>
              <a:rPr lang="en-US" dirty="0" err="1" smtClean="0"/>
              <a:t>inurl</a:t>
            </a:r>
            <a:r>
              <a:rPr lang="en-US" dirty="0" smtClean="0"/>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link</a:t>
            </a:r>
            <a:r>
              <a:rPr lang="en-US" dirty="0" smtClean="0"/>
              <a:t>: The query </a:t>
            </a:r>
            <a:r>
              <a:rPr lang="en-US" dirty="0" err="1" smtClean="0"/>
              <a:t>link:</a:t>
            </a:r>
            <a:r>
              <a:rPr lang="en-US" i="1" dirty="0" err="1" smtClean="0"/>
              <a:t>URL</a:t>
            </a:r>
            <a:r>
              <a:rPr lang="en-US" dirty="0" smtClean="0"/>
              <a:t> shows pages that point to that </a:t>
            </a:r>
            <a:r>
              <a:rPr lang="en-US" i="1" dirty="0" smtClean="0">
                <a:hlinkClick r:id="rId2"/>
              </a:rPr>
              <a:t>URL</a:t>
            </a:r>
            <a:r>
              <a:rPr lang="en-US" dirty="0" smtClean="0"/>
              <a:t>. For example, to find pages that point to Google Guide’s home page, enter:</a:t>
            </a:r>
          </a:p>
          <a:p>
            <a:pPr lvl="1"/>
            <a:r>
              <a:rPr lang="en-US" dirty="0" smtClean="0"/>
              <a:t>[ </a:t>
            </a:r>
            <a:r>
              <a:rPr lang="en-US" dirty="0" err="1" smtClean="0">
                <a:hlinkClick r:id="rId3"/>
              </a:rPr>
              <a:t>link:www.googleguide.com</a:t>
            </a:r>
            <a:r>
              <a:rPr lang="en-US" dirty="0" smtClean="0"/>
              <a:t> ]</a:t>
            </a:r>
          </a:p>
          <a:p>
            <a:pPr lvl="1"/>
            <a:r>
              <a:rPr lang="en-US" b="1" dirty="0" smtClean="0"/>
              <a:t>Note:</a:t>
            </a:r>
            <a:r>
              <a:rPr lang="en-US" dirty="0" smtClean="0"/>
              <a:t> According to </a:t>
            </a:r>
            <a:r>
              <a:rPr lang="en-US" dirty="0" smtClean="0">
                <a:hlinkClick r:id="rId4"/>
              </a:rPr>
              <a:t>Google’s documentation</a:t>
            </a:r>
            <a:r>
              <a:rPr lang="en-US" dirty="0" smtClean="0"/>
              <a:t>, “you cannot combine a link: search with a regular keyword search.”</a:t>
            </a:r>
          </a:p>
          <a:p>
            <a:pPr lvl="1"/>
            <a:r>
              <a:rPr lang="en-US" dirty="0" smtClean="0"/>
              <a:t>Also note that when you combine link: with another advanced operator, Google may not return all the pages that match. The following queries should return lots of results, as you can see if you remove the -site: term in each of these queries.</a:t>
            </a:r>
          </a:p>
          <a:p>
            <a:pPr lvl="1"/>
            <a:r>
              <a:rPr lang="en-US" dirty="0" smtClean="0"/>
              <a:t>Find links to the Google home page not on Google’s own site.</a:t>
            </a:r>
          </a:p>
          <a:p>
            <a:pPr lvl="1"/>
            <a:r>
              <a:rPr lang="en-US" dirty="0" smtClean="0"/>
              <a:t>[ </a:t>
            </a:r>
            <a:r>
              <a:rPr lang="en-US" dirty="0" err="1" smtClean="0">
                <a:hlinkClick r:id="rId5"/>
              </a:rPr>
              <a:t>link:www.google.com</a:t>
            </a:r>
            <a:r>
              <a:rPr lang="en-US" dirty="0" smtClean="0">
                <a:hlinkClick r:id="rId5"/>
              </a:rPr>
              <a:t> -</a:t>
            </a:r>
            <a:r>
              <a:rPr lang="en-US" dirty="0" err="1" smtClean="0">
                <a:hlinkClick r:id="rId5"/>
              </a:rPr>
              <a:t>site:google.com</a:t>
            </a:r>
            <a:r>
              <a:rPr lang="en-US" dirty="0" smtClean="0"/>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location</a:t>
            </a:r>
            <a:r>
              <a:rPr lang="en-US" dirty="0" smtClean="0"/>
              <a:t>: If you include location: in your query on </a:t>
            </a:r>
            <a:r>
              <a:rPr lang="en-US" dirty="0" smtClean="0">
                <a:hlinkClick r:id="rId2" tooltip="News Search"/>
              </a:rPr>
              <a:t>Google News</a:t>
            </a:r>
            <a:r>
              <a:rPr lang="en-US" dirty="0" smtClean="0"/>
              <a:t>, only articles from the location you specify will be returned. For example, [ </a:t>
            </a:r>
            <a:r>
              <a:rPr lang="en-US" dirty="0" smtClean="0">
                <a:hlinkClick r:id="rId3"/>
              </a:rPr>
              <a:t>queen </a:t>
            </a:r>
            <a:r>
              <a:rPr lang="en-US" dirty="0" err="1" smtClean="0">
                <a:hlinkClick r:id="rId3"/>
              </a:rPr>
              <a:t>location:canada</a:t>
            </a:r>
            <a:r>
              <a:rPr lang="en-US" dirty="0" smtClean="0"/>
              <a:t> ] will show articles that match the term “queen” from sites in Canada. Many other country names work; try them and see.</a:t>
            </a:r>
          </a:p>
          <a:p>
            <a:pPr lvl="1"/>
            <a:r>
              <a:rPr lang="en-US" dirty="0" smtClean="0"/>
              <a:t>Two-letter </a:t>
            </a:r>
            <a:r>
              <a:rPr lang="en-US" dirty="0" smtClean="0">
                <a:hlinkClick r:id="rId4"/>
              </a:rPr>
              <a:t>US state abbreviations</a:t>
            </a:r>
            <a:r>
              <a:rPr lang="en-US" dirty="0" smtClean="0"/>
              <a:t> match individual US states, and two-letter Canadian province abbreviations (like NS for Nova Scotia) also work — although some provinces don’t have many newspapers online, so you may not get many results. Some other two-letter abbreviations — such as UK for the United Kingdom — are also available.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movie</a:t>
            </a:r>
            <a:r>
              <a:rPr lang="en-US" dirty="0" smtClean="0"/>
              <a:t>: If you include movie: in your query, Google will find movie-related information. For examples, see </a:t>
            </a:r>
            <a:r>
              <a:rPr lang="en-US" dirty="0" smtClean="0">
                <a:hlinkClick r:id="rId2"/>
              </a:rPr>
              <a:t>Google’s Blog</a:t>
            </a:r>
            <a:r>
              <a:rPr lang="en-US" dirty="0" smtClean="0"/>
              <a:t>.</a:t>
            </a:r>
          </a:p>
          <a:p>
            <a:r>
              <a:rPr lang="en-US" dirty="0" smtClean="0">
                <a:solidFill>
                  <a:srgbClr val="FF0000"/>
                </a:solidFill>
              </a:rPr>
              <a:t>phonebook</a:t>
            </a:r>
            <a:r>
              <a:rPr lang="en-US" dirty="0" smtClean="0"/>
              <a:t>: If you start your query with phonebook:, Google shows all public U.S. residence telephone listings (name, address, phone number) for the person you specify. For example, [ </a:t>
            </a:r>
            <a:r>
              <a:rPr lang="en-US" dirty="0" smtClean="0">
                <a:hlinkClick r:id="rId3"/>
              </a:rPr>
              <a:t>phonebook: John Doe New York NY</a:t>
            </a:r>
            <a:r>
              <a:rPr lang="en-US" dirty="0" smtClean="0"/>
              <a:t> ] will show phonebook listings of everyone named John Doe in New York, NY.</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related</a:t>
            </a:r>
            <a:r>
              <a:rPr lang="en-US" dirty="0" smtClean="0"/>
              <a:t>: The query </a:t>
            </a:r>
            <a:r>
              <a:rPr lang="en-US" dirty="0" err="1" smtClean="0"/>
              <a:t>related:</a:t>
            </a:r>
            <a:r>
              <a:rPr lang="en-US" i="1" dirty="0" err="1" smtClean="0">
                <a:hlinkClick r:id="rId2"/>
              </a:rPr>
              <a:t>URL</a:t>
            </a:r>
            <a:r>
              <a:rPr lang="en-US" dirty="0" smtClean="0"/>
              <a:t> will list web pages that are </a:t>
            </a:r>
            <a:r>
              <a:rPr lang="en-US" i="1" dirty="0" smtClean="0"/>
              <a:t>similar</a:t>
            </a:r>
            <a:r>
              <a:rPr lang="en-US" dirty="0" smtClean="0"/>
              <a:t> to the web page you specify. For instance, [ </a:t>
            </a:r>
            <a:r>
              <a:rPr lang="en-US" dirty="0" err="1" smtClean="0">
                <a:hlinkClick r:id="rId3"/>
              </a:rPr>
              <a:t>related:www.consumerreports.org</a:t>
            </a:r>
            <a:r>
              <a:rPr lang="en-US" dirty="0" smtClean="0"/>
              <a:t> ] will list web pages that are similar to the Consumer Reports home page.</a:t>
            </a:r>
          </a:p>
          <a:p>
            <a:pPr lvl="1"/>
            <a:r>
              <a:rPr lang="en-US" b="1" dirty="0" smtClean="0"/>
              <a:t>Note:</a:t>
            </a:r>
            <a:r>
              <a:rPr lang="en-US" dirty="0" smtClean="0"/>
              <a:t> Don’t include a space between the related: and the web page </a:t>
            </a:r>
            <a:r>
              <a:rPr lang="en-US" dirty="0" err="1" smtClean="0"/>
              <a:t>url</a:t>
            </a:r>
            <a:r>
              <a:rPr lang="en-US" dirty="0" smtClean="0"/>
              <a:t>.</a:t>
            </a:r>
          </a:p>
          <a:p>
            <a:pPr lvl="1"/>
            <a:r>
              <a:rPr lang="en-US" dirty="0" smtClean="0"/>
              <a:t>You can also find similar pages from the “Similar pages” link on Google’s main results page, and from the similar selector in the Page-Specific Search area of the Advanced Search page. If you expect to search frequently for similar pages, consider installing a </a:t>
            </a:r>
            <a:r>
              <a:rPr lang="en-US" dirty="0" err="1" smtClean="0">
                <a:hlinkClick r:id="rId4"/>
              </a:rPr>
              <a:t>GoogleScout</a:t>
            </a:r>
            <a:r>
              <a:rPr lang="en-US" dirty="0" smtClean="0">
                <a:hlinkClick r:id="rId4"/>
              </a:rPr>
              <a:t> browser button</a:t>
            </a:r>
            <a:r>
              <a:rPr lang="en-US" dirty="0" smtClean="0"/>
              <a:t>, which scouts for similar pages.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SITUAZIONE DEI MOTORI </a:t>
            </a:r>
            <a:r>
              <a:rPr lang="it-IT" dirty="0" err="1" smtClean="0"/>
              <a:t>DI</a:t>
            </a:r>
            <a:r>
              <a:rPr lang="it-IT" dirty="0" smtClean="0"/>
              <a:t> RICERCA</a:t>
            </a:r>
            <a:endParaRPr lang="it-IT" dirty="0"/>
          </a:p>
        </p:txBody>
      </p:sp>
      <p:sp>
        <p:nvSpPr>
          <p:cNvPr id="3" name="Segnaposto contenuto 2"/>
          <p:cNvSpPr>
            <a:spLocks noGrp="1"/>
          </p:cNvSpPr>
          <p:nvPr>
            <p:ph sz="quarter" idx="1"/>
          </p:nvPr>
        </p:nvSpPr>
        <p:spPr/>
        <p:txBody>
          <a:bodyPr/>
          <a:lstStyle/>
          <a:p>
            <a:r>
              <a:rPr lang="it-IT" dirty="0" smtClean="0"/>
              <a:t>DATI DEL 2006</a:t>
            </a:r>
          </a:p>
          <a:p>
            <a:r>
              <a:rPr lang="it-IT" dirty="0" smtClean="0"/>
              <a:t>Sono disponibili</a:t>
            </a:r>
            <a:br>
              <a:rPr lang="it-IT" dirty="0" smtClean="0"/>
            </a:br>
            <a:r>
              <a:rPr lang="it-IT" dirty="0" smtClean="0"/>
              <a:t>report annuali</a:t>
            </a:r>
            <a:br>
              <a:rPr lang="it-IT" dirty="0" smtClean="0"/>
            </a:br>
            <a:r>
              <a:rPr lang="it-IT" dirty="0" smtClean="0"/>
              <a:t>sui motori solo</a:t>
            </a:r>
            <a:br>
              <a:rPr lang="it-IT" dirty="0" smtClean="0"/>
            </a:br>
            <a:r>
              <a:rPr lang="it-IT" dirty="0" smtClean="0"/>
              <a:t>fino al 2006</a:t>
            </a:r>
          </a:p>
          <a:p>
            <a:r>
              <a:rPr lang="it-IT" dirty="0" smtClean="0"/>
              <a:t>Dopo i dati sono</a:t>
            </a:r>
            <a:br>
              <a:rPr lang="it-IT" dirty="0" smtClean="0"/>
            </a:br>
            <a:r>
              <a:rPr lang="it-IT" dirty="0" smtClean="0"/>
              <a:t>a pagamento</a:t>
            </a:r>
          </a:p>
          <a:p>
            <a:endParaRPr lang="it-IT" dirty="0" smtClean="0"/>
          </a:p>
          <a:p>
            <a:endParaRPr lang="it-IT" dirty="0"/>
          </a:p>
        </p:txBody>
      </p:sp>
      <p:pic>
        <p:nvPicPr>
          <p:cNvPr id="4" name="Picture 8"/>
          <p:cNvPicPr>
            <a:picLocks noChangeAspect="1" noChangeArrowheads="1"/>
          </p:cNvPicPr>
          <p:nvPr/>
        </p:nvPicPr>
        <p:blipFill>
          <a:blip r:embed="rId2" cstate="print"/>
          <a:srcRect/>
          <a:stretch>
            <a:fillRect/>
          </a:stretch>
        </p:blipFill>
        <p:spPr bwMode="auto">
          <a:xfrm>
            <a:off x="3429000" y="1676400"/>
            <a:ext cx="5295900" cy="36830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site</a:t>
            </a:r>
            <a:r>
              <a:rPr lang="en-US" dirty="0" smtClean="0"/>
              <a:t>: If you include site: in your query, Google will restrict your search results to the site or domain you specify. For example, [ </a:t>
            </a:r>
            <a:r>
              <a:rPr lang="en-US" dirty="0" smtClean="0">
                <a:hlinkClick r:id="rId2"/>
              </a:rPr>
              <a:t>admissions </a:t>
            </a:r>
            <a:r>
              <a:rPr lang="en-US" dirty="0" err="1" smtClean="0">
                <a:hlinkClick r:id="rId2"/>
              </a:rPr>
              <a:t>site:www.lse.ac.uk</a:t>
            </a:r>
            <a:r>
              <a:rPr lang="en-US" dirty="0" smtClean="0"/>
              <a:t> ] will show admissions information from London School of Economics’ site and [ </a:t>
            </a:r>
            <a:r>
              <a:rPr lang="en-US" dirty="0" smtClean="0">
                <a:hlinkClick r:id="rId3"/>
              </a:rPr>
              <a:t>peace </a:t>
            </a:r>
            <a:r>
              <a:rPr lang="en-US" dirty="0" err="1" smtClean="0">
                <a:hlinkClick r:id="rId3"/>
              </a:rPr>
              <a:t>site:gov</a:t>
            </a:r>
            <a:r>
              <a:rPr lang="en-US" dirty="0" smtClean="0"/>
              <a:t> ] will find pages about peace within the .</a:t>
            </a:r>
            <a:r>
              <a:rPr lang="en-US" dirty="0" err="1" smtClean="0"/>
              <a:t>gov</a:t>
            </a:r>
            <a:r>
              <a:rPr lang="en-US" dirty="0" smtClean="0"/>
              <a:t> domain. You can specify a domain with or without a period, e.g., either as .</a:t>
            </a:r>
            <a:r>
              <a:rPr lang="en-US" dirty="0" err="1" smtClean="0"/>
              <a:t>gov</a:t>
            </a:r>
            <a:r>
              <a:rPr lang="en-US" dirty="0" smtClean="0"/>
              <a:t> or </a:t>
            </a:r>
            <a:r>
              <a:rPr lang="en-US" dirty="0" err="1" smtClean="0"/>
              <a:t>gov</a:t>
            </a:r>
            <a:r>
              <a:rPr lang="en-US" dirty="0" smtClean="0"/>
              <a:t>.</a:t>
            </a:r>
          </a:p>
          <a:p>
            <a:pPr lvl="1"/>
            <a:r>
              <a:rPr lang="en-US" b="1" dirty="0" smtClean="0"/>
              <a:t>Note:</a:t>
            </a:r>
            <a:r>
              <a:rPr lang="en-US" dirty="0" smtClean="0"/>
              <a:t> Do not include a space between the “site:” and the domain.</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source</a:t>
            </a:r>
            <a:r>
              <a:rPr lang="en-US" dirty="0" smtClean="0"/>
              <a:t>: If you include source: in your query, </a:t>
            </a:r>
            <a:r>
              <a:rPr lang="en-US" dirty="0" smtClean="0">
                <a:hlinkClick r:id="rId2" tooltip="News Search"/>
              </a:rPr>
              <a:t>Google News</a:t>
            </a:r>
            <a:r>
              <a:rPr lang="en-US" dirty="0" smtClean="0"/>
              <a:t> will restrict your search to articles from the news source with the ID you specify. For example, [ </a:t>
            </a:r>
            <a:r>
              <a:rPr lang="en-US" dirty="0" smtClean="0">
                <a:hlinkClick r:id="rId3"/>
              </a:rPr>
              <a:t>election </a:t>
            </a:r>
            <a:r>
              <a:rPr lang="en-US" dirty="0" err="1" smtClean="0">
                <a:hlinkClick r:id="rId3"/>
              </a:rPr>
              <a:t>source:new_york_times</a:t>
            </a:r>
            <a:r>
              <a:rPr lang="en-US" dirty="0" smtClean="0"/>
              <a:t> ] will return articles with the word “election” that appear in the New York Times.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t>To find a news source ID, enter a query that includes a term and the name of the publication you’re seeking. You can also specify the publication name in the “news source” field in the Advanced News Search form. You’ll find the news source ID in the query box, following the source: search operator. For example, let’s say you enter the publication name </a:t>
            </a:r>
            <a:r>
              <a:rPr lang="en-US" dirty="0" err="1" smtClean="0"/>
              <a:t>Ha’aretz</a:t>
            </a:r>
            <a:r>
              <a:rPr lang="en-US" dirty="0" smtClean="0"/>
              <a:t> in the News Source box, then you click the Google Search button. The results page appears, and its search box contains [ </a:t>
            </a:r>
            <a:r>
              <a:rPr lang="en-US" dirty="0" smtClean="0">
                <a:hlinkClick r:id="rId2"/>
              </a:rPr>
              <a:t>peace </a:t>
            </a:r>
            <a:r>
              <a:rPr lang="en-US" dirty="0" err="1" smtClean="0">
                <a:hlinkClick r:id="rId2"/>
              </a:rPr>
              <a:t>source:ha_aretz__subscription</a:t>
            </a:r>
            <a:r>
              <a:rPr lang="en-US" dirty="0" smtClean="0">
                <a:hlinkClick r:id="rId2"/>
              </a:rPr>
              <a:t>_</a:t>
            </a:r>
            <a:r>
              <a:rPr lang="en-US" dirty="0" smtClean="0"/>
              <a:t> ]. This means that the news source ID is </a:t>
            </a:r>
            <a:r>
              <a:rPr lang="en-US" dirty="0" err="1" smtClean="0"/>
              <a:t>ha_aretz__subscription</a:t>
            </a:r>
            <a:r>
              <a:rPr lang="en-US" dirty="0" smtClean="0"/>
              <a:t>_. This query will only return articles that include the word “peace” from the Israeli newspaper </a:t>
            </a:r>
            <a:r>
              <a:rPr lang="en-US" dirty="0" err="1" smtClean="0"/>
              <a:t>Ha’aretz</a:t>
            </a:r>
            <a:r>
              <a:rPr lang="en-US" dirty="0" smtClean="0"/>
              <a: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weather</a:t>
            </a:r>
            <a:r>
              <a:rPr lang="en-US" dirty="0" smtClean="0"/>
              <a:t> If you enter a query with the word weather and a city or location name, if Google recognizes the location, the forecast will appear at the top of the results page. Otherwise, your results will usually include links to sites with the weather conditions and forecast for that location.</a:t>
            </a:r>
          </a:p>
          <a:p>
            <a:r>
              <a:rPr lang="en-US" dirty="0" smtClean="0"/>
              <a:t>Since weather is not an advanced operator, there is no need to include a colon after the word. For example, [ </a:t>
            </a:r>
            <a:r>
              <a:rPr lang="en-US" dirty="0" smtClean="0">
                <a:hlinkClick r:id="rId2"/>
              </a:rPr>
              <a:t>weather Sunnyvale CA</a:t>
            </a:r>
            <a:r>
              <a:rPr lang="en-US" dirty="0" smtClean="0"/>
              <a:t> ] will return the weather for Sunnyvale, California and [ </a:t>
            </a:r>
            <a:r>
              <a:rPr lang="en-US" dirty="0" smtClean="0">
                <a:hlinkClick r:id="rId3"/>
              </a:rPr>
              <a:t>weather 94041</a:t>
            </a:r>
            <a:r>
              <a:rPr lang="en-US" dirty="0" smtClean="0"/>
              <a:t> ] will return the weather for the city containing the zip code (US postal code) 94041, which is Mountain View, California.</a:t>
            </a:r>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GOOGLE ANALYTICS</a:t>
            </a:r>
            <a:endParaRPr lang="it-IT" dirty="0"/>
          </a:p>
        </p:txBody>
      </p:sp>
      <p:sp>
        <p:nvSpPr>
          <p:cNvPr id="3" name="Segnaposto contenuto 2"/>
          <p:cNvSpPr>
            <a:spLocks noGrp="1"/>
          </p:cNvSpPr>
          <p:nvPr>
            <p:ph sz="quarter" idx="1"/>
          </p:nvPr>
        </p:nvSpPr>
        <p:spPr/>
        <p:txBody>
          <a:bodyPr/>
          <a:lstStyle/>
          <a:p>
            <a:r>
              <a:rPr lang="it-IT" dirty="0" smtClean="0"/>
              <a:t>Google </a:t>
            </a:r>
            <a:r>
              <a:rPr lang="it-IT" dirty="0" err="1" smtClean="0"/>
              <a:t>analytics</a:t>
            </a:r>
            <a:r>
              <a:rPr lang="it-IT" dirty="0" smtClean="0"/>
              <a:t> è un sistema di analisi del funzionamento di una porzione del web</a:t>
            </a:r>
          </a:p>
          <a:p>
            <a:r>
              <a:rPr lang="it-IT" dirty="0" smtClean="0"/>
              <a:t>È disponibile online, a titolo gratuito</a:t>
            </a:r>
          </a:p>
          <a:p>
            <a:r>
              <a:rPr lang="it-IT" dirty="0" smtClean="0"/>
              <a:t>Può essere utilizzato come marcatore nelle pagine di un sistema</a:t>
            </a:r>
          </a:p>
          <a:p>
            <a:r>
              <a:rPr lang="it-IT" dirty="0" smtClean="0">
                <a:solidFill>
                  <a:srgbClr val="FF0000"/>
                </a:solidFill>
              </a:rPr>
              <a:t>http://google.com/analytics</a:t>
            </a:r>
            <a:endParaRPr lang="it-IT" dirty="0">
              <a:solidFill>
                <a:srgbClr val="FF0000"/>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GOOGLE ANALYTICS DASHBOARD</a:t>
            </a:r>
            <a:endParaRPr lang="it-IT" dirty="0"/>
          </a:p>
        </p:txBody>
      </p:sp>
      <p:pic>
        <p:nvPicPr>
          <p:cNvPr id="4" name="Picture 4"/>
          <p:cNvPicPr>
            <a:picLocks noGrp="1" noChangeAspect="1" noChangeArrowheads="1"/>
          </p:cNvPicPr>
          <p:nvPr>
            <p:ph sz="quarter" idx="1"/>
          </p:nvPr>
        </p:nvPicPr>
        <p:blipFill>
          <a:blip r:embed="rId2" cstate="print"/>
          <a:srcRect/>
          <a:stretch>
            <a:fillRect/>
          </a:stretch>
        </p:blipFill>
        <p:spPr bwMode="auto">
          <a:xfrm>
            <a:off x="1390650" y="1830387"/>
            <a:ext cx="6362700" cy="3714750"/>
          </a:xfrm>
          <a:prstGeom prst="rect">
            <a:avLst/>
          </a:prstGeom>
          <a:noFill/>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RIFERIMENTI</a:t>
            </a:r>
            <a:endParaRPr lang="it-IT" dirty="0"/>
          </a:p>
        </p:txBody>
      </p:sp>
      <p:sp>
        <p:nvSpPr>
          <p:cNvPr id="3" name="Segnaposto contenuto 2"/>
          <p:cNvSpPr>
            <a:spLocks noGrp="1"/>
          </p:cNvSpPr>
          <p:nvPr>
            <p:ph sz="quarter" idx="1"/>
          </p:nvPr>
        </p:nvSpPr>
        <p:spPr/>
        <p:txBody>
          <a:bodyPr/>
          <a:lstStyle/>
          <a:p>
            <a:r>
              <a:rPr lang="it-IT" dirty="0" smtClean="0">
                <a:hlinkClick r:id="rId2"/>
              </a:rPr>
              <a:t>http://www.googleguide.com/advanced_operators.html</a:t>
            </a:r>
            <a:r>
              <a:rPr lang="it-IT" dirty="0" smtClean="0"/>
              <a:t> </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COME E’ FATTO UN MOTORE </a:t>
            </a:r>
            <a:r>
              <a:rPr lang="it-IT" sz="2800" dirty="0" err="1" smtClean="0"/>
              <a:t>DI</a:t>
            </a:r>
            <a:r>
              <a:rPr lang="it-IT" sz="2800" dirty="0" smtClean="0"/>
              <a:t> RICERCA</a:t>
            </a:r>
            <a:endParaRPr lang="it-IT" sz="2800" dirty="0"/>
          </a:p>
        </p:txBody>
      </p:sp>
      <p:sp>
        <p:nvSpPr>
          <p:cNvPr id="4" name="Rectangle 4"/>
          <p:cNvSpPr>
            <a:spLocks noChangeArrowheads="1"/>
          </p:cNvSpPr>
          <p:nvPr/>
        </p:nvSpPr>
        <p:spPr bwMode="auto">
          <a:xfrm>
            <a:off x="3429000" y="2474913"/>
            <a:ext cx="184150" cy="965200"/>
          </a:xfrm>
          <a:prstGeom prst="rect">
            <a:avLst/>
          </a:prstGeom>
          <a:noFill/>
          <a:ln w="9525">
            <a:noFill/>
            <a:miter lim="800000"/>
            <a:headEnd/>
            <a:tailEnd/>
          </a:ln>
        </p:spPr>
        <p:txBody>
          <a:bodyPr wrap="none">
            <a:spAutoFit/>
          </a:bodyPr>
          <a:lstStyle/>
          <a:p>
            <a:pPr>
              <a:spcBef>
                <a:spcPct val="20000"/>
              </a:spcBef>
              <a:buClr>
                <a:schemeClr val="accent1"/>
              </a:buClr>
              <a:buSzPct val="65000"/>
              <a:buFont typeface="Wingdings" pitchFamily="2" charset="2"/>
              <a:buNone/>
            </a:pPr>
            <a:endParaRPr lang="en-US" sz="2600"/>
          </a:p>
          <a:p>
            <a:pPr>
              <a:spcBef>
                <a:spcPct val="20000"/>
              </a:spcBef>
              <a:buClr>
                <a:schemeClr val="accent1"/>
              </a:buClr>
              <a:buSzPct val="65000"/>
              <a:buFont typeface="Wingdings" pitchFamily="2" charset="2"/>
              <a:buNone/>
            </a:pPr>
            <a:endParaRPr lang="en-US" sz="2600"/>
          </a:p>
        </p:txBody>
      </p:sp>
      <p:grpSp>
        <p:nvGrpSpPr>
          <p:cNvPr id="5" name="Group 5"/>
          <p:cNvGrpSpPr>
            <a:grpSpLocks/>
          </p:cNvGrpSpPr>
          <p:nvPr/>
        </p:nvGrpSpPr>
        <p:grpSpPr bwMode="auto">
          <a:xfrm>
            <a:off x="228600" y="1371600"/>
            <a:ext cx="8610600" cy="4876800"/>
            <a:chOff x="144" y="720"/>
            <a:chExt cx="5616" cy="3264"/>
          </a:xfrm>
        </p:grpSpPr>
        <p:sp>
          <p:nvSpPr>
            <p:cNvPr id="6" name="Rectangle 6"/>
            <p:cNvSpPr>
              <a:spLocks noChangeArrowheads="1"/>
            </p:cNvSpPr>
            <p:nvPr/>
          </p:nvSpPr>
          <p:spPr bwMode="auto">
            <a:xfrm>
              <a:off x="144" y="3552"/>
              <a:ext cx="1440" cy="432"/>
            </a:xfrm>
            <a:prstGeom prst="rect">
              <a:avLst/>
            </a:prstGeom>
            <a:solidFill>
              <a:srgbClr val="FF0000"/>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0000"/>
              </a:extrusionClr>
            </a:sp3d>
          </p:spPr>
          <p:txBody>
            <a:bodyPr wrap="none" anchor="ctr">
              <a:flatTx/>
            </a:bodyPr>
            <a:lstStyle/>
            <a:p>
              <a:pPr algn="ctr"/>
              <a:r>
                <a:rPr lang="en-US" sz="2400">
                  <a:latin typeface="Times New Roman" pitchFamily="18" charset="0"/>
                </a:rPr>
                <a:t>Spider Control</a:t>
              </a:r>
            </a:p>
          </p:txBody>
        </p:sp>
        <p:pic>
          <p:nvPicPr>
            <p:cNvPr id="7" name="Picture 7" descr="bs00580_"/>
            <p:cNvPicPr>
              <a:picLocks noChangeAspect="1" noChangeArrowheads="1"/>
            </p:cNvPicPr>
            <p:nvPr/>
          </p:nvPicPr>
          <p:blipFill>
            <a:blip r:embed="rId3" cstate="print"/>
            <a:srcRect/>
            <a:stretch>
              <a:fillRect/>
            </a:stretch>
          </p:blipFill>
          <p:spPr bwMode="auto">
            <a:xfrm>
              <a:off x="4080" y="720"/>
              <a:ext cx="1152" cy="971"/>
            </a:xfrm>
            <a:prstGeom prst="rect">
              <a:avLst/>
            </a:prstGeom>
            <a:noFill/>
            <a:ln w="9525">
              <a:noFill/>
              <a:miter lim="800000"/>
              <a:headEnd/>
              <a:tailEnd/>
            </a:ln>
          </p:spPr>
        </p:pic>
        <p:grpSp>
          <p:nvGrpSpPr>
            <p:cNvPr id="8" name="Group 8"/>
            <p:cNvGrpSpPr>
              <a:grpSpLocks/>
            </p:cNvGrpSpPr>
            <p:nvPr/>
          </p:nvGrpSpPr>
          <p:grpSpPr bwMode="auto">
            <a:xfrm>
              <a:off x="144" y="2496"/>
              <a:ext cx="1440" cy="450"/>
              <a:chOff x="1872" y="1968"/>
              <a:chExt cx="1440" cy="450"/>
            </a:xfrm>
          </p:grpSpPr>
          <p:sp>
            <p:nvSpPr>
              <p:cNvPr id="36" name="Rectangle 9"/>
              <p:cNvSpPr>
                <a:spLocks noChangeArrowheads="1"/>
              </p:cNvSpPr>
              <p:nvPr/>
            </p:nvSpPr>
            <p:spPr bwMode="auto">
              <a:xfrm>
                <a:off x="1872" y="1968"/>
                <a:ext cx="1440" cy="432"/>
              </a:xfrm>
              <a:prstGeom prst="rect">
                <a:avLst/>
              </a:prstGeom>
              <a:solidFill>
                <a:srgbClr val="FF0000"/>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0000"/>
                </a:extrusionClr>
              </a:sp3d>
            </p:spPr>
            <p:txBody>
              <a:bodyPr wrap="none" anchor="ctr">
                <a:flatTx/>
              </a:bodyPr>
              <a:lstStyle/>
              <a:p>
                <a:pPr algn="ctr"/>
                <a:r>
                  <a:rPr lang="en-US" sz="2400">
                    <a:latin typeface="Times New Roman" pitchFamily="18" charset="0"/>
                  </a:rPr>
                  <a:t>Spiders</a:t>
                </a:r>
              </a:p>
              <a:p>
                <a:pPr algn="ctr"/>
                <a:endParaRPr lang="en-US" sz="2400">
                  <a:latin typeface="Times New Roman" pitchFamily="18" charset="0"/>
                </a:endParaRPr>
              </a:p>
            </p:txBody>
          </p:sp>
          <p:graphicFrame>
            <p:nvGraphicFramePr>
              <p:cNvPr id="37" name="Object 10"/>
              <p:cNvGraphicFramePr>
                <a:graphicFrameLocks noChangeAspect="1"/>
              </p:cNvGraphicFramePr>
              <p:nvPr/>
            </p:nvGraphicFramePr>
            <p:xfrm>
              <a:off x="2448" y="2160"/>
              <a:ext cx="336" cy="258"/>
            </p:xfrm>
            <a:graphic>
              <a:graphicData uri="http://schemas.openxmlformats.org/presentationml/2006/ole">
                <mc:AlternateContent xmlns:mc="http://schemas.openxmlformats.org/markup-compatibility/2006">
                  <mc:Choice xmlns:v="urn:schemas-microsoft-com:vml" Requires="v">
                    <p:oleObj spid="_x0000_s1030" name="Bitmap Image" r:id="rId4" imgW="533474" imgH="409632" progId="Paint.Picture">
                      <p:embed/>
                    </p:oleObj>
                  </mc:Choice>
                  <mc:Fallback>
                    <p:oleObj name="Bitmap Image" r:id="rId4" imgW="533474" imgH="409632" progId="Paint.Picture">
                      <p:embed/>
                      <p:pic>
                        <p:nvPicPr>
                          <p:cNvPr id="0" name="Object 10"/>
                          <p:cNvPicPr>
                            <a:picLocks noChangeAspect="1" noChangeArrowheads="1"/>
                          </p:cNvPicPr>
                          <p:nvPr/>
                        </p:nvPicPr>
                        <p:blipFill>
                          <a:blip r:embed="rId5">
                            <a:clrChange>
                              <a:clrFrom>
                                <a:srgbClr val="C0C0C0"/>
                              </a:clrFrom>
                              <a:clrTo>
                                <a:srgbClr val="C0C0C0">
                                  <a:alpha val="0"/>
                                </a:srgbClr>
                              </a:clrTo>
                            </a:clrChange>
                            <a:extLst>
                              <a:ext uri="{28A0092B-C50C-407E-A947-70E740481C1C}">
                                <a14:useLocalDpi xmlns:a14="http://schemas.microsoft.com/office/drawing/2010/main" val="0"/>
                              </a:ext>
                            </a:extLst>
                          </a:blip>
                          <a:srcRect/>
                          <a:stretch>
                            <a:fillRect/>
                          </a:stretch>
                        </p:blipFill>
                        <p:spPr bwMode="auto">
                          <a:xfrm>
                            <a:off x="2448" y="2160"/>
                            <a:ext cx="336" cy="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FF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38" name="Object 11"/>
              <p:cNvGraphicFramePr>
                <a:graphicFrameLocks noChangeAspect="1"/>
              </p:cNvGraphicFramePr>
              <p:nvPr/>
            </p:nvGraphicFramePr>
            <p:xfrm>
              <a:off x="2976" y="2160"/>
              <a:ext cx="336" cy="258"/>
            </p:xfrm>
            <a:graphic>
              <a:graphicData uri="http://schemas.openxmlformats.org/presentationml/2006/ole">
                <mc:AlternateContent xmlns:mc="http://schemas.openxmlformats.org/markup-compatibility/2006">
                  <mc:Choice xmlns:v="urn:schemas-microsoft-com:vml" Requires="v">
                    <p:oleObj spid="_x0000_s1031" name="Bitmap Image" r:id="rId6" imgW="533474" imgH="409632" progId="Paint.Picture">
                      <p:embed/>
                    </p:oleObj>
                  </mc:Choice>
                  <mc:Fallback>
                    <p:oleObj name="Bitmap Image" r:id="rId6" imgW="533474" imgH="409632" progId="Paint.Picture">
                      <p:embed/>
                      <p:pic>
                        <p:nvPicPr>
                          <p:cNvPr id="0" name="Object 11"/>
                          <p:cNvPicPr>
                            <a:picLocks noChangeAspect="1" noChangeArrowheads="1"/>
                          </p:cNvPicPr>
                          <p:nvPr/>
                        </p:nvPicPr>
                        <p:blipFill>
                          <a:blip r:embed="rId5">
                            <a:clrChange>
                              <a:clrFrom>
                                <a:srgbClr val="C0C0C0"/>
                              </a:clrFrom>
                              <a:clrTo>
                                <a:srgbClr val="C0C0C0">
                                  <a:alpha val="0"/>
                                </a:srgbClr>
                              </a:clrTo>
                            </a:clrChange>
                            <a:extLst>
                              <a:ext uri="{28A0092B-C50C-407E-A947-70E740481C1C}">
                                <a14:useLocalDpi xmlns:a14="http://schemas.microsoft.com/office/drawing/2010/main" val="0"/>
                              </a:ext>
                            </a:extLst>
                          </a:blip>
                          <a:srcRect/>
                          <a:stretch>
                            <a:fillRect/>
                          </a:stretch>
                        </p:blipFill>
                        <p:spPr bwMode="auto">
                          <a:xfrm>
                            <a:off x="2976" y="2160"/>
                            <a:ext cx="336" cy="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FF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39" name="Object 12"/>
              <p:cNvGraphicFramePr>
                <a:graphicFrameLocks noChangeAspect="1"/>
              </p:cNvGraphicFramePr>
              <p:nvPr/>
            </p:nvGraphicFramePr>
            <p:xfrm>
              <a:off x="1920" y="2160"/>
              <a:ext cx="336" cy="258"/>
            </p:xfrm>
            <a:graphic>
              <a:graphicData uri="http://schemas.openxmlformats.org/presentationml/2006/ole">
                <mc:AlternateContent xmlns:mc="http://schemas.openxmlformats.org/markup-compatibility/2006">
                  <mc:Choice xmlns:v="urn:schemas-microsoft-com:vml" Requires="v">
                    <p:oleObj spid="_x0000_s1032" name="Bitmap Image" r:id="rId7" imgW="533474" imgH="409632" progId="Paint.Picture">
                      <p:embed/>
                    </p:oleObj>
                  </mc:Choice>
                  <mc:Fallback>
                    <p:oleObj name="Bitmap Image" r:id="rId7" imgW="533474" imgH="409632" progId="Paint.Picture">
                      <p:embed/>
                      <p:pic>
                        <p:nvPicPr>
                          <p:cNvPr id="0" name="Object 12"/>
                          <p:cNvPicPr>
                            <a:picLocks noChangeAspect="1" noChangeArrowheads="1"/>
                          </p:cNvPicPr>
                          <p:nvPr/>
                        </p:nvPicPr>
                        <p:blipFill>
                          <a:blip r:embed="rId5">
                            <a:clrChange>
                              <a:clrFrom>
                                <a:srgbClr val="C0C0C0"/>
                              </a:clrFrom>
                              <a:clrTo>
                                <a:srgbClr val="C0C0C0">
                                  <a:alpha val="0"/>
                                </a:srgbClr>
                              </a:clrTo>
                            </a:clrChange>
                            <a:extLst>
                              <a:ext uri="{28A0092B-C50C-407E-A947-70E740481C1C}">
                                <a14:useLocalDpi xmlns:a14="http://schemas.microsoft.com/office/drawing/2010/main" val="0"/>
                              </a:ext>
                            </a:extLst>
                          </a:blip>
                          <a:srcRect/>
                          <a:stretch>
                            <a:fillRect/>
                          </a:stretch>
                        </p:blipFill>
                        <p:spPr bwMode="auto">
                          <a:xfrm>
                            <a:off x="1920" y="2160"/>
                            <a:ext cx="336" cy="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FF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pSp>
        <p:sp>
          <p:nvSpPr>
            <p:cNvPr id="9" name="Rectangle 13"/>
            <p:cNvSpPr>
              <a:spLocks noChangeArrowheads="1"/>
            </p:cNvSpPr>
            <p:nvPr/>
          </p:nvSpPr>
          <p:spPr bwMode="auto">
            <a:xfrm>
              <a:off x="4800" y="2064"/>
              <a:ext cx="960" cy="432"/>
            </a:xfrm>
            <a:prstGeom prst="rect">
              <a:avLst/>
            </a:prstGeom>
            <a:solidFill>
              <a:srgbClr val="FF0000"/>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0000"/>
              </a:extrusionClr>
            </a:sp3d>
          </p:spPr>
          <p:txBody>
            <a:bodyPr wrap="none" anchor="ctr">
              <a:flatTx/>
            </a:bodyPr>
            <a:lstStyle/>
            <a:p>
              <a:pPr algn="ctr"/>
              <a:r>
                <a:rPr lang="en-US" sz="2400">
                  <a:latin typeface="Times New Roman" pitchFamily="18" charset="0"/>
                </a:rPr>
                <a:t>Ranking</a:t>
              </a:r>
            </a:p>
          </p:txBody>
        </p:sp>
        <p:sp>
          <p:nvSpPr>
            <p:cNvPr id="10" name="Rectangle 14"/>
            <p:cNvSpPr>
              <a:spLocks noChangeArrowheads="1"/>
            </p:cNvSpPr>
            <p:nvPr/>
          </p:nvSpPr>
          <p:spPr bwMode="auto">
            <a:xfrm>
              <a:off x="1872" y="1632"/>
              <a:ext cx="576" cy="576"/>
            </a:xfrm>
            <a:prstGeom prst="rect">
              <a:avLst/>
            </a:prstGeom>
            <a:solidFill>
              <a:srgbClr val="FF0000"/>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0000"/>
              </a:extrusionClr>
            </a:sp3d>
          </p:spPr>
          <p:txBody>
            <a:bodyPr wrap="none" anchor="ctr">
              <a:flatTx/>
            </a:bodyPr>
            <a:lstStyle/>
            <a:p>
              <a:pPr algn="ctr"/>
              <a:r>
                <a:rPr lang="en-US" sz="2400">
                  <a:latin typeface="Times New Roman" pitchFamily="18" charset="0"/>
                </a:rPr>
                <a:t>Indexer</a:t>
              </a:r>
            </a:p>
          </p:txBody>
        </p:sp>
        <p:sp>
          <p:nvSpPr>
            <p:cNvPr id="11" name="Rectangle 15"/>
            <p:cNvSpPr>
              <a:spLocks noChangeArrowheads="1"/>
            </p:cNvSpPr>
            <p:nvPr/>
          </p:nvSpPr>
          <p:spPr bwMode="auto">
            <a:xfrm>
              <a:off x="1776" y="864"/>
              <a:ext cx="1440" cy="432"/>
            </a:xfrm>
            <a:prstGeom prst="rect">
              <a:avLst/>
            </a:prstGeom>
            <a:solidFill>
              <a:srgbClr val="FF0000"/>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0000"/>
              </a:extrusionClr>
            </a:sp3d>
          </p:spPr>
          <p:txBody>
            <a:bodyPr wrap="none" anchor="ctr">
              <a:flatTx/>
            </a:bodyPr>
            <a:lstStyle/>
            <a:p>
              <a:pPr algn="ctr"/>
              <a:r>
                <a:rPr lang="en-US" sz="2400">
                  <a:latin typeface="Times New Roman" pitchFamily="18" charset="0"/>
                </a:rPr>
                <a:t>Page Repository</a:t>
              </a:r>
            </a:p>
          </p:txBody>
        </p:sp>
        <p:sp>
          <p:nvSpPr>
            <p:cNvPr id="12" name="Rectangle 16"/>
            <p:cNvSpPr>
              <a:spLocks noChangeArrowheads="1"/>
            </p:cNvSpPr>
            <p:nvPr/>
          </p:nvSpPr>
          <p:spPr bwMode="auto">
            <a:xfrm>
              <a:off x="3552" y="2064"/>
              <a:ext cx="1104" cy="432"/>
            </a:xfrm>
            <a:prstGeom prst="rect">
              <a:avLst/>
            </a:prstGeom>
            <a:solidFill>
              <a:srgbClr val="FF0000"/>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0000"/>
              </a:extrusionClr>
            </a:sp3d>
          </p:spPr>
          <p:txBody>
            <a:bodyPr wrap="none" anchor="ctr">
              <a:flatTx/>
            </a:bodyPr>
            <a:lstStyle/>
            <a:p>
              <a:pPr algn="ctr"/>
              <a:r>
                <a:rPr lang="en-US" sz="2400">
                  <a:latin typeface="Times New Roman" pitchFamily="18" charset="0"/>
                </a:rPr>
                <a:t>Query Engine</a:t>
              </a:r>
            </a:p>
          </p:txBody>
        </p:sp>
        <p:sp>
          <p:nvSpPr>
            <p:cNvPr id="13" name="Rectangle 17"/>
            <p:cNvSpPr>
              <a:spLocks noChangeArrowheads="1"/>
            </p:cNvSpPr>
            <p:nvPr/>
          </p:nvSpPr>
          <p:spPr bwMode="auto">
            <a:xfrm>
              <a:off x="2592" y="1632"/>
              <a:ext cx="816" cy="576"/>
            </a:xfrm>
            <a:prstGeom prst="rect">
              <a:avLst/>
            </a:prstGeom>
            <a:solidFill>
              <a:srgbClr val="FF0000"/>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0000"/>
              </a:extrusionClr>
            </a:sp3d>
          </p:spPr>
          <p:txBody>
            <a:bodyPr wrap="none" anchor="ctr">
              <a:flatTx/>
            </a:bodyPr>
            <a:lstStyle/>
            <a:p>
              <a:pPr algn="ctr"/>
              <a:r>
                <a:rPr lang="en-US" sz="2400">
                  <a:latin typeface="Times New Roman" pitchFamily="18" charset="0"/>
                </a:rPr>
                <a:t>Collection </a:t>
              </a:r>
            </a:p>
            <a:p>
              <a:pPr algn="ctr"/>
              <a:r>
                <a:rPr lang="en-US" sz="2400">
                  <a:latin typeface="Times New Roman" pitchFamily="18" charset="0"/>
                </a:rPr>
                <a:t>Analysis</a:t>
              </a:r>
            </a:p>
          </p:txBody>
        </p:sp>
        <p:sp>
          <p:nvSpPr>
            <p:cNvPr id="14" name="AutoShape 18"/>
            <p:cNvSpPr>
              <a:spLocks noChangeArrowheads="1"/>
            </p:cNvSpPr>
            <p:nvPr/>
          </p:nvSpPr>
          <p:spPr bwMode="auto">
            <a:xfrm>
              <a:off x="1872" y="2880"/>
              <a:ext cx="768" cy="528"/>
            </a:xfrm>
            <a:prstGeom prst="can">
              <a:avLst>
                <a:gd name="adj" fmla="val 25000"/>
              </a:avLst>
            </a:prstGeom>
            <a:solidFill>
              <a:srgbClr val="FF9900"/>
            </a:solidFill>
            <a:ln w="9525">
              <a:solidFill>
                <a:schemeClr val="tx1"/>
              </a:solidFill>
              <a:round/>
              <a:headEnd/>
              <a:tailEnd/>
            </a:ln>
          </p:spPr>
          <p:txBody>
            <a:bodyPr wrap="none" anchor="ctr"/>
            <a:lstStyle/>
            <a:p>
              <a:pPr algn="ctr"/>
              <a:r>
                <a:rPr lang="en-US" sz="2400">
                  <a:latin typeface="Times New Roman" pitchFamily="18" charset="0"/>
                </a:rPr>
                <a:t>Text</a:t>
              </a:r>
            </a:p>
          </p:txBody>
        </p:sp>
        <p:sp>
          <p:nvSpPr>
            <p:cNvPr id="15" name="AutoShape 19"/>
            <p:cNvSpPr>
              <a:spLocks noChangeArrowheads="1"/>
            </p:cNvSpPr>
            <p:nvPr/>
          </p:nvSpPr>
          <p:spPr bwMode="auto">
            <a:xfrm>
              <a:off x="2736" y="2880"/>
              <a:ext cx="720" cy="528"/>
            </a:xfrm>
            <a:prstGeom prst="can">
              <a:avLst>
                <a:gd name="adj" fmla="val 25000"/>
              </a:avLst>
            </a:prstGeom>
            <a:solidFill>
              <a:srgbClr val="FF9900"/>
            </a:solidFill>
            <a:ln w="9525">
              <a:solidFill>
                <a:schemeClr val="tx1"/>
              </a:solidFill>
              <a:round/>
              <a:headEnd/>
              <a:tailEnd/>
            </a:ln>
          </p:spPr>
          <p:txBody>
            <a:bodyPr wrap="none" anchor="ctr"/>
            <a:lstStyle/>
            <a:p>
              <a:pPr algn="ctr"/>
              <a:r>
                <a:rPr lang="en-US" sz="2400">
                  <a:latin typeface="Times New Roman" pitchFamily="18" charset="0"/>
                </a:rPr>
                <a:t>Structure</a:t>
              </a:r>
            </a:p>
          </p:txBody>
        </p:sp>
        <p:sp>
          <p:nvSpPr>
            <p:cNvPr id="16" name="AutoShape 20"/>
            <p:cNvSpPr>
              <a:spLocks noChangeArrowheads="1"/>
            </p:cNvSpPr>
            <p:nvPr/>
          </p:nvSpPr>
          <p:spPr bwMode="auto">
            <a:xfrm>
              <a:off x="3552" y="2880"/>
              <a:ext cx="768" cy="528"/>
            </a:xfrm>
            <a:prstGeom prst="can">
              <a:avLst>
                <a:gd name="adj" fmla="val 25000"/>
              </a:avLst>
            </a:prstGeom>
            <a:solidFill>
              <a:srgbClr val="FF9900"/>
            </a:solidFill>
            <a:ln w="9525">
              <a:solidFill>
                <a:schemeClr val="tx1"/>
              </a:solidFill>
              <a:round/>
              <a:headEnd/>
              <a:tailEnd/>
            </a:ln>
          </p:spPr>
          <p:txBody>
            <a:bodyPr wrap="none" anchor="ctr"/>
            <a:lstStyle/>
            <a:p>
              <a:pPr algn="ctr"/>
              <a:r>
                <a:rPr lang="en-US" sz="2400">
                  <a:latin typeface="Times New Roman" pitchFamily="18" charset="0"/>
                </a:rPr>
                <a:t>Utility</a:t>
              </a:r>
            </a:p>
          </p:txBody>
        </p:sp>
        <p:cxnSp>
          <p:nvCxnSpPr>
            <p:cNvPr id="17" name="AutoShape 21"/>
            <p:cNvCxnSpPr>
              <a:cxnSpLocks noChangeShapeType="1"/>
            </p:cNvCxnSpPr>
            <p:nvPr/>
          </p:nvCxnSpPr>
          <p:spPr bwMode="auto">
            <a:xfrm flipH="1">
              <a:off x="4081" y="1691"/>
              <a:ext cx="575" cy="356"/>
            </a:xfrm>
            <a:prstGeom prst="straightConnector1">
              <a:avLst/>
            </a:prstGeom>
            <a:noFill/>
            <a:ln w="9525">
              <a:solidFill>
                <a:schemeClr val="tx1"/>
              </a:solidFill>
              <a:round/>
              <a:headEnd/>
              <a:tailEnd type="triangle" w="med" len="med"/>
            </a:ln>
          </p:spPr>
        </p:cxnSp>
        <p:sp>
          <p:nvSpPr>
            <p:cNvPr id="18" name="Text Box 22"/>
            <p:cNvSpPr txBox="1">
              <a:spLocks noChangeArrowheads="1"/>
            </p:cNvSpPr>
            <p:nvPr/>
          </p:nvSpPr>
          <p:spPr bwMode="auto">
            <a:xfrm>
              <a:off x="3888" y="1728"/>
              <a:ext cx="479" cy="184"/>
            </a:xfrm>
            <a:prstGeom prst="rect">
              <a:avLst/>
            </a:prstGeom>
            <a:noFill/>
            <a:ln w="9525">
              <a:noFill/>
              <a:miter lim="800000"/>
              <a:headEnd/>
              <a:tailEnd/>
            </a:ln>
          </p:spPr>
          <p:txBody>
            <a:bodyPr>
              <a:spAutoFit/>
            </a:bodyPr>
            <a:lstStyle/>
            <a:p>
              <a:pPr>
                <a:spcBef>
                  <a:spcPct val="50000"/>
                </a:spcBef>
              </a:pPr>
              <a:r>
                <a:rPr lang="en-US" sz="1200">
                  <a:latin typeface="Times New Roman" pitchFamily="18" charset="0"/>
                </a:rPr>
                <a:t>Queries</a:t>
              </a:r>
            </a:p>
          </p:txBody>
        </p:sp>
        <p:cxnSp>
          <p:nvCxnSpPr>
            <p:cNvPr id="19" name="AutoShape 23"/>
            <p:cNvCxnSpPr>
              <a:cxnSpLocks noChangeShapeType="1"/>
            </p:cNvCxnSpPr>
            <p:nvPr/>
          </p:nvCxnSpPr>
          <p:spPr bwMode="auto">
            <a:xfrm flipH="1" flipV="1">
              <a:off x="4656" y="1691"/>
              <a:ext cx="624" cy="362"/>
            </a:xfrm>
            <a:prstGeom prst="straightConnector1">
              <a:avLst/>
            </a:prstGeom>
            <a:noFill/>
            <a:ln w="9525">
              <a:solidFill>
                <a:schemeClr val="tx1"/>
              </a:solidFill>
              <a:round/>
              <a:headEnd/>
              <a:tailEnd type="triangle" w="med" len="med"/>
            </a:ln>
          </p:spPr>
        </p:cxnSp>
        <p:sp>
          <p:nvSpPr>
            <p:cNvPr id="20" name="Text Box 24"/>
            <p:cNvSpPr txBox="1">
              <a:spLocks noChangeArrowheads="1"/>
            </p:cNvSpPr>
            <p:nvPr/>
          </p:nvSpPr>
          <p:spPr bwMode="auto">
            <a:xfrm>
              <a:off x="5040" y="1728"/>
              <a:ext cx="480" cy="184"/>
            </a:xfrm>
            <a:prstGeom prst="rect">
              <a:avLst/>
            </a:prstGeom>
            <a:noFill/>
            <a:ln w="9525">
              <a:noFill/>
              <a:miter lim="800000"/>
              <a:headEnd/>
              <a:tailEnd/>
            </a:ln>
          </p:spPr>
          <p:txBody>
            <a:bodyPr>
              <a:spAutoFit/>
            </a:bodyPr>
            <a:lstStyle/>
            <a:p>
              <a:pPr>
                <a:spcBef>
                  <a:spcPct val="50000"/>
                </a:spcBef>
              </a:pPr>
              <a:r>
                <a:rPr lang="en-US" sz="1200">
                  <a:latin typeface="Times New Roman" pitchFamily="18" charset="0"/>
                </a:rPr>
                <a:t>Results</a:t>
              </a:r>
            </a:p>
          </p:txBody>
        </p:sp>
        <p:sp>
          <p:nvSpPr>
            <p:cNvPr id="21" name="Text Box 25"/>
            <p:cNvSpPr txBox="1">
              <a:spLocks noChangeArrowheads="1"/>
            </p:cNvSpPr>
            <p:nvPr/>
          </p:nvSpPr>
          <p:spPr bwMode="auto">
            <a:xfrm>
              <a:off x="2640" y="3552"/>
              <a:ext cx="960" cy="225"/>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Indexes</a:t>
              </a:r>
            </a:p>
          </p:txBody>
        </p:sp>
        <p:cxnSp>
          <p:nvCxnSpPr>
            <p:cNvPr id="22" name="AutoShape 26"/>
            <p:cNvCxnSpPr>
              <a:cxnSpLocks noChangeShapeType="1"/>
              <a:stCxn id="21" idx="3"/>
            </p:cNvCxnSpPr>
            <p:nvPr/>
          </p:nvCxnSpPr>
          <p:spPr bwMode="auto">
            <a:xfrm flipV="1">
              <a:off x="3600" y="2544"/>
              <a:ext cx="936" cy="1114"/>
            </a:xfrm>
            <a:prstGeom prst="bentConnector2">
              <a:avLst/>
            </a:prstGeom>
            <a:noFill/>
            <a:ln w="9525">
              <a:solidFill>
                <a:schemeClr val="tx1"/>
              </a:solidFill>
              <a:miter lim="800000"/>
              <a:headEnd/>
              <a:tailEnd type="triangle" w="med" len="med"/>
            </a:ln>
          </p:spPr>
        </p:cxnSp>
        <p:cxnSp>
          <p:nvCxnSpPr>
            <p:cNvPr id="23" name="AutoShape 27"/>
            <p:cNvCxnSpPr>
              <a:cxnSpLocks noChangeShapeType="1"/>
              <a:stCxn id="12" idx="3"/>
              <a:endCxn id="6" idx="3"/>
            </p:cNvCxnSpPr>
            <p:nvPr/>
          </p:nvCxnSpPr>
          <p:spPr bwMode="auto">
            <a:xfrm flipH="1">
              <a:off x="1584" y="2280"/>
              <a:ext cx="3072" cy="1488"/>
            </a:xfrm>
            <a:prstGeom prst="bentConnector3">
              <a:avLst>
                <a:gd name="adj1" fmla="val -4690"/>
              </a:avLst>
            </a:prstGeom>
            <a:noFill/>
            <a:ln w="9525">
              <a:solidFill>
                <a:schemeClr val="tx1"/>
              </a:solidFill>
              <a:miter lim="800000"/>
              <a:headEnd/>
              <a:tailEnd type="triangle" w="med" len="med"/>
            </a:ln>
          </p:spPr>
        </p:cxnSp>
        <p:cxnSp>
          <p:nvCxnSpPr>
            <p:cNvPr id="24" name="AutoShape 28"/>
            <p:cNvCxnSpPr>
              <a:cxnSpLocks noChangeShapeType="1"/>
              <a:stCxn id="21" idx="1"/>
              <a:endCxn id="6" idx="0"/>
            </p:cNvCxnSpPr>
            <p:nvPr/>
          </p:nvCxnSpPr>
          <p:spPr bwMode="auto">
            <a:xfrm flipH="1" flipV="1">
              <a:off x="864" y="3552"/>
              <a:ext cx="1776" cy="106"/>
            </a:xfrm>
            <a:prstGeom prst="straightConnector1">
              <a:avLst/>
            </a:prstGeom>
            <a:noFill/>
            <a:ln w="9525">
              <a:solidFill>
                <a:schemeClr val="tx1"/>
              </a:solidFill>
              <a:round/>
              <a:headEnd/>
              <a:tailEnd type="triangle" w="med" len="med"/>
            </a:ln>
          </p:spPr>
        </p:cxnSp>
        <p:cxnSp>
          <p:nvCxnSpPr>
            <p:cNvPr id="25" name="AutoShape 29"/>
            <p:cNvCxnSpPr>
              <a:cxnSpLocks noChangeShapeType="1"/>
              <a:stCxn id="6" idx="0"/>
              <a:endCxn id="36" idx="2"/>
            </p:cNvCxnSpPr>
            <p:nvPr/>
          </p:nvCxnSpPr>
          <p:spPr bwMode="auto">
            <a:xfrm flipV="1">
              <a:off x="864" y="2928"/>
              <a:ext cx="0" cy="624"/>
            </a:xfrm>
            <a:prstGeom prst="straightConnector1">
              <a:avLst/>
            </a:prstGeom>
            <a:noFill/>
            <a:ln w="9525">
              <a:solidFill>
                <a:schemeClr val="tx1"/>
              </a:solidFill>
              <a:round/>
              <a:headEnd type="triangle" w="med" len="med"/>
              <a:tailEnd type="triangle" w="med" len="med"/>
            </a:ln>
          </p:spPr>
        </p:cxnSp>
        <p:cxnSp>
          <p:nvCxnSpPr>
            <p:cNvPr id="26" name="AutoShape 30"/>
            <p:cNvCxnSpPr>
              <a:cxnSpLocks noChangeShapeType="1"/>
            </p:cNvCxnSpPr>
            <p:nvPr/>
          </p:nvCxnSpPr>
          <p:spPr bwMode="auto">
            <a:xfrm flipH="1">
              <a:off x="360" y="1775"/>
              <a:ext cx="264" cy="913"/>
            </a:xfrm>
            <a:prstGeom prst="straightConnector1">
              <a:avLst/>
            </a:prstGeom>
            <a:noFill/>
            <a:ln w="9525">
              <a:solidFill>
                <a:schemeClr val="tx1"/>
              </a:solidFill>
              <a:round/>
              <a:headEnd/>
              <a:tailEnd type="triangle" w="med" len="med"/>
            </a:ln>
          </p:spPr>
        </p:cxnSp>
        <p:cxnSp>
          <p:nvCxnSpPr>
            <p:cNvPr id="27" name="AutoShape 31"/>
            <p:cNvCxnSpPr>
              <a:cxnSpLocks noChangeShapeType="1"/>
            </p:cNvCxnSpPr>
            <p:nvPr/>
          </p:nvCxnSpPr>
          <p:spPr bwMode="auto">
            <a:xfrm>
              <a:off x="624" y="1775"/>
              <a:ext cx="264" cy="913"/>
            </a:xfrm>
            <a:prstGeom prst="straightConnector1">
              <a:avLst/>
            </a:prstGeom>
            <a:noFill/>
            <a:ln w="9525">
              <a:solidFill>
                <a:schemeClr val="tx1"/>
              </a:solidFill>
              <a:round/>
              <a:headEnd/>
              <a:tailEnd type="triangle" w="med" len="med"/>
            </a:ln>
          </p:spPr>
        </p:cxnSp>
        <p:cxnSp>
          <p:nvCxnSpPr>
            <p:cNvPr id="28" name="AutoShape 32"/>
            <p:cNvCxnSpPr>
              <a:cxnSpLocks noChangeShapeType="1"/>
            </p:cNvCxnSpPr>
            <p:nvPr/>
          </p:nvCxnSpPr>
          <p:spPr bwMode="auto">
            <a:xfrm>
              <a:off x="624" y="1775"/>
              <a:ext cx="792" cy="913"/>
            </a:xfrm>
            <a:prstGeom prst="straightConnector1">
              <a:avLst/>
            </a:prstGeom>
            <a:noFill/>
            <a:ln w="9525">
              <a:solidFill>
                <a:schemeClr val="tx1"/>
              </a:solidFill>
              <a:round/>
              <a:headEnd/>
              <a:tailEnd type="triangle" w="med" len="med"/>
            </a:ln>
          </p:spPr>
        </p:cxnSp>
        <p:cxnSp>
          <p:nvCxnSpPr>
            <p:cNvPr id="29" name="AutoShape 33"/>
            <p:cNvCxnSpPr>
              <a:cxnSpLocks noChangeShapeType="1"/>
              <a:stCxn id="36" idx="3"/>
              <a:endCxn id="11" idx="1"/>
            </p:cNvCxnSpPr>
            <p:nvPr/>
          </p:nvCxnSpPr>
          <p:spPr bwMode="auto">
            <a:xfrm flipV="1">
              <a:off x="1584" y="1080"/>
              <a:ext cx="192" cy="1632"/>
            </a:xfrm>
            <a:prstGeom prst="bentConnector3">
              <a:avLst>
                <a:gd name="adj1" fmla="val 50000"/>
              </a:avLst>
            </a:prstGeom>
            <a:noFill/>
            <a:ln w="9525">
              <a:solidFill>
                <a:schemeClr val="tx1"/>
              </a:solidFill>
              <a:miter lim="800000"/>
              <a:headEnd/>
              <a:tailEnd type="triangle" w="med" len="med"/>
            </a:ln>
          </p:spPr>
        </p:cxnSp>
        <p:cxnSp>
          <p:nvCxnSpPr>
            <p:cNvPr id="30" name="AutoShape 34"/>
            <p:cNvCxnSpPr>
              <a:cxnSpLocks noChangeShapeType="1"/>
              <a:stCxn id="11" idx="2"/>
              <a:endCxn id="10" idx="0"/>
            </p:cNvCxnSpPr>
            <p:nvPr/>
          </p:nvCxnSpPr>
          <p:spPr bwMode="auto">
            <a:xfrm flipH="1">
              <a:off x="2160" y="1296"/>
              <a:ext cx="336" cy="336"/>
            </a:xfrm>
            <a:prstGeom prst="straightConnector1">
              <a:avLst/>
            </a:prstGeom>
            <a:noFill/>
            <a:ln w="9525">
              <a:solidFill>
                <a:schemeClr val="tx1"/>
              </a:solidFill>
              <a:round/>
              <a:headEnd/>
              <a:tailEnd type="triangle" w="med" len="med"/>
            </a:ln>
          </p:spPr>
        </p:cxnSp>
        <p:cxnSp>
          <p:nvCxnSpPr>
            <p:cNvPr id="31" name="AutoShape 35"/>
            <p:cNvCxnSpPr>
              <a:cxnSpLocks noChangeShapeType="1"/>
              <a:stCxn id="11" idx="2"/>
              <a:endCxn id="13" idx="0"/>
            </p:cNvCxnSpPr>
            <p:nvPr/>
          </p:nvCxnSpPr>
          <p:spPr bwMode="auto">
            <a:xfrm>
              <a:off x="2496" y="1296"/>
              <a:ext cx="504" cy="336"/>
            </a:xfrm>
            <a:prstGeom prst="straightConnector1">
              <a:avLst/>
            </a:prstGeom>
            <a:noFill/>
            <a:ln w="9525">
              <a:solidFill>
                <a:schemeClr val="tx1"/>
              </a:solidFill>
              <a:round/>
              <a:headEnd/>
              <a:tailEnd type="triangle" w="med" len="med"/>
            </a:ln>
          </p:spPr>
        </p:cxnSp>
        <p:sp>
          <p:nvSpPr>
            <p:cNvPr id="32" name="AutoShape 36"/>
            <p:cNvSpPr>
              <a:spLocks/>
            </p:cNvSpPr>
            <p:nvPr/>
          </p:nvSpPr>
          <p:spPr bwMode="auto">
            <a:xfrm rot="5400000">
              <a:off x="2976" y="2016"/>
              <a:ext cx="240" cy="1488"/>
            </a:xfrm>
            <a:prstGeom prst="leftBrace">
              <a:avLst>
                <a:gd name="adj1" fmla="val 51667"/>
                <a:gd name="adj2" fmla="val 50000"/>
              </a:avLst>
            </a:prstGeom>
            <a:noFill/>
            <a:ln w="9525">
              <a:solidFill>
                <a:schemeClr val="tx1"/>
              </a:solidFill>
              <a:round/>
              <a:headEnd/>
              <a:tailEnd/>
            </a:ln>
          </p:spPr>
          <p:txBody>
            <a:bodyPr wrap="none" anchor="ctr"/>
            <a:lstStyle/>
            <a:p>
              <a:endParaRPr lang="it-IT"/>
            </a:p>
          </p:txBody>
        </p:sp>
        <p:cxnSp>
          <p:nvCxnSpPr>
            <p:cNvPr id="33" name="AutoShape 37"/>
            <p:cNvCxnSpPr>
              <a:cxnSpLocks noChangeShapeType="1"/>
              <a:stCxn id="10" idx="2"/>
              <a:endCxn id="32" idx="1"/>
            </p:cNvCxnSpPr>
            <p:nvPr/>
          </p:nvCxnSpPr>
          <p:spPr bwMode="auto">
            <a:xfrm>
              <a:off x="2160" y="2208"/>
              <a:ext cx="935" cy="431"/>
            </a:xfrm>
            <a:prstGeom prst="straightConnector1">
              <a:avLst/>
            </a:prstGeom>
            <a:noFill/>
            <a:ln w="9525">
              <a:solidFill>
                <a:schemeClr val="tx1"/>
              </a:solidFill>
              <a:round/>
              <a:headEnd/>
              <a:tailEnd type="triangle" w="med" len="med"/>
            </a:ln>
          </p:spPr>
        </p:cxnSp>
        <p:cxnSp>
          <p:nvCxnSpPr>
            <p:cNvPr id="34" name="AutoShape 38"/>
            <p:cNvCxnSpPr>
              <a:cxnSpLocks noChangeShapeType="1"/>
              <a:stCxn id="13" idx="2"/>
              <a:endCxn id="32" idx="1"/>
            </p:cNvCxnSpPr>
            <p:nvPr/>
          </p:nvCxnSpPr>
          <p:spPr bwMode="auto">
            <a:xfrm>
              <a:off x="3000" y="2208"/>
              <a:ext cx="95" cy="431"/>
            </a:xfrm>
            <a:prstGeom prst="straightConnector1">
              <a:avLst/>
            </a:prstGeom>
            <a:noFill/>
            <a:ln w="9525">
              <a:solidFill>
                <a:schemeClr val="tx1"/>
              </a:solidFill>
              <a:round/>
              <a:headEnd type="triangle" w="med" len="med"/>
              <a:tailEnd type="triangle" w="med" len="med"/>
            </a:ln>
          </p:spPr>
        </p:cxnSp>
        <p:cxnSp>
          <p:nvCxnSpPr>
            <p:cNvPr id="35" name="AutoShape 39"/>
            <p:cNvCxnSpPr>
              <a:cxnSpLocks noChangeShapeType="1"/>
              <a:stCxn id="12" idx="2"/>
              <a:endCxn id="9" idx="2"/>
            </p:cNvCxnSpPr>
            <p:nvPr/>
          </p:nvCxnSpPr>
          <p:spPr bwMode="auto">
            <a:xfrm rot="16200000" flipH="1">
              <a:off x="4691" y="1909"/>
              <a:ext cx="1" cy="1176"/>
            </a:xfrm>
            <a:prstGeom prst="curvedConnector3">
              <a:avLst>
                <a:gd name="adj1" fmla="val 14400005"/>
              </a:avLst>
            </a:prstGeom>
            <a:noFill/>
            <a:ln w="9525">
              <a:solidFill>
                <a:schemeClr val="tx1"/>
              </a:solidFill>
              <a:round/>
              <a:headEnd/>
              <a:tailEnd type="triangle" w="med" len="med"/>
            </a:ln>
          </p:spPr>
        </p:cxnSp>
      </p:grpSp>
      <p:grpSp>
        <p:nvGrpSpPr>
          <p:cNvPr id="40" name="Group 40"/>
          <p:cNvGrpSpPr>
            <a:grpSpLocks/>
          </p:cNvGrpSpPr>
          <p:nvPr/>
        </p:nvGrpSpPr>
        <p:grpSpPr bwMode="auto">
          <a:xfrm>
            <a:off x="152400" y="1295400"/>
            <a:ext cx="1676400" cy="1600200"/>
            <a:chOff x="336" y="1152"/>
            <a:chExt cx="1104" cy="952"/>
          </a:xfrm>
        </p:grpSpPr>
        <p:sp>
          <p:nvSpPr>
            <p:cNvPr id="41" name="Cloud"/>
            <p:cNvSpPr>
              <a:spLocks noChangeAspect="1" noEditPoints="1" noChangeArrowheads="1"/>
            </p:cNvSpPr>
            <p:nvPr/>
          </p:nvSpPr>
          <p:spPr bwMode="auto">
            <a:xfrm>
              <a:off x="336" y="1152"/>
              <a:ext cx="1104" cy="95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pPr>
                <a:defRPr/>
              </a:pPr>
              <a:endParaRPr lang="it-IT"/>
            </a:p>
          </p:txBody>
        </p:sp>
        <p:sp>
          <p:nvSpPr>
            <p:cNvPr id="42" name="WordArt 42"/>
            <p:cNvSpPr>
              <a:spLocks noChangeArrowheads="1" noChangeShapeType="1" noTextEdit="1"/>
            </p:cNvSpPr>
            <p:nvPr/>
          </p:nvSpPr>
          <p:spPr bwMode="auto">
            <a:xfrm>
              <a:off x="672" y="1248"/>
              <a:ext cx="384" cy="672"/>
            </a:xfrm>
            <a:prstGeom prst="rect">
              <a:avLst/>
            </a:prstGeom>
          </p:spPr>
          <p:txBody>
            <a:bodyPr wrap="none" fromWordArt="1">
              <a:prstTxWarp prst="textSlantUp">
                <a:avLst>
                  <a:gd name="adj" fmla="val 32056"/>
                </a:avLst>
              </a:prstTxWarp>
            </a:bodyPr>
            <a:lstStyle/>
            <a:p>
              <a:pPr algn="ctr"/>
              <a:r>
                <a:rPr lang="it-IT" sz="3600"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outerShdw>
                  </a:effectLst>
                  <a:latin typeface="Impact"/>
                </a:rPr>
                <a:t>Web</a:t>
              </a:r>
            </a:p>
          </p:txBody>
        </p:sp>
      </p:grpSp>
      <p:sp>
        <p:nvSpPr>
          <p:cNvPr id="43" name="Oval 44"/>
          <p:cNvSpPr>
            <a:spLocks noChangeArrowheads="1"/>
          </p:cNvSpPr>
          <p:nvPr/>
        </p:nvSpPr>
        <p:spPr bwMode="auto">
          <a:xfrm>
            <a:off x="6934200" y="2971800"/>
            <a:ext cx="2133600" cy="1447800"/>
          </a:xfrm>
          <a:prstGeom prst="ellipse">
            <a:avLst/>
          </a:prstGeom>
          <a:solidFill>
            <a:srgbClr val="FEFEFE">
              <a:alpha val="0"/>
            </a:srgbClr>
          </a:solidFill>
          <a:ln w="101600">
            <a:solidFill>
              <a:schemeClr val="accent1"/>
            </a:solidFill>
            <a:round/>
            <a:headEnd/>
            <a:tailEnd/>
          </a:ln>
        </p:spPr>
        <p:txBody>
          <a:bodyPr wrap="none" anchor="ctr"/>
          <a:lstStyle/>
          <a:p>
            <a:endParaRPr lang="it-IT"/>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 calcmode="lin" valueType="num">
                                      <p:cBhvr additive="base">
                                        <p:cTn id="7" dur="5000" fill="hold"/>
                                        <p:tgtEl>
                                          <p:spTgt spid="43"/>
                                        </p:tgtEl>
                                        <p:attrNameLst>
                                          <p:attrName>ppt_x</p:attrName>
                                        </p:attrNameLst>
                                      </p:cBhvr>
                                      <p:tavLst>
                                        <p:tav tm="0">
                                          <p:val>
                                            <p:strVal val="#ppt_x"/>
                                          </p:val>
                                        </p:tav>
                                        <p:tav tm="100000">
                                          <p:val>
                                            <p:strVal val="#ppt_x"/>
                                          </p:val>
                                        </p:tav>
                                      </p:tavLst>
                                    </p:anim>
                                    <p:anim calcmode="lin" valueType="num">
                                      <p:cBhvr additive="base">
                                        <p:cTn id="8" dur="5000" fill="hold"/>
                                        <p:tgtEl>
                                          <p:spTgt spid="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STATO DELL’ARTE NEI LINK</a:t>
            </a:r>
            <a:endParaRPr lang="it-IT" dirty="0"/>
          </a:p>
        </p:txBody>
      </p:sp>
      <p:pic>
        <p:nvPicPr>
          <p:cNvPr id="4" name="Picture 5" descr="searchenginechart"/>
          <p:cNvPicPr>
            <a:picLocks noChangeAspect="1" noChangeArrowheads="1"/>
          </p:cNvPicPr>
          <p:nvPr/>
        </p:nvPicPr>
        <p:blipFill>
          <a:blip r:embed="rId2" cstate="print"/>
          <a:srcRect/>
          <a:stretch>
            <a:fillRect/>
          </a:stretch>
        </p:blipFill>
        <p:spPr bwMode="auto">
          <a:xfrm>
            <a:off x="1509713" y="1066800"/>
            <a:ext cx="6948487" cy="51054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RISCHI</a:t>
            </a:r>
            <a:endParaRPr lang="it-IT" dirty="0"/>
          </a:p>
        </p:txBody>
      </p:sp>
      <p:sp>
        <p:nvSpPr>
          <p:cNvPr id="3" name="Segnaposto contenuto 2"/>
          <p:cNvSpPr>
            <a:spLocks noGrp="1"/>
          </p:cNvSpPr>
          <p:nvPr>
            <p:ph sz="quarter" idx="1"/>
          </p:nvPr>
        </p:nvSpPr>
        <p:spPr/>
        <p:txBody>
          <a:bodyPr/>
          <a:lstStyle/>
          <a:p>
            <a:r>
              <a:rPr lang="it-IT" dirty="0" smtClean="0">
                <a:solidFill>
                  <a:srgbClr val="FF0000"/>
                </a:solidFill>
              </a:rPr>
              <a:t>Spam Farm</a:t>
            </a:r>
            <a:r>
              <a:rPr lang="it-IT" dirty="0" smtClean="0"/>
              <a:t>: Insieme di pagine web costruito per far crescere il </a:t>
            </a:r>
            <a:r>
              <a:rPr lang="it-IT" dirty="0" err="1" smtClean="0"/>
              <a:t>PageRank</a:t>
            </a:r>
            <a:r>
              <a:rPr lang="it-IT" dirty="0" smtClean="0"/>
              <a:t> di una pagina </a:t>
            </a:r>
            <a:r>
              <a:rPr lang="it-IT" dirty="0" smtClean="0">
                <a:solidFill>
                  <a:srgbClr val="FF0000"/>
                </a:solidFill>
              </a:rPr>
              <a:t>t</a:t>
            </a:r>
          </a:p>
          <a:p>
            <a:endParaRPr lang="it-IT" dirty="0" smtClean="0"/>
          </a:p>
          <a:p>
            <a:r>
              <a:rPr lang="it-IT" dirty="0" smtClean="0"/>
              <a:t>SEO: </a:t>
            </a:r>
            <a:r>
              <a:rPr lang="it-IT" dirty="0" err="1" smtClean="0">
                <a:solidFill>
                  <a:srgbClr val="FF0000"/>
                </a:solidFill>
              </a:rPr>
              <a:t>Search</a:t>
            </a:r>
            <a:r>
              <a:rPr lang="it-IT" dirty="0" smtClean="0">
                <a:solidFill>
                  <a:srgbClr val="FF0000"/>
                </a:solidFill>
              </a:rPr>
              <a:t> </a:t>
            </a:r>
            <a:r>
              <a:rPr lang="it-IT" dirty="0" err="1" smtClean="0">
                <a:solidFill>
                  <a:srgbClr val="FF0000"/>
                </a:solidFill>
              </a:rPr>
              <a:t>Engines</a:t>
            </a:r>
            <a:r>
              <a:rPr lang="it-IT" dirty="0" smtClean="0">
                <a:solidFill>
                  <a:srgbClr val="FF0000"/>
                </a:solidFill>
              </a:rPr>
              <a:t> </a:t>
            </a:r>
            <a:r>
              <a:rPr lang="it-IT" dirty="0" err="1" smtClean="0">
                <a:solidFill>
                  <a:srgbClr val="FF0000"/>
                </a:solidFill>
              </a:rPr>
              <a:t>Optimizer</a:t>
            </a:r>
            <a:r>
              <a:rPr lang="it-IT" dirty="0" smtClean="0">
                <a:solidFill>
                  <a:srgbClr val="FF0000"/>
                </a:solidFill>
              </a:rPr>
              <a:t> </a:t>
            </a:r>
          </a:p>
          <a:p>
            <a:pPr lvl="1"/>
            <a:r>
              <a:rPr lang="it-IT" dirty="0" smtClean="0"/>
              <a:t>Consulenti che suggeriscono come far crescere il volume dei visitatori di siti web cercando di costruire dei siti che siano più visibili</a:t>
            </a:r>
          </a:p>
          <a:p>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GOOGLE BOMBING</a:t>
            </a:r>
            <a:endParaRPr lang="it-IT" dirty="0"/>
          </a:p>
        </p:txBody>
      </p:sp>
      <p:pic>
        <p:nvPicPr>
          <p:cNvPr id="4" name="Picture 1028" descr="miserable_faliure"/>
          <p:cNvPicPr>
            <a:picLocks noGrp="1" noChangeAspect="1" noChangeArrowheads="1"/>
          </p:cNvPicPr>
          <p:nvPr>
            <p:ph sz="quarter" idx="1"/>
          </p:nvPr>
        </p:nvPicPr>
        <p:blipFill>
          <a:blip r:embed="rId2" cstate="print"/>
          <a:srcRect/>
          <a:stretch>
            <a:fillRect/>
          </a:stretch>
        </p:blipFill>
        <p:spPr>
          <a:xfrm>
            <a:off x="611560" y="1196751"/>
            <a:ext cx="6912768" cy="5139395"/>
          </a:xfr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CONCETTI BASE DELLA RICERCA SU WEB</a:t>
            </a:r>
            <a:endParaRPr lang="it-IT" sz="2800" dirty="0"/>
          </a:p>
        </p:txBody>
      </p:sp>
      <p:sp>
        <p:nvSpPr>
          <p:cNvPr id="3" name="Segnaposto contenuto 2"/>
          <p:cNvSpPr>
            <a:spLocks noGrp="1"/>
          </p:cNvSpPr>
          <p:nvPr>
            <p:ph sz="quarter" idx="1"/>
          </p:nvPr>
        </p:nvSpPr>
        <p:spPr/>
        <p:txBody>
          <a:bodyPr/>
          <a:lstStyle/>
          <a:p>
            <a:r>
              <a:rPr lang="it-IT" dirty="0" smtClean="0"/>
              <a:t>FORMULAZIONE </a:t>
            </a:r>
            <a:r>
              <a:rPr lang="it-IT" dirty="0" err="1" smtClean="0"/>
              <a:t>DI</a:t>
            </a:r>
            <a:r>
              <a:rPr lang="it-IT" dirty="0" smtClean="0"/>
              <a:t> UN QUERY</a:t>
            </a:r>
          </a:p>
          <a:p>
            <a:r>
              <a:rPr lang="it-IT" dirty="0" smtClean="0"/>
              <a:t>ANALISI DEI RISULTATI</a:t>
            </a:r>
          </a:p>
          <a:p>
            <a:r>
              <a:rPr lang="it-IT" dirty="0" smtClean="0"/>
              <a:t>COME FUNZIONA GOOGLE ANALYTICS</a:t>
            </a:r>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QUERY SU WEB: MODIFICATORI</a:t>
            </a:r>
            <a:endParaRPr lang="it-IT" dirty="0"/>
          </a:p>
        </p:txBody>
      </p:sp>
      <p:graphicFrame>
        <p:nvGraphicFramePr>
          <p:cNvPr id="7" name="Tabella 6"/>
          <p:cNvGraphicFramePr>
            <a:graphicFrameLocks noGrp="1"/>
          </p:cNvGraphicFramePr>
          <p:nvPr/>
        </p:nvGraphicFramePr>
        <p:xfrm>
          <a:off x="827584" y="1484784"/>
          <a:ext cx="7344816" cy="3416378"/>
        </p:xfrm>
        <a:graphic>
          <a:graphicData uri="http://schemas.openxmlformats.org/drawingml/2006/table">
            <a:tbl>
              <a:tblPr/>
              <a:tblGrid>
                <a:gridCol w="1630051"/>
                <a:gridCol w="5714765"/>
              </a:tblGrid>
              <a:tr h="424047">
                <a:tc>
                  <a:txBody>
                    <a:bodyPr/>
                    <a:lstStyle/>
                    <a:p>
                      <a:pPr algn="l" fontAlgn="ctr"/>
                      <a:r>
                        <a:rPr lang="it-IT" sz="2000" b="1" i="0" u="none" strike="noStrike" dirty="0" err="1">
                          <a:solidFill>
                            <a:srgbClr val="000000"/>
                          </a:solidFill>
                          <a:latin typeface="+mn-lt"/>
                        </a:rPr>
                        <a:t>Search</a:t>
                      </a:r>
                      <a:r>
                        <a:rPr lang="it-IT" sz="2000" b="1" i="0" u="none" strike="noStrike" dirty="0">
                          <a:solidFill>
                            <a:srgbClr val="000000"/>
                          </a:solidFill>
                          <a:latin typeface="+mn-lt"/>
                        </a:rPr>
                        <a:t> Service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2000" b="1" i="0" u="none" strike="noStrike">
                          <a:solidFill>
                            <a:srgbClr val="000000"/>
                          </a:solidFill>
                          <a:latin typeface="+mn-lt"/>
                        </a:rPr>
                        <a:t>Search Operators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80194">
                <a:tc>
                  <a:txBody>
                    <a:bodyPr/>
                    <a:lstStyle/>
                    <a:p>
                      <a:pPr algn="l" fontAlgn="b"/>
                      <a:r>
                        <a:rPr lang="it-IT" sz="2000" b="0" i="0" u="none" strike="noStrike" dirty="0">
                          <a:solidFill>
                            <a:srgbClr val="000000"/>
                          </a:solidFill>
                          <a:latin typeface="+mn-lt"/>
                        </a:rPr>
                        <a:t>Web </a:t>
                      </a:r>
                      <a:r>
                        <a:rPr lang="it-IT" sz="2000" b="0" i="0" u="none" strike="noStrike" dirty="0" err="1">
                          <a:solidFill>
                            <a:srgbClr val="000000"/>
                          </a:solidFill>
                          <a:latin typeface="+mn-lt"/>
                        </a:rPr>
                        <a:t>Search</a:t>
                      </a:r>
                      <a:endParaRPr lang="it-IT" sz="2000" b="0" i="0" u="none" strike="noStrike" dirty="0">
                        <a:solidFill>
                          <a:srgbClr val="000000"/>
                        </a:solidFill>
                        <a:latin typeface="+mn-lt"/>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600" b="0" i="0" u="none" strike="noStrike" dirty="0" err="1">
                          <a:solidFill>
                            <a:srgbClr val="000000"/>
                          </a:solidFill>
                          <a:latin typeface="+mn-lt"/>
                        </a:rPr>
                        <a:t>allinanchor</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allintext</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allintitle</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allinurl</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a:solidFill>
                            <a:srgbClr val="000000"/>
                          </a:solidFill>
                          <a:latin typeface="+mn-lt"/>
                        </a:rPr>
                        <a:t>cache:</a:t>
                      </a:r>
                      <a:r>
                        <a:rPr lang="it-IT" sz="2000" b="0" i="0" u="none" strike="noStrike" dirty="0">
                          <a:solidFill>
                            <a:srgbClr val="000000"/>
                          </a:solidFill>
                          <a:latin typeface="+mn-lt"/>
                        </a:rPr>
                        <a:t>, </a:t>
                      </a:r>
                      <a:r>
                        <a:rPr lang="it-IT" sz="1600" b="0" i="0" u="none" strike="noStrike" dirty="0" err="1">
                          <a:solidFill>
                            <a:srgbClr val="000000"/>
                          </a:solidFill>
                          <a:latin typeface="+mn-lt"/>
                        </a:rPr>
                        <a:t>define</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filetype</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id</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inanchor</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a:solidFill>
                            <a:srgbClr val="000000"/>
                          </a:solidFill>
                          <a:latin typeface="+mn-lt"/>
                        </a:rPr>
                        <a:t>info:</a:t>
                      </a:r>
                      <a:r>
                        <a:rPr lang="it-IT" sz="2000" b="0" i="0" u="none" strike="noStrike" dirty="0">
                          <a:solidFill>
                            <a:srgbClr val="000000"/>
                          </a:solidFill>
                          <a:latin typeface="+mn-lt"/>
                        </a:rPr>
                        <a:t>, </a:t>
                      </a:r>
                      <a:r>
                        <a:rPr lang="it-IT" sz="1600" b="0" i="0" u="none" strike="noStrike" dirty="0" err="1">
                          <a:solidFill>
                            <a:srgbClr val="000000"/>
                          </a:solidFill>
                          <a:latin typeface="+mn-lt"/>
                        </a:rPr>
                        <a:t>intext</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intitle</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inurl</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a:solidFill>
                            <a:srgbClr val="000000"/>
                          </a:solidFill>
                          <a:latin typeface="+mn-lt"/>
                        </a:rPr>
                        <a:t>link:</a:t>
                      </a:r>
                      <a:r>
                        <a:rPr lang="it-IT" sz="2000" b="0" i="0" u="none" strike="noStrike" dirty="0">
                          <a:solidFill>
                            <a:srgbClr val="000000"/>
                          </a:solidFill>
                          <a:latin typeface="+mn-lt"/>
                        </a:rPr>
                        <a:t>, </a:t>
                      </a:r>
                      <a:r>
                        <a:rPr lang="it-IT" sz="1600" b="0" i="0" u="none" strike="noStrike" dirty="0" err="1">
                          <a:solidFill>
                            <a:srgbClr val="000000"/>
                          </a:solidFill>
                          <a:latin typeface="+mn-lt"/>
                        </a:rPr>
                        <a:t>phonebook</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related</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a:solidFill>
                            <a:srgbClr val="000000"/>
                          </a:solidFill>
                          <a:latin typeface="+mn-lt"/>
                        </a:rPr>
                        <a:t>site: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4047">
                <a:tc>
                  <a:txBody>
                    <a:bodyPr/>
                    <a:lstStyle/>
                    <a:p>
                      <a:pPr algn="l" fontAlgn="b"/>
                      <a:r>
                        <a:rPr lang="it-IT" sz="2000" b="0" i="0" u="none" strike="noStrike">
                          <a:solidFill>
                            <a:srgbClr val="000000"/>
                          </a:solidFill>
                          <a:latin typeface="+mn-lt"/>
                        </a:rPr>
                        <a:t>Image Search</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600" b="0" i="0" u="none" strike="noStrike" dirty="0" err="1">
                          <a:solidFill>
                            <a:srgbClr val="000000"/>
                          </a:solidFill>
                          <a:latin typeface="+mn-lt"/>
                        </a:rPr>
                        <a:t>allintitle</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allinurl</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filetype</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inurl</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intitle</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a:solidFill>
                            <a:srgbClr val="000000"/>
                          </a:solidFill>
                          <a:latin typeface="+mn-lt"/>
                        </a:rPr>
                        <a:t>site: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4047">
                <a:tc>
                  <a:txBody>
                    <a:bodyPr/>
                    <a:lstStyle/>
                    <a:p>
                      <a:pPr algn="l" fontAlgn="b"/>
                      <a:r>
                        <a:rPr lang="it-IT" sz="2000" b="0" i="0" u="none" strike="noStrike">
                          <a:solidFill>
                            <a:srgbClr val="000000"/>
                          </a:solidFill>
                          <a:latin typeface="+mn-lt"/>
                        </a:rPr>
                        <a:t>Groups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err="1">
                          <a:solidFill>
                            <a:srgbClr val="000000"/>
                          </a:solidFill>
                          <a:latin typeface="+mn-lt"/>
                        </a:rPr>
                        <a:t>allintext</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allintitle</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a:solidFill>
                            <a:srgbClr val="000000"/>
                          </a:solidFill>
                          <a:latin typeface="+mn-lt"/>
                        </a:rPr>
                        <a:t>author:</a:t>
                      </a:r>
                      <a:r>
                        <a:rPr lang="en-US" sz="2000" b="0" i="0" u="none" strike="noStrike" dirty="0">
                          <a:solidFill>
                            <a:srgbClr val="000000"/>
                          </a:solidFill>
                          <a:latin typeface="+mn-lt"/>
                        </a:rPr>
                        <a:t>, </a:t>
                      </a:r>
                      <a:r>
                        <a:rPr lang="en-US" sz="1600" b="0" i="0" u="none" strike="noStrike" dirty="0">
                          <a:solidFill>
                            <a:srgbClr val="000000"/>
                          </a:solidFill>
                          <a:latin typeface="+mn-lt"/>
                        </a:rPr>
                        <a:t>group:</a:t>
                      </a:r>
                      <a:r>
                        <a:rPr lang="en-US" sz="2000" b="0" i="0" u="none" strike="noStrike" dirty="0">
                          <a:solidFill>
                            <a:srgbClr val="000000"/>
                          </a:solidFill>
                          <a:latin typeface="+mn-lt"/>
                        </a:rPr>
                        <a:t>, </a:t>
                      </a:r>
                      <a:r>
                        <a:rPr lang="en-US" sz="1600" b="0" i="0" u="none" strike="noStrike" dirty="0" err="1">
                          <a:solidFill>
                            <a:srgbClr val="000000"/>
                          </a:solidFill>
                          <a:latin typeface="+mn-lt"/>
                        </a:rPr>
                        <a:t>insubject</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intext</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intitle</a:t>
                      </a:r>
                      <a:r>
                        <a:rPr lang="en-US" sz="1600" b="0" i="0" u="none" strike="noStrike" dirty="0">
                          <a:solidFill>
                            <a:srgbClr val="000000"/>
                          </a:solidFill>
                          <a:latin typeface="+mn-lt"/>
                        </a:rPr>
                        <a: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4047">
                <a:tc>
                  <a:txBody>
                    <a:bodyPr/>
                    <a:lstStyle/>
                    <a:p>
                      <a:pPr algn="l" fontAlgn="b"/>
                      <a:r>
                        <a:rPr lang="it-IT" sz="2000" b="0" i="0" u="none" strike="noStrike">
                          <a:solidFill>
                            <a:srgbClr val="000000"/>
                          </a:solidFill>
                          <a:latin typeface="+mn-lt"/>
                        </a:rPr>
                        <a:t>Directory</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err="1">
                          <a:solidFill>
                            <a:srgbClr val="000000"/>
                          </a:solidFill>
                          <a:latin typeface="+mn-lt"/>
                        </a:rPr>
                        <a:t>allintext</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allintitle</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allinurl</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a:solidFill>
                            <a:srgbClr val="000000"/>
                          </a:solidFill>
                          <a:latin typeface="+mn-lt"/>
                        </a:rPr>
                        <a:t>ext:</a:t>
                      </a:r>
                      <a:r>
                        <a:rPr lang="en-US" sz="2000" b="0" i="0" u="none" strike="noStrike" dirty="0">
                          <a:solidFill>
                            <a:srgbClr val="000000"/>
                          </a:solidFill>
                          <a:latin typeface="+mn-lt"/>
                        </a:rPr>
                        <a:t>, </a:t>
                      </a:r>
                      <a:r>
                        <a:rPr lang="en-US" sz="1600" b="0" i="0" u="none" strike="noStrike" dirty="0" err="1">
                          <a:solidFill>
                            <a:srgbClr val="000000"/>
                          </a:solidFill>
                          <a:latin typeface="+mn-lt"/>
                        </a:rPr>
                        <a:t>filetype</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intext</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intitle</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inurl</a:t>
                      </a:r>
                      <a:r>
                        <a:rPr lang="en-US" sz="1600" b="0" i="0" u="none" strike="noStrike" dirty="0">
                          <a:solidFill>
                            <a:srgbClr val="000000"/>
                          </a:solidFill>
                          <a:latin typeface="+mn-lt"/>
                        </a:rPr>
                        <a: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4047">
                <a:tc>
                  <a:txBody>
                    <a:bodyPr/>
                    <a:lstStyle/>
                    <a:p>
                      <a:pPr algn="l" fontAlgn="b"/>
                      <a:r>
                        <a:rPr lang="it-IT" sz="2000" b="0" i="0" u="none" strike="noStrike">
                          <a:solidFill>
                            <a:srgbClr val="000000"/>
                          </a:solidFill>
                          <a:latin typeface="+mn-lt"/>
                        </a:rPr>
                        <a:t>News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err="1">
                          <a:solidFill>
                            <a:srgbClr val="000000"/>
                          </a:solidFill>
                          <a:latin typeface="+mn-lt"/>
                        </a:rPr>
                        <a:t>allintext</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allintitle</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allinurl</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intext</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intitle</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inurl</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a:solidFill>
                            <a:srgbClr val="000000"/>
                          </a:solidFill>
                          <a:latin typeface="+mn-lt"/>
                        </a:rPr>
                        <a:t>location:</a:t>
                      </a:r>
                      <a:r>
                        <a:rPr lang="en-US" sz="2000" b="0" i="0" u="none" strike="noStrike" dirty="0">
                          <a:solidFill>
                            <a:srgbClr val="000000"/>
                          </a:solidFill>
                          <a:latin typeface="+mn-lt"/>
                        </a:rPr>
                        <a:t>, </a:t>
                      </a:r>
                      <a:r>
                        <a:rPr lang="en-US" sz="1600" b="0" i="0" u="none" strike="noStrike" dirty="0">
                          <a:solidFill>
                            <a:srgbClr val="000000"/>
                          </a:solidFill>
                          <a:latin typeface="+mn-lt"/>
                        </a:rPr>
                        <a:t>source: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4047">
                <a:tc>
                  <a:txBody>
                    <a:bodyPr/>
                    <a:lstStyle/>
                    <a:p>
                      <a:pPr algn="l" fontAlgn="b"/>
                      <a:r>
                        <a:rPr lang="it-IT" sz="2000" b="0" i="0" u="none" strike="noStrike">
                          <a:solidFill>
                            <a:srgbClr val="000000"/>
                          </a:solidFill>
                          <a:latin typeface="+mn-lt"/>
                        </a:rPr>
                        <a:t>Product Search</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600" b="0" i="0" u="none" strike="noStrike" dirty="0" err="1">
                          <a:solidFill>
                            <a:srgbClr val="000000"/>
                          </a:solidFill>
                          <a:latin typeface="+mn-lt"/>
                        </a:rPr>
                        <a:t>allintext</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allintitle</a:t>
                      </a:r>
                      <a:r>
                        <a:rPr lang="it-IT" sz="1600" b="0" i="0" u="none" strike="noStrike" dirty="0">
                          <a:solidFill>
                            <a:srgbClr val="000000"/>
                          </a:solidFill>
                          <a:latin typeface="+mn-lt"/>
                        </a:rPr>
                        <a: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zione del lavoro del team">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Presentazione del lavoro del team</Template>
  <TotalTime>0</TotalTime>
  <Words>1287</Words>
  <Application>Microsoft Macintosh PowerPoint</Application>
  <PresentationFormat>Presentazione su schermo (4:3)</PresentationFormat>
  <Paragraphs>153</Paragraphs>
  <Slides>36</Slides>
  <Notes>1</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36</vt:i4>
      </vt:variant>
    </vt:vector>
  </HeadingPairs>
  <TitlesOfParts>
    <vt:vector size="38" baseType="lpstr">
      <vt:lpstr>Presentazione del lavoro del team</vt:lpstr>
      <vt:lpstr>Bitmap Image</vt:lpstr>
      <vt:lpstr>COMUNICAZIONE ONLINE, RETI E VIRTUALITA’</vt:lpstr>
      <vt:lpstr>AGENDA</vt:lpstr>
      <vt:lpstr>SITUAZIONE DEI MOTORI DI RICERCA</vt:lpstr>
      <vt:lpstr>COME E’ FATTO UN MOTORE DI RICERCA</vt:lpstr>
      <vt:lpstr>STATO DELL’ARTE NEI LINK</vt:lpstr>
      <vt:lpstr>RISCHI</vt:lpstr>
      <vt:lpstr>GOOGLE BOMBING</vt:lpstr>
      <vt:lpstr>CONCETTI BASE DELLA RICERCA SU WEB</vt:lpstr>
      <vt:lpstr>QUERY SU WEB: MODIFICATORI</vt:lpstr>
      <vt:lpstr>OPERATORI</vt:lpstr>
      <vt:lpstr>OPERATORI</vt:lpstr>
      <vt:lpstr>OPERATORI</vt:lpstr>
      <vt:lpstr>OPERATORI</vt:lpstr>
      <vt:lpstr>URL</vt:lpstr>
      <vt:lpstr>OPERATORI</vt:lpstr>
      <vt:lpstr>OPERATORI</vt:lpstr>
      <vt:lpstr>OPERATORI</vt:lpstr>
      <vt:lpstr>OPERATORI</vt:lpstr>
      <vt:lpstr>OPERATORI</vt:lpstr>
      <vt:lpstr>OPERATORI</vt:lpstr>
      <vt:lpstr>OPERATORI</vt:lpstr>
      <vt:lpstr>OPERATORI</vt:lpstr>
      <vt:lpstr>OPERATORI</vt:lpstr>
      <vt:lpstr>OPERATORI</vt:lpstr>
      <vt:lpstr>OPERATORI</vt:lpstr>
      <vt:lpstr>OPERATORI</vt:lpstr>
      <vt:lpstr>OPERATORI</vt:lpstr>
      <vt:lpstr>OPERATORI</vt:lpstr>
      <vt:lpstr>OPERATORI</vt:lpstr>
      <vt:lpstr>OPERATORI</vt:lpstr>
      <vt:lpstr>OPERATORI</vt:lpstr>
      <vt:lpstr>OPERATORI</vt:lpstr>
      <vt:lpstr>OPERATORI</vt:lpstr>
      <vt:lpstr>GOOGLE ANALYTICS</vt:lpstr>
      <vt:lpstr>GOOGLE ANALYTICS DASHBOARD</vt:lpstr>
      <vt:lpstr>RIFERIMENTI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2008-10-25T04:26:16Z</dcterms:created>
  <dcterms:modified xsi:type="dcterms:W3CDTF">2013-12-06T08:32:04Z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CID">
    <vt:lpwstr>1040</vt:lpwstr>
  </property>
  <property fmtid="{D5CDD505-2E9C-101B-9397-08002B2CF9AE}" pid="3" name="_TemplateID">
    <vt:lpwstr>TC102282691040</vt:lpwstr>
  </property>
</Properties>
</file>