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98A5907-FB76-4522-AD72-566F57ACB018}" type="datetimeFigureOut">
              <a:rPr lang="it-IT" smtClean="0"/>
              <a:t>15/11/2014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384960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98A5907-FB76-4522-AD72-566F57ACB018}" type="datetimeFigureOut">
              <a:rPr lang="it-IT" smtClean="0"/>
              <a:t>15/11/2014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95852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98A5907-FB76-4522-AD72-566F57ACB018}" type="datetimeFigureOut">
              <a:rPr lang="it-IT" smtClean="0"/>
              <a:t>15/11/2014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3067833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98A5907-FB76-4522-AD72-566F57ACB018}" type="datetimeFigureOut">
              <a:rPr lang="it-IT" smtClean="0"/>
              <a:t>15/11/2014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3523215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98A5907-FB76-4522-AD72-566F57ACB018}" type="datetimeFigureOut">
              <a:rPr lang="it-IT" smtClean="0"/>
              <a:t>15/11/2014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4130792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98A5907-FB76-4522-AD72-566F57ACB018}" type="datetimeFigureOut">
              <a:rPr lang="it-IT" smtClean="0"/>
              <a:t>15/11/2014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26643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98A5907-FB76-4522-AD72-566F57ACB018}" type="datetimeFigureOut">
              <a:rPr lang="it-IT" smtClean="0"/>
              <a:t>15/11/2014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4064261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98A5907-FB76-4522-AD72-566F57ACB018}" type="datetimeFigureOut">
              <a:rPr lang="it-IT" smtClean="0"/>
              <a:t>15/11/2014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86072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98A5907-FB76-4522-AD72-566F57ACB018}" type="datetimeFigureOut">
              <a:rPr lang="it-IT" smtClean="0"/>
              <a:t>15/11/2014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4204846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98A5907-FB76-4522-AD72-566F57ACB018}" type="datetimeFigureOut">
              <a:rPr lang="it-IT" smtClean="0"/>
              <a:t>15/11/2014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2440351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98A5907-FB76-4522-AD72-566F57ACB018}" type="datetimeFigureOut">
              <a:rPr lang="it-IT" smtClean="0"/>
              <a:t>15/11/2014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3DCCCA3-FB21-4444-B880-B9C60F243EF6}" type="slidenum">
              <a:rPr lang="it-IT" smtClean="0"/>
              <a:t>‹N›</a:t>
            </a:fld>
            <a:endParaRPr lang="it-IT"/>
          </a:p>
        </p:txBody>
      </p:sp>
    </p:spTree>
    <p:extLst>
      <p:ext uri="{BB962C8B-B14F-4D97-AF65-F5344CB8AC3E}">
        <p14:creationId xmlns:p14="http://schemas.microsoft.com/office/powerpoint/2010/main" val="369554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A5907-FB76-4522-AD72-566F57ACB018}" type="datetimeFigureOut">
              <a:rPr lang="it-IT" smtClean="0"/>
              <a:t>15/11/2014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DCCCA3-FB21-4444-B880-B9C60F243EF6}" type="slidenum">
              <a:rPr lang="it-IT" smtClean="0"/>
              <a:t>‹N›</a:t>
            </a:fld>
            <a:endParaRPr lang="it-IT"/>
          </a:p>
        </p:txBody>
      </p:sp>
    </p:spTree>
    <p:extLst>
      <p:ext uri="{BB962C8B-B14F-4D97-AF65-F5344CB8AC3E}">
        <p14:creationId xmlns:p14="http://schemas.microsoft.com/office/powerpoint/2010/main" val="3829730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Responsabilità per sinistri del passeggero</a:t>
            </a:r>
            <a:endParaRPr lang="it-IT" sz="2400" dirty="0"/>
          </a:p>
        </p:txBody>
      </p:sp>
      <p:sp>
        <p:nvSpPr>
          <p:cNvPr id="3" name="Segnaposto contenuto 2"/>
          <p:cNvSpPr>
            <a:spLocks noGrp="1"/>
          </p:cNvSpPr>
          <p:nvPr>
            <p:ph idx="1"/>
          </p:nvPr>
        </p:nvSpPr>
        <p:spPr/>
        <p:txBody>
          <a:bodyPr>
            <a:normAutofit fontScale="92500" lnSpcReduction="10000"/>
          </a:bodyPr>
          <a:lstStyle/>
          <a:p>
            <a:r>
              <a:rPr lang="it-IT" sz="2000" dirty="0" smtClean="0"/>
              <a:t>Art. 1681 codice civile: il vettore risponde dei sinistri che colpiscono il viaggiatore durante il viaggio se non prova di avere adottato tutte le misure idonee ad evitare il danno.</a:t>
            </a:r>
          </a:p>
          <a:p>
            <a:r>
              <a:rPr lang="it-IT" sz="2000" dirty="0" smtClean="0"/>
              <a:t>Differenza tra danni a causa del trasporto e danni in occasione del trasporto (giudici).</a:t>
            </a:r>
          </a:p>
          <a:p>
            <a:r>
              <a:rPr lang="it-IT" sz="2000" dirty="0" smtClean="0"/>
              <a:t>Prova richiesta al vettore = avere osservato tutte le cautele per evitare il danno. </a:t>
            </a:r>
          </a:p>
          <a:p>
            <a:r>
              <a:rPr lang="it-IT" sz="2000" dirty="0" smtClean="0"/>
              <a:t>Art. 7 regolamento n. 181/2011 sui diritti dei passeggeri nei servizi regolari in autobus = limite minimo dell’obbligazione risarcitoria euro 220.000.</a:t>
            </a:r>
          </a:p>
          <a:p>
            <a:r>
              <a:rPr lang="it-IT" sz="2000" dirty="0" smtClean="0"/>
              <a:t>Convenzione Montreal traffico aereo 1999 = incidente verificatosi a  bordo dell’aeromobile nella tratta tra imbarco e sbarco dei passeggeri. </a:t>
            </a:r>
          </a:p>
          <a:p>
            <a:r>
              <a:rPr lang="it-IT" sz="2000" dirty="0" smtClean="0"/>
              <a:t>Trasporto marittimo art. 409 codice navigazione =vettore risponde dei danni derivanti da sinistri che colpiscono il passeggero dall’inizio dell’imbarco fino allo sbarco </a:t>
            </a:r>
            <a:r>
              <a:rPr lang="it-IT" sz="2000" dirty="0" err="1" smtClean="0"/>
              <a:t>salvochè</a:t>
            </a:r>
            <a:r>
              <a:rPr lang="it-IT" sz="2000" dirty="0" smtClean="0"/>
              <a:t> fornisca prova liberatoria dell’evento derivante da causa non imputabile.</a:t>
            </a:r>
          </a:p>
          <a:p>
            <a:r>
              <a:rPr lang="it-IT" sz="2000" dirty="0" smtClean="0"/>
              <a:t>I giudici distinguono fra eventi dannosi verificatisi in occasione del trasporto ed eventi dannosi a causa del trasporto. Per i primi il vettore è tenuto a provare di aver usato l’ordinaria diligenza per assicurare l’incolumità dei viaggiatori. Per i secondi la prova liberatoria per il vettore coincide con il fortuito. </a:t>
            </a:r>
          </a:p>
        </p:txBody>
      </p:sp>
    </p:spTree>
    <p:extLst>
      <p:ext uri="{BB962C8B-B14F-4D97-AF65-F5344CB8AC3E}">
        <p14:creationId xmlns:p14="http://schemas.microsoft.com/office/powerpoint/2010/main" val="2987091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it-IT" sz="2000" dirty="0" smtClean="0"/>
              <a:t>Responsabilità per bagagli = art. 1693 codice civile = trasporto di cose.</a:t>
            </a:r>
          </a:p>
          <a:p>
            <a:r>
              <a:rPr lang="it-IT" sz="2000" dirty="0" smtClean="0"/>
              <a:t>Regolamento UE n. 181/2011 = diritti dei passeggeri nei trasporti regolari in autobus = limite minimi di risarcimento per perdita o avaria dei bagagli in 1.200 euro per ciascun passeggero dell’autobus.</a:t>
            </a:r>
          </a:p>
          <a:p>
            <a:r>
              <a:rPr lang="it-IT" sz="2000" dirty="0" smtClean="0"/>
              <a:t>Il vettore risponde della distruzione, perdita o avaria del bagaglio consegnato in base a criteri oggettivi (che si siano prodotti a bordo dell’aereo oppure nel corso del periodo durante il quale il vettore ne aveva la custodia).</a:t>
            </a:r>
          </a:p>
          <a:p>
            <a:r>
              <a:rPr lang="it-IT" sz="2000" dirty="0" smtClean="0"/>
              <a:t>Bagaglio non consegnato = il passeggero è chiamato a dimostrare la colpa del vettore o dei suoi dipendenti o preposti.</a:t>
            </a:r>
          </a:p>
          <a:p>
            <a:r>
              <a:rPr lang="it-IT" sz="2000" dirty="0" smtClean="0"/>
              <a:t>Art. 953 codice della navigazione = il vettore è responsabile fino al momento della riconsegna a destino anche se prima di tale momento le cose siano state affidate a un operatore di assistenza a terra.</a:t>
            </a:r>
          </a:p>
          <a:p>
            <a:r>
              <a:rPr lang="it-IT" sz="2000" dirty="0" smtClean="0"/>
              <a:t>Art. 412 codice della navigazione = responsabilità del vettore marittimo per i danni subiti al bagaglio che gli sia stato consegnato chiuso entro il limite di 12.000 lire per chilogrammo salvo che il passeggero abbia effettuato dichiarazione di valore delle cose del bagaglio. Sul passeggero grava la prova della derivazione del danno da causa imputabile al vettore per il bagaglio consegnato e per le cose che restano sotto la sua sfera di controllo. </a:t>
            </a:r>
            <a:endParaRPr lang="it-IT" sz="2000" dirty="0"/>
          </a:p>
        </p:txBody>
      </p:sp>
    </p:spTree>
    <p:extLst>
      <p:ext uri="{BB962C8B-B14F-4D97-AF65-F5344CB8AC3E}">
        <p14:creationId xmlns:p14="http://schemas.microsoft.com/office/powerpoint/2010/main" val="993281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lnSpcReduction="20000"/>
          </a:bodyPr>
          <a:lstStyle/>
          <a:p>
            <a:r>
              <a:rPr lang="it-IT" sz="2000" dirty="0" smtClean="0"/>
              <a:t>Termini di prescrizione e di decadenza  per trasporto marittimo.</a:t>
            </a:r>
          </a:p>
          <a:p>
            <a:r>
              <a:rPr lang="it-IT" sz="2000" dirty="0" smtClean="0"/>
              <a:t>Termini di prescrizione e di decadenza per trasporto aereo.</a:t>
            </a:r>
          </a:p>
          <a:p>
            <a:r>
              <a:rPr lang="it-IT" sz="2000" dirty="0" smtClean="0"/>
              <a:t>Noleggio = contratto con cui una parte trasferisce la detenzione di un bene mobile verso corrispettivo (nolo) = locazione mobiliare.</a:t>
            </a:r>
          </a:p>
          <a:p>
            <a:r>
              <a:rPr lang="it-IT" sz="2000" dirty="0" smtClean="0"/>
              <a:t>Noleggio = contratto tipico previsto dal codice della navigazione = contratti di utilizzazione della nave e dell’aereo.</a:t>
            </a:r>
          </a:p>
          <a:p>
            <a:r>
              <a:rPr lang="it-IT" sz="2000" dirty="0" smtClean="0"/>
              <a:t>Noleggiante versa il corrispettivo del nolo pattuito e si obbliga a compiere con una nave determinata uno o più viaggi prestabiliti (noleggio a viaggio) o entro il periodo di tempo convenuto i viaggi ordinati dal noleggiatore (noleggio a tempo), mantenendo tramite il comandante la detenzione del mezzo.</a:t>
            </a:r>
          </a:p>
          <a:p>
            <a:r>
              <a:rPr lang="it-IT" sz="2000" dirty="0" smtClean="0"/>
              <a:t>Noleggio di autoveicolo = art. 82 del codice della strada = i veicoli possono essere adibiti a uso proprio o a uso di terzi. </a:t>
            </a:r>
          </a:p>
          <a:p>
            <a:r>
              <a:rPr lang="it-IT" sz="2000" dirty="0" smtClean="0"/>
              <a:t>Noleggio con conducente = servizio di trasporto di persone con esclusione di trasporti di linea.</a:t>
            </a:r>
          </a:p>
          <a:p>
            <a:r>
              <a:rPr lang="it-IT" sz="2000" dirty="0" smtClean="0"/>
              <a:t>Legge 15 gennaio 1992 (Legge quadro per il trasporto di persone mediante autoservizi pubblici non di linea) si segue la disciplina del contratto di trasporto del codice civile. </a:t>
            </a:r>
          </a:p>
          <a:p>
            <a:r>
              <a:rPr lang="it-IT" sz="2000" dirty="0" smtClean="0"/>
              <a:t>Autorizzazione dei Comuni. </a:t>
            </a:r>
            <a:endParaRPr lang="it-IT" sz="2000" dirty="0"/>
          </a:p>
        </p:txBody>
      </p:sp>
    </p:spTree>
    <p:extLst>
      <p:ext uri="{BB962C8B-B14F-4D97-AF65-F5344CB8AC3E}">
        <p14:creationId xmlns:p14="http://schemas.microsoft.com/office/powerpoint/2010/main" val="2453643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sz="2000" dirty="0" smtClean="0"/>
              <a:t>Legge 11 agosto 2003 n. 218 = stabilisce principi e norme generali a tutela della concorrenza nell’ambito del trasporto effettuato tramite servizi di noleggio di autobus con conducente intesi quali servizi di trasporto viaggiatori effettuati da un’impresa professionale per uno o più viaggi richiesti da terzi committenti o offerti a gruppi precostituiti.</a:t>
            </a:r>
          </a:p>
          <a:p>
            <a:r>
              <a:rPr lang="it-IT" sz="2000" dirty="0" smtClean="0"/>
              <a:t>Regolamento UE n. 181/2011 = fa riferimento ai diritti dei passeggeri nei trasporti regolari in autobus e si estende anche ai servizi occasionali. </a:t>
            </a:r>
          </a:p>
          <a:p>
            <a:r>
              <a:rPr lang="it-IT" sz="2000" dirty="0" smtClean="0"/>
              <a:t>Art. 84 codice della strada = un veicolo si intende adibito a locazione senza conducente quando il locatore dietro corrispettivo si obbliga a mettere a disposizione del locatario per l esigenze di quest’ultimo il veicolo stesso. </a:t>
            </a:r>
          </a:p>
          <a:p>
            <a:r>
              <a:rPr lang="it-IT" sz="2000" dirty="0" smtClean="0"/>
              <a:t>Trasporto a fune.</a:t>
            </a:r>
          </a:p>
          <a:p>
            <a:r>
              <a:rPr lang="it-IT" sz="2000" dirty="0" smtClean="0"/>
              <a:t>Sciovia.</a:t>
            </a:r>
          </a:p>
          <a:p>
            <a:r>
              <a:rPr lang="it-IT" sz="2000" dirty="0" smtClean="0"/>
              <a:t>Sinistro nella fase di discesa a valle.</a:t>
            </a:r>
          </a:p>
          <a:p>
            <a:r>
              <a:rPr lang="it-IT" sz="2000" dirty="0" smtClean="0"/>
              <a:t>Il contratto di skipass.</a:t>
            </a:r>
          </a:p>
          <a:p>
            <a:r>
              <a:rPr lang="it-IT" sz="2000" dirty="0" smtClean="0"/>
              <a:t>Contratto di crociera turistica = contratto misto. </a:t>
            </a:r>
          </a:p>
          <a:p>
            <a:r>
              <a:rPr lang="it-IT" sz="2000" dirty="0" smtClean="0"/>
              <a:t>Direttiva n. 314 del 1990. </a:t>
            </a:r>
            <a:endParaRPr lang="it-IT" sz="2000" dirty="0"/>
          </a:p>
        </p:txBody>
      </p:sp>
    </p:spTree>
    <p:extLst>
      <p:ext uri="{BB962C8B-B14F-4D97-AF65-F5344CB8AC3E}">
        <p14:creationId xmlns:p14="http://schemas.microsoft.com/office/powerpoint/2010/main" val="34881256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763</Words>
  <Application>Microsoft Office PowerPoint</Application>
  <PresentationFormat>Widescreen</PresentationFormat>
  <Paragraphs>32</Paragraphs>
  <Slides>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vt:i4>
      </vt:variant>
    </vt:vector>
  </HeadingPairs>
  <TitlesOfParts>
    <vt:vector size="8" baseType="lpstr">
      <vt:lpstr>Arial</vt:lpstr>
      <vt:lpstr>Calibri</vt:lpstr>
      <vt:lpstr>Calibri Light</vt:lpstr>
      <vt:lpstr>Tema di Office</vt:lpstr>
      <vt:lpstr>Responsabilità per sinistri del passeggero</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Bruno</dc:creator>
  <cp:lastModifiedBy>Bruno</cp:lastModifiedBy>
  <cp:revision>7</cp:revision>
  <dcterms:created xsi:type="dcterms:W3CDTF">2014-11-15T14:51:13Z</dcterms:created>
  <dcterms:modified xsi:type="dcterms:W3CDTF">2014-11-15T19:35:34Z</dcterms:modified>
</cp:coreProperties>
</file>