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65" r:id="rId5"/>
    <p:sldId id="271" r:id="rId6"/>
    <p:sldId id="272" r:id="rId7"/>
    <p:sldId id="273" r:id="rId8"/>
    <p:sldId id="274" r:id="rId9"/>
    <p:sldId id="275" r:id="rId10"/>
    <p:sldId id="259" r:id="rId11"/>
    <p:sldId id="260" r:id="rId12"/>
    <p:sldId id="263" r:id="rId13"/>
    <p:sldId id="264" r:id="rId14"/>
    <p:sldId id="270" r:id="rId15"/>
    <p:sldId id="268" r:id="rId16"/>
    <p:sldId id="279" r:id="rId17"/>
    <p:sldId id="280" r:id="rId18"/>
    <p:sldId id="276" r:id="rId19"/>
    <p:sldId id="281" r:id="rId20"/>
    <p:sldId id="282" r:id="rId21"/>
    <p:sldId id="283" r:id="rId22"/>
    <p:sldId id="284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524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8/13/2011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8/13/2011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8/13/2011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8/13/2011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8/13/2011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8/13/2011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8/13/2011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8/13/2011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8/13/2011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8/13/2011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8/13/2011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COMUNICAZIONE ONLINE, RETI E VIRTUALITA’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TIPI </a:t>
            </a:r>
            <a:r>
              <a:rPr lang="it-IT" dirty="0" err="1" smtClean="0"/>
              <a:t>DI</a:t>
            </a:r>
            <a:r>
              <a:rPr lang="it-IT" dirty="0" smtClean="0"/>
              <a:t> SITI </a:t>
            </a:r>
            <a:r>
              <a:rPr lang="it-IT" dirty="0" smtClean="0"/>
              <a:t>WEB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SITI REFERENZIALI</a:t>
            </a:r>
          </a:p>
          <a:p>
            <a:r>
              <a:rPr lang="it-IT" dirty="0" smtClean="0"/>
              <a:t>SITI </a:t>
            </a:r>
            <a:r>
              <a:rPr lang="it-IT" dirty="0" err="1" smtClean="0"/>
              <a:t>DI</a:t>
            </a:r>
            <a:r>
              <a:rPr lang="it-IT" dirty="0" smtClean="0"/>
              <a:t>  RIFERIMENTO</a:t>
            </a:r>
          </a:p>
          <a:p>
            <a:endParaRPr lang="it-IT" dirty="0" smtClean="0"/>
          </a:p>
          <a:p>
            <a:pPr lvl="1"/>
            <a:endParaRPr lang="it-IT" dirty="0" smtClean="0"/>
          </a:p>
          <a:p>
            <a:pPr lvl="1"/>
            <a:endParaRPr lang="it-IT" dirty="0" smtClean="0"/>
          </a:p>
          <a:p>
            <a:pPr lvl="1"/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CLASSIFICAZIONE DELLE </a:t>
            </a:r>
            <a:r>
              <a:rPr lang="it-IT" dirty="0" smtClean="0"/>
              <a:t>FUNZIONI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 sito si dice referenziale se è un punto d’accesso alla rete, ovvero se a partire da quel sito è possibile raggiungere una rilevante quantità di siti</a:t>
            </a:r>
          </a:p>
          <a:p>
            <a:r>
              <a:rPr lang="it-IT" dirty="0" smtClean="0"/>
              <a:t>Un sito è di riferimento se è riferito da numerosi siti della rete</a:t>
            </a:r>
          </a:p>
          <a:p>
            <a:endParaRPr lang="it-IT" dirty="0" smtClean="0"/>
          </a:p>
          <a:p>
            <a:r>
              <a:rPr lang="it-IT" dirty="0" smtClean="0">
                <a:solidFill>
                  <a:srgbClr val="FF0000"/>
                </a:solidFill>
              </a:rPr>
              <a:t>PROBLEMA: Tenere conto di entrambi gli aspetti </a:t>
            </a:r>
          </a:p>
          <a:p>
            <a:r>
              <a:rPr lang="it-IT" dirty="0" smtClean="0"/>
              <a:t>Un sito referenziale è tale se si possono raggiungere siti </a:t>
            </a:r>
            <a:r>
              <a:rPr lang="it-IT" i="1" dirty="0" smtClean="0"/>
              <a:t>di riferimento</a:t>
            </a:r>
          </a:p>
          <a:p>
            <a:r>
              <a:rPr lang="it-IT" dirty="0" smtClean="0"/>
              <a:t>Un sito è di riferimento se viene raggiunto da numerosi siti </a:t>
            </a:r>
            <a:r>
              <a:rPr lang="it-IT" i="1" dirty="0" smtClean="0"/>
              <a:t>referenziali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PAGERANK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Si può pensare all’insieme dei documenti presenti sul Web come a un grafo, in cui:</a:t>
            </a:r>
          </a:p>
          <a:p>
            <a:pPr lvl="1"/>
            <a:r>
              <a:rPr lang="it-IT" dirty="0" smtClean="0"/>
              <a:t>i nodi sono gli URL;</a:t>
            </a:r>
          </a:p>
          <a:p>
            <a:pPr lvl="1"/>
            <a:r>
              <a:rPr lang="it-IT" dirty="0" smtClean="0"/>
              <a:t>c’è un arco fra il nodo x e il nodo y quando la pagina che corrisponde all’URL x contiene un link verso l’URL y.</a:t>
            </a:r>
          </a:p>
          <a:p>
            <a:r>
              <a:rPr lang="it-IT" dirty="0" smtClean="0"/>
              <a:t>Questo grafo è chiamato grafo del Web. Ovviamente, si tratta di un grafo dinamico, che cambia in continuazione.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dirty="0" smtClean="0"/>
              <a:t>PAGERANK: PRELIMINARI – LE COMPONENTI CONNESSE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800" dirty="0" smtClean="0"/>
              <a:t>Dato un grafo orientato </a:t>
            </a:r>
            <a:r>
              <a:rPr lang="it-IT" sz="2800" i="1" dirty="0" smtClean="0"/>
              <a:t>G=(V,E)</a:t>
            </a:r>
            <a:r>
              <a:rPr lang="it-IT" sz="2800" dirty="0" smtClean="0"/>
              <a:t>, definiamo una relazione  </a:t>
            </a:r>
            <a:r>
              <a:rPr lang="it-IT" sz="2800" i="1" dirty="0" smtClean="0">
                <a:sym typeface="Symbol" pitchFamily="18" charset="2"/>
              </a:rPr>
              <a:t></a:t>
            </a:r>
            <a:r>
              <a:rPr lang="it-IT" sz="2800" dirty="0" smtClean="0">
                <a:sym typeface="Symbol" pitchFamily="18" charset="2"/>
              </a:rPr>
              <a:t>  fra i nodi, ponendo </a:t>
            </a:r>
            <a:r>
              <a:rPr lang="it-IT" sz="2800" i="1" dirty="0" smtClean="0">
                <a:sym typeface="Symbol" pitchFamily="18" charset="2"/>
              </a:rPr>
              <a:t>x  y </a:t>
            </a:r>
            <a:r>
              <a:rPr lang="it-IT" sz="2800" dirty="0" smtClean="0">
                <a:sym typeface="Symbol" pitchFamily="18" charset="2"/>
              </a:rPr>
              <a:t>quando esistono un cammino da </a:t>
            </a:r>
            <a:r>
              <a:rPr lang="it-IT" sz="2800" i="1" dirty="0" smtClean="0">
                <a:sym typeface="Symbol" pitchFamily="18" charset="2"/>
              </a:rPr>
              <a:t>x</a:t>
            </a:r>
            <a:r>
              <a:rPr lang="it-IT" sz="2800" dirty="0" smtClean="0">
                <a:sym typeface="Symbol" pitchFamily="18" charset="2"/>
              </a:rPr>
              <a:t> a </a:t>
            </a:r>
            <a:r>
              <a:rPr lang="it-IT" sz="2800" i="1" dirty="0" smtClean="0">
                <a:sym typeface="Symbol" pitchFamily="18" charset="2"/>
              </a:rPr>
              <a:t>y</a:t>
            </a:r>
            <a:r>
              <a:rPr lang="it-IT" sz="2800" dirty="0" smtClean="0">
                <a:sym typeface="Symbol" pitchFamily="18" charset="2"/>
              </a:rPr>
              <a:t> </a:t>
            </a:r>
            <a:r>
              <a:rPr lang="it-IT" sz="2800" b="1" u="sng" dirty="0" smtClean="0">
                <a:sym typeface="Symbol" pitchFamily="18" charset="2"/>
              </a:rPr>
              <a:t>e</a:t>
            </a:r>
            <a:r>
              <a:rPr lang="it-IT" sz="2800" dirty="0" smtClean="0">
                <a:sym typeface="Symbol" pitchFamily="18" charset="2"/>
              </a:rPr>
              <a:t> un cammino da </a:t>
            </a:r>
            <a:r>
              <a:rPr lang="it-IT" sz="2800" i="1" dirty="0" smtClean="0">
                <a:sym typeface="Symbol" pitchFamily="18" charset="2"/>
              </a:rPr>
              <a:t>y</a:t>
            </a:r>
            <a:r>
              <a:rPr lang="it-IT" sz="2800" dirty="0" smtClean="0">
                <a:sym typeface="Symbol" pitchFamily="18" charset="2"/>
              </a:rPr>
              <a:t> a </a:t>
            </a:r>
            <a:r>
              <a:rPr lang="it-IT" sz="2800" i="1" dirty="0" smtClean="0">
                <a:sym typeface="Symbol" pitchFamily="18" charset="2"/>
              </a:rPr>
              <a:t>x</a:t>
            </a:r>
            <a:r>
              <a:rPr lang="it-IT" sz="2800" dirty="0" smtClean="0">
                <a:sym typeface="Symbol" pitchFamily="18" charset="2"/>
              </a:rPr>
              <a:t>.</a:t>
            </a:r>
            <a:endParaRPr lang="it-IT" sz="2800" i="1" dirty="0" smtClean="0">
              <a:sym typeface="Symbol" pitchFamily="18" charset="2"/>
            </a:endParaRPr>
          </a:p>
          <a:p>
            <a:r>
              <a:rPr lang="it-IT" sz="2800" dirty="0" smtClean="0"/>
              <a:t>La relazione </a:t>
            </a:r>
            <a:r>
              <a:rPr lang="it-IT" sz="2800" i="1" dirty="0" smtClean="0">
                <a:sym typeface="Symbol" pitchFamily="18" charset="2"/>
              </a:rPr>
              <a:t> </a:t>
            </a:r>
            <a:r>
              <a:rPr lang="it-IT" sz="2800" dirty="0" smtClean="0">
                <a:sym typeface="Symbol" pitchFamily="18" charset="2"/>
              </a:rPr>
              <a:t>è una relazione di equivalenza, le cui classi sono dette </a:t>
            </a:r>
            <a:r>
              <a:rPr lang="it-IT" sz="2800" i="1" dirty="0" smtClean="0">
                <a:sym typeface="Symbol" pitchFamily="18" charset="2"/>
              </a:rPr>
              <a:t>componenti (fortemente) connesse</a:t>
            </a:r>
            <a:r>
              <a:rPr lang="it-IT" sz="2800" dirty="0" smtClean="0">
                <a:sym typeface="Symbol" pitchFamily="18" charset="2"/>
              </a:rPr>
              <a:t> del grafo.</a:t>
            </a:r>
            <a:endParaRPr lang="it-IT" sz="2800" dirty="0" smtClean="0"/>
          </a:p>
          <a:p>
            <a:r>
              <a:rPr lang="it-IT" sz="2800" dirty="0" smtClean="0"/>
              <a:t>È possibile costruire il </a:t>
            </a:r>
            <a:r>
              <a:rPr lang="it-IT" sz="2800" i="1" dirty="0" smtClean="0"/>
              <a:t>grafo ridotto </a:t>
            </a:r>
            <a:r>
              <a:rPr lang="it-IT" sz="2800" i="1" dirty="0" err="1" smtClean="0"/>
              <a:t>G*</a:t>
            </a:r>
            <a:r>
              <a:rPr lang="it-IT" sz="2800" dirty="0" smtClean="0"/>
              <a:t>, che ha come nodi le componenti connesse, e ha un arco fra la componente </a:t>
            </a:r>
            <a:r>
              <a:rPr lang="it-IT" sz="2800" i="1" dirty="0" smtClean="0"/>
              <a:t>C</a:t>
            </a:r>
            <a:r>
              <a:rPr lang="it-IT" sz="2800" i="1" baseline="-25000" dirty="0" smtClean="0"/>
              <a:t>1</a:t>
            </a:r>
            <a:r>
              <a:rPr lang="it-IT" sz="2800" dirty="0" smtClean="0"/>
              <a:t> e la componente </a:t>
            </a:r>
            <a:r>
              <a:rPr lang="it-IT" sz="2800" i="1" dirty="0" smtClean="0"/>
              <a:t>C</a:t>
            </a:r>
            <a:r>
              <a:rPr lang="it-IT" sz="2800" i="1" baseline="-25000" dirty="0" smtClean="0"/>
              <a:t>2</a:t>
            </a:r>
            <a:r>
              <a:rPr lang="it-IT" sz="2800" dirty="0" smtClean="0"/>
              <a:t> quando esiste un arco che va da un nodo di </a:t>
            </a:r>
            <a:r>
              <a:rPr lang="it-IT" sz="2800" i="1" dirty="0" smtClean="0"/>
              <a:t>C</a:t>
            </a:r>
            <a:r>
              <a:rPr lang="it-IT" sz="2800" i="1" baseline="-25000" dirty="0" smtClean="0"/>
              <a:t>1</a:t>
            </a:r>
            <a:r>
              <a:rPr lang="it-IT" sz="2800" dirty="0" smtClean="0"/>
              <a:t> a un nodo di </a:t>
            </a:r>
            <a:r>
              <a:rPr lang="it-IT" sz="2800" i="1" dirty="0" smtClean="0"/>
              <a:t>C</a:t>
            </a:r>
            <a:r>
              <a:rPr lang="it-IT" sz="2800" i="1" baseline="-25000" dirty="0" smtClean="0"/>
              <a:t>2</a:t>
            </a:r>
            <a:r>
              <a:rPr lang="it-IT" sz="2800" dirty="0" smtClean="0"/>
              <a:t>.</a:t>
            </a:r>
            <a:endParaRPr lang="it-IT" sz="2800" i="1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PERCHE’ SERVONO LE MISURE DEL WEB?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ricerca di informazioni è diventata sempre più difficile, per vari motivi:</a:t>
            </a:r>
          </a:p>
          <a:p>
            <a:pPr lvl="1"/>
            <a:r>
              <a:rPr lang="it-IT" dirty="0" smtClean="0"/>
              <a:t>dimensioni;</a:t>
            </a:r>
            <a:endParaRPr lang="it-IT" dirty="0" smtClean="0"/>
          </a:p>
          <a:p>
            <a:pPr lvl="1"/>
            <a:r>
              <a:rPr lang="it-IT" dirty="0" smtClean="0"/>
              <a:t>mancanza di semantica (tentativi di realizzare il Web semantico) e struttura;</a:t>
            </a:r>
          </a:p>
          <a:p>
            <a:pPr lvl="1"/>
            <a:r>
              <a:rPr lang="it-IT" dirty="0" smtClean="0"/>
              <a:t>qualità di informazione estremamente eterogenea;</a:t>
            </a:r>
          </a:p>
          <a:p>
            <a:r>
              <a:rPr lang="it-IT" dirty="0" smtClean="0"/>
              <a:t>i documenti sono soggetti a rapida modifica.</a:t>
            </a:r>
          </a:p>
          <a:p>
            <a:r>
              <a:rPr lang="it-IT" dirty="0" smtClean="0"/>
              <a:t>Per tali motivi, circa l’80% degli utenti utilizza abitualmente i motori di ricerca.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CHE COSA MISURIAMO?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3200" dirty="0" smtClean="0"/>
              <a:t>Dato un insieme </a:t>
            </a:r>
            <a:r>
              <a:rPr lang="it-IT" sz="3200" dirty="0" smtClean="0">
                <a:latin typeface="French Script MT" pitchFamily="66" charset="0"/>
              </a:rPr>
              <a:t>P </a:t>
            </a:r>
            <a:r>
              <a:rPr lang="it-IT" sz="3200" dirty="0" smtClean="0"/>
              <a:t>di pagine e una </a:t>
            </a:r>
            <a:r>
              <a:rPr lang="it-IT" sz="3200" dirty="0" err="1" smtClean="0"/>
              <a:t>query</a:t>
            </a:r>
            <a:r>
              <a:rPr lang="it-IT" sz="3200" dirty="0" smtClean="0"/>
              <a:t> </a:t>
            </a:r>
            <a:r>
              <a:rPr lang="it-IT" sz="3200" i="1" dirty="0" smtClean="0"/>
              <a:t>Q, </a:t>
            </a:r>
            <a:r>
              <a:rPr lang="it-IT" sz="3200" dirty="0" smtClean="0"/>
              <a:t>definire una funzione </a:t>
            </a:r>
            <a:r>
              <a:rPr lang="it-IT" sz="3200" i="1" dirty="0" err="1" smtClean="0"/>
              <a:t>r</a:t>
            </a:r>
            <a:r>
              <a:rPr lang="it-IT" sz="3200" i="1" baseline="-25000" dirty="0" err="1" smtClean="0"/>
              <a:t>Q</a:t>
            </a:r>
            <a:r>
              <a:rPr lang="it-IT" sz="3200" i="1" baseline="-25000" dirty="0" smtClean="0"/>
              <a:t> </a:t>
            </a:r>
            <a:r>
              <a:rPr lang="it-IT" sz="3200" i="1" dirty="0" smtClean="0"/>
              <a:t>:</a:t>
            </a:r>
            <a:r>
              <a:rPr lang="it-IT" sz="3200" dirty="0" smtClean="0"/>
              <a:t> </a:t>
            </a:r>
            <a:r>
              <a:rPr lang="it-IT" sz="3200" dirty="0" smtClean="0">
                <a:latin typeface="French Script MT" pitchFamily="66" charset="0"/>
              </a:rPr>
              <a:t>P </a:t>
            </a:r>
            <a:r>
              <a:rPr lang="it-IT" sz="3200" i="1" dirty="0" smtClean="0">
                <a:latin typeface="French Script MT" pitchFamily="66" charset="0"/>
                <a:sym typeface="Symbol" pitchFamily="18" charset="2"/>
              </a:rPr>
              <a:t> </a:t>
            </a:r>
            <a:r>
              <a:rPr lang="it-IT" sz="3200" b="1" i="1" dirty="0" smtClean="0">
                <a:sym typeface="Symbol" pitchFamily="18" charset="2"/>
              </a:rPr>
              <a:t>R </a:t>
            </a:r>
            <a:r>
              <a:rPr lang="it-IT" sz="3200" dirty="0" smtClean="0">
                <a:sym typeface="Symbol" pitchFamily="18" charset="2"/>
              </a:rPr>
              <a:t>che associ, ad ogni pagina, un numero reale (</a:t>
            </a:r>
            <a:r>
              <a:rPr lang="it-IT" sz="3200" dirty="0" err="1" smtClean="0">
                <a:sym typeface="Symbol" pitchFamily="18" charset="2"/>
              </a:rPr>
              <a:t>rank</a:t>
            </a:r>
            <a:r>
              <a:rPr lang="it-IT" sz="3200" dirty="0" smtClean="0">
                <a:sym typeface="Symbol" pitchFamily="18" charset="2"/>
              </a:rPr>
              <a:t>), che indica il grado di </a:t>
            </a:r>
            <a:r>
              <a:rPr lang="it-IT" sz="3200" i="1" dirty="0" smtClean="0">
                <a:sym typeface="Symbol" pitchFamily="18" charset="2"/>
              </a:rPr>
              <a:t>rilevanza </a:t>
            </a:r>
            <a:r>
              <a:rPr lang="it-IT" sz="3200" dirty="0" smtClean="0">
                <a:sym typeface="Symbol" pitchFamily="18" charset="2"/>
              </a:rPr>
              <a:t>di quella pagina a fronte di quella </a:t>
            </a:r>
            <a:r>
              <a:rPr lang="it-IT" sz="3200" dirty="0" err="1" smtClean="0">
                <a:sym typeface="Symbol" pitchFamily="18" charset="2"/>
              </a:rPr>
              <a:t>query</a:t>
            </a:r>
            <a:r>
              <a:rPr lang="it-IT" sz="3200" dirty="0" smtClean="0">
                <a:sym typeface="Symbol" pitchFamily="18" charset="2"/>
              </a:rPr>
              <a:t>.</a:t>
            </a:r>
            <a:endParaRPr lang="it-IT" sz="3200" b="1" i="1" dirty="0" smtClean="0">
              <a:sym typeface="Symbol" pitchFamily="18" charset="2"/>
            </a:endParaRPr>
          </a:p>
          <a:p>
            <a:r>
              <a:rPr lang="it-IT" sz="3200" dirty="0" smtClean="0"/>
              <a:t>Tecniche di ranking basate su:</a:t>
            </a:r>
          </a:p>
          <a:p>
            <a:pPr lvl="1"/>
            <a:r>
              <a:rPr lang="it-IT" sz="2800" dirty="0" smtClean="0"/>
              <a:t>analisi del contenuto testuale (</a:t>
            </a:r>
            <a:r>
              <a:rPr lang="it-IT" sz="2800" dirty="0" err="1" smtClean="0"/>
              <a:t>Altavista</a:t>
            </a:r>
            <a:r>
              <a:rPr lang="it-IT" sz="2800" dirty="0" smtClean="0"/>
              <a:t>);</a:t>
            </a:r>
          </a:p>
          <a:p>
            <a:pPr lvl="1"/>
            <a:r>
              <a:rPr lang="it-IT" sz="2800" dirty="0" smtClean="0"/>
              <a:t>analisi della struttura dei link (Google).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HITS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È una procedura di misura simile a </a:t>
            </a:r>
            <a:r>
              <a:rPr lang="it-IT" dirty="0" err="1" smtClean="0"/>
              <a:t>pagerank</a:t>
            </a:r>
            <a:endParaRPr lang="it-IT" dirty="0" smtClean="0"/>
          </a:p>
          <a:p>
            <a:r>
              <a:rPr lang="it-IT" dirty="0" smtClean="0"/>
              <a:t>Ha avuto un certo successo negli anni 90 ma oggi non è più in voga</a:t>
            </a:r>
          </a:p>
          <a:p>
            <a:r>
              <a:rPr lang="it-IT" dirty="0" smtClean="0"/>
              <a:t>Si basa su due misure specifiche:</a:t>
            </a:r>
          </a:p>
          <a:p>
            <a:pPr lvl="1"/>
            <a:r>
              <a:rPr lang="it-IT" dirty="0" smtClean="0"/>
              <a:t>Authority</a:t>
            </a:r>
          </a:p>
          <a:p>
            <a:pPr lvl="1"/>
            <a:r>
              <a:rPr lang="it-IT" dirty="0" err="1" smtClean="0"/>
              <a:t>H</a:t>
            </a:r>
            <a:r>
              <a:rPr lang="it-IT" dirty="0" err="1" smtClean="0"/>
              <a:t>ubness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AUTORITY ED HUBNESS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Ogni pagina ha due punteggi:</a:t>
            </a:r>
          </a:p>
          <a:p>
            <a:pPr lvl="1"/>
            <a:r>
              <a:rPr lang="en-US" sz="4000" b="1" dirty="0" err="1" smtClean="0"/>
              <a:t>a</a:t>
            </a:r>
            <a:r>
              <a:rPr lang="en-US" sz="2400" dirty="0" err="1" smtClean="0"/>
              <a:t>i</a:t>
            </a:r>
            <a:r>
              <a:rPr lang="it-IT" dirty="0" smtClean="0"/>
              <a:t> </a:t>
            </a:r>
            <a:r>
              <a:rPr lang="it-IT" dirty="0" smtClean="0"/>
              <a:t>punteggio </a:t>
            </a:r>
            <a:r>
              <a:rPr lang="it-IT" dirty="0" err="1" smtClean="0"/>
              <a:t>autority</a:t>
            </a:r>
            <a:endParaRPr lang="it-IT" dirty="0" smtClean="0"/>
          </a:p>
          <a:p>
            <a:pPr lvl="1"/>
            <a:r>
              <a:rPr lang="en-US" sz="4100" b="1" dirty="0" smtClean="0"/>
              <a:t>h</a:t>
            </a:r>
            <a:r>
              <a:rPr lang="en-US" sz="2500" dirty="0" smtClean="0"/>
              <a:t>i </a:t>
            </a:r>
            <a:r>
              <a:rPr lang="it-IT" dirty="0" smtClean="0"/>
              <a:t>punteggio </a:t>
            </a:r>
            <a:r>
              <a:rPr lang="it-IT" dirty="0" err="1" smtClean="0"/>
              <a:t>hub</a:t>
            </a:r>
            <a:r>
              <a:rPr lang="it-IT" dirty="0" smtClean="0"/>
              <a:t> </a:t>
            </a:r>
          </a:p>
          <a:p>
            <a:endParaRPr lang="it-IT" dirty="0" smtClean="0"/>
          </a:p>
          <a:p>
            <a:r>
              <a:rPr lang="it-IT" dirty="0" smtClean="0"/>
              <a:t>Una pagina è una buona “</a:t>
            </a:r>
            <a:r>
              <a:rPr lang="it-IT" dirty="0" smtClean="0"/>
              <a:t>authority</a:t>
            </a:r>
            <a:r>
              <a:rPr lang="it-IT" dirty="0" smtClean="0"/>
              <a:t>” se è riferita da buoni </a:t>
            </a:r>
            <a:r>
              <a:rPr lang="it-IT" dirty="0" err="1" smtClean="0"/>
              <a:t>hub</a:t>
            </a:r>
            <a:r>
              <a:rPr lang="it-IT" dirty="0" smtClean="0"/>
              <a:t>.</a:t>
            </a:r>
          </a:p>
          <a:p>
            <a:r>
              <a:rPr lang="it-IT" dirty="0" smtClean="0"/>
              <a:t>Una pagina è un buon “</a:t>
            </a:r>
            <a:r>
              <a:rPr lang="it-IT" dirty="0" err="1" smtClean="0"/>
              <a:t>hub</a:t>
            </a:r>
            <a:r>
              <a:rPr lang="it-IT" dirty="0" smtClean="0"/>
              <a:t>” se contemporaneamente riferisce buone </a:t>
            </a:r>
            <a:r>
              <a:rPr lang="it-IT" dirty="0" smtClean="0"/>
              <a:t>authority </a:t>
            </a:r>
            <a:r>
              <a:rPr lang="it-IT" dirty="0" smtClean="0"/>
              <a:t>su uno stesso argomento.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AUTHORITY ED HUBNESS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Se la pagina </a:t>
            </a:r>
            <a:r>
              <a:rPr lang="it-IT" dirty="0" smtClean="0">
                <a:solidFill>
                  <a:srgbClr val="FF0000"/>
                </a:solidFill>
              </a:rPr>
              <a:t>p</a:t>
            </a:r>
            <a:r>
              <a:rPr lang="it-IT" dirty="0" smtClean="0"/>
              <a:t> punta a pagine con un alto valore come </a:t>
            </a:r>
            <a:r>
              <a:rPr lang="it-IT" dirty="0" err="1" smtClean="0"/>
              <a:t>autority</a:t>
            </a:r>
            <a:endParaRPr lang="it-IT" dirty="0" smtClean="0"/>
          </a:p>
          <a:p>
            <a:pPr lvl="1"/>
            <a:r>
              <a:rPr lang="it-IT" dirty="0" smtClean="0"/>
              <a:t>deve ricevere un alto punteggio come </a:t>
            </a:r>
            <a:r>
              <a:rPr lang="it-IT" dirty="0" err="1" smtClean="0"/>
              <a:t>hub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Se </a:t>
            </a:r>
            <a:r>
              <a:rPr lang="it-IT" dirty="0" smtClean="0">
                <a:solidFill>
                  <a:srgbClr val="FF0000"/>
                </a:solidFill>
              </a:rPr>
              <a:t>p</a:t>
            </a:r>
            <a:r>
              <a:rPr lang="it-IT" dirty="0" smtClean="0"/>
              <a:t> è riferita da molte pagine che hanno un alto punteggio </a:t>
            </a:r>
            <a:r>
              <a:rPr lang="it-IT" dirty="0" smtClean="0"/>
              <a:t>come </a:t>
            </a:r>
            <a:r>
              <a:rPr lang="it-IT" dirty="0" err="1" smtClean="0"/>
              <a:t>hub</a:t>
            </a:r>
            <a:r>
              <a:rPr lang="it-IT" dirty="0" smtClean="0"/>
              <a:t>, allora </a:t>
            </a:r>
            <a:endParaRPr lang="it-IT" dirty="0" smtClean="0"/>
          </a:p>
          <a:p>
            <a:pPr lvl="1"/>
            <a:r>
              <a:rPr lang="it-IT" dirty="0" smtClean="0"/>
              <a:t>deve </a:t>
            </a:r>
            <a:r>
              <a:rPr lang="it-IT" dirty="0" smtClean="0"/>
              <a:t>ricevere un alto punteggio come </a:t>
            </a:r>
            <a:r>
              <a:rPr lang="it-IT" dirty="0" smtClean="0"/>
              <a:t>authority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MISURE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2852936"/>
            <a:ext cx="8229600" cy="3304024"/>
          </a:xfrm>
        </p:spPr>
        <p:txBody>
          <a:bodyPr/>
          <a:lstStyle/>
          <a:p>
            <a:r>
              <a:rPr lang="it-IT" dirty="0" smtClean="0"/>
              <a:t>HITS è basato sull’iterazione per aggiornamento di </a:t>
            </a:r>
            <a:r>
              <a:rPr lang="it-IT" dirty="0" smtClean="0">
                <a:solidFill>
                  <a:srgbClr val="FF0000"/>
                </a:solidFill>
              </a:rPr>
              <a:t>x</a:t>
            </a:r>
            <a:r>
              <a:rPr lang="it-IT" dirty="0" smtClean="0"/>
              <a:t> ed </a:t>
            </a:r>
            <a:r>
              <a:rPr lang="it-IT" dirty="0" smtClean="0">
                <a:solidFill>
                  <a:srgbClr val="FF0000"/>
                </a:solidFill>
              </a:rPr>
              <a:t>y</a:t>
            </a:r>
            <a:r>
              <a:rPr lang="it-IT" dirty="0" smtClean="0"/>
              <a:t> mediante gli operatori qui sopra indicati</a:t>
            </a:r>
          </a:p>
          <a:p>
            <a:r>
              <a:rPr lang="it-IT" dirty="0" smtClean="0"/>
              <a:t>Le iterazioni qui sopra terminano quando non avviene più alcuna significativa modifica ai valori di </a:t>
            </a:r>
            <a:r>
              <a:rPr lang="it-IT" dirty="0" smtClean="0">
                <a:solidFill>
                  <a:srgbClr val="FF0000"/>
                </a:solidFill>
              </a:rPr>
              <a:t>x</a:t>
            </a:r>
            <a:r>
              <a:rPr lang="it-IT" dirty="0" smtClean="0"/>
              <a:t> ed </a:t>
            </a:r>
            <a:r>
              <a:rPr lang="it-IT" dirty="0" smtClean="0">
                <a:solidFill>
                  <a:srgbClr val="FF0000"/>
                </a:solidFill>
              </a:rPr>
              <a:t>y</a:t>
            </a:r>
          </a:p>
          <a:p>
            <a:r>
              <a:rPr lang="it-IT" dirty="0" smtClean="0"/>
              <a:t>La convergenza è veloce</a:t>
            </a:r>
            <a:endParaRPr lang="it-IT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628800"/>
            <a:ext cx="63627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39604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</a:p>
                    <a:p>
                      <a:r>
                        <a:rPr lang="it-IT" sz="1200" b="0" i="1" dirty="0" smtClean="0">
                          <a:solidFill>
                            <a:schemeClr val="tx1"/>
                          </a:solidFill>
                        </a:rPr>
                        <a:t>INTRODUZIONE</a:t>
                      </a:r>
                      <a:r>
                        <a:rPr lang="it-IT" sz="1200" b="0" i="1" baseline="0" dirty="0" smtClean="0">
                          <a:solidFill>
                            <a:schemeClr val="tx1"/>
                          </a:solidFill>
                        </a:rPr>
                        <a:t> AL CORSO</a:t>
                      </a:r>
                      <a:endParaRPr lang="it-IT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</a:p>
                    <a:p>
                      <a:r>
                        <a:rPr lang="it-IT" sz="1200" b="0" i="1" dirty="0" smtClean="0"/>
                        <a:t>LA</a:t>
                      </a:r>
                      <a:r>
                        <a:rPr lang="it-IT" sz="1200" b="0" i="1" baseline="0" dirty="0" smtClean="0"/>
                        <a:t> RETE INTERNET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3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IL WEB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POSTA ELETTRONICA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 RETI P2P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6</a:t>
                      </a:r>
                      <a:endParaRPr lang="it-IT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CLASSI </a:t>
                      </a:r>
                      <a:r>
                        <a:rPr kumimoji="0" lang="it-IT" sz="1200" b="0" i="1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APPLICAZIONI WEB</a:t>
                      </a: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PORTALI E MOTORI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RICERCA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SOCIAL NETWORKS</a:t>
                      </a:r>
                    </a:p>
                    <a:p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CONCETTO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IPERTESTO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IPERTESTI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 LINGUAGGIO HTML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 HTML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13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PAGINE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PAGINE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b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b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PAGERANK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err="1" smtClean="0"/>
              <a:t>PageRank</a:t>
            </a:r>
            <a:r>
              <a:rPr lang="it-IT" dirty="0" smtClean="0"/>
              <a:t> è un algoritmo di ranking con le seguenti caratteristiche:</a:t>
            </a:r>
          </a:p>
          <a:p>
            <a:pPr lvl="1"/>
            <a:r>
              <a:rPr lang="it-IT" dirty="0" smtClean="0"/>
              <a:t>assegna a ciascuna pagina i un </a:t>
            </a:r>
            <a:r>
              <a:rPr lang="it-IT" dirty="0" err="1" smtClean="0"/>
              <a:t>rank</a:t>
            </a:r>
            <a:r>
              <a:rPr lang="it-IT" dirty="0" smtClean="0"/>
              <a:t> </a:t>
            </a:r>
            <a:r>
              <a:rPr lang="it-IT" sz="2000" i="1" dirty="0" err="1" smtClean="0"/>
              <a:t>R</a:t>
            </a:r>
            <a:r>
              <a:rPr lang="it-IT" sz="2000" i="1" baseline="-25000" dirty="0" err="1" smtClean="0"/>
              <a:t>i</a:t>
            </a:r>
            <a:r>
              <a:rPr lang="it-IT" sz="2000" i="1" baseline="-25000" dirty="0" smtClean="0"/>
              <a:t> </a:t>
            </a:r>
            <a:r>
              <a:rPr lang="it-IT" sz="2000" i="1" baseline="-25000" dirty="0" smtClean="0"/>
              <a:t> </a:t>
            </a:r>
            <a:r>
              <a:rPr lang="it-IT" dirty="0" smtClean="0"/>
              <a:t>in </a:t>
            </a:r>
            <a:r>
              <a:rPr lang="it-IT" dirty="0" smtClean="0"/>
              <a:t>modo statico, cioè indipendente dalla </a:t>
            </a:r>
            <a:r>
              <a:rPr lang="it-IT" dirty="0" err="1" smtClean="0"/>
              <a:t>query</a:t>
            </a:r>
            <a:r>
              <a:rPr lang="it-IT" dirty="0" smtClean="0"/>
              <a:t>: data una </a:t>
            </a:r>
            <a:r>
              <a:rPr lang="it-IT" dirty="0" err="1" smtClean="0"/>
              <a:t>query</a:t>
            </a:r>
            <a:r>
              <a:rPr lang="it-IT" dirty="0" smtClean="0"/>
              <a:t> Q, si determineranno le pagine che soddisfano la </a:t>
            </a:r>
            <a:r>
              <a:rPr lang="it-IT" dirty="0" err="1" smtClean="0"/>
              <a:t>query</a:t>
            </a:r>
            <a:r>
              <a:rPr lang="it-IT" dirty="0" smtClean="0"/>
              <a:t>, e queste pagine verranno ordinate in base al loro </a:t>
            </a:r>
            <a:r>
              <a:rPr lang="it-IT" dirty="0" err="1" smtClean="0"/>
              <a:t>rank</a:t>
            </a:r>
            <a:r>
              <a:rPr lang="it-IT" dirty="0" smtClean="0"/>
              <a:t>;</a:t>
            </a:r>
          </a:p>
          <a:p>
            <a:pPr lvl="1"/>
            <a:r>
              <a:rPr lang="it-IT" dirty="0" smtClean="0"/>
              <a:t>determina l’importanza di una pagina esclusivamente sulla base dei link, e non del contenuto testuale: si basa sull’idea che il contenuto non è autodescrittivo, e che il conferimento di importanza di una pagina è un processo esogeno.</a:t>
            </a:r>
          </a:p>
          <a:p>
            <a:r>
              <a:rPr lang="it-IT" dirty="0" smtClean="0"/>
              <a:t>È alla base dell’algoritmo di ranking usato da Google.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L’IDEA DEL PAGERANK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400" dirty="0" smtClean="0"/>
              <a:t>Una pagina è tanto più importante quanto più numerose sono le pagine che la puntano.</a:t>
            </a:r>
            <a:endParaRPr lang="it-IT" sz="2400" b="1" i="1" dirty="0" smtClean="0">
              <a:sym typeface="Symbol" pitchFamily="18" charset="2"/>
            </a:endParaRPr>
          </a:p>
          <a:p>
            <a:r>
              <a:rPr lang="it-IT" sz="2400" dirty="0" smtClean="0"/>
              <a:t>Se </a:t>
            </a:r>
            <a:r>
              <a:rPr lang="it-IT" sz="2400" i="1" dirty="0" err="1" smtClean="0"/>
              <a:t>R</a:t>
            </a:r>
            <a:r>
              <a:rPr lang="it-IT" sz="2400" i="1" baseline="-25000" dirty="0" err="1" smtClean="0"/>
              <a:t>i</a:t>
            </a:r>
            <a:r>
              <a:rPr lang="it-IT" sz="2400" dirty="0" smtClean="0"/>
              <a:t> indica l’importanza (rango) di una pagina </a:t>
            </a:r>
            <a:r>
              <a:rPr lang="it-IT" sz="2400" i="1" dirty="0" smtClean="0"/>
              <a:t>i</a:t>
            </a:r>
            <a:r>
              <a:rPr lang="it-IT" sz="2400" dirty="0" smtClean="0"/>
              <a:t>, essa distribuisce la propria importanza in modo uniforme alle pagine che punta:</a:t>
            </a:r>
          </a:p>
          <a:p>
            <a:pPr>
              <a:buFont typeface="Wingdings" pitchFamily="2" charset="2"/>
              <a:buNone/>
            </a:pPr>
            <a:r>
              <a:rPr lang="it-IT" sz="2400" dirty="0" smtClean="0"/>
              <a:t>	</a:t>
            </a:r>
          </a:p>
          <a:p>
            <a:pPr>
              <a:buFont typeface="Wingdings" pitchFamily="2" charset="2"/>
              <a:buNone/>
            </a:pPr>
            <a:endParaRPr lang="it-IT" sz="2400" dirty="0" smtClean="0"/>
          </a:p>
          <a:p>
            <a:pPr>
              <a:buFont typeface="Wingdings" pitchFamily="2" charset="2"/>
              <a:buNone/>
            </a:pPr>
            <a:endParaRPr lang="it-IT" sz="2400" dirty="0" smtClean="0"/>
          </a:p>
          <a:p>
            <a:pPr>
              <a:buFont typeface="Wingdings" pitchFamily="2" charset="2"/>
              <a:buNone/>
            </a:pPr>
            <a:r>
              <a:rPr lang="it-IT" sz="2400" dirty="0" smtClean="0"/>
              <a:t>	dove </a:t>
            </a:r>
            <a:r>
              <a:rPr lang="it-IT" sz="2400" i="1" dirty="0" smtClean="0"/>
              <a:t>j</a:t>
            </a:r>
            <a:r>
              <a:rPr lang="it-IT" sz="2400" i="1" dirty="0" smtClean="0">
                <a:sym typeface="Symbol" pitchFamily="18" charset="2"/>
              </a:rPr>
              <a:t> i </a:t>
            </a:r>
            <a:r>
              <a:rPr lang="it-IT" sz="2400" dirty="0" smtClean="0">
                <a:sym typeface="Symbol" pitchFamily="18" charset="2"/>
              </a:rPr>
              <a:t>indica la presenza di un link da </a:t>
            </a:r>
            <a:r>
              <a:rPr lang="it-IT" sz="2400" i="1" dirty="0" smtClean="0">
                <a:sym typeface="Symbol" pitchFamily="18" charset="2"/>
              </a:rPr>
              <a:t>j</a:t>
            </a:r>
            <a:r>
              <a:rPr lang="it-IT" sz="2400" dirty="0" smtClean="0">
                <a:sym typeface="Symbol" pitchFamily="18" charset="2"/>
              </a:rPr>
              <a:t> a </a:t>
            </a:r>
            <a:r>
              <a:rPr lang="it-IT" sz="2400" i="1" dirty="0" smtClean="0">
                <a:sym typeface="Symbol" pitchFamily="18" charset="2"/>
              </a:rPr>
              <a:t>i</a:t>
            </a:r>
            <a:r>
              <a:rPr lang="it-IT" sz="2400" dirty="0" smtClean="0">
                <a:sym typeface="Symbol" pitchFamily="18" charset="2"/>
              </a:rPr>
              <a:t>, e </a:t>
            </a:r>
            <a:r>
              <a:rPr lang="it-IT" sz="2400" i="1" dirty="0" err="1" smtClean="0">
                <a:sym typeface="Symbol" pitchFamily="18" charset="2"/>
              </a:rPr>
              <a:t>N</a:t>
            </a:r>
            <a:r>
              <a:rPr lang="it-IT" sz="2400" i="1" baseline="-25000" dirty="0" err="1" smtClean="0">
                <a:sym typeface="Symbol" pitchFamily="18" charset="2"/>
              </a:rPr>
              <a:t>j</a:t>
            </a:r>
            <a:r>
              <a:rPr lang="it-IT" sz="2400" dirty="0" smtClean="0">
                <a:sym typeface="Symbol" pitchFamily="18" charset="2"/>
              </a:rPr>
              <a:t> è il numero di link contenuti nella pagina </a:t>
            </a:r>
            <a:r>
              <a:rPr lang="it-IT" sz="2400" i="1" dirty="0" smtClean="0">
                <a:sym typeface="Symbol" pitchFamily="18" charset="2"/>
              </a:rPr>
              <a:t>j.</a:t>
            </a:r>
            <a:endParaRPr lang="it-IT" sz="2400" i="1" dirty="0" smtClean="0"/>
          </a:p>
          <a:p>
            <a:r>
              <a:rPr lang="en-US" sz="2400" dirty="0" err="1" smtClean="0"/>
              <a:t>Esiste</a:t>
            </a:r>
            <a:r>
              <a:rPr lang="en-US" sz="2400" dirty="0" smtClean="0"/>
              <a:t> </a:t>
            </a:r>
            <a:r>
              <a:rPr lang="en-US" sz="2400" dirty="0" err="1" smtClean="0"/>
              <a:t>una</a:t>
            </a:r>
            <a:r>
              <a:rPr lang="en-US" sz="2400" dirty="0" smtClean="0"/>
              <a:t> (</a:t>
            </a:r>
            <a:r>
              <a:rPr lang="en-US" sz="2400" dirty="0" err="1" smtClean="0"/>
              <a:t>unica</a:t>
            </a:r>
            <a:r>
              <a:rPr lang="en-US" sz="2400" dirty="0" smtClean="0"/>
              <a:t>) </a:t>
            </a:r>
            <a:r>
              <a:rPr lang="en-US" sz="2400" dirty="0" err="1" smtClean="0"/>
              <a:t>soluzione</a:t>
            </a:r>
            <a:r>
              <a:rPr lang="en-US" sz="2400" dirty="0" smtClean="0"/>
              <a:t> </a:t>
            </a:r>
            <a:r>
              <a:rPr lang="en-US" sz="2400" dirty="0" err="1" smtClean="0"/>
              <a:t>all’equazione</a:t>
            </a:r>
            <a:r>
              <a:rPr lang="en-US" sz="2400" dirty="0" smtClean="0"/>
              <a:t> di </a:t>
            </a:r>
            <a:r>
              <a:rPr lang="en-US" sz="2400" dirty="0" err="1" smtClean="0"/>
              <a:t>ricorrenza</a:t>
            </a:r>
            <a:r>
              <a:rPr lang="en-US" sz="2400" dirty="0" smtClean="0"/>
              <a:t>?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	Solo se </a:t>
            </a:r>
            <a:r>
              <a:rPr lang="en-US" sz="2400" dirty="0" err="1" smtClean="0"/>
              <a:t>il</a:t>
            </a:r>
            <a:r>
              <a:rPr lang="en-US" sz="2400" dirty="0" smtClean="0"/>
              <a:t> </a:t>
            </a:r>
            <a:r>
              <a:rPr lang="en-US" sz="2400" dirty="0" err="1" smtClean="0"/>
              <a:t>grafo</a:t>
            </a:r>
            <a:r>
              <a:rPr lang="en-US" sz="2400" dirty="0" smtClean="0"/>
              <a:t> è </a:t>
            </a:r>
            <a:r>
              <a:rPr lang="en-US" sz="2400" dirty="0" err="1" smtClean="0"/>
              <a:t>fortemente</a:t>
            </a:r>
            <a:r>
              <a:rPr lang="en-US" sz="2400" dirty="0" smtClean="0"/>
              <a:t> </a:t>
            </a:r>
            <a:r>
              <a:rPr lang="en-US" sz="2400" dirty="0" err="1" smtClean="0"/>
              <a:t>connesso</a:t>
            </a:r>
            <a:r>
              <a:rPr lang="en-US" sz="2400" dirty="0" smtClean="0"/>
              <a:t>!</a:t>
            </a:r>
          </a:p>
          <a:p>
            <a:endParaRPr lang="it-IT" sz="2400" dirty="0"/>
          </a:p>
        </p:txBody>
      </p:sp>
      <p:graphicFrame>
        <p:nvGraphicFramePr>
          <p:cNvPr id="8" name="Oggetto 7"/>
          <p:cNvGraphicFramePr>
            <a:graphicFrameLocks noChangeAspect="1"/>
          </p:cNvGraphicFramePr>
          <p:nvPr/>
        </p:nvGraphicFramePr>
        <p:xfrm>
          <a:off x="2843808" y="3212975"/>
          <a:ext cx="1800200" cy="1168551"/>
        </p:xfrm>
        <a:graphic>
          <a:graphicData uri="http://schemas.openxmlformats.org/presentationml/2006/ole">
            <p:oleObj spid="_x0000_s12294" name="Equazione" r:id="rId3" imgW="72360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MISURA AMMORBIDITA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400" dirty="0" smtClean="0"/>
              <a:t>Per garantire che il grafo sia fortemente connesso, si introduce un fattore che corrisponde a </a:t>
            </a:r>
            <a:r>
              <a:rPr lang="it-IT" sz="2400" dirty="0" smtClean="0"/>
              <a:t>supporre dei </a:t>
            </a:r>
            <a:r>
              <a:rPr lang="it-IT" sz="2400" dirty="0" smtClean="0"/>
              <a:t>“link </a:t>
            </a:r>
            <a:r>
              <a:rPr lang="it-IT" sz="2400" dirty="0" err="1" smtClean="0"/>
              <a:t>random</a:t>
            </a:r>
            <a:r>
              <a:rPr lang="it-IT" sz="2400" dirty="0" smtClean="0"/>
              <a:t>” al grafo:</a:t>
            </a:r>
          </a:p>
          <a:p>
            <a:endParaRPr lang="it-IT" sz="2400" b="1" i="1" dirty="0" smtClean="0">
              <a:sym typeface="Symbol" pitchFamily="18" charset="2"/>
            </a:endParaRPr>
          </a:p>
          <a:p>
            <a:endParaRPr lang="it-IT" sz="2400" b="1" i="1" dirty="0" smtClean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r>
              <a:rPr lang="it-IT" sz="2400" b="1" i="1" dirty="0" smtClean="0">
                <a:sym typeface="Symbol" pitchFamily="18" charset="2"/>
              </a:rPr>
              <a:t>	</a:t>
            </a:r>
          </a:p>
          <a:p>
            <a:pPr>
              <a:buFont typeface="Wingdings" pitchFamily="2" charset="2"/>
              <a:buNone/>
            </a:pPr>
            <a:r>
              <a:rPr lang="it-IT" sz="2400" dirty="0" smtClean="0">
                <a:sym typeface="Symbol" pitchFamily="18" charset="2"/>
              </a:rPr>
              <a:t>	dove </a:t>
            </a:r>
            <a:r>
              <a:rPr lang="it-IT" sz="2400" i="1" dirty="0" smtClean="0">
                <a:sym typeface="Symbol" pitchFamily="18" charset="2"/>
              </a:rPr>
              <a:t>N</a:t>
            </a:r>
            <a:r>
              <a:rPr lang="it-IT" sz="2400" dirty="0" smtClean="0">
                <a:sym typeface="Symbol" pitchFamily="18" charset="2"/>
              </a:rPr>
              <a:t> è il numero di pagine.</a:t>
            </a:r>
            <a:endParaRPr lang="it-IT" sz="2400" b="1" i="1" dirty="0" smtClean="0">
              <a:sym typeface="Symbol" pitchFamily="18" charset="2"/>
            </a:endParaRPr>
          </a:p>
          <a:p>
            <a:r>
              <a:rPr lang="en-US" sz="2400" dirty="0" smtClean="0"/>
              <a:t>Il </a:t>
            </a:r>
            <a:r>
              <a:rPr lang="en-US" sz="2400" dirty="0" err="1" smtClean="0"/>
              <a:t>rango</a:t>
            </a:r>
            <a:r>
              <a:rPr lang="en-US" sz="2400" dirty="0" smtClean="0"/>
              <a:t> </a:t>
            </a:r>
            <a:r>
              <a:rPr lang="en-US" sz="2400" dirty="0" err="1" smtClean="0"/>
              <a:t>della</a:t>
            </a:r>
            <a:r>
              <a:rPr lang="en-US" sz="2400" dirty="0" smtClean="0"/>
              <a:t> </a:t>
            </a:r>
            <a:r>
              <a:rPr lang="en-US" sz="2400" dirty="0" err="1" smtClean="0"/>
              <a:t>pagina</a:t>
            </a:r>
            <a:r>
              <a:rPr lang="en-US" sz="2400" dirty="0" smtClean="0"/>
              <a:t>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 è </a:t>
            </a:r>
            <a:r>
              <a:rPr lang="en-US" sz="2400" dirty="0" err="1" smtClean="0"/>
              <a:t>determinato</a:t>
            </a:r>
            <a:r>
              <a:rPr lang="en-US" sz="2400" dirty="0" smtClean="0"/>
              <a:t> in parte (</a:t>
            </a:r>
            <a:r>
              <a:rPr lang="en-US" sz="2400" dirty="0" err="1" smtClean="0"/>
              <a:t>cioè</a:t>
            </a:r>
            <a:r>
              <a:rPr lang="en-US" sz="2400" dirty="0" smtClean="0"/>
              <a:t>, per </a:t>
            </a:r>
            <a:r>
              <a:rPr lang="en-US" sz="2400" dirty="0" err="1" smtClean="0"/>
              <a:t>una</a:t>
            </a:r>
            <a:r>
              <a:rPr lang="en-US" sz="2400" dirty="0" smtClean="0"/>
              <a:t> </a:t>
            </a:r>
            <a:r>
              <a:rPr lang="en-US" sz="2400" dirty="0" err="1" smtClean="0"/>
              <a:t>frazione</a:t>
            </a:r>
            <a:r>
              <a:rPr lang="en-US" sz="2400" dirty="0" smtClean="0"/>
              <a:t> 1</a:t>
            </a:r>
            <a:r>
              <a:rPr lang="en-US" sz="2400" i="1" dirty="0" smtClean="0"/>
              <a:t>-</a:t>
            </a:r>
            <a:r>
              <a:rPr lang="en-US" sz="2400" i="1" dirty="0" smtClean="0">
                <a:sym typeface="Symbol" pitchFamily="18" charset="2"/>
              </a:rPr>
              <a:t></a:t>
            </a:r>
            <a:r>
              <a:rPr lang="en-US" sz="2400" dirty="0" smtClean="0">
                <a:sym typeface="Symbol" pitchFamily="18" charset="2"/>
              </a:rPr>
              <a:t>) </a:t>
            </a:r>
            <a:r>
              <a:rPr lang="en-US" sz="2400" dirty="0" err="1" smtClean="0">
                <a:sym typeface="Symbol" pitchFamily="18" charset="2"/>
              </a:rPr>
              <a:t>dalle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pagine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che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puntano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i="1" dirty="0" err="1" smtClean="0">
                <a:sym typeface="Symbol" pitchFamily="18" charset="2"/>
              </a:rPr>
              <a:t>i</a:t>
            </a:r>
            <a:r>
              <a:rPr lang="en-US" sz="2400" dirty="0" smtClean="0">
                <a:sym typeface="Symbol" pitchFamily="18" charset="2"/>
              </a:rPr>
              <a:t>, e in parte (</a:t>
            </a:r>
            <a:r>
              <a:rPr lang="en-US" sz="2400" dirty="0" err="1" smtClean="0">
                <a:sym typeface="Symbol" pitchFamily="18" charset="2"/>
              </a:rPr>
              <a:t>frazione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i="1" dirty="0" smtClean="0">
                <a:sym typeface="Symbol" pitchFamily="18" charset="2"/>
              </a:rPr>
              <a:t></a:t>
            </a:r>
            <a:r>
              <a:rPr lang="en-US" sz="2400" dirty="0" smtClean="0">
                <a:sym typeface="Symbol" pitchFamily="18" charset="2"/>
              </a:rPr>
              <a:t>) è </a:t>
            </a:r>
            <a:r>
              <a:rPr lang="en-US" sz="2400" dirty="0" err="1" smtClean="0">
                <a:sym typeface="Symbol" pitchFamily="18" charset="2"/>
              </a:rPr>
              <a:t>acquisito</a:t>
            </a:r>
            <a:r>
              <a:rPr lang="en-US" sz="2400" dirty="0" smtClean="0">
                <a:sym typeface="Symbol" pitchFamily="18" charset="2"/>
              </a:rPr>
              <a:t> “</a:t>
            </a:r>
            <a:r>
              <a:rPr lang="en-US" sz="2400" dirty="0" err="1" smtClean="0">
                <a:sym typeface="Symbol" pitchFamily="18" charset="2"/>
              </a:rPr>
              <a:t>gratuitamente</a:t>
            </a:r>
            <a:r>
              <a:rPr lang="en-US" sz="2400" dirty="0" smtClean="0">
                <a:sym typeface="Symbol" pitchFamily="18" charset="2"/>
              </a:rPr>
              <a:t>” (come per </a:t>
            </a:r>
            <a:r>
              <a:rPr lang="en-US" sz="2400" dirty="0" err="1" smtClean="0">
                <a:sym typeface="Symbol" pitchFamily="18" charset="2"/>
              </a:rPr>
              <a:t>effetto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della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presenza</a:t>
            </a:r>
            <a:r>
              <a:rPr lang="en-US" sz="2400" dirty="0" smtClean="0">
                <a:sym typeface="Symbol" pitchFamily="18" charset="2"/>
              </a:rPr>
              <a:t> di </a:t>
            </a:r>
            <a:r>
              <a:rPr lang="en-US" sz="2400" dirty="0" err="1" smtClean="0">
                <a:sym typeface="Symbol" pitchFamily="18" charset="2"/>
              </a:rPr>
              <a:t>archi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da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tutte</a:t>
            </a:r>
            <a:r>
              <a:rPr lang="en-US" sz="2400" dirty="0" smtClean="0">
                <a:sym typeface="Symbol" pitchFamily="18" charset="2"/>
              </a:rPr>
              <a:t> le </a:t>
            </a:r>
            <a:r>
              <a:rPr lang="en-US" sz="2400" dirty="0" err="1" smtClean="0">
                <a:sym typeface="Symbol" pitchFamily="18" charset="2"/>
              </a:rPr>
              <a:t>pagine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alla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pagina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i="1" dirty="0" err="1" smtClean="0">
                <a:sym typeface="Symbol" pitchFamily="18" charset="2"/>
              </a:rPr>
              <a:t>i</a:t>
            </a:r>
            <a:r>
              <a:rPr lang="en-US" sz="2400" dirty="0" smtClean="0">
                <a:sym typeface="Symbol" pitchFamily="18" charset="2"/>
              </a:rPr>
              <a:t>).</a:t>
            </a:r>
          </a:p>
          <a:p>
            <a:r>
              <a:rPr lang="en-US" sz="2400" i="1" dirty="0" smtClean="0">
                <a:sym typeface="Symbol" pitchFamily="18" charset="2"/>
              </a:rPr>
              <a:t>  [</a:t>
            </a:r>
            <a:r>
              <a:rPr lang="en-US" sz="2400" dirty="0" smtClean="0">
                <a:sym typeface="Symbol" pitchFamily="18" charset="2"/>
              </a:rPr>
              <a:t>0</a:t>
            </a:r>
            <a:r>
              <a:rPr lang="en-US" sz="2400" i="1" dirty="0" smtClean="0">
                <a:sym typeface="Symbol" pitchFamily="18" charset="2"/>
              </a:rPr>
              <a:t>,</a:t>
            </a:r>
            <a:r>
              <a:rPr lang="en-US" sz="2400" dirty="0" smtClean="0">
                <a:sym typeface="Symbol" pitchFamily="18" charset="2"/>
              </a:rPr>
              <a:t>1</a:t>
            </a:r>
            <a:r>
              <a:rPr lang="en-US" sz="2400" i="1" dirty="0" smtClean="0">
                <a:sym typeface="Symbol" pitchFamily="18" charset="2"/>
              </a:rPr>
              <a:t>]</a:t>
            </a:r>
            <a:r>
              <a:rPr lang="en-US" sz="2400" dirty="0" smtClean="0">
                <a:sym typeface="Symbol" pitchFamily="18" charset="2"/>
              </a:rPr>
              <a:t>: di </a:t>
            </a:r>
            <a:r>
              <a:rPr lang="en-US" sz="2400" dirty="0" err="1" smtClean="0">
                <a:sym typeface="Symbol" pitchFamily="18" charset="2"/>
              </a:rPr>
              <a:t>solito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i="1" dirty="0" smtClean="0">
                <a:sym typeface="Symbol" pitchFamily="18" charset="2"/>
              </a:rPr>
              <a:t>  </a:t>
            </a:r>
            <a:r>
              <a:rPr lang="en-US" sz="2400" dirty="0" smtClean="0">
                <a:sym typeface="Symbol" pitchFamily="18" charset="2"/>
              </a:rPr>
              <a:t>0</a:t>
            </a:r>
            <a:r>
              <a:rPr lang="en-US" sz="2400" i="1" dirty="0" smtClean="0">
                <a:sym typeface="Symbol" pitchFamily="18" charset="2"/>
              </a:rPr>
              <a:t>,</a:t>
            </a:r>
            <a:r>
              <a:rPr lang="en-US" sz="2400" dirty="0" smtClean="0">
                <a:sym typeface="Symbol" pitchFamily="18" charset="2"/>
              </a:rPr>
              <a:t>15 (</a:t>
            </a:r>
            <a:r>
              <a:rPr lang="en-US" sz="2400" dirty="0" err="1" smtClean="0">
                <a:sym typeface="Symbol" pitchFamily="18" charset="2"/>
              </a:rPr>
              <a:t>fattore</a:t>
            </a:r>
            <a:r>
              <a:rPr lang="en-US" sz="2400" dirty="0" smtClean="0">
                <a:sym typeface="Symbol" pitchFamily="18" charset="2"/>
              </a:rPr>
              <a:t> di </a:t>
            </a:r>
            <a:r>
              <a:rPr lang="en-US" sz="2400" dirty="0" err="1" smtClean="0">
                <a:sym typeface="Symbol" pitchFamily="18" charset="2"/>
              </a:rPr>
              <a:t>spargimento</a:t>
            </a:r>
            <a:r>
              <a:rPr lang="en-US" sz="2400" dirty="0" smtClean="0">
                <a:sym typeface="Symbol" pitchFamily="18" charset="2"/>
              </a:rPr>
              <a:t>).</a:t>
            </a:r>
          </a:p>
          <a:p>
            <a:endParaRPr lang="it-IT" dirty="0"/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2555776" y="2348880"/>
          <a:ext cx="4203710" cy="1296144"/>
        </p:xfrm>
        <a:graphic>
          <a:graphicData uri="http://schemas.openxmlformats.org/presentationml/2006/ole">
            <p:oleObj spid="_x0000_s13314" name="Equazione" r:id="rId3" imgW="152388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TIPI </a:t>
            </a:r>
            <a:r>
              <a:rPr lang="it-IT" dirty="0" err="1" smtClean="0"/>
              <a:t>DI</a:t>
            </a:r>
            <a:r>
              <a:rPr lang="it-IT" dirty="0" smtClean="0"/>
              <a:t> SITI WEB</a:t>
            </a:r>
          </a:p>
          <a:p>
            <a:r>
              <a:rPr lang="it-IT" dirty="0" smtClean="0"/>
              <a:t>CLASSIFICAZIONE DELLE FUNZIONI </a:t>
            </a:r>
            <a:r>
              <a:rPr lang="it-IT" dirty="0" err="1" smtClean="0"/>
              <a:t>DI</a:t>
            </a:r>
            <a:r>
              <a:rPr lang="it-IT" dirty="0" smtClean="0"/>
              <a:t> UN SISTEMA BASATO SU WEB</a:t>
            </a:r>
          </a:p>
          <a:p>
            <a:r>
              <a:rPr lang="it-IT" dirty="0" smtClean="0"/>
              <a:t>MISURE SUL WEB</a:t>
            </a:r>
          </a:p>
          <a:p>
            <a:pPr lvl="1"/>
            <a:r>
              <a:rPr lang="it-IT" dirty="0" smtClean="0"/>
              <a:t>AUTORITY</a:t>
            </a:r>
          </a:p>
          <a:p>
            <a:pPr lvl="1"/>
            <a:r>
              <a:rPr lang="it-IT" dirty="0" smtClean="0"/>
              <a:t>HUBNESS</a:t>
            </a:r>
          </a:p>
          <a:p>
            <a:pPr lvl="1"/>
            <a:r>
              <a:rPr lang="it-IT" dirty="0" smtClean="0"/>
              <a:t>PAGERANK</a:t>
            </a:r>
          </a:p>
          <a:p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DIMENSIONI DEL WEB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it-IT" sz="2800" dirty="0" smtClean="0"/>
              <a:t>Difficili da valutare; comunque, il grafo è </a:t>
            </a:r>
            <a:r>
              <a:rPr lang="it-IT" sz="2800" i="1" dirty="0" smtClean="0"/>
              <a:t>enorme</a:t>
            </a:r>
            <a:r>
              <a:rPr lang="it-IT" sz="2800" dirty="0" smtClean="0"/>
              <a:t>.</a:t>
            </a:r>
          </a:p>
          <a:p>
            <a:pPr lvl="1">
              <a:lnSpc>
                <a:spcPct val="150000"/>
              </a:lnSpc>
            </a:pPr>
            <a:r>
              <a:rPr lang="it-IT" sz="2400" dirty="0" smtClean="0"/>
              <a:t>Numero di nodi(</a:t>
            </a:r>
            <a:r>
              <a:rPr lang="it-IT" sz="2400" dirty="0" err="1" smtClean="0"/>
              <a:t>=documenti</a:t>
            </a:r>
            <a:r>
              <a:rPr lang="it-IT" sz="2400" dirty="0" smtClean="0"/>
              <a:t>): 2/4 miliardi (escludendo le pagine non accessibili).</a:t>
            </a:r>
          </a:p>
          <a:p>
            <a:pPr lvl="1">
              <a:lnSpc>
                <a:spcPct val="150000"/>
              </a:lnSpc>
            </a:pPr>
            <a:r>
              <a:rPr lang="it-IT" sz="2400" dirty="0" smtClean="0"/>
              <a:t>Numero di archi: 60/100 miliardi.</a:t>
            </a:r>
          </a:p>
          <a:p>
            <a:pPr lvl="1">
              <a:lnSpc>
                <a:spcPct val="150000"/>
              </a:lnSpc>
            </a:pPr>
            <a:r>
              <a:rPr lang="it-IT" sz="2400" dirty="0" smtClean="0"/>
              <a:t>Numero di </a:t>
            </a:r>
            <a:r>
              <a:rPr lang="it-IT" sz="2400" dirty="0" err="1" smtClean="0"/>
              <a:t>host</a:t>
            </a:r>
            <a:r>
              <a:rPr lang="it-IT" sz="2400" dirty="0" smtClean="0"/>
              <a:t>: 100/200 milioni.</a:t>
            </a:r>
          </a:p>
          <a:p>
            <a:pPr lvl="1">
              <a:lnSpc>
                <a:spcPct val="150000"/>
              </a:lnSpc>
            </a:pPr>
            <a:r>
              <a:rPr lang="it-IT" sz="2400" dirty="0" smtClean="0"/>
              <a:t>Numero di utenti: 500/800 milioni.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GRAFO</a:t>
            </a:r>
            <a:endParaRPr lang="it-IT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835696" y="1412776"/>
            <a:ext cx="5288632" cy="4569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inkTgt spid="_x0000_s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inkTgt spid="_x0000_s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inkTgt spid="_x0000_s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inkTgt spid="_x0000_s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SMALL WORLD</a:t>
            </a:r>
            <a:endParaRPr lang="it-IT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267744" y="1268760"/>
            <a:ext cx="3967336" cy="2293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3789040"/>
            <a:ext cx="8229600" cy="2367920"/>
          </a:xfrm>
        </p:spPr>
        <p:txBody>
          <a:bodyPr/>
          <a:lstStyle/>
          <a:p>
            <a:pPr algn="ctr">
              <a:buNone/>
            </a:pPr>
            <a:r>
              <a:rPr lang="it-IT" cap="all" dirty="0" smtClean="0">
                <a:solidFill>
                  <a:srgbClr val="FF0000"/>
                </a:solidFill>
              </a:rPr>
              <a:t>Componente </a:t>
            </a:r>
            <a:r>
              <a:rPr lang="it-IT" cap="all" dirty="0" smtClean="0">
                <a:solidFill>
                  <a:srgbClr val="FF0000"/>
                </a:solidFill>
              </a:rPr>
              <a:t>gigante</a:t>
            </a:r>
            <a:endParaRPr lang="it-IT" cap="all" dirty="0" smtClean="0">
              <a:solidFill>
                <a:srgbClr val="FF0000"/>
              </a:solidFill>
            </a:endParaRPr>
          </a:p>
          <a:p>
            <a:r>
              <a:rPr lang="it-IT" dirty="0" smtClean="0"/>
              <a:t>Comprende circa il 30% delle pagine.</a:t>
            </a:r>
          </a:p>
          <a:p>
            <a:r>
              <a:rPr lang="it-IT" dirty="0" smtClean="0"/>
              <a:t>Stime del diametro: </a:t>
            </a:r>
            <a:endParaRPr lang="it-IT" dirty="0" smtClean="0"/>
          </a:p>
          <a:p>
            <a:pPr lvl="1"/>
            <a:r>
              <a:rPr lang="it-IT" dirty="0" smtClean="0"/>
              <a:t>orientato=20/30</a:t>
            </a:r>
            <a:r>
              <a:rPr lang="it-IT" dirty="0" smtClean="0"/>
              <a:t>; </a:t>
            </a:r>
            <a:endParaRPr lang="it-IT" dirty="0" smtClean="0"/>
          </a:p>
          <a:p>
            <a:pPr lvl="1"/>
            <a:r>
              <a:rPr lang="it-IT" dirty="0" smtClean="0"/>
              <a:t>non </a:t>
            </a:r>
            <a:r>
              <a:rPr lang="it-IT" dirty="0" smtClean="0"/>
              <a:t>orientato=10/17</a:t>
            </a:r>
            <a:r>
              <a:rPr lang="it-IT" dirty="0" smtClean="0"/>
              <a:t>.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SMALL WORLD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3645024"/>
            <a:ext cx="8229600" cy="2511936"/>
          </a:xfrm>
        </p:spPr>
        <p:txBody>
          <a:bodyPr/>
          <a:lstStyle/>
          <a:p>
            <a:pPr algn="ctr">
              <a:buNone/>
            </a:pPr>
            <a:r>
              <a:rPr lang="it-IT" cap="all" dirty="0" smtClean="0">
                <a:solidFill>
                  <a:srgbClr val="FF0000"/>
                </a:solidFill>
              </a:rPr>
              <a:t>Componenti “sorgente” </a:t>
            </a:r>
            <a:endParaRPr lang="it-IT" cap="all" dirty="0" smtClean="0">
              <a:solidFill>
                <a:srgbClr val="FF0000"/>
              </a:solidFill>
            </a:endParaRPr>
          </a:p>
          <a:p>
            <a:r>
              <a:rPr lang="it-IT" dirty="0" smtClean="0"/>
              <a:t>Costituiscono circa il 24%</a:t>
            </a:r>
          </a:p>
          <a:p>
            <a:pPr lvl="1"/>
            <a:r>
              <a:rPr lang="it-IT" dirty="0" smtClean="0"/>
              <a:t>Puntano </a:t>
            </a:r>
            <a:r>
              <a:rPr lang="it-IT" dirty="0" smtClean="0"/>
              <a:t>(direttamente o indirettamente) verso la componente gigante, ma …</a:t>
            </a:r>
          </a:p>
          <a:p>
            <a:pPr lvl="1"/>
            <a:r>
              <a:rPr lang="it-IT" dirty="0" smtClean="0"/>
              <a:t>… non sono raggiungibili dalla componente gigante.</a:t>
            </a:r>
          </a:p>
          <a:p>
            <a:r>
              <a:rPr lang="it-IT" dirty="0" smtClean="0"/>
              <a:t>Sono le pagine “reiette”.</a:t>
            </a:r>
          </a:p>
          <a:p>
            <a:endParaRPr lang="it-IT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267744" y="1268760"/>
            <a:ext cx="3967336" cy="2293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SMALL WORLD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3645024"/>
            <a:ext cx="8229600" cy="2511936"/>
          </a:xfrm>
        </p:spPr>
        <p:txBody>
          <a:bodyPr/>
          <a:lstStyle/>
          <a:p>
            <a:pPr algn="ctr">
              <a:buNone/>
            </a:pPr>
            <a:r>
              <a:rPr lang="it-IT" cap="all" dirty="0" smtClean="0">
                <a:solidFill>
                  <a:srgbClr val="FF0000"/>
                </a:solidFill>
              </a:rPr>
              <a:t>Componenti </a:t>
            </a:r>
            <a:r>
              <a:rPr lang="it-IT" cap="all" dirty="0" smtClean="0">
                <a:solidFill>
                  <a:srgbClr val="FF0000"/>
                </a:solidFill>
              </a:rPr>
              <a:t>“pozzo” </a:t>
            </a:r>
          </a:p>
          <a:p>
            <a:r>
              <a:rPr lang="it-IT" dirty="0" smtClean="0"/>
              <a:t>Costituiscono circa il 24%</a:t>
            </a:r>
          </a:p>
          <a:p>
            <a:pPr lvl="1"/>
            <a:r>
              <a:rPr lang="it-IT" dirty="0" smtClean="0"/>
              <a:t>Sono raggiungibili dalla componente gigante, ma …</a:t>
            </a:r>
          </a:p>
          <a:p>
            <a:pPr lvl="1"/>
            <a:r>
              <a:rPr lang="it-IT" dirty="0" smtClean="0"/>
              <a:t>… da esse non si può tornare indietro.</a:t>
            </a:r>
          </a:p>
          <a:p>
            <a:r>
              <a:rPr lang="it-IT" dirty="0" smtClean="0"/>
              <a:t>In questa categoria rientra la maggior parte dei documenti senza link.</a:t>
            </a:r>
          </a:p>
          <a:p>
            <a:endParaRPr lang="it-IT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267744" y="1268760"/>
            <a:ext cx="3967336" cy="2293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SMALL WORLD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3645024"/>
            <a:ext cx="8229600" cy="2511936"/>
          </a:xfrm>
        </p:spPr>
        <p:txBody>
          <a:bodyPr/>
          <a:lstStyle/>
          <a:p>
            <a:pPr algn="ctr">
              <a:buNone/>
            </a:pPr>
            <a:r>
              <a:rPr lang="it-IT" cap="all" dirty="0" smtClean="0">
                <a:solidFill>
                  <a:srgbClr val="FF0000"/>
                </a:solidFill>
              </a:rPr>
              <a:t>Componenti “isolate e tentacoli” </a:t>
            </a:r>
          </a:p>
          <a:p>
            <a:r>
              <a:rPr lang="it-IT" dirty="0" smtClean="0"/>
              <a:t>Costituiscono circa il 24%</a:t>
            </a:r>
          </a:p>
          <a:p>
            <a:pPr lvl="1"/>
            <a:r>
              <a:rPr lang="it-IT" dirty="0" smtClean="0"/>
              <a:t>Sono raggiungibili dalla componente gigante, ma …</a:t>
            </a:r>
          </a:p>
          <a:p>
            <a:pPr lvl="1"/>
            <a:r>
              <a:rPr lang="it-IT" dirty="0" smtClean="0"/>
              <a:t>… da esse non si può tornare indietro.</a:t>
            </a:r>
          </a:p>
          <a:p>
            <a:r>
              <a:rPr lang="it-IT" dirty="0" smtClean="0"/>
              <a:t>In questa categoria rientra la maggior parte dei documenti senza link.</a:t>
            </a:r>
          </a:p>
          <a:p>
            <a:endParaRPr lang="it-IT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267744" y="1268760"/>
            <a:ext cx="3967336" cy="2293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1089</Words>
  <Application>Microsoft Office PowerPoint</Application>
  <PresentationFormat>Presentazione su schermo (4:3)</PresentationFormat>
  <Paragraphs>162</Paragraphs>
  <Slides>22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4" baseType="lpstr">
      <vt:lpstr>Presentazione del lavoro del team</vt:lpstr>
      <vt:lpstr>Microsoft Equation 3.0</vt:lpstr>
      <vt:lpstr>COMUNICAZIONE ONLINE, RETI E VIRTUALITA’</vt:lpstr>
      <vt:lpstr>INDICE</vt:lpstr>
      <vt:lpstr>AGENDA</vt:lpstr>
      <vt:lpstr>LE DIMENSIONI DEL WEB</vt:lpstr>
      <vt:lpstr>GRAFO</vt:lpstr>
      <vt:lpstr>SMALL WORLD</vt:lpstr>
      <vt:lpstr>SMALL WORLD</vt:lpstr>
      <vt:lpstr>SMALL WORLD</vt:lpstr>
      <vt:lpstr>SMALL WORLD</vt:lpstr>
      <vt:lpstr>TIPI DI SITI WEB</vt:lpstr>
      <vt:lpstr>CLASSIFICAZIONE DELLE FUNZIONI</vt:lpstr>
      <vt:lpstr>PAGERANK</vt:lpstr>
      <vt:lpstr>PAGERANK: PRELIMINARI – LE COMPONENTI CONNESSE</vt:lpstr>
      <vt:lpstr>PERCHE’ SERVONO LE MISURE DEL WEB?</vt:lpstr>
      <vt:lpstr>CHE COSA MISURIAMO?</vt:lpstr>
      <vt:lpstr>HITS</vt:lpstr>
      <vt:lpstr>AUTORITY ED HUBNESS</vt:lpstr>
      <vt:lpstr>AUTHORITY ED HUBNESS</vt:lpstr>
      <vt:lpstr>MISURE</vt:lpstr>
      <vt:lpstr>PAGERANK</vt:lpstr>
      <vt:lpstr>L’IDEA DEL PAGERANK</vt:lpstr>
      <vt:lpstr>MISURA AMMORBIDITA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2011-08-13T16:48:14Z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