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7" r:id="rId3"/>
    <p:sldId id="273" r:id="rId4"/>
    <p:sldId id="266" r:id="rId5"/>
    <p:sldId id="267" r:id="rId6"/>
    <p:sldId id="285" r:id="rId7"/>
    <p:sldId id="279" r:id="rId8"/>
    <p:sldId id="280" r:id="rId9"/>
    <p:sldId id="281" r:id="rId10"/>
    <p:sldId id="282" r:id="rId11"/>
    <p:sldId id="283" r:id="rId12"/>
    <p:sldId id="284" r:id="rId13"/>
    <p:sldId id="264" r:id="rId14"/>
    <p:sldId id="265" r:id="rId15"/>
    <p:sldId id="277" r:id="rId16"/>
    <p:sldId id="278" r:id="rId17"/>
    <p:sldId id="270" r:id="rId18"/>
    <p:sldId id="271" r:id="rId19"/>
    <p:sldId id="272" r:id="rId20"/>
    <p:sldId id="269" r:id="rId21"/>
    <p:sldId id="268" r:id="rId22"/>
    <p:sldId id="274" r:id="rId23"/>
    <p:sldId id="275" r:id="rId24"/>
    <p:sldId id="259" r:id="rId25"/>
    <p:sldId id="286" r:id="rId26"/>
    <p:sldId id="276" r:id="rId27"/>
    <p:sldId id="258"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sorterViewPr>
    <p:cViewPr>
      <p:scale>
        <a:sx n="100" d="100"/>
        <a:sy n="100" d="100"/>
      </p:scale>
      <p:origin x="0" y="14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728AB1-548A-4A60-A081-238747D2A601}" type="datetimeFigureOut">
              <a:rPr lang="it-IT" smtClean="0"/>
              <a:t>03/12/2014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7F1133-7A8C-4EE0-B030-0E9FE2713A91}" type="slidenum">
              <a:rPr lang="it-IT" smtClean="0"/>
              <a:t>‹N›</a:t>
            </a:fld>
            <a:endParaRPr lang="it-IT"/>
          </a:p>
        </p:txBody>
      </p:sp>
    </p:spTree>
    <p:extLst>
      <p:ext uri="{BB962C8B-B14F-4D97-AF65-F5344CB8AC3E}">
        <p14:creationId xmlns:p14="http://schemas.microsoft.com/office/powerpoint/2010/main" val="3049263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D73FAC-01D2-47C4-9BE0-650B5D516368}" type="slidenum">
              <a:rPr lang="it-IT" altLang="it-IT"/>
              <a:pPr/>
              <a:t>4</a:t>
            </a:fld>
            <a:endParaRPr lang="it-IT" altLang="it-IT"/>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D099E1-5187-4047-9F89-9DC70CDBD436}" type="slidenum">
              <a:rPr lang="it-IT" altLang="it-IT"/>
              <a:pPr/>
              <a:t>13</a:t>
            </a:fld>
            <a:endParaRPr lang="it-IT" altLang="it-IT"/>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D08137-290E-40C3-B385-36E1F00B2447}" type="slidenum">
              <a:rPr lang="it-IT" altLang="it-IT"/>
              <a:pPr/>
              <a:t>14</a:t>
            </a:fld>
            <a:endParaRPr lang="it-IT" altLang="it-IT"/>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07AB47-FDF6-46BD-B288-C9A18EBD66F8}" type="slidenum">
              <a:rPr lang="it-IT" altLang="it-IT"/>
              <a:pPr/>
              <a:t>15</a:t>
            </a:fld>
            <a:endParaRPr lang="it-IT" altLang="it-IT"/>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446CC5-45B3-4445-82B9-870FC5A17DB2}" type="slidenum">
              <a:rPr lang="it-IT" altLang="it-IT"/>
              <a:pPr/>
              <a:t>16</a:t>
            </a:fld>
            <a:endParaRPr lang="it-IT" altLang="it-IT"/>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6200CF-F99B-4B00-90FF-02B4F93E015B}" type="slidenum">
              <a:rPr lang="it-IT" altLang="it-IT"/>
              <a:pPr/>
              <a:t>20</a:t>
            </a:fld>
            <a:endParaRPr lang="it-IT" altLang="it-IT"/>
          </a:p>
        </p:txBody>
      </p:sp>
      <p:sp>
        <p:nvSpPr>
          <p:cNvPr id="267266" name="Rectangle 2"/>
          <p:cNvSpPr>
            <a:spLocks noGrp="1" noRot="1" noChangeAspect="1"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AEFE7F-D391-463F-9D76-3499BAD9430B}" type="slidenum">
              <a:rPr lang="it-IT" altLang="it-IT"/>
              <a:pPr/>
              <a:t>21</a:t>
            </a:fld>
            <a:endParaRPr lang="it-IT" altLang="it-IT"/>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87F1133-7A8C-4EE0-B030-0E9FE2713A91}" type="slidenum">
              <a:rPr lang="it-IT" smtClean="0"/>
              <a:t>25</a:t>
            </a:fld>
            <a:endParaRPr lang="it-IT"/>
          </a:p>
        </p:txBody>
      </p:sp>
    </p:spTree>
    <p:extLst>
      <p:ext uri="{BB962C8B-B14F-4D97-AF65-F5344CB8AC3E}">
        <p14:creationId xmlns:p14="http://schemas.microsoft.com/office/powerpoint/2010/main" val="1151396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11D129-BC9E-4D07-9275-85698B1F5731}" type="slidenum">
              <a:rPr lang="it-IT" altLang="it-IT"/>
              <a:pPr/>
              <a:t>5</a:t>
            </a:fld>
            <a:endParaRPr lang="it-IT" altLang="it-IT"/>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3C7D35-51E9-4A72-9EA6-32D649BF3A41}" type="slidenum">
              <a:rPr lang="it-IT" altLang="it-IT"/>
              <a:pPr/>
              <a:t>6</a:t>
            </a:fld>
            <a:endParaRPr lang="it-IT" altLang="it-IT"/>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6A278-08F7-4851-AFF2-2B8E8147B04B}" type="slidenum">
              <a:rPr lang="it-IT" altLang="it-IT"/>
              <a:pPr/>
              <a:t>7</a:t>
            </a:fld>
            <a:endParaRPr lang="it-IT" altLang="it-IT"/>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1D1401-89ED-4980-AAFF-9E05245BD89D}" type="slidenum">
              <a:rPr lang="it-IT" altLang="it-IT"/>
              <a:pPr/>
              <a:t>8</a:t>
            </a:fld>
            <a:endParaRPr lang="it-IT" altLang="it-IT"/>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1FB319-69B5-44D0-9F79-47706893FAD1}" type="slidenum">
              <a:rPr lang="it-IT" altLang="it-IT"/>
              <a:pPr/>
              <a:t>9</a:t>
            </a:fld>
            <a:endParaRPr lang="it-IT" altLang="it-IT"/>
          </a:p>
        </p:txBody>
      </p:sp>
      <p:sp>
        <p:nvSpPr>
          <p:cNvPr id="265218" name="Rectangle 2"/>
          <p:cNvSpPr>
            <a:spLocks noGrp="1" noRot="1" noChangeAspect="1"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02DE7E-D5DB-43D9-AFC3-26BCEA521D6D}" type="slidenum">
              <a:rPr lang="it-IT" altLang="it-IT"/>
              <a:pPr/>
              <a:t>10</a:t>
            </a:fld>
            <a:endParaRPr lang="it-IT" altLang="it-IT"/>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2A1E3A-1F22-41B6-A6E9-4259BFBF1468}" type="slidenum">
              <a:rPr lang="it-IT" altLang="it-IT"/>
              <a:pPr/>
              <a:t>11</a:t>
            </a:fld>
            <a:endParaRPr lang="it-IT" altLang="it-IT"/>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EF6CB1-1544-4E9E-B49C-2A6136B551B0}" type="slidenum">
              <a:rPr lang="it-IT" altLang="it-IT"/>
              <a:pPr/>
              <a:t>12</a:t>
            </a:fld>
            <a:endParaRPr lang="it-IT" altLang="it-IT"/>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B658935-C230-464D-A49E-D58ADC9EBD84}" type="datetimeFigureOut">
              <a:rPr lang="it-IT" smtClean="0"/>
              <a:t>03/12/2014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B658935-C230-464D-A49E-D58ADC9EBD84}" type="datetimeFigureOut">
              <a:rPr lang="it-IT" smtClean="0"/>
              <a:t>03/12/2014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B658935-C230-464D-A49E-D58ADC9EBD84}" type="datetimeFigureOut">
              <a:rPr lang="it-IT" smtClean="0"/>
              <a:t>03/12/2014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457200" y="277813"/>
            <a:ext cx="8229600" cy="1139825"/>
          </a:xfrm>
        </p:spPr>
        <p:txBody>
          <a:bodyPr/>
          <a:lstStyle/>
          <a:p>
            <a:r>
              <a:rPr lang="it-IT" smtClean="0"/>
              <a:t>Fare clic per modificare lo stile del titolo</a:t>
            </a:r>
            <a:endParaRPr lang="it-IT"/>
          </a:p>
        </p:txBody>
      </p:sp>
      <p:sp>
        <p:nvSpPr>
          <p:cNvPr id="3" name="Segnaposto contenuto 2"/>
          <p:cNvSpPr>
            <a:spLocks noGrp="1"/>
          </p:cNvSpPr>
          <p:nvPr>
            <p:ph sz="quarter" idx="1"/>
          </p:nvPr>
        </p:nvSpPr>
        <p:spPr>
          <a:xfrm>
            <a:off x="457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457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contenuto 5"/>
          <p:cNvSpPr>
            <a:spLocks noGrp="1"/>
          </p:cNvSpPr>
          <p:nvPr>
            <p:ph sz="quarter" idx="4"/>
          </p:nvPr>
        </p:nvSpPr>
        <p:spPr>
          <a:xfrm>
            <a:off x="4648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a:xfrm>
            <a:off x="457200" y="6248400"/>
            <a:ext cx="2133600" cy="457200"/>
          </a:xfrm>
        </p:spPr>
        <p:txBody>
          <a:bodyPr/>
          <a:lstStyle>
            <a:lvl1pPr>
              <a:defRPr/>
            </a:lvl1pPr>
          </a:lstStyle>
          <a:p>
            <a:endParaRPr lang="it-IT" altLang="it-IT"/>
          </a:p>
        </p:txBody>
      </p:sp>
      <p:sp>
        <p:nvSpPr>
          <p:cNvPr id="8" name="Segnaposto piè di pagina 7"/>
          <p:cNvSpPr>
            <a:spLocks noGrp="1"/>
          </p:cNvSpPr>
          <p:nvPr>
            <p:ph type="ftr" sz="quarter" idx="11"/>
          </p:nvPr>
        </p:nvSpPr>
        <p:spPr>
          <a:xfrm>
            <a:off x="3124200" y="6248400"/>
            <a:ext cx="2895600" cy="457200"/>
          </a:xfrm>
        </p:spPr>
        <p:txBody>
          <a:bodyPr/>
          <a:lstStyle>
            <a:lvl1pPr>
              <a:defRPr/>
            </a:lvl1pPr>
          </a:lstStyle>
          <a:p>
            <a:endParaRPr lang="it-IT" altLang="it-IT"/>
          </a:p>
        </p:txBody>
      </p:sp>
      <p:sp>
        <p:nvSpPr>
          <p:cNvPr id="9" name="Segnaposto numero diapositiva 8"/>
          <p:cNvSpPr>
            <a:spLocks noGrp="1"/>
          </p:cNvSpPr>
          <p:nvPr>
            <p:ph type="sldNum" sz="quarter" idx="12"/>
          </p:nvPr>
        </p:nvSpPr>
        <p:spPr>
          <a:xfrm>
            <a:off x="6553200" y="6248400"/>
            <a:ext cx="2133600" cy="457200"/>
          </a:xfrm>
        </p:spPr>
        <p:txBody>
          <a:bodyPr/>
          <a:lstStyle>
            <a:lvl1pPr>
              <a:defRPr/>
            </a:lvl1pPr>
          </a:lstStyle>
          <a:p>
            <a:fld id="{9DD3ED02-DBD1-4925-AE3D-36D176B2B757}" type="slidenum">
              <a:rPr lang="it-IT" altLang="it-IT"/>
              <a:pPr/>
              <a:t>‹N›</a:t>
            </a:fld>
            <a:endParaRPr lang="it-IT" altLang="it-IT"/>
          </a:p>
        </p:txBody>
      </p:sp>
    </p:spTree>
    <p:extLst>
      <p:ext uri="{BB962C8B-B14F-4D97-AF65-F5344CB8AC3E}">
        <p14:creationId xmlns:p14="http://schemas.microsoft.com/office/powerpoint/2010/main" val="3012874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457200" y="6243638"/>
            <a:ext cx="2133600" cy="457200"/>
          </a:xfrm>
        </p:spPr>
        <p:txBody>
          <a:bodyPr/>
          <a:lstStyle>
            <a:lvl1pPr>
              <a:defRPr/>
            </a:lvl1pPr>
          </a:lstStyle>
          <a:p>
            <a:endParaRPr lang="it-IT" altLang="en-US"/>
          </a:p>
        </p:txBody>
      </p:sp>
      <p:sp>
        <p:nvSpPr>
          <p:cNvPr id="6" name="Segnaposto piè di pagina 5"/>
          <p:cNvSpPr>
            <a:spLocks noGrp="1"/>
          </p:cNvSpPr>
          <p:nvPr>
            <p:ph type="ftr" sz="quarter" idx="11"/>
          </p:nvPr>
        </p:nvSpPr>
        <p:spPr>
          <a:xfrm>
            <a:off x="3124200" y="6248400"/>
            <a:ext cx="2895600" cy="457200"/>
          </a:xfrm>
        </p:spPr>
        <p:txBody>
          <a:bodyPr/>
          <a:lstStyle>
            <a:lvl1pPr>
              <a:defRPr/>
            </a:lvl1pPr>
          </a:lstStyle>
          <a:p>
            <a:endParaRPr lang="it-IT" altLang="en-US"/>
          </a:p>
        </p:txBody>
      </p:sp>
      <p:sp>
        <p:nvSpPr>
          <p:cNvPr id="7" name="Segnaposto numero diapositiva 6"/>
          <p:cNvSpPr>
            <a:spLocks noGrp="1"/>
          </p:cNvSpPr>
          <p:nvPr>
            <p:ph type="sldNum" sz="quarter" idx="12"/>
          </p:nvPr>
        </p:nvSpPr>
        <p:spPr>
          <a:xfrm>
            <a:off x="6553200" y="6243638"/>
            <a:ext cx="2133600" cy="457200"/>
          </a:xfrm>
        </p:spPr>
        <p:txBody>
          <a:bodyPr/>
          <a:lstStyle>
            <a:lvl1pPr>
              <a:defRPr/>
            </a:lvl1pPr>
          </a:lstStyle>
          <a:p>
            <a:fld id="{08DBFD1D-6E23-4768-B990-32242DE25740}" type="slidenum">
              <a:rPr lang="it-IT" altLang="en-US"/>
              <a:pPr/>
              <a:t>‹N›</a:t>
            </a:fld>
            <a:endParaRPr lang="it-IT" altLang="en-US"/>
          </a:p>
        </p:txBody>
      </p:sp>
    </p:spTree>
    <p:extLst>
      <p:ext uri="{BB962C8B-B14F-4D97-AF65-F5344CB8AC3E}">
        <p14:creationId xmlns:p14="http://schemas.microsoft.com/office/powerpoint/2010/main" val="22542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B658935-C230-464D-A49E-D58ADC9EBD84}" type="datetimeFigureOut">
              <a:rPr lang="it-IT" smtClean="0"/>
              <a:t>03/12/2014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5B658935-C230-464D-A49E-D58ADC9EBD84}" type="datetimeFigureOut">
              <a:rPr lang="it-IT" smtClean="0"/>
              <a:t>03/12/2014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C9A05E4-8260-4A37-8F06-C5ED7183E7D4}" type="slidenum">
              <a:rPr lang="it-IT" smtClean="0"/>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5B658935-C230-464D-A49E-D58ADC9EBD84}" type="datetimeFigureOut">
              <a:rPr lang="it-IT" smtClean="0"/>
              <a:t>03/12/2014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5B658935-C230-464D-A49E-D58ADC9EBD84}" type="datetimeFigureOut">
              <a:rPr lang="it-IT" smtClean="0"/>
              <a:t>03/12/2014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C9A05E4-8260-4A37-8F06-C5ED7183E7D4}" type="slidenum">
              <a:rPr lang="it-IT" smtClean="0"/>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5B658935-C230-464D-A49E-D58ADC9EBD84}" type="datetimeFigureOut">
              <a:rPr lang="it-IT" smtClean="0"/>
              <a:t>03/12/2014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58935-C230-464D-A49E-D58ADC9EBD84}" type="datetimeFigureOut">
              <a:rPr lang="it-IT" smtClean="0"/>
              <a:t>03/12/2014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B658935-C230-464D-A49E-D58ADC9EBD84}" type="datetimeFigureOut">
              <a:rPr lang="it-IT" smtClean="0"/>
              <a:t>03/12/2014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C9A05E4-8260-4A37-8F06-C5ED7183E7D4}" type="slidenum">
              <a:rPr lang="it-IT" smtClean="0"/>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B658935-C230-464D-A49E-D58ADC9EBD84}" type="datetimeFigureOut">
              <a:rPr lang="it-IT" smtClean="0"/>
              <a:t>03/12/2014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C9A05E4-8260-4A37-8F06-C5ED7183E7D4}"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B658935-C230-464D-A49E-D58ADC9EBD84}" type="datetimeFigureOut">
              <a:rPr lang="it-IT" smtClean="0"/>
              <a:t>03/12/2014</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C9A05E4-8260-4A37-8F06-C5ED7183E7D4}"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image" Target="../media/image1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4000" b="1" dirty="0"/>
              <a:t>I due decenni anteguerra. La “grande illusione</a:t>
            </a:r>
            <a:r>
              <a:rPr lang="it-IT" sz="4000" b="1" dirty="0" smtClean="0"/>
              <a:t>”</a:t>
            </a:r>
            <a:endParaRPr lang="it-IT" sz="4000" dirty="0"/>
          </a:p>
        </p:txBody>
      </p:sp>
      <p:sp>
        <p:nvSpPr>
          <p:cNvPr id="3" name="Sottotitolo 2"/>
          <p:cNvSpPr>
            <a:spLocks noGrp="1"/>
          </p:cNvSpPr>
          <p:nvPr>
            <p:ph type="subTitle" idx="1"/>
          </p:nvPr>
        </p:nvSpPr>
        <p:spPr/>
        <p:txBody>
          <a:bodyPr/>
          <a:lstStyle/>
          <a:p>
            <a:r>
              <a:rPr lang="it-IT" b="1" dirty="0"/>
              <a:t>La nascita di una comunità scientifica internazionale </a:t>
            </a:r>
            <a:r>
              <a:rPr lang="it-IT" b="1" dirty="0" smtClean="0"/>
              <a:t>fra </a:t>
            </a:r>
            <a:r>
              <a:rPr lang="it-IT" b="1" dirty="0"/>
              <a:t>‘800 e ‘900</a:t>
            </a:r>
            <a:endParaRPr lang="it-IT" dirty="0"/>
          </a:p>
        </p:txBody>
      </p:sp>
    </p:spTree>
    <p:extLst>
      <p:ext uri="{BB962C8B-B14F-4D97-AF65-F5344CB8AC3E}">
        <p14:creationId xmlns:p14="http://schemas.microsoft.com/office/powerpoint/2010/main" val="618988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it-IT" altLang="it-IT"/>
              <a:t>Psicologia</a:t>
            </a:r>
          </a:p>
        </p:txBody>
      </p:sp>
      <p:sp>
        <p:nvSpPr>
          <p:cNvPr id="50179" name="Rectangle 3"/>
          <p:cNvSpPr>
            <a:spLocks noGrp="1" noChangeArrowheads="1"/>
          </p:cNvSpPr>
          <p:nvPr>
            <p:ph idx="1"/>
          </p:nvPr>
        </p:nvSpPr>
        <p:spPr/>
        <p:txBody>
          <a:bodyPr/>
          <a:lstStyle/>
          <a:p>
            <a:pPr>
              <a:buFont typeface="Wingdings" pitchFamily="2" charset="2"/>
              <a:buNone/>
            </a:pPr>
            <a:endParaRPr lang="it-IT" altLang="it-IT"/>
          </a:p>
          <a:p>
            <a:pPr>
              <a:buFont typeface="Wingdings" pitchFamily="2" charset="2"/>
              <a:buNone/>
            </a:pPr>
            <a:r>
              <a:rPr lang="it-IT" altLang="it-IT" sz="2000" b="1"/>
              <a:t>Sigmund Freud (A/1856-1939)</a:t>
            </a:r>
            <a:endParaRPr lang="it-IT" altLang="it-IT" sz="2000" b="1" i="1"/>
          </a:p>
          <a:p>
            <a:r>
              <a:rPr lang="it-IT" altLang="it-IT" sz="2000" i="1"/>
              <a:t>L’interpretazione dei sogni </a:t>
            </a:r>
            <a:r>
              <a:rPr lang="it-IT" altLang="it-IT" sz="2000"/>
              <a:t>(1900)</a:t>
            </a:r>
          </a:p>
          <a:p>
            <a:pPr>
              <a:buFont typeface="Wingdings" pitchFamily="2" charset="2"/>
              <a:buNone/>
            </a:pPr>
            <a:endParaRPr lang="it-IT" altLang="it-IT" sz="2000"/>
          </a:p>
          <a:p>
            <a:pPr>
              <a:buFont typeface="Wingdings" pitchFamily="2" charset="2"/>
              <a:buNone/>
            </a:pPr>
            <a:r>
              <a:rPr lang="it-IT" altLang="it-IT" sz="2000" b="1"/>
              <a:t>Charles Blondel (F/1876-1939)</a:t>
            </a:r>
            <a:endParaRPr lang="it-IT" altLang="it-IT" sz="2000" b="1" i="1"/>
          </a:p>
          <a:p>
            <a:r>
              <a:rPr lang="it-IT" altLang="it-IT" sz="2000" i="1"/>
              <a:t>Introduzione alla psicologia collettiva </a:t>
            </a:r>
            <a:r>
              <a:rPr lang="it-IT" altLang="it-IT" sz="2000"/>
              <a:t>(1928)</a:t>
            </a:r>
            <a:endParaRPr lang="it-IT" altLang="it-IT" sz="2000" b="1"/>
          </a:p>
        </p:txBody>
      </p:sp>
    </p:spTree>
    <p:extLst>
      <p:ext uri="{BB962C8B-B14F-4D97-AF65-F5344CB8AC3E}">
        <p14:creationId xmlns:p14="http://schemas.microsoft.com/office/powerpoint/2010/main" val="638155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it-IT" altLang="it-IT"/>
              <a:t>Linguistica strutturale</a:t>
            </a:r>
          </a:p>
        </p:txBody>
      </p:sp>
      <p:sp>
        <p:nvSpPr>
          <p:cNvPr id="51203" name="Rectangle 3"/>
          <p:cNvSpPr>
            <a:spLocks noGrp="1" noChangeArrowheads="1"/>
          </p:cNvSpPr>
          <p:nvPr>
            <p:ph idx="1"/>
          </p:nvPr>
        </p:nvSpPr>
        <p:spPr/>
        <p:txBody>
          <a:bodyPr/>
          <a:lstStyle/>
          <a:p>
            <a:pPr>
              <a:buFont typeface="Wingdings" pitchFamily="2" charset="2"/>
              <a:buNone/>
            </a:pPr>
            <a:endParaRPr lang="it-IT" altLang="it-IT"/>
          </a:p>
          <a:p>
            <a:pPr>
              <a:buFont typeface="Wingdings" pitchFamily="2" charset="2"/>
              <a:buNone/>
            </a:pPr>
            <a:r>
              <a:rPr lang="it-IT" altLang="it-IT" b="1"/>
              <a:t>Ferdinand de Saussure (CH/1857-1913)</a:t>
            </a:r>
            <a:endParaRPr lang="it-IT" altLang="it-IT" b="1" i="1"/>
          </a:p>
          <a:p>
            <a:r>
              <a:rPr lang="it-IT" altLang="it-IT" i="1"/>
              <a:t>Corso di linguistica generale</a:t>
            </a:r>
            <a:r>
              <a:rPr lang="it-IT" altLang="it-IT"/>
              <a:t> (postumo 1916)</a:t>
            </a:r>
            <a:endParaRPr lang="it-IT" altLang="it-IT" b="1"/>
          </a:p>
        </p:txBody>
      </p:sp>
    </p:spTree>
    <p:extLst>
      <p:ext uri="{BB962C8B-B14F-4D97-AF65-F5344CB8AC3E}">
        <p14:creationId xmlns:p14="http://schemas.microsoft.com/office/powerpoint/2010/main" val="621610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it-IT" altLang="it-IT"/>
              <a:t>Economia politica</a:t>
            </a:r>
          </a:p>
        </p:txBody>
      </p:sp>
      <p:sp>
        <p:nvSpPr>
          <p:cNvPr id="52227" name="Rectangle 3"/>
          <p:cNvSpPr>
            <a:spLocks noGrp="1" noChangeArrowheads="1"/>
          </p:cNvSpPr>
          <p:nvPr>
            <p:ph idx="1"/>
          </p:nvPr>
        </p:nvSpPr>
        <p:spPr/>
        <p:txBody>
          <a:bodyPr/>
          <a:lstStyle/>
          <a:p>
            <a:pPr>
              <a:buFont typeface="Wingdings" pitchFamily="2" charset="2"/>
              <a:buNone/>
            </a:pPr>
            <a:endParaRPr lang="it-IT" altLang="it-IT" sz="2400"/>
          </a:p>
          <a:p>
            <a:pPr>
              <a:buFont typeface="Wingdings" pitchFamily="2" charset="2"/>
              <a:buNone/>
            </a:pPr>
            <a:r>
              <a:rPr lang="it-IT" altLang="it-IT" sz="2400" b="1"/>
              <a:t>Karl Menger (A/1840-1921)</a:t>
            </a:r>
            <a:endParaRPr lang="it-IT" altLang="it-IT" sz="2400" b="1" i="1"/>
          </a:p>
          <a:p>
            <a:r>
              <a:rPr lang="it-IT" altLang="it-IT" sz="2400" i="1"/>
              <a:t>Il fondamento delle dottrine economiche </a:t>
            </a:r>
            <a:r>
              <a:rPr lang="it-IT" altLang="it-IT" sz="2400"/>
              <a:t>(1871)</a:t>
            </a:r>
          </a:p>
          <a:p>
            <a:endParaRPr lang="it-IT" altLang="it-IT" sz="2400"/>
          </a:p>
          <a:p>
            <a:pPr>
              <a:buFont typeface="Wingdings" pitchFamily="2" charset="2"/>
              <a:buNone/>
            </a:pPr>
            <a:r>
              <a:rPr lang="it-IT" altLang="it-IT" sz="2400" b="1"/>
              <a:t>Léon Walras (F/1834-1910)</a:t>
            </a:r>
            <a:endParaRPr lang="it-IT" altLang="it-IT" sz="2400" b="1" i="1"/>
          </a:p>
          <a:p>
            <a:r>
              <a:rPr lang="it-IT" altLang="it-IT" sz="2400" i="1"/>
              <a:t>Elementi di economia politica pura o teoria della ricchezza sociale </a:t>
            </a:r>
            <a:r>
              <a:rPr lang="it-IT" altLang="it-IT" sz="2400"/>
              <a:t>(1874-1877)</a:t>
            </a:r>
          </a:p>
          <a:p>
            <a:endParaRPr lang="it-IT" altLang="it-IT" sz="2400"/>
          </a:p>
          <a:p>
            <a:pPr>
              <a:buFont typeface="Wingdings" pitchFamily="2" charset="2"/>
              <a:buNone/>
            </a:pPr>
            <a:r>
              <a:rPr lang="it-IT" altLang="it-IT" sz="2400" b="1"/>
              <a:t>François Simiand (F/1873-1935)</a:t>
            </a:r>
            <a:endParaRPr lang="it-IT" altLang="it-IT" sz="2400" b="1" i="1"/>
          </a:p>
          <a:p>
            <a:r>
              <a:rPr lang="it-IT" altLang="it-IT" sz="2400" i="1"/>
              <a:t>Metodo storico e scienze sociali </a:t>
            </a:r>
            <a:r>
              <a:rPr lang="it-IT" altLang="it-IT" sz="2400"/>
              <a:t>(1903)</a:t>
            </a:r>
            <a:endParaRPr lang="it-IT" altLang="it-IT" sz="2400" b="1"/>
          </a:p>
        </p:txBody>
      </p:sp>
    </p:spTree>
    <p:extLst>
      <p:ext uri="{BB962C8B-B14F-4D97-AF65-F5344CB8AC3E}">
        <p14:creationId xmlns:p14="http://schemas.microsoft.com/office/powerpoint/2010/main" val="84183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Autofit/>
          </a:bodyPr>
          <a:lstStyle/>
          <a:p>
            <a:r>
              <a:rPr lang="it-IT" altLang="it-IT" sz="3200" b="1" dirty="0"/>
              <a:t>La grande stagione delle riviste di scienze sociali </a:t>
            </a:r>
            <a:r>
              <a:rPr lang="it-IT" altLang="it-IT" sz="3200" dirty="0"/>
              <a:t>(1891-1929)</a:t>
            </a:r>
          </a:p>
        </p:txBody>
      </p:sp>
      <p:sp>
        <p:nvSpPr>
          <p:cNvPr id="49155" name="Rectangle 3"/>
          <p:cNvSpPr>
            <a:spLocks noGrp="1" noChangeArrowheads="1"/>
          </p:cNvSpPr>
          <p:nvPr>
            <p:ph type="body" idx="1"/>
          </p:nvPr>
        </p:nvSpPr>
        <p:spPr/>
        <p:txBody>
          <a:bodyPr/>
          <a:lstStyle/>
          <a:p>
            <a:pPr>
              <a:lnSpc>
                <a:spcPct val="90000"/>
              </a:lnSpc>
            </a:pPr>
            <a:r>
              <a:rPr lang="it-IT" altLang="it-IT" sz="2100" b="1"/>
              <a:t>1891 – </a:t>
            </a:r>
            <a:r>
              <a:rPr lang="it-IT" altLang="it-IT" sz="2100"/>
              <a:t> </a:t>
            </a:r>
            <a:r>
              <a:rPr lang="it-IT" altLang="it-IT" sz="2100" b="1"/>
              <a:t>Paul Vidal de la Blache</a:t>
            </a:r>
            <a:r>
              <a:rPr lang="it-IT" altLang="it-IT" sz="2100"/>
              <a:t> fonda le </a:t>
            </a:r>
            <a:r>
              <a:rPr lang="it-IT" altLang="it-IT" sz="2100">
                <a:solidFill>
                  <a:srgbClr val="FF3300"/>
                </a:solidFill>
              </a:rPr>
              <a:t>«Annales de Gèograpfie»,</a:t>
            </a:r>
            <a:r>
              <a:rPr lang="it-IT" altLang="it-IT" sz="2100"/>
              <a:t> dirette dal 1894 da Lucien Gallois.</a:t>
            </a:r>
            <a:endParaRPr lang="fr-FR" altLang="it-IT" sz="2100" b="1"/>
          </a:p>
          <a:p>
            <a:pPr>
              <a:lnSpc>
                <a:spcPct val="90000"/>
              </a:lnSpc>
            </a:pPr>
            <a:r>
              <a:rPr lang="fr-FR" altLang="it-IT" sz="2100" b="1"/>
              <a:t>1896 – Emile Durkheim</a:t>
            </a:r>
            <a:r>
              <a:rPr lang="fr-FR" altLang="it-IT" sz="2100"/>
              <a:t> fonda l</a:t>
            </a:r>
            <a:r>
              <a:rPr lang="fr-FR" altLang="it-IT" sz="2100">
                <a:solidFill>
                  <a:srgbClr val="FF3300"/>
                </a:solidFill>
              </a:rPr>
              <a:t>’«Anné Sociologique».</a:t>
            </a:r>
            <a:endParaRPr lang="fr-FR" altLang="it-IT" sz="2100" b="1">
              <a:solidFill>
                <a:srgbClr val="FF3300"/>
              </a:solidFill>
            </a:endParaRPr>
          </a:p>
          <a:p>
            <a:pPr>
              <a:lnSpc>
                <a:spcPct val="90000"/>
              </a:lnSpc>
            </a:pPr>
            <a:r>
              <a:rPr lang="fr-FR" altLang="it-IT" sz="2100" b="1"/>
              <a:t>1900 – Henri Berr</a:t>
            </a:r>
            <a:r>
              <a:rPr lang="fr-FR" altLang="it-IT" sz="2100"/>
              <a:t> fonda la </a:t>
            </a:r>
            <a:r>
              <a:rPr lang="fr-FR" altLang="it-IT" sz="2100">
                <a:solidFill>
                  <a:srgbClr val="FF3300"/>
                </a:solidFill>
              </a:rPr>
              <a:t>«Revue de Synthèse Historique»,</a:t>
            </a:r>
            <a:r>
              <a:rPr lang="fr-FR" altLang="it-IT" sz="2100"/>
              <a:t> prima rivista europea interdisciplinare.</a:t>
            </a:r>
            <a:endParaRPr lang="fr-FR" altLang="it-IT" sz="2100" b="1"/>
          </a:p>
          <a:p>
            <a:pPr>
              <a:lnSpc>
                <a:spcPct val="90000"/>
              </a:lnSpc>
            </a:pPr>
            <a:r>
              <a:rPr lang="fr-FR" altLang="it-IT" sz="2100" b="1"/>
              <a:t>1903 – Max Weber</a:t>
            </a:r>
            <a:r>
              <a:rPr lang="fr-FR" altLang="it-IT" sz="2100"/>
              <a:t> fonda l</a:t>
            </a:r>
            <a:r>
              <a:rPr lang="fr-FR" altLang="it-IT" sz="2100">
                <a:solidFill>
                  <a:srgbClr val="FF3300"/>
                </a:solidFill>
              </a:rPr>
              <a:t>’«Archiv für Sozialwissenschaft und Sozialpolitik».</a:t>
            </a:r>
            <a:endParaRPr lang="it-IT" altLang="it-IT" sz="2100" b="1">
              <a:solidFill>
                <a:srgbClr val="FF3300"/>
              </a:solidFill>
            </a:endParaRPr>
          </a:p>
          <a:p>
            <a:pPr>
              <a:lnSpc>
                <a:spcPct val="90000"/>
              </a:lnSpc>
            </a:pPr>
            <a:r>
              <a:rPr lang="it-IT" altLang="it-IT" sz="2100" b="1"/>
              <a:t>1925 – Henri Berr</a:t>
            </a:r>
            <a:r>
              <a:rPr lang="it-IT" altLang="it-IT" sz="2100"/>
              <a:t> fonda il «Centre internationale de synthèse» come luogo d’incontro di studiosi di diverse discipline (ma costantemente tenuto ai margini dalla comunità accademica francese). Lo stesso Berr non otterrà mai una cattedra universitaria, rimanendo professore di liceo.</a:t>
            </a:r>
            <a:endParaRPr lang="fr-FR" altLang="it-IT" sz="2100" b="1"/>
          </a:p>
          <a:p>
            <a:pPr>
              <a:lnSpc>
                <a:spcPct val="90000"/>
              </a:lnSpc>
            </a:pPr>
            <a:r>
              <a:rPr lang="fr-FR" altLang="it-IT" sz="2100" b="1"/>
              <a:t>1929 – Marc Bloch e Lucien Febvre</a:t>
            </a:r>
            <a:r>
              <a:rPr lang="fr-FR" altLang="it-IT" sz="2100"/>
              <a:t> fondano a Strasburgo le </a:t>
            </a:r>
            <a:r>
              <a:rPr lang="fr-FR" altLang="it-IT" sz="2100">
                <a:solidFill>
                  <a:srgbClr val="FF3300"/>
                </a:solidFill>
              </a:rPr>
              <a:t>«Annales d’histoire économique et sociale».</a:t>
            </a:r>
            <a:r>
              <a:rPr lang="fr-FR" altLang="it-IT" sz="2100"/>
              <a:t> </a:t>
            </a:r>
            <a:endParaRPr lang="it-IT" altLang="it-IT" sz="2100" b="1"/>
          </a:p>
          <a:p>
            <a:pPr>
              <a:lnSpc>
                <a:spcPct val="90000"/>
              </a:lnSpc>
            </a:pPr>
            <a:endParaRPr lang="it-IT" altLang="it-IT" sz="2100"/>
          </a:p>
          <a:p>
            <a:pPr>
              <a:lnSpc>
                <a:spcPct val="90000"/>
              </a:lnSpc>
            </a:pPr>
            <a:endParaRPr lang="it-IT" altLang="it-IT" sz="2100"/>
          </a:p>
          <a:p>
            <a:pPr>
              <a:lnSpc>
                <a:spcPct val="90000"/>
              </a:lnSpc>
            </a:pPr>
            <a:endParaRPr lang="it-IT" altLang="it-IT" sz="2100"/>
          </a:p>
          <a:p>
            <a:pPr>
              <a:lnSpc>
                <a:spcPct val="90000"/>
              </a:lnSpc>
            </a:pPr>
            <a:endParaRPr lang="it-IT" altLang="it-IT" sz="2100"/>
          </a:p>
        </p:txBody>
      </p:sp>
    </p:spTree>
    <p:extLst>
      <p:ext uri="{BB962C8B-B14F-4D97-AF65-F5344CB8AC3E}">
        <p14:creationId xmlns:p14="http://schemas.microsoft.com/office/powerpoint/2010/main" val="24983853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algn="ctr"/>
            <a:r>
              <a:rPr lang="it-IT" altLang="it-IT" sz="3800" b="1" dirty="0"/>
              <a:t>Henri </a:t>
            </a:r>
            <a:r>
              <a:rPr lang="it-IT" altLang="it-IT" sz="3800" b="1" dirty="0" err="1" smtClean="0"/>
              <a:t>Berr</a:t>
            </a:r>
            <a:r>
              <a:rPr lang="it-IT" altLang="it-IT" sz="3800" b="1" dirty="0" smtClean="0"/>
              <a:t> (1863-1954)</a:t>
            </a:r>
            <a:r>
              <a:rPr lang="it-IT" altLang="it-IT" sz="3800" dirty="0" smtClean="0"/>
              <a:t>:</a:t>
            </a:r>
            <a:br>
              <a:rPr lang="it-IT" altLang="it-IT" sz="3800" dirty="0" smtClean="0"/>
            </a:br>
            <a:r>
              <a:rPr lang="it-IT" altLang="it-IT" sz="3800" dirty="0" smtClean="0"/>
              <a:t> </a:t>
            </a:r>
            <a:r>
              <a:rPr lang="it-IT" altLang="it-IT" sz="3800" dirty="0"/>
              <a:t>un intellettuale dimenticato</a:t>
            </a:r>
          </a:p>
        </p:txBody>
      </p:sp>
      <p:pic>
        <p:nvPicPr>
          <p:cNvPr id="52227" name="Picture 3" descr="henriber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11560" y="1557015"/>
            <a:ext cx="6868966" cy="4824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2228" name="Picture 4" descr="revue1"/>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7092950" y="3573463"/>
            <a:ext cx="1965325" cy="3062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576904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it-IT" altLang="it-IT" sz="4000"/>
              <a:t>La storia come scienza sociale </a:t>
            </a:r>
          </a:p>
        </p:txBody>
      </p:sp>
      <p:sp>
        <p:nvSpPr>
          <p:cNvPr id="54275" name="Rectangle 3"/>
          <p:cNvSpPr>
            <a:spLocks noGrp="1" noChangeArrowheads="1"/>
          </p:cNvSpPr>
          <p:nvPr>
            <p:ph idx="1"/>
          </p:nvPr>
        </p:nvSpPr>
        <p:spPr/>
        <p:txBody>
          <a:bodyPr/>
          <a:lstStyle/>
          <a:p>
            <a:pPr>
              <a:lnSpc>
                <a:spcPct val="80000"/>
              </a:lnSpc>
            </a:pPr>
            <a:endParaRPr lang="it-IT" altLang="it-IT" sz="1600" dirty="0"/>
          </a:p>
          <a:p>
            <a:pPr>
              <a:lnSpc>
                <a:spcPct val="80000"/>
              </a:lnSpc>
              <a:buFont typeface="Wingdings" pitchFamily="2" charset="2"/>
              <a:buNone/>
            </a:pPr>
            <a:r>
              <a:rPr lang="it-IT" altLang="it-IT" sz="2000" b="1" dirty="0"/>
              <a:t>Il contatto con le scienze sociali impone agli storici una revisione dei fondamenti epistemologici della disciplina.</a:t>
            </a:r>
          </a:p>
          <a:p>
            <a:pPr>
              <a:lnSpc>
                <a:spcPct val="80000"/>
              </a:lnSpc>
            </a:pPr>
            <a:endParaRPr lang="it-IT" altLang="it-IT" sz="2000" b="1" dirty="0"/>
          </a:p>
          <a:p>
            <a:pPr>
              <a:lnSpc>
                <a:spcPct val="80000"/>
              </a:lnSpc>
              <a:buFont typeface="Wingdings" pitchFamily="2" charset="2"/>
              <a:buNone/>
            </a:pPr>
            <a:r>
              <a:rPr lang="it-IT" altLang="it-IT" sz="2000" b="1" dirty="0"/>
              <a:t>Come muta la pratica della ricerca storica a contatto con le scienze sociali?</a:t>
            </a:r>
          </a:p>
          <a:p>
            <a:pPr>
              <a:lnSpc>
                <a:spcPct val="80000"/>
              </a:lnSpc>
            </a:pPr>
            <a:endParaRPr lang="it-IT" altLang="it-IT" sz="2000" dirty="0"/>
          </a:p>
          <a:p>
            <a:pPr>
              <a:lnSpc>
                <a:spcPct val="80000"/>
              </a:lnSpc>
            </a:pPr>
            <a:r>
              <a:rPr lang="it-IT" altLang="it-IT" sz="2000" dirty="0"/>
              <a:t>spostamento da una storiografia </a:t>
            </a:r>
            <a:r>
              <a:rPr lang="it-IT" altLang="it-IT" sz="2000" i="1" dirty="0"/>
              <a:t>narrativa</a:t>
            </a:r>
            <a:r>
              <a:rPr lang="it-IT" altLang="it-IT" sz="2000" dirty="0"/>
              <a:t> ad una storiografia </a:t>
            </a:r>
            <a:r>
              <a:rPr lang="it-IT" altLang="it-IT" sz="2000" i="1" dirty="0"/>
              <a:t>analitica</a:t>
            </a:r>
            <a:r>
              <a:rPr lang="it-IT" altLang="it-IT" sz="2000" dirty="0"/>
              <a:t>;</a:t>
            </a:r>
          </a:p>
          <a:p>
            <a:pPr>
              <a:lnSpc>
                <a:spcPct val="80000"/>
              </a:lnSpc>
            </a:pPr>
            <a:r>
              <a:rPr lang="it-IT" altLang="it-IT" sz="2000" dirty="0"/>
              <a:t>nuovi quesiti: </a:t>
            </a:r>
            <a:r>
              <a:rPr lang="it-IT" altLang="it-IT" sz="2000" i="1" dirty="0"/>
              <a:t>perché</a:t>
            </a:r>
            <a:r>
              <a:rPr lang="it-IT" altLang="it-IT" sz="2000" dirty="0"/>
              <a:t>, </a:t>
            </a:r>
            <a:r>
              <a:rPr lang="it-IT" altLang="it-IT" sz="2000" i="1" dirty="0"/>
              <a:t>in rapporto a cosa</a:t>
            </a:r>
            <a:r>
              <a:rPr lang="it-IT" altLang="it-IT" sz="2000" dirty="0"/>
              <a:t>  e  </a:t>
            </a:r>
            <a:r>
              <a:rPr lang="it-IT" altLang="it-IT" sz="2000" i="1" dirty="0"/>
              <a:t>con quali conseguenze</a:t>
            </a:r>
            <a:r>
              <a:rPr lang="it-IT" altLang="it-IT" sz="2000" dirty="0"/>
              <a:t>,  piuttosto che </a:t>
            </a:r>
            <a:r>
              <a:rPr lang="it-IT" altLang="it-IT" sz="2000" i="1" dirty="0"/>
              <a:t>cosa</a:t>
            </a:r>
            <a:r>
              <a:rPr lang="it-IT" altLang="it-IT" sz="2000" dirty="0"/>
              <a:t>,  </a:t>
            </a:r>
            <a:r>
              <a:rPr lang="it-IT" altLang="it-IT" sz="2000" i="1" dirty="0"/>
              <a:t>dove</a:t>
            </a:r>
            <a:r>
              <a:rPr lang="it-IT" altLang="it-IT" sz="2000" dirty="0"/>
              <a:t>  e  </a:t>
            </a:r>
            <a:r>
              <a:rPr lang="it-IT" altLang="it-IT" sz="2000" i="1" dirty="0"/>
              <a:t>come.</a:t>
            </a:r>
            <a:endParaRPr lang="it-IT" altLang="it-IT" sz="2000" dirty="0"/>
          </a:p>
          <a:p>
            <a:pPr>
              <a:lnSpc>
                <a:spcPct val="80000"/>
              </a:lnSpc>
            </a:pPr>
            <a:r>
              <a:rPr lang="it-IT" altLang="it-IT" sz="2000" dirty="0"/>
              <a:t>nuovi problemi e campi di indagine:</a:t>
            </a:r>
          </a:p>
          <a:p>
            <a:pPr>
              <a:lnSpc>
                <a:spcPct val="80000"/>
              </a:lnSpc>
            </a:pPr>
            <a:r>
              <a:rPr lang="it-IT" altLang="it-IT" sz="2000" dirty="0"/>
              <a:t>Es.: la </a:t>
            </a:r>
            <a:r>
              <a:rPr lang="it-IT" altLang="it-IT" sz="2000" b="1" i="1" dirty="0"/>
              <a:t>base materiale</a:t>
            </a:r>
            <a:r>
              <a:rPr lang="it-IT" altLang="it-IT" sz="2000" dirty="0"/>
              <a:t> dell’esistenza umana: demografia, geografia, ecologia, famiglia e sistemi di parentela;</a:t>
            </a:r>
          </a:p>
          <a:p>
            <a:pPr>
              <a:lnSpc>
                <a:spcPct val="80000"/>
              </a:lnSpc>
            </a:pPr>
            <a:r>
              <a:rPr lang="it-IT" altLang="it-IT" sz="2000" dirty="0"/>
              <a:t>Es.: l’</a:t>
            </a:r>
            <a:r>
              <a:rPr lang="it-IT" altLang="it-IT" sz="2000" b="1" i="1" dirty="0"/>
              <a:t>immateriale</a:t>
            </a:r>
          </a:p>
          <a:p>
            <a:pPr>
              <a:lnSpc>
                <a:spcPct val="80000"/>
              </a:lnSpc>
            </a:pPr>
            <a:endParaRPr lang="it-IT" altLang="it-IT" sz="2000" dirty="0"/>
          </a:p>
          <a:p>
            <a:pPr>
              <a:lnSpc>
                <a:spcPct val="80000"/>
              </a:lnSpc>
            </a:pPr>
            <a:endParaRPr lang="it-IT" altLang="it-IT" sz="2000" dirty="0"/>
          </a:p>
          <a:p>
            <a:pPr>
              <a:lnSpc>
                <a:spcPct val="80000"/>
              </a:lnSpc>
            </a:pPr>
            <a:endParaRPr lang="it-IT" altLang="it-IT" sz="2000" dirty="0"/>
          </a:p>
        </p:txBody>
      </p:sp>
    </p:spTree>
    <p:extLst>
      <p:ext uri="{BB962C8B-B14F-4D97-AF65-F5344CB8AC3E}">
        <p14:creationId xmlns:p14="http://schemas.microsoft.com/office/powerpoint/2010/main" val="2300629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normAutofit fontScale="90000"/>
          </a:bodyPr>
          <a:lstStyle/>
          <a:p>
            <a:r>
              <a:rPr lang="it-IT" altLang="it-IT" sz="4000"/>
              <a:t>Dal </a:t>
            </a:r>
            <a:r>
              <a:rPr lang="it-IT" altLang="it-IT" sz="4000" i="1"/>
              <a:t>materiale</a:t>
            </a:r>
            <a:r>
              <a:rPr lang="it-IT" altLang="it-IT" sz="4000"/>
              <a:t> all’</a:t>
            </a:r>
            <a:r>
              <a:rPr lang="it-IT" altLang="it-IT" sz="4000" i="1"/>
              <a:t>immateriale</a:t>
            </a:r>
            <a:r>
              <a:rPr lang="it-IT" altLang="it-IT" sz="4000"/>
              <a:t>.</a:t>
            </a:r>
            <a:br>
              <a:rPr lang="it-IT" altLang="it-IT" sz="4000"/>
            </a:br>
            <a:r>
              <a:rPr lang="it-IT" altLang="it-IT" sz="4000"/>
              <a:t>Nuovi campi d’indagine</a:t>
            </a:r>
          </a:p>
        </p:txBody>
      </p:sp>
      <p:sp>
        <p:nvSpPr>
          <p:cNvPr id="124931" name="Rectangle 3"/>
          <p:cNvSpPr>
            <a:spLocks noGrp="1" noChangeArrowheads="1"/>
          </p:cNvSpPr>
          <p:nvPr>
            <p:ph idx="1"/>
          </p:nvPr>
        </p:nvSpPr>
        <p:spPr/>
        <p:txBody>
          <a:bodyPr/>
          <a:lstStyle/>
          <a:p>
            <a:pPr>
              <a:lnSpc>
                <a:spcPct val="80000"/>
              </a:lnSpc>
            </a:pPr>
            <a:endParaRPr lang="it-IT" altLang="it-IT" sz="2000"/>
          </a:p>
          <a:p>
            <a:pPr>
              <a:lnSpc>
                <a:spcPct val="80000"/>
              </a:lnSpc>
              <a:buFont typeface="Wingdings" pitchFamily="2" charset="2"/>
              <a:buNone/>
            </a:pPr>
            <a:r>
              <a:rPr lang="it-IT" altLang="it-IT" sz="2000" b="1"/>
              <a:t>Si apre all’indagine storica un campo vastissimo e pressoché inesplorato come quello dell’</a:t>
            </a:r>
            <a:r>
              <a:rPr lang="it-IT" altLang="it-IT" sz="2000" b="1" i="1"/>
              <a:t>immateriale</a:t>
            </a:r>
            <a:r>
              <a:rPr lang="it-IT" altLang="it-IT" sz="2000" b="1"/>
              <a:t>:</a:t>
            </a:r>
          </a:p>
          <a:p>
            <a:pPr>
              <a:lnSpc>
                <a:spcPct val="80000"/>
              </a:lnSpc>
            </a:pPr>
            <a:r>
              <a:rPr lang="it-IT" altLang="it-IT" sz="2000"/>
              <a:t>storia delle </a:t>
            </a:r>
            <a:r>
              <a:rPr lang="it-IT" altLang="it-IT" sz="2000" b="1"/>
              <a:t>mentalità</a:t>
            </a:r>
            <a:r>
              <a:rPr lang="it-IT" altLang="it-IT" sz="2000"/>
              <a:t> (strutture mentali comuni);</a:t>
            </a:r>
          </a:p>
          <a:p>
            <a:pPr>
              <a:lnSpc>
                <a:spcPct val="80000"/>
              </a:lnSpc>
            </a:pPr>
            <a:r>
              <a:rPr lang="it-IT" altLang="it-IT" sz="2000"/>
              <a:t>storia dell’</a:t>
            </a:r>
            <a:r>
              <a:rPr lang="it-IT" altLang="it-IT" sz="2000" b="1"/>
              <a:t>immaginario </a:t>
            </a:r>
            <a:r>
              <a:rPr lang="it-IT" altLang="it-IT" sz="2000"/>
              <a:t>(produzioni dello spirito legate non al testo, alla parola, al gesto, ma all’immagine);</a:t>
            </a:r>
          </a:p>
          <a:p>
            <a:pPr>
              <a:lnSpc>
                <a:spcPct val="80000"/>
              </a:lnSpc>
            </a:pPr>
            <a:r>
              <a:rPr lang="it-IT" altLang="it-IT" sz="2000"/>
              <a:t>storia delle </a:t>
            </a:r>
            <a:r>
              <a:rPr lang="it-IT" altLang="it-IT" sz="2000" b="1"/>
              <a:t>rappresentazioni </a:t>
            </a:r>
            <a:r>
              <a:rPr lang="it-IT" altLang="it-IT" sz="2000"/>
              <a:t>(chiavi di lettura mentali dei fenomeni e delle strutture sociali);</a:t>
            </a:r>
          </a:p>
          <a:p>
            <a:pPr>
              <a:lnSpc>
                <a:spcPct val="80000"/>
              </a:lnSpc>
            </a:pPr>
            <a:r>
              <a:rPr lang="it-IT" altLang="it-IT" sz="2000"/>
              <a:t>storia dell’universo </a:t>
            </a:r>
            <a:r>
              <a:rPr lang="it-IT" altLang="it-IT" sz="2000" b="1"/>
              <a:t>simbolico</a:t>
            </a:r>
            <a:r>
              <a:rPr lang="it-IT" altLang="it-IT" sz="2000"/>
              <a:t> (pratiche, condotte, rituali che rinviano ad una realtà mentale nascosta);</a:t>
            </a:r>
          </a:p>
          <a:p>
            <a:pPr>
              <a:lnSpc>
                <a:spcPct val="80000"/>
              </a:lnSpc>
            </a:pPr>
            <a:r>
              <a:rPr lang="it-IT" altLang="it-IT" sz="2000"/>
              <a:t>storia delle </a:t>
            </a:r>
            <a:r>
              <a:rPr lang="it-IT" altLang="it-IT" sz="2000" b="1"/>
              <a:t>ideologie </a:t>
            </a:r>
            <a:r>
              <a:rPr lang="it-IT" altLang="it-IT" sz="2000"/>
              <a:t>(concezioni globali della società);</a:t>
            </a:r>
          </a:p>
          <a:p>
            <a:pPr>
              <a:lnSpc>
                <a:spcPct val="80000"/>
              </a:lnSpc>
            </a:pPr>
            <a:r>
              <a:rPr lang="it-IT" altLang="it-IT" sz="2000"/>
              <a:t>storia della </a:t>
            </a:r>
            <a:r>
              <a:rPr lang="it-IT" altLang="it-IT" sz="2000" b="1"/>
              <a:t>storiografia</a:t>
            </a:r>
            <a:r>
              <a:rPr lang="it-IT" altLang="it-IT" sz="2000"/>
              <a:t> come intreccio e sintesi di problemi.</a:t>
            </a:r>
          </a:p>
          <a:p>
            <a:pPr>
              <a:lnSpc>
                <a:spcPct val="80000"/>
              </a:lnSpc>
            </a:pPr>
            <a:endParaRPr lang="it-IT" altLang="it-IT" sz="1600"/>
          </a:p>
        </p:txBody>
      </p:sp>
    </p:spTree>
    <p:extLst>
      <p:ext uri="{BB962C8B-B14F-4D97-AF65-F5344CB8AC3E}">
        <p14:creationId xmlns:p14="http://schemas.microsoft.com/office/powerpoint/2010/main" val="4822863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normAutofit fontScale="90000"/>
          </a:bodyPr>
          <a:lstStyle/>
          <a:p>
            <a:r>
              <a:rPr lang="it-IT" altLang="it-IT" sz="3800" dirty="0" smtClean="0">
                <a:solidFill>
                  <a:srgbClr val="FF3300"/>
                </a:solidFill>
              </a:rPr>
              <a:t>Società storiche e riviste accademiche in Italia</a:t>
            </a:r>
            <a:endParaRPr lang="it-IT" altLang="it-IT" sz="3800" dirty="0">
              <a:solidFill>
                <a:srgbClr val="FF3300"/>
              </a:solidFill>
            </a:endParaRPr>
          </a:p>
        </p:txBody>
      </p:sp>
      <p:sp>
        <p:nvSpPr>
          <p:cNvPr id="112643" name="Rectangle 3"/>
          <p:cNvSpPr>
            <a:spLocks noGrp="1" noChangeArrowheads="1"/>
          </p:cNvSpPr>
          <p:nvPr>
            <p:ph type="body" idx="1"/>
          </p:nvPr>
        </p:nvSpPr>
        <p:spPr/>
        <p:txBody>
          <a:bodyPr/>
          <a:lstStyle/>
          <a:p>
            <a:pPr marL="0" indent="0">
              <a:lnSpc>
                <a:spcPct val="80000"/>
              </a:lnSpc>
              <a:buNone/>
            </a:pPr>
            <a:r>
              <a:rPr lang="it-IT" altLang="it-IT" sz="1900" dirty="0"/>
              <a:t>Tra la fine degli anni Settanta e gli inizi degli anni Ottanta in tutt’Europa vengono fondate società storiche e riviste storiche sia a carattere nazionale che a carattere locale. </a:t>
            </a:r>
          </a:p>
          <a:p>
            <a:pPr>
              <a:lnSpc>
                <a:spcPct val="80000"/>
              </a:lnSpc>
            </a:pPr>
            <a:r>
              <a:rPr lang="it-IT" altLang="it-IT" sz="1900" dirty="0"/>
              <a:t>Nel </a:t>
            </a:r>
            <a:r>
              <a:rPr lang="it-IT" altLang="it-IT" sz="1900" b="1" dirty="0"/>
              <a:t>1883 </a:t>
            </a:r>
            <a:r>
              <a:rPr lang="it-IT" altLang="it-IT" sz="1900" dirty="0"/>
              <a:t>nasce a Roma l’ </a:t>
            </a:r>
            <a:r>
              <a:rPr lang="it-IT" altLang="it-IT" sz="1900" b="1" dirty="0"/>
              <a:t>Istituto Storico Italiano</a:t>
            </a:r>
            <a:r>
              <a:rPr lang="it-IT" altLang="it-IT" sz="1900" dirty="0"/>
              <a:t> della cui prima direzione fanno parte</a:t>
            </a:r>
            <a:r>
              <a:rPr lang="it-IT" altLang="it-IT" sz="1900" b="1" dirty="0"/>
              <a:t> </a:t>
            </a:r>
            <a:r>
              <a:rPr lang="it-IT" altLang="it-IT" sz="1900" dirty="0"/>
              <a:t>Bartolomeo </a:t>
            </a:r>
            <a:r>
              <a:rPr lang="it-IT" altLang="it-IT" sz="1900" dirty="0" err="1"/>
              <a:t>Capasso</a:t>
            </a:r>
            <a:r>
              <a:rPr lang="it-IT" altLang="it-IT" sz="1900" dirty="0"/>
              <a:t>, Cesare Correnti, Pasquale </a:t>
            </a:r>
            <a:r>
              <a:rPr lang="it-IT" altLang="it-IT" sz="1900" dirty="0" err="1"/>
              <a:t>Villari</a:t>
            </a:r>
            <a:r>
              <a:rPr lang="it-IT" altLang="it-IT" sz="1900" dirty="0"/>
              <a:t>, Michele Amari, Ruggero Bonghi, Cesare Cantù, Giosuè Carducci, Fedele </a:t>
            </a:r>
            <a:r>
              <a:rPr lang="it-IT" altLang="it-IT" sz="1900" dirty="0" err="1"/>
              <a:t>Lampertico</a:t>
            </a:r>
            <a:r>
              <a:rPr lang="it-IT" altLang="it-IT" sz="1900" dirty="0"/>
              <a:t>. </a:t>
            </a:r>
          </a:p>
          <a:p>
            <a:pPr>
              <a:lnSpc>
                <a:spcPct val="80000"/>
              </a:lnSpc>
            </a:pPr>
            <a:r>
              <a:rPr lang="it-IT" altLang="it-IT" sz="1900" dirty="0"/>
              <a:t>Nel </a:t>
            </a:r>
            <a:r>
              <a:rPr lang="it-IT" altLang="it-IT" sz="1900" b="1" dirty="0"/>
              <a:t>1884 </a:t>
            </a:r>
            <a:r>
              <a:rPr lang="it-IT" altLang="it-IT" sz="1900" dirty="0"/>
              <a:t>il professore di liceo </a:t>
            </a:r>
            <a:r>
              <a:rPr lang="it-IT" altLang="it-IT" sz="1900" b="1" dirty="0"/>
              <a:t>Costanzo </a:t>
            </a:r>
            <a:r>
              <a:rPr lang="it-IT" altLang="it-IT" sz="1900" b="1" dirty="0" err="1"/>
              <a:t>Rinaudo</a:t>
            </a:r>
            <a:r>
              <a:rPr lang="it-IT" altLang="it-IT" sz="1900" dirty="0"/>
              <a:t> fonda a Torino la </a:t>
            </a:r>
            <a:r>
              <a:rPr lang="it-IT" altLang="it-IT" sz="1900" dirty="0">
                <a:solidFill>
                  <a:srgbClr val="FF3300"/>
                </a:solidFill>
              </a:rPr>
              <a:t>«Rivista Storica Italiana»,</a:t>
            </a:r>
            <a:r>
              <a:rPr lang="it-IT" altLang="it-IT" sz="1900" dirty="0"/>
              <a:t> destinata – con gli anni – ad affermarsi come la più prestigiosa rivista accademica di storia pubblicata nella penisola. </a:t>
            </a:r>
          </a:p>
          <a:p>
            <a:pPr>
              <a:lnSpc>
                <a:spcPct val="80000"/>
              </a:lnSpc>
            </a:pPr>
            <a:r>
              <a:rPr lang="it-IT" altLang="it-IT" sz="1900" dirty="0"/>
              <a:t>Già nella prima</a:t>
            </a:r>
            <a:r>
              <a:rPr lang="it-IT" altLang="it-IT" sz="1900" b="1" dirty="0"/>
              <a:t> </a:t>
            </a:r>
            <a:r>
              <a:rPr lang="it-IT" altLang="it-IT" sz="1900" dirty="0"/>
              <a:t>direzione della rivista figurano infatti, accanto al nome di </a:t>
            </a:r>
            <a:r>
              <a:rPr lang="it-IT" altLang="it-IT" sz="1900" dirty="0" err="1"/>
              <a:t>Rinaudo</a:t>
            </a:r>
            <a:r>
              <a:rPr lang="it-IT" altLang="it-IT" sz="1900" dirty="0"/>
              <a:t>, quelli</a:t>
            </a:r>
            <a:r>
              <a:rPr lang="it-IT" altLang="it-IT" sz="1900" b="1" dirty="0"/>
              <a:t> </a:t>
            </a:r>
            <a:r>
              <a:rPr lang="it-IT" altLang="it-IT" sz="1900" dirty="0"/>
              <a:t>dell’egittologo piemontese </a:t>
            </a:r>
            <a:r>
              <a:rPr lang="it-IT" altLang="it-IT" sz="1900" b="1" dirty="0" err="1"/>
              <a:t>Ariodante</a:t>
            </a:r>
            <a:r>
              <a:rPr lang="it-IT" altLang="it-IT" sz="1900" b="1" dirty="0"/>
              <a:t> Fabretti</a:t>
            </a:r>
            <a:r>
              <a:rPr lang="it-IT" altLang="it-IT" sz="1900" dirty="0"/>
              <a:t>, dello storico padovano </a:t>
            </a:r>
            <a:r>
              <a:rPr lang="it-IT" altLang="it-IT" sz="1900" b="1" dirty="0"/>
              <a:t>Giuseppe De Leva</a:t>
            </a:r>
            <a:r>
              <a:rPr lang="it-IT" altLang="it-IT" sz="1900" dirty="0"/>
              <a:t> e del napoletano </a:t>
            </a:r>
            <a:r>
              <a:rPr lang="it-IT" altLang="it-IT" sz="1900" b="1" dirty="0"/>
              <a:t>Pasquale </a:t>
            </a:r>
            <a:r>
              <a:rPr lang="it-IT" altLang="it-IT" sz="1900" b="1" dirty="0" err="1"/>
              <a:t>Villari</a:t>
            </a:r>
            <a:r>
              <a:rPr lang="it-IT" altLang="it-IT" sz="1900" dirty="0"/>
              <a:t>, professore a Firenze.</a:t>
            </a:r>
          </a:p>
          <a:p>
            <a:pPr>
              <a:lnSpc>
                <a:spcPct val="80000"/>
              </a:lnSpc>
            </a:pPr>
            <a:r>
              <a:rPr lang="it-IT" altLang="it-IT" sz="1900" dirty="0"/>
              <a:t>Due anni prima negli stessi ambienti dell’Università di Torino, era nato il </a:t>
            </a:r>
            <a:r>
              <a:rPr lang="it-IT" altLang="it-IT" sz="1900" dirty="0">
                <a:solidFill>
                  <a:srgbClr val="FF3300"/>
                </a:solidFill>
              </a:rPr>
              <a:t>«Giornale storico della letteratura italiana»,</a:t>
            </a:r>
            <a:r>
              <a:rPr lang="it-IT" altLang="it-IT" sz="1900" dirty="0"/>
              <a:t> animato da Rodolfo </a:t>
            </a:r>
            <a:r>
              <a:rPr lang="it-IT" altLang="it-IT" sz="1900" dirty="0" err="1"/>
              <a:t>Renier</a:t>
            </a:r>
            <a:r>
              <a:rPr lang="it-IT" altLang="it-IT" sz="1900" dirty="0"/>
              <a:t> e Francesco Novati e per breve tempo anche da Salomone </a:t>
            </a:r>
            <a:r>
              <a:rPr lang="it-IT" altLang="it-IT" sz="1900" dirty="0" err="1"/>
              <a:t>Morpurgo</a:t>
            </a:r>
            <a:r>
              <a:rPr lang="it-IT" altLang="it-IT" sz="1900" dirty="0"/>
              <a:t> e Albino </a:t>
            </a:r>
            <a:r>
              <a:rPr lang="it-IT" altLang="it-IT" sz="1900" dirty="0" err="1"/>
              <a:t>Zenatti</a:t>
            </a:r>
            <a:endParaRPr lang="it-IT" altLang="it-IT" sz="1900" dirty="0"/>
          </a:p>
        </p:txBody>
      </p:sp>
    </p:spTree>
    <p:extLst>
      <p:ext uri="{BB962C8B-B14F-4D97-AF65-F5344CB8AC3E}">
        <p14:creationId xmlns:p14="http://schemas.microsoft.com/office/powerpoint/2010/main" val="623542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it-IT" altLang="it-IT" dirty="0">
                <a:solidFill>
                  <a:srgbClr val="FF0000"/>
                </a:solidFill>
              </a:rPr>
              <a:t>1884:</a:t>
            </a:r>
            <a:r>
              <a:rPr lang="it-IT" altLang="it-IT" dirty="0"/>
              <a:t> </a:t>
            </a:r>
            <a:r>
              <a:rPr lang="it-IT" altLang="it-IT" b="1" dirty="0">
                <a:solidFill>
                  <a:srgbClr val="FF3300"/>
                </a:solidFill>
              </a:rPr>
              <a:t>“Rivista storica italiana”</a:t>
            </a:r>
          </a:p>
        </p:txBody>
      </p:sp>
      <p:sp>
        <p:nvSpPr>
          <p:cNvPr id="113667" name="Rectangle 3"/>
          <p:cNvSpPr>
            <a:spLocks noGrp="1" noChangeArrowheads="1"/>
          </p:cNvSpPr>
          <p:nvPr>
            <p:ph type="body" sz="half" idx="1"/>
          </p:nvPr>
        </p:nvSpPr>
        <p:spPr>
          <a:xfrm>
            <a:off x="457200" y="1158875"/>
            <a:ext cx="4978400" cy="4862513"/>
          </a:xfrm>
        </p:spPr>
        <p:txBody>
          <a:bodyPr/>
          <a:lstStyle/>
          <a:p>
            <a:pPr>
              <a:lnSpc>
                <a:spcPct val="80000"/>
              </a:lnSpc>
            </a:pPr>
            <a:r>
              <a:rPr lang="it-IT" altLang="it-IT" sz="1600"/>
              <a:t>Fondata a Torino dal professore di liceo </a:t>
            </a:r>
            <a:r>
              <a:rPr lang="it-IT" altLang="it-IT" sz="1600" b="1"/>
              <a:t>Costanzo Rinaudo</a:t>
            </a:r>
            <a:r>
              <a:rPr lang="it-IT" altLang="it-IT" sz="1600"/>
              <a:t> (espressione da sempre della “scuola storica torinese”), nel secondo dopoguerra, sotto la direzione del valdostano </a:t>
            </a:r>
            <a:r>
              <a:rPr lang="it-IT" altLang="it-IT" sz="1600" b="1"/>
              <a:t>Federico Chabod</a:t>
            </a:r>
            <a:r>
              <a:rPr lang="it-IT" altLang="it-IT" sz="1600"/>
              <a:t> si afferma come espressione più prestigiosa della storiografia accademica italiana di matrice liberal-democratica. </a:t>
            </a:r>
          </a:p>
          <a:p>
            <a:pPr>
              <a:lnSpc>
                <a:spcPct val="80000"/>
              </a:lnSpc>
            </a:pPr>
            <a:endParaRPr lang="it-IT" altLang="it-IT" sz="1600"/>
          </a:p>
          <a:p>
            <a:pPr>
              <a:lnSpc>
                <a:spcPct val="80000"/>
              </a:lnSpc>
              <a:buFont typeface="Wingdings" pitchFamily="2" charset="2"/>
              <a:buNone/>
            </a:pPr>
            <a:r>
              <a:rPr lang="it-IT" altLang="it-IT" sz="1600" b="1"/>
              <a:t>Direttori: </a:t>
            </a:r>
          </a:p>
          <a:p>
            <a:pPr>
              <a:lnSpc>
                <a:spcPct val="80000"/>
              </a:lnSpc>
            </a:pPr>
            <a:r>
              <a:rPr lang="it-IT" altLang="it-IT" sz="1600" b="1"/>
              <a:t>Pietro Egidi</a:t>
            </a:r>
            <a:r>
              <a:rPr lang="it-IT" altLang="it-IT" sz="1600"/>
              <a:t> (1923-1929)</a:t>
            </a:r>
          </a:p>
          <a:p>
            <a:pPr>
              <a:lnSpc>
                <a:spcPct val="80000"/>
              </a:lnSpc>
            </a:pPr>
            <a:r>
              <a:rPr lang="it-IT" altLang="it-IT" sz="1600" b="1"/>
              <a:t>Francesco Cognasso</a:t>
            </a:r>
            <a:r>
              <a:rPr lang="it-IT" altLang="it-IT" sz="1600"/>
              <a:t> (1930-1934), con Walter Maturi, Francesco Lemmi e Giorgio Falco</a:t>
            </a:r>
          </a:p>
          <a:p>
            <a:pPr>
              <a:lnSpc>
                <a:spcPct val="80000"/>
              </a:lnSpc>
            </a:pPr>
            <a:r>
              <a:rPr lang="it-IT" altLang="it-IT" sz="1600" b="1"/>
              <a:t>Gioacchino Volpe</a:t>
            </a:r>
            <a:r>
              <a:rPr lang="it-IT" altLang="it-IT" sz="1600"/>
              <a:t> (1934-1943) assorbita dall’ Istituto fascista di cultura</a:t>
            </a:r>
          </a:p>
          <a:p>
            <a:pPr>
              <a:lnSpc>
                <a:spcPct val="80000"/>
              </a:lnSpc>
            </a:pPr>
            <a:r>
              <a:rPr lang="it-IT" altLang="it-IT" sz="1600"/>
              <a:t>1943-46: pubblicazioni sospese durante la guerra.</a:t>
            </a:r>
          </a:p>
          <a:p>
            <a:pPr>
              <a:lnSpc>
                <a:spcPct val="80000"/>
              </a:lnSpc>
            </a:pPr>
            <a:r>
              <a:rPr lang="it-IT" altLang="it-IT" sz="1600" b="1"/>
              <a:t>Federico Chabod</a:t>
            </a:r>
            <a:r>
              <a:rPr lang="it-IT" altLang="it-IT" sz="1600"/>
              <a:t> (1946-1960) espressione della storiografia antifascista (D. Cantimori, G. Falco, E. Sestan, A. Momigliano)</a:t>
            </a:r>
            <a:endParaRPr lang="it-IT" altLang="it-IT" sz="1600" i="1"/>
          </a:p>
          <a:p>
            <a:pPr>
              <a:lnSpc>
                <a:spcPct val="80000"/>
              </a:lnSpc>
            </a:pPr>
            <a:r>
              <a:rPr lang="it-IT" altLang="it-IT" sz="1600" b="1"/>
              <a:t>Franco Venturi</a:t>
            </a:r>
            <a:r>
              <a:rPr lang="it-IT" altLang="it-IT" sz="1600"/>
              <a:t> (1960-1994)</a:t>
            </a:r>
          </a:p>
          <a:p>
            <a:pPr>
              <a:lnSpc>
                <a:spcPct val="80000"/>
              </a:lnSpc>
            </a:pPr>
            <a:r>
              <a:rPr lang="it-IT" altLang="it-IT" sz="1600" b="1"/>
              <a:t>Emilio Gabba</a:t>
            </a:r>
            <a:r>
              <a:rPr lang="it-IT" altLang="it-IT" sz="1600"/>
              <a:t> (1995-2006)</a:t>
            </a:r>
          </a:p>
          <a:p>
            <a:pPr>
              <a:lnSpc>
                <a:spcPct val="80000"/>
              </a:lnSpc>
            </a:pPr>
            <a:r>
              <a:rPr lang="it-IT" altLang="it-IT" sz="1600" b="1"/>
              <a:t>Giuseppe Ricuperati</a:t>
            </a:r>
            <a:r>
              <a:rPr lang="it-IT" altLang="it-IT" sz="1600"/>
              <a:t> (2006)</a:t>
            </a:r>
          </a:p>
          <a:p>
            <a:pPr>
              <a:lnSpc>
                <a:spcPct val="80000"/>
              </a:lnSpc>
            </a:pPr>
            <a:endParaRPr lang="it-IT" altLang="it-IT" sz="1600"/>
          </a:p>
        </p:txBody>
      </p:sp>
      <p:pic>
        <p:nvPicPr>
          <p:cNvPr id="113668" name="Picture 4" descr="RSI"/>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92948" y="1303486"/>
            <a:ext cx="3111500" cy="5149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965919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323850" y="277813"/>
            <a:ext cx="8820150" cy="1139825"/>
          </a:xfrm>
        </p:spPr>
        <p:txBody>
          <a:bodyPr/>
          <a:lstStyle/>
          <a:p>
            <a:r>
              <a:rPr lang="it-IT" altLang="it-IT" dirty="0">
                <a:solidFill>
                  <a:srgbClr val="FF0000"/>
                </a:solidFill>
              </a:rPr>
              <a:t>1892-1913: </a:t>
            </a:r>
            <a:r>
              <a:rPr lang="it-IT" altLang="it-IT" b="1" dirty="0">
                <a:solidFill>
                  <a:srgbClr val="FF0000"/>
                </a:solidFill>
              </a:rPr>
              <a:t>“Studi storici”</a:t>
            </a:r>
            <a:r>
              <a:rPr lang="it-IT" altLang="it-IT" dirty="0">
                <a:solidFill>
                  <a:srgbClr val="FF0000"/>
                </a:solidFill>
              </a:rPr>
              <a:t>(prima serie)</a:t>
            </a:r>
          </a:p>
        </p:txBody>
      </p:sp>
      <p:sp>
        <p:nvSpPr>
          <p:cNvPr id="120835" name="Rectangle 3"/>
          <p:cNvSpPr>
            <a:spLocks noGrp="1" noChangeArrowheads="1"/>
          </p:cNvSpPr>
          <p:nvPr>
            <p:ph type="body" sz="half" idx="1"/>
          </p:nvPr>
        </p:nvSpPr>
        <p:spPr>
          <a:xfrm>
            <a:off x="457200" y="1196975"/>
            <a:ext cx="4475163" cy="4530725"/>
          </a:xfrm>
        </p:spPr>
        <p:txBody>
          <a:bodyPr>
            <a:normAutofit fontScale="92500" lnSpcReduction="10000"/>
          </a:bodyPr>
          <a:lstStyle/>
          <a:p>
            <a:pPr>
              <a:lnSpc>
                <a:spcPct val="90000"/>
              </a:lnSpc>
            </a:pPr>
            <a:r>
              <a:rPr lang="it-IT" altLang="it-IT" sz="1900" dirty="0"/>
              <a:t>Fondata dal medievista </a:t>
            </a:r>
            <a:r>
              <a:rPr lang="it-IT" altLang="it-IT" sz="1900" b="1" dirty="0"/>
              <a:t>Amedeo </a:t>
            </a:r>
            <a:r>
              <a:rPr lang="it-IT" altLang="it-IT" sz="1900" b="1" dirty="0" err="1"/>
              <a:t>Crivellucci</a:t>
            </a:r>
            <a:r>
              <a:rPr lang="it-IT" altLang="it-IT" sz="1900" dirty="0"/>
              <a:t> e dall’antichista </a:t>
            </a:r>
            <a:r>
              <a:rPr lang="it-IT" altLang="it-IT" sz="1900" b="1" dirty="0"/>
              <a:t>Ettore </a:t>
            </a:r>
            <a:r>
              <a:rPr lang="it-IT" altLang="it-IT" sz="1900" b="1" dirty="0" err="1"/>
              <a:t>Pais</a:t>
            </a:r>
            <a:r>
              <a:rPr lang="it-IT" altLang="it-IT" sz="1900" dirty="0"/>
              <a:t> (professori a Pisa); collaboratori: i giovani </a:t>
            </a:r>
            <a:r>
              <a:rPr lang="it-IT" altLang="it-IT" sz="1900" b="1" dirty="0">
                <a:solidFill>
                  <a:srgbClr val="FF0000"/>
                </a:solidFill>
              </a:rPr>
              <a:t>Gioacchino Volpe</a:t>
            </a:r>
            <a:r>
              <a:rPr lang="it-IT" altLang="it-IT" sz="1900" dirty="0">
                <a:solidFill>
                  <a:srgbClr val="FF0000"/>
                </a:solidFill>
              </a:rPr>
              <a:t> </a:t>
            </a:r>
            <a:r>
              <a:rPr lang="it-IT" altLang="it-IT" sz="1900" dirty="0"/>
              <a:t>e </a:t>
            </a:r>
            <a:r>
              <a:rPr lang="it-IT" altLang="it-IT" sz="1900" b="1" dirty="0">
                <a:solidFill>
                  <a:srgbClr val="FF0000"/>
                </a:solidFill>
              </a:rPr>
              <a:t>Gaetano Salvemini </a:t>
            </a:r>
            <a:r>
              <a:rPr lang="it-IT" altLang="it-IT" sz="1900" dirty="0" smtClean="0"/>
              <a:t>(dopo il 1919 successivamente </a:t>
            </a:r>
            <a:r>
              <a:rPr lang="it-IT" altLang="it-IT" sz="1900" dirty="0"/>
              <a:t>avversi per ragioni politiche).</a:t>
            </a:r>
          </a:p>
          <a:p>
            <a:pPr>
              <a:lnSpc>
                <a:spcPct val="90000"/>
              </a:lnSpc>
            </a:pPr>
            <a:r>
              <a:rPr lang="it-IT" altLang="it-IT" sz="1900" dirty="0"/>
              <a:t>È la prima rivista di storia di ampio respiro, anche internazionale; d’impianto positivista, affianca filologia e filosofia della storia e si apre al “materialismo storico” e alla storia economico.</a:t>
            </a:r>
          </a:p>
          <a:p>
            <a:pPr>
              <a:lnSpc>
                <a:spcPct val="90000"/>
              </a:lnSpc>
              <a:buFont typeface="Wingdings" pitchFamily="2" charset="2"/>
              <a:buNone/>
            </a:pPr>
            <a:endParaRPr lang="it-IT" altLang="it-IT" sz="1900" dirty="0"/>
          </a:p>
          <a:p>
            <a:pPr>
              <a:lnSpc>
                <a:spcPct val="90000"/>
              </a:lnSpc>
            </a:pPr>
            <a:r>
              <a:rPr lang="it-IT" altLang="it-IT" sz="1900" dirty="0"/>
              <a:t>La rivista entra in crisi con la prima guerra mondiale.</a:t>
            </a:r>
          </a:p>
          <a:p>
            <a:pPr>
              <a:lnSpc>
                <a:spcPct val="90000"/>
              </a:lnSpc>
            </a:pPr>
            <a:r>
              <a:rPr lang="it-IT" altLang="it-IT" sz="1900" dirty="0"/>
              <a:t>La testata sarà ripresa nel 1959 da un gruppo di storici </a:t>
            </a:r>
            <a:r>
              <a:rPr lang="it-IT" altLang="it-IT" sz="1900" dirty="0" smtClean="0"/>
              <a:t>marxisti espressione dell’Istituto Gramsci.</a:t>
            </a:r>
            <a:endParaRPr lang="it-IT" altLang="it-IT" sz="1900" dirty="0"/>
          </a:p>
          <a:p>
            <a:pPr>
              <a:lnSpc>
                <a:spcPct val="90000"/>
              </a:lnSpc>
            </a:pPr>
            <a:endParaRPr lang="it-IT" altLang="it-IT" sz="1900" dirty="0"/>
          </a:p>
        </p:txBody>
      </p:sp>
      <p:graphicFrame>
        <p:nvGraphicFramePr>
          <p:cNvPr id="120836" name="Object 4"/>
          <p:cNvGraphicFramePr>
            <a:graphicFrameLocks noGrp="1" noChangeAspect="1"/>
          </p:cNvGraphicFramePr>
          <p:nvPr>
            <p:ph sz="half" idx="2"/>
            <p:extLst>
              <p:ext uri="{D42A27DB-BD31-4B8C-83A1-F6EECF244321}">
                <p14:modId xmlns:p14="http://schemas.microsoft.com/office/powerpoint/2010/main" val="232891682"/>
              </p:ext>
            </p:extLst>
          </p:nvPr>
        </p:nvGraphicFramePr>
        <p:xfrm>
          <a:off x="5220071" y="1364163"/>
          <a:ext cx="3573091" cy="4729133"/>
        </p:xfrm>
        <a:graphic>
          <a:graphicData uri="http://schemas.openxmlformats.org/presentationml/2006/ole">
            <mc:AlternateContent xmlns:mc="http://schemas.openxmlformats.org/markup-compatibility/2006">
              <mc:Choice xmlns:v="urn:schemas-microsoft-com:vml" Requires="v">
                <p:oleObj spid="_x0000_s1040" name="Fotografia di Photo Editor" r:id="rId3" imgW="2381582" imgH="3153215" progId="MSPhotoEd.3">
                  <p:embed/>
                </p:oleObj>
              </mc:Choice>
              <mc:Fallback>
                <p:oleObj name="Fotografia di Photo Editor" r:id="rId3" imgW="2381582" imgH="3153215"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1" y="1364163"/>
                        <a:ext cx="3573091" cy="4729133"/>
                      </a:xfrm>
                      <a:prstGeom prst="rect">
                        <a:avLst/>
                      </a:prstGeom>
                    </p:spPr>
                  </p:pic>
                </p:oleObj>
              </mc:Fallback>
            </mc:AlternateContent>
          </a:graphicData>
        </a:graphic>
      </p:graphicFrame>
      <p:sp>
        <p:nvSpPr>
          <p:cNvPr id="120837" name="Text Box 5"/>
          <p:cNvSpPr txBox="1">
            <a:spLocks noChangeArrowheads="1"/>
          </p:cNvSpPr>
          <p:nvPr/>
        </p:nvSpPr>
        <p:spPr bwMode="auto">
          <a:xfrm>
            <a:off x="6208713" y="6256338"/>
            <a:ext cx="1301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Ettore Pais</a:t>
            </a:r>
          </a:p>
        </p:txBody>
      </p:sp>
    </p:spTree>
    <p:extLst>
      <p:ext uri="{BB962C8B-B14F-4D97-AF65-F5344CB8AC3E}">
        <p14:creationId xmlns:p14="http://schemas.microsoft.com/office/powerpoint/2010/main" val="2458534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998240"/>
            <a:ext cx="8229600" cy="990600"/>
          </a:xfrm>
        </p:spPr>
        <p:txBody>
          <a:bodyPr>
            <a:noAutofit/>
          </a:bodyPr>
          <a:lstStyle/>
          <a:p>
            <a:pPr lvl="0"/>
            <a:r>
              <a:rPr lang="it-IT" sz="3200" b="1" dirty="0"/>
              <a:t>Società storiche e congressi storici internazionali (1898-1913). </a:t>
            </a:r>
            <a:r>
              <a:rPr lang="it-IT" sz="3200" b="1" dirty="0" smtClean="0"/>
              <a:t/>
            </a:r>
            <a:br>
              <a:rPr lang="it-IT" sz="3200" b="1" dirty="0" smtClean="0"/>
            </a:br>
            <a:endParaRPr lang="it-IT" sz="3200" dirty="0"/>
          </a:p>
        </p:txBody>
      </p:sp>
      <p:sp>
        <p:nvSpPr>
          <p:cNvPr id="3" name="Segnaposto contenuto 2"/>
          <p:cNvSpPr>
            <a:spLocks noGrp="1"/>
          </p:cNvSpPr>
          <p:nvPr>
            <p:ph idx="1"/>
          </p:nvPr>
        </p:nvSpPr>
        <p:spPr>
          <a:xfrm>
            <a:off x="457200" y="2464296"/>
            <a:ext cx="8229600" cy="4133056"/>
          </a:xfrm>
        </p:spPr>
        <p:txBody>
          <a:bodyPr/>
          <a:lstStyle/>
          <a:p>
            <a:r>
              <a:rPr lang="it-IT" dirty="0"/>
              <a:t>Nel 1898 si tiene all’</a:t>
            </a:r>
            <a:r>
              <a:rPr lang="it-IT" b="1" dirty="0" err="1"/>
              <a:t>Aja</a:t>
            </a:r>
            <a:r>
              <a:rPr lang="it-IT" dirty="0"/>
              <a:t> la conferenza preliminare alla costituzione della </a:t>
            </a:r>
            <a:r>
              <a:rPr lang="it-IT" b="1" dirty="0"/>
              <a:t>società internazionale degli storici </a:t>
            </a:r>
            <a:r>
              <a:rPr lang="it-IT" dirty="0"/>
              <a:t>il cui primo congresso </a:t>
            </a:r>
            <a:r>
              <a:rPr lang="it-IT" dirty="0" smtClean="0"/>
              <a:t>si apre </a:t>
            </a:r>
            <a:r>
              <a:rPr lang="it-IT" dirty="0"/>
              <a:t>a </a:t>
            </a:r>
            <a:r>
              <a:rPr lang="it-IT" b="1" dirty="0" smtClean="0"/>
              <a:t>Parigi</a:t>
            </a:r>
            <a:r>
              <a:rPr lang="it-IT" dirty="0" smtClean="0"/>
              <a:t> nel 1900, in occasione dell’Esposizione Universale.</a:t>
            </a:r>
            <a:endParaRPr lang="it-IT" dirty="0"/>
          </a:p>
          <a:p>
            <a:r>
              <a:rPr lang="it-IT" dirty="0" smtClean="0"/>
              <a:t>I </a:t>
            </a:r>
            <a:r>
              <a:rPr lang="it-IT" dirty="0"/>
              <a:t>successivi congressi </a:t>
            </a:r>
            <a:r>
              <a:rPr lang="it-IT" dirty="0" smtClean="0"/>
              <a:t>si tengono </a:t>
            </a:r>
          </a:p>
          <a:p>
            <a:r>
              <a:rPr lang="it-IT" dirty="0" smtClean="0"/>
              <a:t>a </a:t>
            </a:r>
            <a:r>
              <a:rPr lang="it-IT" b="1" dirty="0"/>
              <a:t>Berlino</a:t>
            </a:r>
            <a:r>
              <a:rPr lang="it-IT" dirty="0"/>
              <a:t> nel 1908 </a:t>
            </a:r>
            <a:r>
              <a:rPr lang="it-IT" dirty="0" smtClean="0"/>
              <a:t> (II Congresso), confermando la Germania come patria delle scienze storiche</a:t>
            </a:r>
            <a:endParaRPr lang="it-IT" dirty="0"/>
          </a:p>
          <a:p>
            <a:r>
              <a:rPr lang="it-IT" dirty="0" smtClean="0"/>
              <a:t>a </a:t>
            </a:r>
            <a:r>
              <a:rPr lang="it-IT" b="1" dirty="0"/>
              <a:t>Londra</a:t>
            </a:r>
            <a:r>
              <a:rPr lang="it-IT" dirty="0"/>
              <a:t> nel </a:t>
            </a:r>
            <a:r>
              <a:rPr lang="it-IT" dirty="0" smtClean="0"/>
              <a:t>1913 (III Congresso), per gratificare la maggior potenza economica europea, ma la delegazione più numerosa è quella tedesca</a:t>
            </a:r>
            <a:endParaRPr lang="it-IT" dirty="0"/>
          </a:p>
          <a:p>
            <a:endParaRPr lang="it-IT" dirty="0"/>
          </a:p>
        </p:txBody>
      </p:sp>
    </p:spTree>
    <p:extLst>
      <p:ext uri="{BB962C8B-B14F-4D97-AF65-F5344CB8AC3E}">
        <p14:creationId xmlns:p14="http://schemas.microsoft.com/office/powerpoint/2010/main" val="3842160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it-IT" altLang="it-IT"/>
              <a:t>Benedetto Croce e Giovanni Gentile</a:t>
            </a:r>
          </a:p>
        </p:txBody>
      </p:sp>
      <p:pic>
        <p:nvPicPr>
          <p:cNvPr id="232454" name="Picture 6" descr="autori_croce"/>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047750" y="1855788"/>
            <a:ext cx="2857500" cy="4019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32455" name="Picture 7" descr="Giovanni_Gentile"/>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788024" y="1916832"/>
            <a:ext cx="3600400" cy="412545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483389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it-IT" altLang="it-IT" sz="4000"/>
              <a:t>La cultura  italiana fra Croce e Gentile</a:t>
            </a:r>
          </a:p>
        </p:txBody>
      </p:sp>
      <p:sp>
        <p:nvSpPr>
          <p:cNvPr id="111619" name="Rectangle 3"/>
          <p:cNvSpPr>
            <a:spLocks noGrp="1" noChangeArrowheads="1"/>
          </p:cNvSpPr>
          <p:nvPr>
            <p:ph type="body" idx="1"/>
          </p:nvPr>
        </p:nvSpPr>
        <p:spPr/>
        <p:txBody>
          <a:bodyPr/>
          <a:lstStyle/>
          <a:p>
            <a:pPr>
              <a:lnSpc>
                <a:spcPct val="90000"/>
              </a:lnSpc>
            </a:pPr>
            <a:r>
              <a:rPr lang="it-IT" altLang="it-IT" dirty="0" smtClean="0"/>
              <a:t>Nonostante le aperture dei primi del Novecento, diversamente </a:t>
            </a:r>
            <a:r>
              <a:rPr lang="it-IT" altLang="it-IT" dirty="0"/>
              <a:t>dalla Francia e dalla Germania, in Italia per oltre mezzo secolo la ricerca storica rimane </a:t>
            </a:r>
            <a:r>
              <a:rPr lang="it-IT" altLang="it-IT" dirty="0" smtClean="0"/>
              <a:t>ancora fortemente </a:t>
            </a:r>
            <a:r>
              <a:rPr lang="it-IT" altLang="it-IT" dirty="0"/>
              <a:t>segnata dalla dimensione </a:t>
            </a:r>
            <a:r>
              <a:rPr lang="it-IT" altLang="it-IT" dirty="0">
                <a:solidFill>
                  <a:srgbClr val="FF0000"/>
                </a:solidFill>
              </a:rPr>
              <a:t>etico-politica </a:t>
            </a:r>
            <a:r>
              <a:rPr lang="it-IT" altLang="it-IT" dirty="0"/>
              <a:t>di matrice idealistica e storicistica, sotto l’influenza di </a:t>
            </a:r>
            <a:r>
              <a:rPr lang="it-IT" altLang="it-IT" b="1" dirty="0"/>
              <a:t>B. Croce</a:t>
            </a:r>
            <a:r>
              <a:rPr lang="it-IT" altLang="it-IT" dirty="0"/>
              <a:t> e </a:t>
            </a:r>
            <a:r>
              <a:rPr lang="it-IT" altLang="it-IT" b="1" dirty="0"/>
              <a:t>G. </a:t>
            </a:r>
            <a:r>
              <a:rPr lang="it-IT" altLang="it-IT" b="1" dirty="0" smtClean="0"/>
              <a:t>Gentile</a:t>
            </a:r>
            <a:r>
              <a:rPr lang="it-IT" altLang="it-IT" dirty="0" smtClean="0"/>
              <a:t>, padri nobili dell’alta cultura italiana (sia antifascista che fascista).</a:t>
            </a:r>
          </a:p>
          <a:p>
            <a:pPr>
              <a:lnSpc>
                <a:spcPct val="90000"/>
              </a:lnSpc>
            </a:pPr>
            <a:r>
              <a:rPr lang="it-IT" altLang="it-IT" dirty="0" smtClean="0"/>
              <a:t>La lezione «materialista» di Volpe e Salvemini avrà assai meno fortuna.</a:t>
            </a:r>
            <a:endParaRPr lang="it-IT" altLang="it-IT" dirty="0"/>
          </a:p>
          <a:p>
            <a:pPr>
              <a:lnSpc>
                <a:spcPct val="90000"/>
              </a:lnSpc>
            </a:pPr>
            <a:endParaRPr lang="it-IT" altLang="it-IT" dirty="0"/>
          </a:p>
          <a:p>
            <a:pPr>
              <a:lnSpc>
                <a:spcPct val="90000"/>
              </a:lnSpc>
            </a:pPr>
            <a:r>
              <a:rPr lang="it-IT" altLang="it-IT" dirty="0"/>
              <a:t>Il confronto con il dibattito </a:t>
            </a:r>
            <a:r>
              <a:rPr lang="it-IT" altLang="it-IT" dirty="0" smtClean="0"/>
              <a:t>internazionale e con le scienze sociali </a:t>
            </a:r>
            <a:r>
              <a:rPr lang="it-IT" altLang="it-IT" dirty="0"/>
              <a:t>si apre in Italia solo alla fine degli anni quaranta, dopo la caduta dl fascismo.</a:t>
            </a:r>
          </a:p>
        </p:txBody>
      </p:sp>
    </p:spTree>
    <p:extLst>
      <p:ext uri="{BB962C8B-B14F-4D97-AF65-F5344CB8AC3E}">
        <p14:creationId xmlns:p14="http://schemas.microsoft.com/office/powerpoint/2010/main" val="1966218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fine della «grande illusione»</a:t>
            </a:r>
            <a:endParaRPr lang="it-IT" dirty="0"/>
          </a:p>
        </p:txBody>
      </p:sp>
      <p:sp>
        <p:nvSpPr>
          <p:cNvPr id="3" name="Segnaposto contenuto 2"/>
          <p:cNvSpPr>
            <a:spLocks noGrp="1"/>
          </p:cNvSpPr>
          <p:nvPr>
            <p:ph idx="1"/>
          </p:nvPr>
        </p:nvSpPr>
        <p:spPr/>
        <p:txBody>
          <a:bodyPr>
            <a:normAutofit lnSpcReduction="10000"/>
          </a:bodyPr>
          <a:lstStyle/>
          <a:p>
            <a:r>
              <a:rPr lang="it-IT" dirty="0" smtClean="0"/>
              <a:t>Fra Otto e Novecento si fa strada, nella mente di molti intellettuali europei di sentimenti progressisti - siano essi liberali, radicali, o socialisti, cattolici protestanti o ebrei - l’idea che sia possibile edificare </a:t>
            </a:r>
            <a:r>
              <a:rPr lang="it-IT" dirty="0" smtClean="0">
                <a:solidFill>
                  <a:srgbClr val="FF0000"/>
                </a:solidFill>
              </a:rPr>
              <a:t>un’Europa senza frontiere </a:t>
            </a:r>
            <a:r>
              <a:rPr lang="it-IT" dirty="0" smtClean="0"/>
              <a:t>fondata su di una </a:t>
            </a:r>
            <a:r>
              <a:rPr lang="it-IT" dirty="0" smtClean="0">
                <a:solidFill>
                  <a:srgbClr val="FF0000"/>
                </a:solidFill>
              </a:rPr>
              <a:t>pacifica convivenza fra gli uomini</a:t>
            </a:r>
            <a:r>
              <a:rPr lang="it-IT" dirty="0" smtClean="0"/>
              <a:t>, senza più barriere di classe o di nazionalità.</a:t>
            </a:r>
          </a:p>
          <a:p>
            <a:r>
              <a:rPr lang="it-IT" dirty="0" smtClean="0"/>
              <a:t>Quest’idea si basa sull’illusione di appartenere ad una patria ideale e sovranazionale in quanto «professionisti dello spirito» e portatori di valori universali.</a:t>
            </a:r>
          </a:p>
          <a:p>
            <a:r>
              <a:rPr lang="it-IT" dirty="0" smtClean="0"/>
              <a:t>La crisi bellica rappresenta invece l’amara scoperta che la cultura non rappresenta di per sé un valore per tutti, che può essere non solo asservita alle passioni di parte, ma esserne l’artefice.</a:t>
            </a:r>
            <a:endParaRPr lang="it-IT" dirty="0"/>
          </a:p>
        </p:txBody>
      </p:sp>
    </p:spTree>
    <p:extLst>
      <p:ext uri="{BB962C8B-B14F-4D97-AF65-F5344CB8AC3E}">
        <p14:creationId xmlns:p14="http://schemas.microsoft.com/office/powerpoint/2010/main" val="1179350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 passato condiziona il presente</a:t>
            </a:r>
            <a:endParaRPr lang="it-IT" dirty="0"/>
          </a:p>
        </p:txBody>
      </p:sp>
      <p:sp>
        <p:nvSpPr>
          <p:cNvPr id="3" name="Segnaposto contenuto 2"/>
          <p:cNvSpPr>
            <a:spLocks noGrp="1"/>
          </p:cNvSpPr>
          <p:nvPr>
            <p:ph idx="1"/>
          </p:nvPr>
        </p:nvSpPr>
        <p:spPr/>
        <p:txBody>
          <a:bodyPr/>
          <a:lstStyle/>
          <a:p>
            <a:pPr marL="0" indent="0">
              <a:buNone/>
            </a:pPr>
            <a:r>
              <a:rPr lang="it-IT" dirty="0" smtClean="0"/>
              <a:t>Due immagini del passato si propongono agli occhi degli storici tedeschi e francesi nel 1914:</a:t>
            </a:r>
          </a:p>
          <a:p>
            <a:r>
              <a:rPr lang="it-IT" dirty="0"/>
              <a:t>La </a:t>
            </a:r>
            <a:r>
              <a:rPr lang="it-IT" b="1" dirty="0"/>
              <a:t>Germania</a:t>
            </a:r>
            <a:r>
              <a:rPr lang="it-IT" dirty="0"/>
              <a:t> </a:t>
            </a:r>
            <a:r>
              <a:rPr lang="it-IT" dirty="0" smtClean="0"/>
              <a:t>battuta e umiliata dopo la sconfitta di </a:t>
            </a:r>
            <a:r>
              <a:rPr lang="it-IT" dirty="0" smtClean="0">
                <a:solidFill>
                  <a:srgbClr val="FF0000"/>
                </a:solidFill>
              </a:rPr>
              <a:t>Jena (1806) </a:t>
            </a:r>
            <a:r>
              <a:rPr lang="it-IT" dirty="0" smtClean="0"/>
              <a:t>ad opera di Napoleone I</a:t>
            </a:r>
            <a:endParaRPr lang="it-IT" dirty="0"/>
          </a:p>
          <a:p>
            <a:r>
              <a:rPr lang="it-IT" dirty="0" smtClean="0"/>
              <a:t>La </a:t>
            </a:r>
            <a:r>
              <a:rPr lang="it-IT" b="1" dirty="0" smtClean="0"/>
              <a:t>Francia</a:t>
            </a:r>
            <a:r>
              <a:rPr lang="it-IT" dirty="0" smtClean="0"/>
              <a:t> battuta umiliata dopo la sconfitta di </a:t>
            </a:r>
            <a:r>
              <a:rPr lang="it-IT" dirty="0" err="1" smtClean="0">
                <a:solidFill>
                  <a:srgbClr val="FF0000"/>
                </a:solidFill>
              </a:rPr>
              <a:t>Sédan</a:t>
            </a:r>
            <a:r>
              <a:rPr lang="it-IT" dirty="0" smtClean="0">
                <a:solidFill>
                  <a:srgbClr val="FF0000"/>
                </a:solidFill>
              </a:rPr>
              <a:t> (1870) </a:t>
            </a:r>
            <a:r>
              <a:rPr lang="it-IT" dirty="0" smtClean="0"/>
              <a:t>ad opera di Guglielmo III</a:t>
            </a:r>
          </a:p>
          <a:p>
            <a:pPr marL="0" indent="0">
              <a:buNone/>
            </a:pPr>
            <a:r>
              <a:rPr lang="it-IT" smtClean="0"/>
              <a:t>Dopo </a:t>
            </a:r>
            <a:r>
              <a:rPr lang="it-IT" dirty="0" smtClean="0"/>
              <a:t>la sconfitta entrambe le nazioni si raccolgono in se stesse meditando il riscatto e ponendo in essere importanti riforme.</a:t>
            </a:r>
          </a:p>
        </p:txBody>
      </p:sp>
    </p:spTree>
    <p:extLst>
      <p:ext uri="{BB962C8B-B14F-4D97-AF65-F5344CB8AC3E}">
        <p14:creationId xmlns:p14="http://schemas.microsoft.com/office/powerpoint/2010/main" val="31094241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Grande Guerra spacca la comunità scientifica internazionale</a:t>
            </a:r>
          </a:p>
        </p:txBody>
      </p:sp>
      <p:sp>
        <p:nvSpPr>
          <p:cNvPr id="3" name="Segnaposto contenuto 2"/>
          <p:cNvSpPr>
            <a:spLocks noGrp="1"/>
          </p:cNvSpPr>
          <p:nvPr>
            <p:ph idx="1"/>
          </p:nvPr>
        </p:nvSpPr>
        <p:spPr/>
        <p:txBody>
          <a:bodyPr>
            <a:normAutofit lnSpcReduction="10000"/>
          </a:bodyPr>
          <a:lstStyle/>
          <a:p>
            <a:r>
              <a:rPr lang="it-IT" dirty="0"/>
              <a:t>Particolarmente </a:t>
            </a:r>
            <a:r>
              <a:rPr lang="it-IT" dirty="0" smtClean="0"/>
              <a:t>significativi e drammatici </a:t>
            </a:r>
            <a:r>
              <a:rPr lang="it-IT" dirty="0"/>
              <a:t>sono i </a:t>
            </a:r>
            <a:r>
              <a:rPr lang="it-IT" dirty="0" smtClean="0"/>
              <a:t>rapporti con i colleghi tedeschi dello </a:t>
            </a:r>
            <a:r>
              <a:rPr lang="it-IT" dirty="0"/>
              <a:t>storico francese </a:t>
            </a:r>
            <a:r>
              <a:rPr lang="it-IT" b="1" dirty="0"/>
              <a:t>Ernest </a:t>
            </a:r>
            <a:r>
              <a:rPr lang="it-IT" b="1" dirty="0" err="1"/>
              <a:t>Lavisse</a:t>
            </a:r>
            <a:r>
              <a:rPr lang="it-IT" dirty="0"/>
              <a:t>, </a:t>
            </a:r>
            <a:r>
              <a:rPr lang="it-IT" dirty="0" smtClean="0"/>
              <a:t>studioso della Germania moderna e biografo </a:t>
            </a:r>
            <a:r>
              <a:rPr lang="it-IT" dirty="0"/>
              <a:t>di Federico di Prussia, e </a:t>
            </a:r>
            <a:r>
              <a:rPr lang="it-IT" dirty="0" smtClean="0"/>
              <a:t>del </a:t>
            </a:r>
            <a:r>
              <a:rPr lang="it-IT" dirty="0"/>
              <a:t>sociologo alsaziano </a:t>
            </a:r>
            <a:r>
              <a:rPr lang="it-IT" b="1" dirty="0"/>
              <a:t>Emile </a:t>
            </a:r>
            <a:r>
              <a:rPr lang="it-IT" b="1" dirty="0" err="1"/>
              <a:t>Durkheim</a:t>
            </a:r>
            <a:r>
              <a:rPr lang="it-IT" dirty="0"/>
              <a:t>, </a:t>
            </a:r>
            <a:r>
              <a:rPr lang="it-IT" dirty="0" smtClean="0"/>
              <a:t>allievo di </a:t>
            </a:r>
            <a:r>
              <a:rPr lang="it-IT" dirty="0" err="1" smtClean="0"/>
              <a:t>Max</a:t>
            </a:r>
            <a:r>
              <a:rPr lang="it-IT" dirty="0" smtClean="0"/>
              <a:t> Weber, entrambi </a:t>
            </a:r>
            <a:r>
              <a:rPr lang="it-IT" dirty="0"/>
              <a:t>campioni dell’amicizia </a:t>
            </a:r>
            <a:r>
              <a:rPr lang="it-IT" dirty="0" smtClean="0"/>
              <a:t>franco-tedesca</a:t>
            </a:r>
            <a:r>
              <a:rPr lang="it-IT" dirty="0"/>
              <a:t> </a:t>
            </a:r>
            <a:r>
              <a:rPr lang="it-IT" dirty="0" smtClean="0"/>
              <a:t>fino al 1913 e poi profondamente delusi dalla scelta nazionalista dei colleghi.</a:t>
            </a:r>
          </a:p>
          <a:p>
            <a:r>
              <a:rPr lang="it-IT" dirty="0" smtClean="0"/>
              <a:t>Altrettanto </a:t>
            </a:r>
            <a:r>
              <a:rPr lang="it-IT" dirty="0"/>
              <a:t>significativi </a:t>
            </a:r>
            <a:r>
              <a:rPr lang="it-IT" dirty="0" smtClean="0"/>
              <a:t>e drammatici sono </a:t>
            </a:r>
            <a:r>
              <a:rPr lang="it-IT" dirty="0"/>
              <a:t>quelli </a:t>
            </a:r>
            <a:r>
              <a:rPr lang="it-IT" dirty="0" smtClean="0"/>
              <a:t>fra lo storico belga </a:t>
            </a:r>
            <a:r>
              <a:rPr lang="it-IT" b="1" dirty="0"/>
              <a:t>Henri </a:t>
            </a:r>
            <a:r>
              <a:rPr lang="it-IT" b="1" dirty="0" err="1"/>
              <a:t>Pirenne</a:t>
            </a:r>
            <a:r>
              <a:rPr lang="it-IT" b="1" dirty="0"/>
              <a:t> </a:t>
            </a:r>
            <a:r>
              <a:rPr lang="it-IT" dirty="0" smtClean="0"/>
              <a:t>e lo storico tedesco</a:t>
            </a:r>
            <a:r>
              <a:rPr lang="it-IT" b="1" dirty="0" smtClean="0"/>
              <a:t> </a:t>
            </a:r>
            <a:r>
              <a:rPr lang="it-IT" b="1" dirty="0"/>
              <a:t>Karl </a:t>
            </a:r>
            <a:r>
              <a:rPr lang="it-IT" b="1" dirty="0" err="1"/>
              <a:t>Lamprecht</a:t>
            </a:r>
            <a:r>
              <a:rPr lang="it-IT" dirty="0"/>
              <a:t>, grandi amici prima della guerra, i cui rapporti si romperanno drammaticamente dopo l’invasione tedesca del </a:t>
            </a:r>
            <a:r>
              <a:rPr lang="it-IT" dirty="0" smtClean="0"/>
              <a:t>Belgio nel 1914.</a:t>
            </a:r>
            <a:endParaRPr lang="it-IT" dirty="0"/>
          </a:p>
        </p:txBody>
      </p:sp>
    </p:spTree>
    <p:extLst>
      <p:ext uri="{BB962C8B-B14F-4D97-AF65-F5344CB8AC3E}">
        <p14:creationId xmlns:p14="http://schemas.microsoft.com/office/powerpoint/2010/main" val="21651614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36712"/>
            <a:ext cx="3682752" cy="572616"/>
          </a:xfrm>
        </p:spPr>
        <p:txBody>
          <a:bodyPr/>
          <a:lstStyle/>
          <a:p>
            <a:r>
              <a:rPr lang="it-IT" b="1" dirty="0" smtClean="0"/>
              <a:t>Henri </a:t>
            </a:r>
            <a:r>
              <a:rPr lang="it-IT" b="1" dirty="0" err="1" smtClean="0"/>
              <a:t>Pirenne</a:t>
            </a:r>
            <a:r>
              <a:rPr lang="it-IT" b="1" dirty="0" smtClean="0"/>
              <a:t> (1862-1935)</a:t>
            </a:r>
            <a:endParaRPr lang="it-IT" b="1" dirty="0"/>
          </a:p>
        </p:txBody>
      </p:sp>
      <p:pic>
        <p:nvPicPr>
          <p:cNvPr id="2050" name="Picture 2"/>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rcRect t="14165" b="14165"/>
          <a:stretch>
            <a:fillRect/>
          </a:stretch>
        </p:blipFill>
        <p:spPr bwMode="auto">
          <a:xfrm>
            <a:off x="323528" y="1628800"/>
            <a:ext cx="5256318" cy="4896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egnaposto testo 3"/>
          <p:cNvSpPr>
            <a:spLocks noGrp="1"/>
          </p:cNvSpPr>
          <p:nvPr>
            <p:ph type="body" sz="half" idx="2"/>
          </p:nvPr>
        </p:nvSpPr>
        <p:spPr>
          <a:xfrm>
            <a:off x="6320736" y="2132856"/>
            <a:ext cx="2643752" cy="576064"/>
          </a:xfrm>
        </p:spPr>
        <p:txBody>
          <a:bodyPr/>
          <a:lstStyle/>
          <a:p>
            <a:r>
              <a:rPr lang="it-IT" b="1" dirty="0" smtClean="0"/>
              <a:t>Karl </a:t>
            </a:r>
            <a:r>
              <a:rPr lang="it-IT" b="1" dirty="0" err="1" smtClean="0"/>
              <a:t>Lamprecht</a:t>
            </a:r>
            <a:r>
              <a:rPr lang="it-IT" b="1" dirty="0" smtClean="0"/>
              <a:t> (1856-1915)</a:t>
            </a:r>
            <a:endParaRPr lang="it-IT" b="1" dirty="0"/>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6759" y="2564904"/>
            <a:ext cx="3177729" cy="3177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7319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Henri </a:t>
            </a:r>
            <a:r>
              <a:rPr lang="it-IT" dirty="0" err="1" smtClean="0"/>
              <a:t>Pirenne</a:t>
            </a:r>
            <a:r>
              <a:rPr lang="it-IT" dirty="0" smtClean="0"/>
              <a:t> e la guerra</a:t>
            </a:r>
            <a:endParaRPr lang="it-IT" dirty="0"/>
          </a:p>
        </p:txBody>
      </p:sp>
      <p:sp>
        <p:nvSpPr>
          <p:cNvPr id="3" name="Segnaposto contenuto 2"/>
          <p:cNvSpPr>
            <a:spLocks noGrp="1"/>
          </p:cNvSpPr>
          <p:nvPr>
            <p:ph idx="1"/>
          </p:nvPr>
        </p:nvSpPr>
        <p:spPr/>
        <p:txBody>
          <a:bodyPr>
            <a:normAutofit lnSpcReduction="10000"/>
          </a:bodyPr>
          <a:lstStyle/>
          <a:p>
            <a:r>
              <a:rPr lang="it-IT" dirty="0" smtClean="0"/>
              <a:t>Ciò che sconvolge un uomo come </a:t>
            </a:r>
            <a:r>
              <a:rPr lang="it-IT" dirty="0" err="1" smtClean="0"/>
              <a:t>Pirenne</a:t>
            </a:r>
            <a:r>
              <a:rPr lang="it-IT" dirty="0" smtClean="0"/>
              <a:t>, storico medievista belga, profondamente europeista e grande ammiratore della scienza germanica, è scoprire non solo la </a:t>
            </a:r>
            <a:r>
              <a:rPr lang="it-IT" dirty="0" smtClean="0">
                <a:solidFill>
                  <a:srgbClr val="FF0000"/>
                </a:solidFill>
              </a:rPr>
              <a:t>complicità degli intellettuali </a:t>
            </a:r>
            <a:r>
              <a:rPr lang="it-IT" dirty="0" smtClean="0"/>
              <a:t>con la politica aggressiva delle loro patrie (giustificabile in chiave patriottica), ma soprattutto la loro implicazione nella costruzione di una cultura di parte e di una </a:t>
            </a:r>
            <a:r>
              <a:rPr lang="it-IT" dirty="0" smtClean="0">
                <a:solidFill>
                  <a:srgbClr val="FF0000"/>
                </a:solidFill>
              </a:rPr>
              <a:t>scienza storica faziosa </a:t>
            </a:r>
            <a:r>
              <a:rPr lang="it-IT" dirty="0" smtClean="0"/>
              <a:t>e nazionalista, contraria ai principi da essi stessi affermati per molti anni.</a:t>
            </a:r>
          </a:p>
          <a:p>
            <a:r>
              <a:rPr lang="it-IT" dirty="0" smtClean="0"/>
              <a:t>Al tempo stesso </a:t>
            </a:r>
            <a:r>
              <a:rPr lang="it-IT" dirty="0" err="1" smtClean="0"/>
              <a:t>Pirenne</a:t>
            </a:r>
            <a:r>
              <a:rPr lang="it-IT" dirty="0" smtClean="0"/>
              <a:t> si rende conto di non aver saputo cogliere, da storico, i veleni presenti già da decenni nell’ideologia nazionalista e di non aver saputo interpretare la realtà con occhio critico, cullandosi nelle proprie illusioni.</a:t>
            </a:r>
            <a:endParaRPr lang="it-IT" dirty="0"/>
          </a:p>
        </p:txBody>
      </p:sp>
    </p:spTree>
    <p:extLst>
      <p:ext uri="{BB962C8B-B14F-4D97-AF65-F5344CB8AC3E}">
        <p14:creationId xmlns:p14="http://schemas.microsoft.com/office/powerpoint/2010/main" val="19033848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Grande Guerra spacca la comunità scientifica internazionale</a:t>
            </a:r>
            <a:endParaRPr lang="it-IT" dirty="0"/>
          </a:p>
        </p:txBody>
      </p:sp>
      <p:sp>
        <p:nvSpPr>
          <p:cNvPr id="3" name="Segnaposto contenuto 2"/>
          <p:cNvSpPr>
            <a:spLocks noGrp="1"/>
          </p:cNvSpPr>
          <p:nvPr>
            <p:ph idx="1"/>
          </p:nvPr>
        </p:nvSpPr>
        <p:spPr>
          <a:xfrm>
            <a:off x="457200" y="2060848"/>
            <a:ext cx="8229600" cy="4416152"/>
          </a:xfrm>
        </p:spPr>
        <p:txBody>
          <a:bodyPr/>
          <a:lstStyle/>
          <a:p>
            <a:r>
              <a:rPr lang="it-IT" dirty="0" smtClean="0"/>
              <a:t>Il quarto congresso della Società internazionale degli storici (il primo ad essere convocato dopo la fine della guerra) è </a:t>
            </a:r>
            <a:r>
              <a:rPr lang="it-IT" dirty="0"/>
              <a:t>convocato nel 1923 a </a:t>
            </a:r>
            <a:r>
              <a:rPr lang="it-IT" b="1" dirty="0"/>
              <a:t>Bruxelles</a:t>
            </a:r>
            <a:r>
              <a:rPr lang="it-IT" dirty="0"/>
              <a:t> </a:t>
            </a:r>
            <a:r>
              <a:rPr lang="it-IT" dirty="0" smtClean="0"/>
              <a:t>(una delle città più colpite dalla guerra) sotto </a:t>
            </a:r>
            <a:r>
              <a:rPr lang="it-IT" dirty="0"/>
              <a:t>la presidenza </a:t>
            </a:r>
            <a:r>
              <a:rPr lang="it-IT" dirty="0" smtClean="0"/>
              <a:t>del grande medievista belga </a:t>
            </a:r>
            <a:r>
              <a:rPr lang="it-IT" b="1" dirty="0"/>
              <a:t>Henri </a:t>
            </a:r>
            <a:r>
              <a:rPr lang="it-IT" b="1" dirty="0" err="1"/>
              <a:t>Pirenne</a:t>
            </a:r>
            <a:r>
              <a:rPr lang="it-IT" dirty="0"/>
              <a:t>, in assenza degli storici tedeschi e austriaci che vi saranno riammessi solo nel 1928 al congresso di Oslo.</a:t>
            </a:r>
          </a:p>
          <a:p>
            <a:endParaRPr lang="it-IT" dirty="0"/>
          </a:p>
        </p:txBody>
      </p:sp>
    </p:spTree>
    <p:extLst>
      <p:ext uri="{BB962C8B-B14F-4D97-AF65-F5344CB8AC3E}">
        <p14:creationId xmlns:p14="http://schemas.microsoft.com/office/powerpoint/2010/main" val="2544721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prestigio internazionale della storiografia tedesca</a:t>
            </a:r>
            <a:endParaRPr lang="it-IT" dirty="0"/>
          </a:p>
        </p:txBody>
      </p:sp>
      <p:sp>
        <p:nvSpPr>
          <p:cNvPr id="3" name="Segnaposto contenuto 2"/>
          <p:cNvSpPr>
            <a:spLocks noGrp="1"/>
          </p:cNvSpPr>
          <p:nvPr>
            <p:ph idx="1"/>
          </p:nvPr>
        </p:nvSpPr>
        <p:spPr/>
        <p:txBody>
          <a:bodyPr>
            <a:normAutofit fontScale="92500" lnSpcReduction="10000"/>
          </a:bodyPr>
          <a:lstStyle/>
          <a:p>
            <a:endParaRPr lang="it-IT" dirty="0" smtClean="0"/>
          </a:p>
          <a:p>
            <a:r>
              <a:rPr lang="it-IT" dirty="0" smtClean="0"/>
              <a:t>Fino </a:t>
            </a:r>
            <a:r>
              <a:rPr lang="it-IT" dirty="0"/>
              <a:t>alla vigilia della guerra la Germania è</a:t>
            </a:r>
            <a:r>
              <a:rPr lang="it-IT" dirty="0" smtClean="0"/>
              <a:t> </a:t>
            </a:r>
            <a:r>
              <a:rPr lang="it-IT" dirty="0"/>
              <a:t>considerata la nazione più attenta al ruolo degli studi storici, mentre le più prestigiose riviste internazionali – prima fra tutte la “</a:t>
            </a:r>
            <a:r>
              <a:rPr lang="it-IT" dirty="0" err="1"/>
              <a:t>Revue</a:t>
            </a:r>
            <a:r>
              <a:rPr lang="it-IT" dirty="0"/>
              <a:t> de </a:t>
            </a:r>
            <a:r>
              <a:rPr lang="it-IT" dirty="0" err="1"/>
              <a:t>Syntèse</a:t>
            </a:r>
            <a:r>
              <a:rPr lang="it-IT" dirty="0"/>
              <a:t> </a:t>
            </a:r>
            <a:r>
              <a:rPr lang="it-IT" dirty="0" err="1"/>
              <a:t>historique</a:t>
            </a:r>
            <a:r>
              <a:rPr lang="it-IT" dirty="0"/>
              <a:t>” </a:t>
            </a:r>
            <a:r>
              <a:rPr lang="it-IT" dirty="0" smtClean="0"/>
              <a:t>del francese </a:t>
            </a:r>
            <a:r>
              <a:rPr lang="it-IT" dirty="0"/>
              <a:t>Henri </a:t>
            </a:r>
            <a:r>
              <a:rPr lang="it-IT" dirty="0" err="1"/>
              <a:t>Berr</a:t>
            </a:r>
            <a:r>
              <a:rPr lang="it-IT" dirty="0"/>
              <a:t> – </a:t>
            </a:r>
            <a:r>
              <a:rPr lang="it-IT" dirty="0" smtClean="0"/>
              <a:t>vedono </a:t>
            </a:r>
            <a:r>
              <a:rPr lang="it-IT" dirty="0"/>
              <a:t>la presenza assidua di firme tedesche accanto a quelle francesi o francofone (von </a:t>
            </a:r>
            <a:r>
              <a:rPr lang="it-IT" dirty="0" err="1"/>
              <a:t>Below</a:t>
            </a:r>
            <a:r>
              <a:rPr lang="it-IT" dirty="0"/>
              <a:t>, </a:t>
            </a:r>
            <a:r>
              <a:rPr lang="it-IT" dirty="0" err="1"/>
              <a:t>Rickert</a:t>
            </a:r>
            <a:r>
              <a:rPr lang="it-IT" dirty="0"/>
              <a:t>, </a:t>
            </a:r>
            <a:r>
              <a:rPr lang="it-IT" dirty="0" err="1"/>
              <a:t>Lamprecht</a:t>
            </a:r>
            <a:r>
              <a:rPr lang="it-IT" dirty="0"/>
              <a:t> accanto a </a:t>
            </a:r>
            <a:r>
              <a:rPr lang="it-IT" dirty="0" err="1"/>
              <a:t>Berr</a:t>
            </a:r>
            <a:r>
              <a:rPr lang="it-IT" dirty="0"/>
              <a:t>, </a:t>
            </a:r>
            <a:r>
              <a:rPr lang="it-IT" dirty="0" err="1"/>
              <a:t>Durkheim</a:t>
            </a:r>
            <a:r>
              <a:rPr lang="it-IT" dirty="0"/>
              <a:t>, </a:t>
            </a:r>
            <a:r>
              <a:rPr lang="it-IT" dirty="0" err="1"/>
              <a:t>Lavisse</a:t>
            </a:r>
            <a:r>
              <a:rPr lang="it-IT" dirty="0"/>
              <a:t>, </a:t>
            </a:r>
            <a:r>
              <a:rPr lang="it-IT" dirty="0" err="1"/>
              <a:t>Pirenne</a:t>
            </a:r>
            <a:r>
              <a:rPr lang="it-IT" dirty="0"/>
              <a:t>). </a:t>
            </a:r>
            <a:endParaRPr lang="it-IT" dirty="0" smtClean="0"/>
          </a:p>
          <a:p>
            <a:r>
              <a:rPr lang="it-IT" dirty="0" smtClean="0"/>
              <a:t>Il </a:t>
            </a:r>
            <a:r>
              <a:rPr lang="it-IT" dirty="0"/>
              <a:t>modello </a:t>
            </a:r>
            <a:r>
              <a:rPr lang="it-IT" dirty="0" err="1"/>
              <a:t>rankiano</a:t>
            </a:r>
            <a:r>
              <a:rPr lang="it-IT" dirty="0"/>
              <a:t> è</a:t>
            </a:r>
            <a:r>
              <a:rPr lang="it-IT" dirty="0" smtClean="0"/>
              <a:t> </a:t>
            </a:r>
            <a:r>
              <a:rPr lang="it-IT" dirty="0"/>
              <a:t>guardato con rispetto e riverenza non solo in Francia, in Belgio e in Italia, ma anche </a:t>
            </a:r>
            <a:r>
              <a:rPr lang="it-IT" dirty="0" smtClean="0"/>
              <a:t>negli Stati Uniti dove  </a:t>
            </a:r>
            <a:r>
              <a:rPr lang="it-IT" dirty="0" err="1" smtClean="0"/>
              <a:t>Bancroft</a:t>
            </a:r>
            <a:r>
              <a:rPr lang="it-IT" dirty="0" smtClean="0"/>
              <a:t> porta lo </a:t>
            </a:r>
            <a:r>
              <a:rPr lang="it-IT" dirty="0"/>
              <a:t>“spirito tedesco” ripulendo da un certo dilettantismo gli studi di storia americana. </a:t>
            </a:r>
            <a:endParaRPr lang="it-IT" dirty="0" smtClean="0"/>
          </a:p>
          <a:p>
            <a:r>
              <a:rPr lang="it-IT" dirty="0" smtClean="0"/>
              <a:t>Giovani </a:t>
            </a:r>
            <a:r>
              <a:rPr lang="it-IT" dirty="0"/>
              <a:t>storici di tutto il mondo (si pensi al francese </a:t>
            </a:r>
            <a:r>
              <a:rPr lang="it-IT" dirty="0" smtClean="0"/>
              <a:t>Marc </a:t>
            </a:r>
            <a:r>
              <a:rPr lang="it-IT" dirty="0"/>
              <a:t>Bloch e all’americano W.E.B. </a:t>
            </a:r>
            <a:r>
              <a:rPr lang="it-IT" dirty="0" err="1"/>
              <a:t>Du</a:t>
            </a:r>
            <a:r>
              <a:rPr lang="it-IT" dirty="0"/>
              <a:t> </a:t>
            </a:r>
            <a:r>
              <a:rPr lang="it-IT" dirty="0" err="1"/>
              <a:t>Bois</a:t>
            </a:r>
            <a:r>
              <a:rPr lang="it-IT" dirty="0"/>
              <a:t>) </a:t>
            </a:r>
            <a:r>
              <a:rPr lang="it-IT" dirty="0" smtClean="0"/>
              <a:t> si recano ogni anno </a:t>
            </a:r>
            <a:r>
              <a:rPr lang="it-IT" dirty="0"/>
              <a:t>a Berlino </a:t>
            </a:r>
            <a:r>
              <a:rPr lang="it-IT" dirty="0" smtClean="0"/>
              <a:t>per </a:t>
            </a:r>
            <a:r>
              <a:rPr lang="it-IT" dirty="0"/>
              <a:t>specializzarsi </a:t>
            </a:r>
            <a:r>
              <a:rPr lang="it-IT" dirty="0" smtClean="0"/>
              <a:t>ed </a:t>
            </a:r>
            <a:r>
              <a:rPr lang="it-IT" dirty="0"/>
              <a:t>affinare le loro metodologie</a:t>
            </a:r>
          </a:p>
          <a:p>
            <a:endParaRPr lang="it-IT" dirty="0"/>
          </a:p>
        </p:txBody>
      </p:sp>
    </p:spTree>
    <p:extLst>
      <p:ext uri="{BB962C8B-B14F-4D97-AF65-F5344CB8AC3E}">
        <p14:creationId xmlns:p14="http://schemas.microsoft.com/office/powerpoint/2010/main" val="2070362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it-IT" altLang="it-IT" sz="4000"/>
              <a:t>Le scienze sociali fra otto e novecento</a:t>
            </a:r>
          </a:p>
        </p:txBody>
      </p:sp>
      <p:sp>
        <p:nvSpPr>
          <p:cNvPr id="7171" name="Rectangle 3"/>
          <p:cNvSpPr>
            <a:spLocks noGrp="1" noChangeArrowheads="1"/>
          </p:cNvSpPr>
          <p:nvPr>
            <p:ph type="body" idx="1"/>
          </p:nvPr>
        </p:nvSpPr>
        <p:spPr/>
        <p:txBody>
          <a:bodyPr/>
          <a:lstStyle/>
          <a:p>
            <a:endParaRPr lang="it-IT" altLang="it-IT" dirty="0"/>
          </a:p>
          <a:p>
            <a:r>
              <a:rPr lang="it-IT" altLang="it-IT" dirty="0"/>
              <a:t>Tra otto e novecento la cultura storica europea è costretta a fare i conti con le suggestioni provenienti dalle nuove </a:t>
            </a:r>
            <a:r>
              <a:rPr lang="it-IT" altLang="it-IT" b="1" dirty="0">
                <a:solidFill>
                  <a:srgbClr val="FF0000"/>
                </a:solidFill>
              </a:rPr>
              <a:t>«scienze sociali». </a:t>
            </a:r>
          </a:p>
          <a:p>
            <a:pPr>
              <a:buFont typeface="Wingdings" pitchFamily="2" charset="2"/>
              <a:buNone/>
            </a:pPr>
            <a:endParaRPr lang="it-IT" altLang="it-IT" dirty="0"/>
          </a:p>
          <a:p>
            <a:r>
              <a:rPr lang="it-IT" altLang="it-IT" dirty="0"/>
              <a:t>Alcuni autori e alcuni testi lasceranno un segno indelebile anche sul modo di impostare i problemi storici.</a:t>
            </a:r>
            <a:endParaRPr lang="it-IT" altLang="it-IT" b="1" dirty="0"/>
          </a:p>
          <a:p>
            <a:pPr>
              <a:buFont typeface="Wingdings" pitchFamily="2" charset="2"/>
              <a:buNone/>
            </a:pPr>
            <a:endParaRPr lang="it-IT" altLang="it-IT" b="1" dirty="0"/>
          </a:p>
          <a:p>
            <a:endParaRPr lang="it-IT" altLang="it-IT" dirty="0"/>
          </a:p>
        </p:txBody>
      </p:sp>
    </p:spTree>
    <p:extLst>
      <p:ext uri="{BB962C8B-B14F-4D97-AF65-F5344CB8AC3E}">
        <p14:creationId xmlns:p14="http://schemas.microsoft.com/office/powerpoint/2010/main" val="4283803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sz="quarter"/>
          </p:nvPr>
        </p:nvSpPr>
        <p:spPr/>
        <p:txBody>
          <a:bodyPr>
            <a:normAutofit fontScale="90000"/>
          </a:bodyPr>
          <a:lstStyle/>
          <a:p>
            <a:r>
              <a:rPr lang="it-IT" altLang="it-IT" sz="4000" b="1" dirty="0"/>
              <a:t>N. D. </a:t>
            </a:r>
            <a:r>
              <a:rPr lang="it-IT" altLang="it-IT" sz="4000" b="1" dirty="0" err="1"/>
              <a:t>Fustel</a:t>
            </a:r>
            <a:r>
              <a:rPr lang="it-IT" altLang="it-IT" sz="4000" b="1" dirty="0"/>
              <a:t> de </a:t>
            </a:r>
            <a:r>
              <a:rPr lang="it-IT" altLang="it-IT" sz="4000" b="1" dirty="0" err="1"/>
              <a:t>Coulange</a:t>
            </a:r>
            <a:r>
              <a:rPr lang="it-IT" altLang="it-IT" sz="4000" b="1" dirty="0"/>
              <a:t>, </a:t>
            </a:r>
            <a:r>
              <a:rPr lang="it-IT" altLang="it-IT" sz="4000" b="1" dirty="0" smtClean="0"/>
              <a:t>  V</a:t>
            </a:r>
            <a:r>
              <a:rPr lang="it-IT" altLang="it-IT" sz="4000" b="1" dirty="0"/>
              <a:t>. Pareto,</a:t>
            </a:r>
            <a:br>
              <a:rPr lang="it-IT" altLang="it-IT" sz="4000" b="1" dirty="0"/>
            </a:br>
            <a:r>
              <a:rPr lang="it-IT" altLang="it-IT" sz="4000" b="1" dirty="0"/>
              <a:t>                         E. </a:t>
            </a:r>
            <a:r>
              <a:rPr lang="it-IT" altLang="it-IT" sz="4000" b="1" dirty="0" err="1"/>
              <a:t>Durkheim</a:t>
            </a:r>
            <a:r>
              <a:rPr lang="it-IT" altLang="it-IT" sz="4000" b="1" dirty="0"/>
              <a:t>, </a:t>
            </a:r>
            <a:r>
              <a:rPr lang="it-IT" altLang="it-IT" sz="4000" b="1" dirty="0" smtClean="0"/>
              <a:t>   M</a:t>
            </a:r>
            <a:r>
              <a:rPr lang="it-IT" altLang="it-IT" sz="4000" b="1" dirty="0"/>
              <a:t>. Weber</a:t>
            </a:r>
          </a:p>
        </p:txBody>
      </p:sp>
      <p:pic>
        <p:nvPicPr>
          <p:cNvPr id="226312" name="Picture 8" descr="Fustel"/>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179512" y="1700808"/>
            <a:ext cx="2552700" cy="37004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6313" name="Picture 9" descr="pareto"/>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2195736" y="2780928"/>
            <a:ext cx="2292350" cy="3773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6314" name="Picture 10" descr="durk"/>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4211960" y="2420888"/>
            <a:ext cx="2657475" cy="3422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6315" name="Picture 11" descr="maxweber"/>
          <p:cNvPicPr>
            <a:picLocks noGrp="1" noChangeAspect="1" noChangeArrowheads="1"/>
          </p:cNvPicPr>
          <p:nvPr>
            <p:ph sz="quarter" idx="4"/>
          </p:nvPr>
        </p:nvPicPr>
        <p:blipFill>
          <a:blip r:embed="rId6">
            <a:extLst>
              <a:ext uri="{28A0092B-C50C-407E-A947-70E740481C1C}">
                <a14:useLocalDpi xmlns:a14="http://schemas.microsoft.com/office/drawing/2010/main" val="0"/>
              </a:ext>
            </a:extLst>
          </a:blip>
          <a:srcRect/>
          <a:stretch>
            <a:fillRect/>
          </a:stretch>
        </p:blipFill>
        <p:spPr>
          <a:xfrm>
            <a:off x="6588125" y="2060575"/>
            <a:ext cx="2284413" cy="3781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813268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it-IT" altLang="it-IT"/>
              <a:t>Nuovi orientamenti</a:t>
            </a:r>
          </a:p>
        </p:txBody>
      </p:sp>
      <p:sp>
        <p:nvSpPr>
          <p:cNvPr id="107523" name="Rectangle 3"/>
          <p:cNvSpPr>
            <a:spLocks noGrp="1" noChangeArrowheads="1"/>
          </p:cNvSpPr>
          <p:nvPr>
            <p:ph idx="1"/>
          </p:nvPr>
        </p:nvSpPr>
        <p:spPr/>
        <p:txBody>
          <a:bodyPr/>
          <a:lstStyle/>
          <a:p>
            <a:pPr>
              <a:lnSpc>
                <a:spcPct val="90000"/>
              </a:lnSpc>
              <a:buFont typeface="Wingdings" pitchFamily="2" charset="2"/>
              <a:buNone/>
            </a:pPr>
            <a:r>
              <a:rPr lang="it-IT" altLang="it-IT" sz="2000" b="1"/>
              <a:t>NUMA DENIS FUSTEL DE COULANGE (1830-1889)</a:t>
            </a:r>
          </a:p>
          <a:p>
            <a:pPr>
              <a:lnSpc>
                <a:spcPct val="90000"/>
              </a:lnSpc>
            </a:pPr>
            <a:r>
              <a:rPr lang="it-IT" altLang="it-IT" sz="2000"/>
              <a:t>la funzione sociale della religione</a:t>
            </a:r>
          </a:p>
          <a:p>
            <a:pPr>
              <a:lnSpc>
                <a:spcPct val="90000"/>
              </a:lnSpc>
              <a:buFont typeface="Wingdings" pitchFamily="2" charset="2"/>
              <a:buNone/>
            </a:pPr>
            <a:endParaRPr lang="it-IT" altLang="it-IT" sz="2000"/>
          </a:p>
          <a:p>
            <a:pPr>
              <a:lnSpc>
                <a:spcPct val="90000"/>
              </a:lnSpc>
              <a:buFont typeface="Wingdings" pitchFamily="2" charset="2"/>
              <a:buNone/>
            </a:pPr>
            <a:r>
              <a:rPr lang="it-IT" altLang="it-IT" sz="2000" b="1"/>
              <a:t>VILFREDO PARETO (1848-1923)</a:t>
            </a:r>
          </a:p>
          <a:p>
            <a:pPr>
              <a:lnSpc>
                <a:spcPct val="90000"/>
              </a:lnSpc>
            </a:pPr>
            <a:r>
              <a:rPr lang="it-IT" altLang="it-IT" sz="2000"/>
              <a:t>la teoria delle </a:t>
            </a:r>
            <a:r>
              <a:rPr lang="it-IT" altLang="it-IT" sz="2000" i="1"/>
              <a:t>élites</a:t>
            </a:r>
          </a:p>
          <a:p>
            <a:pPr>
              <a:lnSpc>
                <a:spcPct val="90000"/>
              </a:lnSpc>
              <a:buFont typeface="Wingdings" pitchFamily="2" charset="2"/>
              <a:buNone/>
            </a:pPr>
            <a:endParaRPr lang="it-IT" altLang="it-IT" sz="2000" i="1"/>
          </a:p>
          <a:p>
            <a:pPr>
              <a:lnSpc>
                <a:spcPct val="90000"/>
              </a:lnSpc>
              <a:buFont typeface="Wingdings" pitchFamily="2" charset="2"/>
              <a:buNone/>
            </a:pPr>
            <a:r>
              <a:rPr lang="it-IT" altLang="it-IT" sz="2000" b="1"/>
              <a:t>EMILE DURKHEIM (1858-1917)</a:t>
            </a:r>
          </a:p>
          <a:p>
            <a:pPr>
              <a:lnSpc>
                <a:spcPct val="90000"/>
              </a:lnSpc>
            </a:pPr>
            <a:r>
              <a:rPr lang="it-IT" altLang="it-IT" sz="2000"/>
              <a:t>la coscienza collettiva che determina le azioni del singolo</a:t>
            </a:r>
          </a:p>
          <a:p>
            <a:pPr>
              <a:lnSpc>
                <a:spcPct val="90000"/>
              </a:lnSpc>
              <a:buFont typeface="Wingdings" pitchFamily="2" charset="2"/>
              <a:buNone/>
            </a:pPr>
            <a:endParaRPr lang="it-IT" altLang="it-IT" sz="2000" b="1"/>
          </a:p>
          <a:p>
            <a:pPr>
              <a:lnSpc>
                <a:spcPct val="90000"/>
              </a:lnSpc>
              <a:buFont typeface="Wingdings" pitchFamily="2" charset="2"/>
              <a:buNone/>
            </a:pPr>
            <a:r>
              <a:rPr lang="it-IT" altLang="it-IT" sz="2000" b="1"/>
              <a:t>MAX WEBER (1865-1920)</a:t>
            </a:r>
          </a:p>
          <a:p>
            <a:pPr>
              <a:lnSpc>
                <a:spcPct val="90000"/>
              </a:lnSpc>
            </a:pPr>
            <a:r>
              <a:rPr lang="it-IT" altLang="it-IT" sz="2000"/>
              <a:t>le tipologie del comportamento sociale (</a:t>
            </a:r>
            <a:r>
              <a:rPr lang="it-IT" altLang="it-IT" sz="2000" i="1"/>
              <a:t>idealtipus</a:t>
            </a:r>
            <a:r>
              <a:rPr lang="it-IT" altLang="it-IT" sz="2000"/>
              <a:t>)</a:t>
            </a:r>
          </a:p>
          <a:p>
            <a:pPr>
              <a:lnSpc>
                <a:spcPct val="90000"/>
              </a:lnSpc>
              <a:buFont typeface="Wingdings" pitchFamily="2" charset="2"/>
              <a:buNone/>
            </a:pPr>
            <a:endParaRPr lang="it-IT" altLang="it-IT" sz="2000"/>
          </a:p>
          <a:p>
            <a:pPr>
              <a:lnSpc>
                <a:spcPct val="90000"/>
              </a:lnSpc>
              <a:buFont typeface="Wingdings" pitchFamily="2" charset="2"/>
              <a:buNone/>
            </a:pPr>
            <a:endParaRPr lang="it-IT" altLang="it-IT" sz="2000"/>
          </a:p>
          <a:p>
            <a:pPr>
              <a:lnSpc>
                <a:spcPct val="90000"/>
              </a:lnSpc>
              <a:buFont typeface="Wingdings" pitchFamily="2" charset="2"/>
              <a:buNone/>
            </a:pPr>
            <a:endParaRPr lang="it-IT" altLang="it-IT" sz="2000"/>
          </a:p>
          <a:p>
            <a:pPr>
              <a:lnSpc>
                <a:spcPct val="90000"/>
              </a:lnSpc>
              <a:buFont typeface="Wingdings" pitchFamily="2" charset="2"/>
              <a:buNone/>
            </a:pPr>
            <a:endParaRPr lang="it-IT" altLang="it-IT" sz="2000"/>
          </a:p>
          <a:p>
            <a:pPr>
              <a:lnSpc>
                <a:spcPct val="90000"/>
              </a:lnSpc>
              <a:buFont typeface="Wingdings" pitchFamily="2" charset="2"/>
              <a:buNone/>
            </a:pPr>
            <a:endParaRPr lang="it-IT" altLang="it-IT" sz="2000"/>
          </a:p>
        </p:txBody>
      </p:sp>
    </p:spTree>
    <p:extLst>
      <p:ext uri="{BB962C8B-B14F-4D97-AF65-F5344CB8AC3E}">
        <p14:creationId xmlns:p14="http://schemas.microsoft.com/office/powerpoint/2010/main" val="2395751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p:cNvSpPr>
            <a:spLocks noGrp="1" noChangeArrowheads="1"/>
          </p:cNvSpPr>
          <p:nvPr>
            <p:ph type="title"/>
          </p:nvPr>
        </p:nvSpPr>
        <p:spPr/>
        <p:txBody>
          <a:bodyPr/>
          <a:lstStyle/>
          <a:p>
            <a:r>
              <a:rPr lang="it-IT" altLang="it-IT"/>
              <a:t>Sociologia</a:t>
            </a:r>
          </a:p>
        </p:txBody>
      </p:sp>
      <p:sp>
        <p:nvSpPr>
          <p:cNvPr id="3080" name="Rectangle 8"/>
          <p:cNvSpPr>
            <a:spLocks noGrp="1" noChangeArrowheads="1"/>
          </p:cNvSpPr>
          <p:nvPr>
            <p:ph idx="1"/>
          </p:nvPr>
        </p:nvSpPr>
        <p:spPr/>
        <p:txBody>
          <a:bodyPr/>
          <a:lstStyle/>
          <a:p>
            <a:pPr>
              <a:lnSpc>
                <a:spcPct val="80000"/>
              </a:lnSpc>
            </a:pPr>
            <a:endParaRPr lang="it-IT" altLang="it-IT" sz="2000" b="1"/>
          </a:p>
          <a:p>
            <a:pPr>
              <a:lnSpc>
                <a:spcPct val="80000"/>
              </a:lnSpc>
              <a:buFont typeface="Wingdings" pitchFamily="2" charset="2"/>
              <a:buNone/>
            </a:pPr>
            <a:r>
              <a:rPr lang="it-IT" altLang="it-IT" sz="2000" b="1"/>
              <a:t>Auguste Comte (F/1798-1857)</a:t>
            </a:r>
            <a:endParaRPr lang="it-IT" altLang="it-IT" sz="2000" b="1" i="1"/>
          </a:p>
          <a:p>
            <a:pPr>
              <a:lnSpc>
                <a:spcPct val="80000"/>
              </a:lnSpc>
            </a:pPr>
            <a:r>
              <a:rPr lang="it-IT" altLang="it-IT" sz="2000" i="1"/>
              <a:t>Corso di filosofia positiva, </a:t>
            </a:r>
            <a:r>
              <a:rPr lang="it-IT" altLang="it-IT" sz="2000"/>
              <a:t>6 voll. (1839-1842)</a:t>
            </a:r>
            <a:endParaRPr lang="it-IT" altLang="it-IT" sz="2000" i="1"/>
          </a:p>
          <a:p>
            <a:pPr>
              <a:lnSpc>
                <a:spcPct val="80000"/>
              </a:lnSpc>
            </a:pPr>
            <a:r>
              <a:rPr lang="it-IT" altLang="it-IT" sz="2000" i="1"/>
              <a:t>Sistema di politica positiva o trattato di sociologia</a:t>
            </a:r>
            <a:r>
              <a:rPr lang="it-IT" altLang="it-IT" sz="2000"/>
              <a:t>, 4 voll. (1851-1854)</a:t>
            </a:r>
          </a:p>
          <a:p>
            <a:pPr>
              <a:lnSpc>
                <a:spcPct val="80000"/>
              </a:lnSpc>
            </a:pPr>
            <a:endParaRPr lang="it-IT" altLang="it-IT" sz="2000"/>
          </a:p>
          <a:p>
            <a:pPr>
              <a:lnSpc>
                <a:spcPct val="80000"/>
              </a:lnSpc>
              <a:buFont typeface="Wingdings" pitchFamily="2" charset="2"/>
              <a:buNone/>
            </a:pPr>
            <a:r>
              <a:rPr lang="it-IT" altLang="it-IT" sz="2000" b="1"/>
              <a:t>Emile Durkheim (F/1858-1917)</a:t>
            </a:r>
            <a:endParaRPr lang="it-IT" altLang="it-IT" sz="2000" b="1" i="1"/>
          </a:p>
          <a:p>
            <a:pPr>
              <a:lnSpc>
                <a:spcPct val="80000"/>
              </a:lnSpc>
            </a:pPr>
            <a:r>
              <a:rPr lang="it-IT" altLang="it-IT" sz="2000" i="1"/>
              <a:t>Le regole del metodo sociologico</a:t>
            </a:r>
            <a:r>
              <a:rPr lang="it-IT" altLang="it-IT" sz="2000"/>
              <a:t> (1895)</a:t>
            </a:r>
          </a:p>
          <a:p>
            <a:pPr>
              <a:lnSpc>
                <a:spcPct val="80000"/>
              </a:lnSpc>
              <a:buFont typeface="Wingdings" pitchFamily="2" charset="2"/>
              <a:buNone/>
            </a:pPr>
            <a:endParaRPr lang="it-IT" altLang="it-IT" sz="2000"/>
          </a:p>
          <a:p>
            <a:pPr>
              <a:lnSpc>
                <a:spcPct val="80000"/>
              </a:lnSpc>
              <a:buFont typeface="Wingdings" pitchFamily="2" charset="2"/>
              <a:buNone/>
            </a:pPr>
            <a:r>
              <a:rPr lang="it-IT" altLang="it-IT" sz="2000" b="1"/>
              <a:t>Max Weber (D/1865-1920)</a:t>
            </a:r>
            <a:endParaRPr lang="it-IT" altLang="it-IT" sz="2000" b="1" i="1"/>
          </a:p>
          <a:p>
            <a:pPr>
              <a:lnSpc>
                <a:spcPct val="80000"/>
              </a:lnSpc>
            </a:pPr>
            <a:r>
              <a:rPr lang="it-IT" altLang="it-IT" sz="2000" i="1"/>
              <a:t>L’oggettività conoscitiva della scienza sociale e della politica sociale </a:t>
            </a:r>
            <a:r>
              <a:rPr lang="it-IT" altLang="it-IT" sz="2000"/>
              <a:t>(1904)</a:t>
            </a:r>
            <a:endParaRPr lang="it-IT" altLang="it-IT" sz="2000" i="1"/>
          </a:p>
          <a:p>
            <a:pPr>
              <a:lnSpc>
                <a:spcPct val="80000"/>
              </a:lnSpc>
            </a:pPr>
            <a:r>
              <a:rPr lang="it-IT" altLang="it-IT" sz="2000" i="1"/>
              <a:t>Studi critici intorno alla logica delle scienze della cultura </a:t>
            </a:r>
            <a:r>
              <a:rPr lang="it-IT" altLang="it-IT" sz="2000"/>
              <a:t>(1906)</a:t>
            </a:r>
            <a:endParaRPr lang="it-IT" altLang="it-IT" sz="2000" b="1"/>
          </a:p>
          <a:p>
            <a:pPr>
              <a:lnSpc>
                <a:spcPct val="80000"/>
              </a:lnSpc>
            </a:pPr>
            <a:endParaRPr lang="it-IT" altLang="it-IT" sz="2000"/>
          </a:p>
        </p:txBody>
      </p:sp>
    </p:spTree>
    <p:extLst>
      <p:ext uri="{BB962C8B-B14F-4D97-AF65-F5344CB8AC3E}">
        <p14:creationId xmlns:p14="http://schemas.microsoft.com/office/powerpoint/2010/main" val="1088254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it-IT" altLang="it-IT"/>
              <a:t>Antropologia culturale</a:t>
            </a:r>
          </a:p>
        </p:txBody>
      </p:sp>
      <p:sp>
        <p:nvSpPr>
          <p:cNvPr id="48131" name="Rectangle 3"/>
          <p:cNvSpPr>
            <a:spLocks noGrp="1" noChangeArrowheads="1"/>
          </p:cNvSpPr>
          <p:nvPr>
            <p:ph idx="1"/>
          </p:nvPr>
        </p:nvSpPr>
        <p:spPr/>
        <p:txBody>
          <a:bodyPr/>
          <a:lstStyle/>
          <a:p>
            <a:endParaRPr lang="it-IT" altLang="it-IT"/>
          </a:p>
          <a:p>
            <a:pPr>
              <a:buFont typeface="Wingdings" pitchFamily="2" charset="2"/>
              <a:buNone/>
            </a:pPr>
            <a:r>
              <a:rPr lang="it-IT" altLang="it-IT" sz="2000" b="1"/>
              <a:t>Lewis Henri Morgan (USA/1818-1881)</a:t>
            </a:r>
            <a:endParaRPr lang="it-IT" altLang="it-IT" sz="2000" b="1" i="1"/>
          </a:p>
          <a:p>
            <a:r>
              <a:rPr lang="it-IT" altLang="it-IT" sz="2000" i="1"/>
              <a:t>Sistemi di consanguineità e di affinità nella famiglia umana </a:t>
            </a:r>
            <a:r>
              <a:rPr lang="it-IT" altLang="it-IT" sz="2000"/>
              <a:t>(1871)</a:t>
            </a:r>
            <a:endParaRPr lang="it-IT" altLang="it-IT" sz="2000" i="1"/>
          </a:p>
          <a:p>
            <a:r>
              <a:rPr lang="it-IT" altLang="it-IT" sz="2000" i="1"/>
              <a:t>La società antica </a:t>
            </a:r>
            <a:r>
              <a:rPr lang="it-IT" altLang="it-IT" sz="2000"/>
              <a:t>(1877)</a:t>
            </a:r>
          </a:p>
          <a:p>
            <a:endParaRPr lang="it-IT" altLang="it-IT" sz="2000"/>
          </a:p>
          <a:p>
            <a:pPr>
              <a:buFont typeface="Wingdings" pitchFamily="2" charset="2"/>
              <a:buNone/>
            </a:pPr>
            <a:r>
              <a:rPr lang="it-IT" altLang="it-IT" sz="2000" b="1"/>
              <a:t>Marcel Mauss (F/1872-1950)</a:t>
            </a:r>
            <a:endParaRPr lang="it-IT" altLang="it-IT" sz="2000" b="1" i="1"/>
          </a:p>
          <a:p>
            <a:r>
              <a:rPr lang="it-IT" altLang="it-IT" sz="2000" i="1"/>
              <a:t>Saggio sulla natura e le funzione del sacrificio</a:t>
            </a:r>
            <a:r>
              <a:rPr lang="it-IT" altLang="it-IT" sz="2000"/>
              <a:t> (1899)</a:t>
            </a:r>
            <a:endParaRPr lang="it-IT" altLang="it-IT" sz="2000" i="1"/>
          </a:p>
          <a:p>
            <a:r>
              <a:rPr lang="it-IT" altLang="it-IT" sz="2000" i="1"/>
              <a:t>Saggio sul dono </a:t>
            </a:r>
            <a:r>
              <a:rPr lang="it-IT" altLang="it-IT" sz="2000"/>
              <a:t>(1924)</a:t>
            </a:r>
            <a:endParaRPr lang="it-IT" altLang="it-IT" sz="2000" b="1"/>
          </a:p>
        </p:txBody>
      </p:sp>
    </p:spTree>
    <p:extLst>
      <p:ext uri="{BB962C8B-B14F-4D97-AF65-F5344CB8AC3E}">
        <p14:creationId xmlns:p14="http://schemas.microsoft.com/office/powerpoint/2010/main" val="2273600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it-IT" altLang="it-IT"/>
              <a:t>H. L Morgan e M. Mauss</a:t>
            </a:r>
          </a:p>
        </p:txBody>
      </p:sp>
      <p:pic>
        <p:nvPicPr>
          <p:cNvPr id="228358" name="Picture 6" descr="lewis-henry-morgan-1-sized"/>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971550" y="2060575"/>
            <a:ext cx="2703513" cy="345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28359" name="Picture 7" descr="marcel-mauss-2-sized"/>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716463" y="2276475"/>
            <a:ext cx="3059112" cy="3125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1228488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296</TotalTime>
  <Words>1992</Words>
  <Application>Microsoft Office PowerPoint</Application>
  <PresentationFormat>Presentazione su schermo (4:3)</PresentationFormat>
  <Paragraphs>173</Paragraphs>
  <Slides>27</Slides>
  <Notes>16</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27</vt:i4>
      </vt:variant>
    </vt:vector>
  </HeadingPairs>
  <TitlesOfParts>
    <vt:vector size="29" baseType="lpstr">
      <vt:lpstr>Chiaro</vt:lpstr>
      <vt:lpstr>Fotografia di Photo Editor</vt:lpstr>
      <vt:lpstr>I due decenni anteguerra. La “grande illusione”</vt:lpstr>
      <vt:lpstr>Società storiche e congressi storici internazionali (1898-1913).  </vt:lpstr>
      <vt:lpstr>Il prestigio internazionale della storiografia tedesca</vt:lpstr>
      <vt:lpstr>Le scienze sociali fra otto e novecento</vt:lpstr>
      <vt:lpstr>N. D. Fustel de Coulange,   V. Pareto,                          E. Durkheim,    M. Weber</vt:lpstr>
      <vt:lpstr>Nuovi orientamenti</vt:lpstr>
      <vt:lpstr>Sociologia</vt:lpstr>
      <vt:lpstr>Antropologia culturale</vt:lpstr>
      <vt:lpstr>H. L Morgan e M. Mauss</vt:lpstr>
      <vt:lpstr>Psicologia</vt:lpstr>
      <vt:lpstr>Linguistica strutturale</vt:lpstr>
      <vt:lpstr>Economia politica</vt:lpstr>
      <vt:lpstr>La grande stagione delle riviste di scienze sociali (1891-1929)</vt:lpstr>
      <vt:lpstr>Henri Berr (1863-1954):  un intellettuale dimenticato</vt:lpstr>
      <vt:lpstr>La storia come scienza sociale </vt:lpstr>
      <vt:lpstr>Dal materiale all’immateriale. Nuovi campi d’indagine</vt:lpstr>
      <vt:lpstr>Società storiche e riviste accademiche in Italia</vt:lpstr>
      <vt:lpstr>1884: “Rivista storica italiana”</vt:lpstr>
      <vt:lpstr>1892-1913: “Studi storici”(prima serie)</vt:lpstr>
      <vt:lpstr>Benedetto Croce e Giovanni Gentile</vt:lpstr>
      <vt:lpstr>La cultura  italiana fra Croce e Gentile</vt:lpstr>
      <vt:lpstr>La fine della «grande illusione»</vt:lpstr>
      <vt:lpstr>Come passato condiziona il presente</vt:lpstr>
      <vt:lpstr>La Grande Guerra spacca la comunità scientifica internazionale</vt:lpstr>
      <vt:lpstr>Henri Pirenne (1862-1935)</vt:lpstr>
      <vt:lpstr>Henri Pirenne e la guerra</vt:lpstr>
      <vt:lpstr>La Grande Guerra spacca la comunità scientifica internazionale</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due decenni anteguerra. La “grande illusione”</dc:title>
  <dc:creator>Gian Paolo Romagnani</dc:creator>
  <cp:lastModifiedBy>a</cp:lastModifiedBy>
  <cp:revision>19</cp:revision>
  <dcterms:created xsi:type="dcterms:W3CDTF">2014-11-16T18:24:56Z</dcterms:created>
  <dcterms:modified xsi:type="dcterms:W3CDTF">2014-12-03T16:03:17Z</dcterms:modified>
</cp:coreProperties>
</file>