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70" r:id="rId14"/>
    <p:sldId id="271" r:id="rId15"/>
    <p:sldId id="269" r:id="rId1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71552" autoAdjust="0"/>
  </p:normalViewPr>
  <p:slideViewPr>
    <p:cSldViewPr>
      <p:cViewPr>
        <p:scale>
          <a:sx n="100" d="100"/>
          <a:sy n="100" d="100"/>
        </p:scale>
        <p:origin x="-204" y="3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E810B7-8805-418E-BDFF-1ECF46E29756}" type="datetimeFigureOut">
              <a:rPr lang="it-IT" smtClean="0"/>
              <a:t>02/12/2014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6E83CF-0432-4F63-B265-29D2106201EA}" type="slidenum">
              <a:rPr lang="it-IT" smtClean="0"/>
              <a:t>‹N›</a:t>
            </a:fld>
            <a:endParaRPr lang="it-IT"/>
          </a:p>
        </p:txBody>
      </p:sp>
    </p:spTree>
    <p:extLst>
      <p:ext uri="{BB962C8B-B14F-4D97-AF65-F5344CB8AC3E}">
        <p14:creationId xmlns:p14="http://schemas.microsoft.com/office/powerpoint/2010/main" val="4068614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C66E83CF-0432-4F63-B265-29D2106201EA}" type="slidenum">
              <a:rPr lang="it-IT" smtClean="0"/>
              <a:t>1</a:t>
            </a:fld>
            <a:endParaRPr lang="it-IT"/>
          </a:p>
        </p:txBody>
      </p:sp>
    </p:spTree>
    <p:extLst>
      <p:ext uri="{BB962C8B-B14F-4D97-AF65-F5344CB8AC3E}">
        <p14:creationId xmlns:p14="http://schemas.microsoft.com/office/powerpoint/2010/main" val="1289624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C66E83CF-0432-4F63-B265-29D2106201EA}" type="slidenum">
              <a:rPr lang="it-IT" smtClean="0"/>
              <a:t>5</a:t>
            </a:fld>
            <a:endParaRPr lang="it-IT"/>
          </a:p>
        </p:txBody>
      </p:sp>
    </p:spTree>
    <p:extLst>
      <p:ext uri="{BB962C8B-B14F-4D97-AF65-F5344CB8AC3E}">
        <p14:creationId xmlns:p14="http://schemas.microsoft.com/office/powerpoint/2010/main" val="37081567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C66E83CF-0432-4F63-B265-29D2106201EA}" type="slidenum">
              <a:rPr lang="it-IT" smtClean="0"/>
              <a:t>12</a:t>
            </a:fld>
            <a:endParaRPr lang="it-IT"/>
          </a:p>
        </p:txBody>
      </p:sp>
    </p:spTree>
    <p:extLst>
      <p:ext uri="{BB962C8B-B14F-4D97-AF65-F5344CB8AC3E}">
        <p14:creationId xmlns:p14="http://schemas.microsoft.com/office/powerpoint/2010/main" val="4207533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4F249C7-76CB-4EC3-82D6-90FAAA6F1BE6}" type="datetimeFigureOut">
              <a:rPr lang="it-IT" smtClean="0"/>
              <a:t>02/12/2014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EE691A9-44D2-4373-904B-16BB304A4740}"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4F249C7-76CB-4EC3-82D6-90FAAA6F1BE6}" type="datetimeFigureOut">
              <a:rPr lang="it-IT" smtClean="0"/>
              <a:t>02/12/2014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EE691A9-44D2-4373-904B-16BB304A4740}"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4F249C7-76CB-4EC3-82D6-90FAAA6F1BE6}" type="datetimeFigureOut">
              <a:rPr lang="it-IT" smtClean="0"/>
              <a:t>02/12/2014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EE691A9-44D2-4373-904B-16BB304A4740}"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4F249C7-76CB-4EC3-82D6-90FAAA6F1BE6}" type="datetimeFigureOut">
              <a:rPr lang="it-IT" smtClean="0"/>
              <a:t>02/12/2014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EE691A9-44D2-4373-904B-16BB304A4740}"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D4F249C7-76CB-4EC3-82D6-90FAAA6F1BE6}" type="datetimeFigureOut">
              <a:rPr lang="it-IT" smtClean="0"/>
              <a:t>02/12/2014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EE691A9-44D2-4373-904B-16BB304A4740}"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4F249C7-76CB-4EC3-82D6-90FAAA6F1BE6}" type="datetimeFigureOut">
              <a:rPr lang="it-IT" smtClean="0"/>
              <a:t>02/12/2014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EE691A9-44D2-4373-904B-16BB304A4740}"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4F249C7-76CB-4EC3-82D6-90FAAA6F1BE6}" type="datetimeFigureOut">
              <a:rPr lang="it-IT" smtClean="0"/>
              <a:t>02/12/2014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EE691A9-44D2-4373-904B-16BB304A4740}"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4F249C7-76CB-4EC3-82D6-90FAAA6F1BE6}" type="datetimeFigureOut">
              <a:rPr lang="it-IT" smtClean="0"/>
              <a:t>02/12/2014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EE691A9-44D2-4373-904B-16BB304A4740}"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4F249C7-76CB-4EC3-82D6-90FAAA6F1BE6}" type="datetimeFigureOut">
              <a:rPr lang="it-IT" smtClean="0"/>
              <a:t>02/12/2014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EE691A9-44D2-4373-904B-16BB304A4740}"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4F249C7-76CB-4EC3-82D6-90FAAA6F1BE6}" type="datetimeFigureOut">
              <a:rPr lang="it-IT" smtClean="0"/>
              <a:t>02/12/2014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EE691A9-44D2-4373-904B-16BB304A4740}"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4F249C7-76CB-4EC3-82D6-90FAAA6F1BE6}" type="datetimeFigureOut">
              <a:rPr lang="it-IT" smtClean="0"/>
              <a:t>02/12/2014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EE691A9-44D2-4373-904B-16BB304A4740}"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F249C7-76CB-4EC3-82D6-90FAAA6F1BE6}" type="datetimeFigureOut">
              <a:rPr lang="it-IT" smtClean="0"/>
              <a:t>02/12/2014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E691A9-44D2-4373-904B-16BB304A4740}"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PRINCIPIO </a:t>
            </a:r>
            <a:r>
              <a:rPr lang="it-IT" sz="3200" dirty="0" err="1" smtClean="0"/>
              <a:t>DI</a:t>
            </a:r>
            <a:r>
              <a:rPr lang="it-IT" sz="3200" dirty="0" smtClean="0"/>
              <a:t> NON DISCRIMINAZIONE NELL’ORDINAMENTO EUROPEO</a:t>
            </a:r>
            <a:endParaRPr lang="it-IT" sz="3200" dirty="0"/>
          </a:p>
        </p:txBody>
      </p:sp>
      <p:sp>
        <p:nvSpPr>
          <p:cNvPr id="3" name="Segnaposto contenuto 2"/>
          <p:cNvSpPr>
            <a:spLocks noGrp="1"/>
          </p:cNvSpPr>
          <p:nvPr>
            <p:ph idx="1"/>
          </p:nvPr>
        </p:nvSpPr>
        <p:spPr/>
        <p:txBody>
          <a:bodyPr>
            <a:normAutofit fontScale="92500" lnSpcReduction="10000"/>
          </a:bodyPr>
          <a:lstStyle/>
          <a:p>
            <a:r>
              <a:rPr lang="it-IT" sz="2400" dirty="0" smtClean="0"/>
              <a:t>Principio di non discriminazione in ragione della nazionalità (trattati europei).</a:t>
            </a:r>
          </a:p>
          <a:p>
            <a:r>
              <a:rPr lang="it-IT" sz="2400" dirty="0" smtClean="0"/>
              <a:t>Divieto di discriminazione in ragione della nazionalità = nella retribuzione dei lavoratori di sesso maschile e femminile.</a:t>
            </a:r>
          </a:p>
          <a:p>
            <a:r>
              <a:rPr lang="it-IT" sz="2400" dirty="0" smtClean="0"/>
              <a:t>Non discriminazione non era un valore in sé ma uno strumento per la realizzazione della concorrenza e del mercato interno. </a:t>
            </a:r>
          </a:p>
          <a:p>
            <a:r>
              <a:rPr lang="it-IT" sz="2400" dirty="0" smtClean="0"/>
              <a:t>Divieto di non discriminazione in base al sesso = introdotto dalla Francia (evitare che le imprese, pagando meno le donne, potessero risultare avvantaggiate sul mercato per i minori costi sostenuti nella produzione).</a:t>
            </a:r>
          </a:p>
          <a:p>
            <a:r>
              <a:rPr lang="it-IT" sz="2400" dirty="0" smtClean="0"/>
              <a:t>Principio di non discriminazione in base alla nazionalità = favorire l’inserimento del lavoratore e della lavoratrice = libertà di circolazione e creazione del mercato comune.</a:t>
            </a:r>
            <a:endParaRPr lang="it-IT"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lgn="just"/>
            <a:r>
              <a:rPr lang="it-IT" sz="2400" dirty="0" smtClean="0"/>
              <a:t>Sentenza Mangold = la Corte di giustizia deve verificare se una legge tedesca violi o meno il principio di non discriminazione.</a:t>
            </a:r>
          </a:p>
          <a:p>
            <a:pPr algn="just"/>
            <a:r>
              <a:rPr lang="it-IT" sz="2400" dirty="0" smtClean="0"/>
              <a:t>Legge tedesca = a tutti i lavoratori, che hanno compiuto 52 anni, siano essi in stato di disoccupazione o no e quale che sia stata la durata  del periodo dell’eventuale disoccupazione, possono essere proposti fino all’età alla quale essi potranno fare valere il loro diritto alla pensione di vecchiaia, contratti di lavoro a tempo determinato rinnovabili per un numero indefinito di volte.</a:t>
            </a:r>
          </a:p>
          <a:p>
            <a:pPr algn="just"/>
            <a:r>
              <a:rPr lang="it-IT" sz="2400" dirty="0" smtClean="0"/>
              <a:t>Categoria di lavoratori, determinata esclusivamente in base dell’età, che viene esclusa dalla stabilità del lavoro. </a:t>
            </a:r>
            <a:endParaRPr lang="it-IT" sz="2400" dirty="0"/>
          </a:p>
        </p:txBody>
      </p:sp>
    </p:spTree>
    <p:extLst>
      <p:ext uri="{BB962C8B-B14F-4D97-AF65-F5344CB8AC3E}">
        <p14:creationId xmlns:p14="http://schemas.microsoft.com/office/powerpoint/2010/main" val="22361455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lgn="just"/>
            <a:r>
              <a:rPr lang="it-IT" sz="2400" dirty="0" smtClean="0"/>
              <a:t>Rapporto tra diritto all’accesso al lavoro e diritto alla stabilità del relativo contratto di lavoro = per la Corte di giustizia deve prevalere il diritto alla stabilità del contratto (stabilità del lavoro).</a:t>
            </a:r>
          </a:p>
          <a:p>
            <a:pPr algn="just"/>
            <a:r>
              <a:rPr lang="it-IT" sz="2400" dirty="0" smtClean="0"/>
              <a:t>La disparità di trattamento in ragione dell’età deve essere giustificata e ragionevole e, quindi, deve tendere ad una finalità legittima.</a:t>
            </a:r>
          </a:p>
          <a:p>
            <a:pPr algn="just"/>
            <a:r>
              <a:rPr lang="it-IT" sz="2400" dirty="0" smtClean="0"/>
              <a:t>Finalità legittima = obiettivi di politica del lavoro, di mercato del lavoro, di formazione professionale. </a:t>
            </a:r>
          </a:p>
          <a:p>
            <a:pPr algn="just"/>
            <a:r>
              <a:rPr lang="it-IT" sz="2400" dirty="0" smtClean="0"/>
              <a:t>Principio di non discriminazione in base all’età = principio generale del diritto europeo.</a:t>
            </a:r>
            <a:endParaRPr lang="it-IT" sz="2400" dirty="0"/>
          </a:p>
        </p:txBody>
      </p:sp>
    </p:spTree>
    <p:extLst>
      <p:ext uri="{BB962C8B-B14F-4D97-AF65-F5344CB8AC3E}">
        <p14:creationId xmlns:p14="http://schemas.microsoft.com/office/powerpoint/2010/main" val="20572313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marL="0" indent="0" algn="just">
              <a:buNone/>
            </a:pPr>
            <a:r>
              <a:rPr lang="it-IT" sz="2400" dirty="0" smtClean="0"/>
              <a:t>Obiettivo dei contratti a termine = favorire l’inserimento professionale dei lavoratori anziani disoccupati se e in quanto questi ultimi si trovano di fronte a difficoltà gravi nella ricerca di una nuova occupazione. </a:t>
            </a:r>
          </a:p>
          <a:p>
            <a:pPr marL="0" indent="0" algn="just">
              <a:buNone/>
            </a:pPr>
            <a:r>
              <a:rPr lang="it-IT" sz="2000" dirty="0" smtClean="0"/>
              <a:t>«Una normativa, nella misura in cui considera l’età del lavoratore … come unico criterio di applicazione di un contratto di lavoro a tempo determinato, senza che sia stato dimostrato che la fissazione di un limite di età … sia obiettivamente necessaria per la realizzazione dell’obiettivo dell’inserimento professionale dei lavoratori anziani in disoccupazione, deve considerarsi eccedente quanto è appropriato e necessario per raggiungere la finalità perseguita. Il rispetto del principio di proporzionalità prescrive di conciliare il principio di parità di trattamento con l’esigenza del fine perseguito».</a:t>
            </a:r>
            <a:endParaRPr lang="it-IT" sz="2000" dirty="0"/>
          </a:p>
        </p:txBody>
      </p:sp>
    </p:spTree>
    <p:extLst>
      <p:ext uri="{BB962C8B-B14F-4D97-AF65-F5344CB8AC3E}">
        <p14:creationId xmlns:p14="http://schemas.microsoft.com/office/powerpoint/2010/main" val="6631268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r>
              <a:rPr lang="it-IT" sz="2400" dirty="0" smtClean="0"/>
              <a:t>Corte di giustizia (sentenza </a:t>
            </a:r>
            <a:r>
              <a:rPr lang="it-IT" sz="2400" dirty="0" err="1" smtClean="0"/>
              <a:t>Kamberaj</a:t>
            </a:r>
            <a:r>
              <a:rPr lang="it-IT" sz="2400" dirty="0" smtClean="0"/>
              <a:t> 2012).</a:t>
            </a:r>
          </a:p>
          <a:p>
            <a:r>
              <a:rPr lang="it-IT" sz="2400" dirty="0" smtClean="0"/>
              <a:t>Norma della provincia di Bolzano = sussidio per l’alloggio.</a:t>
            </a:r>
          </a:p>
          <a:p>
            <a:r>
              <a:rPr lang="it-IT" sz="2400" dirty="0" smtClean="0"/>
              <a:t>I fondi sono però diversi tra cittadini dello Stato appartenenti ai tre gruppi linguistici (italiano, tedesco, ladino) e cittadini di Paesi terzi (non appartenenti all’Unione europea).</a:t>
            </a:r>
          </a:p>
          <a:p>
            <a:r>
              <a:rPr lang="it-IT" sz="2400" dirty="0" smtClean="0"/>
              <a:t>Direttiva europea del 2003 n. 109 sulla parità di trattamento.</a:t>
            </a:r>
          </a:p>
          <a:p>
            <a:r>
              <a:rPr lang="it-IT" sz="2400" dirty="0" smtClean="0"/>
              <a:t>Il diritto europeo non può consentire che vi sia una legge statale o regionale che, «per quanto riguarda la concessione di un sussidio per l’alloggio, riservi ad un cittadino di un Paese terzo … un trattamento diverso rispetto a quello che viene riservato ai cittadini nazionali residenti nella medesima provincia o regione nell’ambito della distribuzione dei fondi destinati al sussidio stesso».</a:t>
            </a:r>
            <a:endParaRPr lang="it-IT" sz="2400" dirty="0"/>
          </a:p>
        </p:txBody>
      </p:sp>
    </p:spTree>
    <p:extLst>
      <p:ext uri="{BB962C8B-B14F-4D97-AF65-F5344CB8AC3E}">
        <p14:creationId xmlns:p14="http://schemas.microsoft.com/office/powerpoint/2010/main" val="5472515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gn="just"/>
            <a:r>
              <a:rPr lang="it-IT" dirty="0" smtClean="0"/>
              <a:t>Sentenza </a:t>
            </a:r>
            <a:r>
              <a:rPr lang="it-IT" dirty="0" err="1" smtClean="0"/>
              <a:t>Kamberaj</a:t>
            </a:r>
            <a:r>
              <a:rPr lang="it-IT" dirty="0" smtClean="0"/>
              <a:t> = la legge della provincia autonoma di Bolzano nella distribuzione dei fondi per l’alloggio viola il principio della parità di trattamento fra cittadini dell’Unione europea e cittadini di Stati terzi quando questi ultimi hanno lo status di soggiornanti di lungo periodo in uno Stato membro dell’Unione europea. </a:t>
            </a:r>
            <a:endParaRPr lang="it-IT" dirty="0"/>
          </a:p>
        </p:txBody>
      </p:sp>
    </p:spTree>
    <p:extLst>
      <p:ext uri="{BB962C8B-B14F-4D97-AF65-F5344CB8AC3E}">
        <p14:creationId xmlns:p14="http://schemas.microsoft.com/office/powerpoint/2010/main" val="19609306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it-IT" sz="2800" dirty="0" smtClean="0"/>
              <a:t>Principio di non discriminazione = sentenze che impongono agli Stati di adottare prestazione in favore delle persone.</a:t>
            </a:r>
          </a:p>
          <a:p>
            <a:endParaRPr lang="it-IT" sz="2800" dirty="0"/>
          </a:p>
          <a:p>
            <a:r>
              <a:rPr lang="it-IT" sz="2800" dirty="0" smtClean="0"/>
              <a:t>Sentenza che hanno un impatto economico e sociale sui bilanci degli Stati. </a:t>
            </a:r>
          </a:p>
          <a:p>
            <a:endParaRPr lang="it-IT" sz="2800" dirty="0"/>
          </a:p>
          <a:p>
            <a:r>
              <a:rPr lang="it-IT" sz="2800" dirty="0" smtClean="0"/>
              <a:t>Corte di giustizia = giudice dei diritti = dare il senso di marcia all’ordinamento europeo ma anche agli ordinamenti degli Stati nazionali. </a:t>
            </a:r>
            <a:endParaRPr lang="it-IT" sz="2800" dirty="0"/>
          </a:p>
        </p:txBody>
      </p:sp>
    </p:spTree>
    <p:extLst>
      <p:ext uri="{BB962C8B-B14F-4D97-AF65-F5344CB8AC3E}">
        <p14:creationId xmlns:p14="http://schemas.microsoft.com/office/powerpoint/2010/main" val="21939599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pPr algn="just"/>
            <a:endParaRPr lang="it-IT" sz="2400" dirty="0" smtClean="0"/>
          </a:p>
          <a:p>
            <a:pPr algn="just"/>
            <a:r>
              <a:rPr lang="it-IT" sz="2000" dirty="0" smtClean="0"/>
              <a:t>Divieto di discriminazione in base alla nazionalità = era già previsto dal Trattato del 1957 sulla Comunità economica europea (art. 12).</a:t>
            </a:r>
          </a:p>
          <a:p>
            <a:pPr algn="just"/>
            <a:endParaRPr lang="it-IT" sz="2000" dirty="0"/>
          </a:p>
          <a:p>
            <a:pPr algn="just"/>
            <a:r>
              <a:rPr lang="it-IT" sz="2000" dirty="0" smtClean="0"/>
              <a:t>Divieto di discriminazione = effetti diretti verso gli Stati. </a:t>
            </a:r>
            <a:endParaRPr lang="it-IT" sz="2000" dirty="0"/>
          </a:p>
          <a:p>
            <a:pPr algn="just"/>
            <a:endParaRPr lang="it-IT" sz="2000" dirty="0" smtClean="0"/>
          </a:p>
          <a:p>
            <a:pPr algn="just"/>
            <a:r>
              <a:rPr lang="it-IT" sz="2000" dirty="0" smtClean="0"/>
              <a:t>Principio di uguaglianza viene introdotto nel Trattato di Amsterdam 1996 = combattere le discriminazioni basate sul sesso, sulla razza, sull’origine etnica, sulla religione, sulle convinzioni personali, handicap, età, tendenze sessuali (art. 13).</a:t>
            </a:r>
          </a:p>
          <a:p>
            <a:pPr algn="just"/>
            <a:endParaRPr lang="it-IT" sz="2000" dirty="0"/>
          </a:p>
          <a:p>
            <a:pPr algn="just"/>
            <a:r>
              <a:rPr lang="it-IT" sz="2000" dirty="0" smtClean="0"/>
              <a:t>Forme di discriminazioni che devono essere contrastate non tanto per le ricadute sul funzionamento del mercato interno quanto perché violano l’uguale dignità delle persone.</a:t>
            </a:r>
            <a:endParaRPr lang="it-IT"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algn="just"/>
            <a:r>
              <a:rPr lang="it-IT" sz="2400" dirty="0" smtClean="0"/>
              <a:t>Non discriminazione accompagnata alla richiesta di riconoscimento di un beneficio, di un interesse, vantaggio rifiutato per motivi di cittadinanza, sesso, razza, lingua,età, handicap, tendenze sessuali, origine etnica, convinzioni personali.</a:t>
            </a:r>
          </a:p>
          <a:p>
            <a:pPr algn="just"/>
            <a:endParaRPr lang="it-IT" sz="2400" dirty="0"/>
          </a:p>
          <a:p>
            <a:pPr algn="just"/>
            <a:r>
              <a:rPr lang="it-IT" sz="2400" dirty="0" smtClean="0"/>
              <a:t>Divieto di discriminazione per cittadinanza = </a:t>
            </a:r>
            <a:r>
              <a:rPr lang="it-IT" sz="2400" dirty="0"/>
              <a:t>s</a:t>
            </a:r>
            <a:r>
              <a:rPr lang="it-IT" sz="2400" dirty="0" smtClean="0"/>
              <a:t>entenze sui sussidi per frequentare i corsi universitari anche se privi di risorse, sulle riduzioni ferroviarie offerte ai componenti delle famiglie numerose, sugli aiuti per assicurare un minimo di sussistenza, sulle borse di studio per i famigliari dei lavoratori, sui prestiti a tasso zero concessi dalle banche alle famiglie numerose in occasione della nascita di un figlio.</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algn="just"/>
            <a:r>
              <a:rPr lang="it-IT" sz="2400" u="sng" dirty="0" smtClean="0"/>
              <a:t>Sentenza </a:t>
            </a:r>
            <a:r>
              <a:rPr lang="it-IT" sz="2400" u="sng" dirty="0" err="1" smtClean="0"/>
              <a:t>Ioannidis</a:t>
            </a:r>
            <a:r>
              <a:rPr lang="it-IT" sz="2400" u="sng" dirty="0" smtClean="0"/>
              <a:t> della Corte di giustizia 2005 </a:t>
            </a:r>
            <a:r>
              <a:rPr lang="it-IT" sz="2400" dirty="0" smtClean="0"/>
              <a:t>= divieto di discriminazione dei lavoratori a motivo della cittadinanza = uno Stato membro dell’Unione europea non può rifiutare di erogare il beneficio dell’indennità di disoccupazione giovanile ad un cittadino di un altro Stato membro alla ricerca di una prima occupazione per il solo fatto che l’interessato ha terminato i suoi studi secondari in un altro Paese dell’Unione europea.</a:t>
            </a:r>
          </a:p>
          <a:p>
            <a:pPr algn="just"/>
            <a:r>
              <a:rPr lang="it-IT" sz="2400" u="sng" dirty="0" smtClean="0"/>
              <a:t>Sentenza </a:t>
            </a:r>
            <a:r>
              <a:rPr lang="it-IT" sz="2400" u="sng" dirty="0" err="1" smtClean="0"/>
              <a:t>Petersen</a:t>
            </a:r>
            <a:r>
              <a:rPr lang="it-IT" sz="2400" u="sng" dirty="0" smtClean="0"/>
              <a:t> 2008 = è discriminatorio interrompere il versamento dei contributi di disoccupazione a causa del trasferimento di residenza del ricorrente in un altro Stato europeo.</a:t>
            </a:r>
            <a:endParaRPr lang="it-IT" sz="2400" u="sn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20000"/>
          </a:bodyPr>
          <a:lstStyle/>
          <a:p>
            <a:r>
              <a:rPr lang="it-IT" sz="2800" dirty="0" smtClean="0"/>
              <a:t>Principio di non discriminazione in ragione del sesso = estensione alle donne di  numerosi diritti.</a:t>
            </a:r>
          </a:p>
          <a:p>
            <a:r>
              <a:rPr lang="it-IT" sz="2800" dirty="0" smtClean="0"/>
              <a:t>Principio di non discriminazione = moltiplicatore dei diritti.</a:t>
            </a:r>
          </a:p>
          <a:p>
            <a:r>
              <a:rPr lang="it-IT" sz="2800" dirty="0" smtClean="0"/>
              <a:t>Duplice movimento dell’Unione europea (contraddizione):</a:t>
            </a:r>
          </a:p>
          <a:p>
            <a:r>
              <a:rPr lang="it-IT" sz="2800" dirty="0" smtClean="0"/>
              <a:t>1) </a:t>
            </a:r>
            <a:r>
              <a:rPr lang="it-IT" sz="2800" u="sng" dirty="0" smtClean="0"/>
              <a:t>rigore delle spese pubbliche</a:t>
            </a:r>
            <a:r>
              <a:rPr lang="it-IT" sz="2800" dirty="0" smtClean="0"/>
              <a:t>;</a:t>
            </a:r>
          </a:p>
          <a:p>
            <a:r>
              <a:rPr lang="it-IT" sz="2800" dirty="0" smtClean="0"/>
              <a:t>2) </a:t>
            </a:r>
            <a:r>
              <a:rPr lang="it-IT" sz="2800" u="sng" dirty="0" smtClean="0"/>
              <a:t>principio di non discriminazione = aumento dei diritti = aumento dei costi nei bilanci nazionali. </a:t>
            </a:r>
          </a:p>
          <a:p>
            <a:r>
              <a:rPr lang="it-IT" sz="2800" u="sng" dirty="0" smtClean="0"/>
              <a:t>L’Unione europea tramite il divieto di discriminazione impone agli Stati prestazioni sociali. Erogazione di prestazioni che le leggi nazionali non prevedono.</a:t>
            </a:r>
            <a:endParaRPr lang="it-IT" sz="2800" u="sng"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20000"/>
          </a:bodyPr>
          <a:lstStyle/>
          <a:p>
            <a:r>
              <a:rPr lang="it-IT" sz="2400" dirty="0" smtClean="0"/>
              <a:t>Tre sentenze importanti in tema di diritti sociali e di principio di non discriminazione.</a:t>
            </a:r>
          </a:p>
          <a:p>
            <a:r>
              <a:rPr lang="it-IT" sz="2400" dirty="0" smtClean="0"/>
              <a:t>Diritti dei transessuali = divieto di licenziamento di un transessuale a motivo del cambiamento del sesso = discriminazione vietata che lede dignità, uguaglianza e libertà (sentenza P.S. del 1996).</a:t>
            </a:r>
          </a:p>
          <a:p>
            <a:pPr marL="0" indent="0">
              <a:buNone/>
            </a:pPr>
            <a:endParaRPr lang="it-IT" sz="2400" dirty="0" smtClean="0"/>
          </a:p>
          <a:p>
            <a:pPr algn="just"/>
            <a:r>
              <a:rPr lang="it-IT" sz="2400" u="sng" dirty="0" smtClean="0"/>
              <a:t>Sentenza </a:t>
            </a:r>
            <a:r>
              <a:rPr lang="it-IT" sz="2400" i="1" u="sng" dirty="0" smtClean="0"/>
              <a:t>K.B. </a:t>
            </a:r>
            <a:r>
              <a:rPr lang="it-IT" sz="2400" u="sng" dirty="0" smtClean="0"/>
              <a:t>2004</a:t>
            </a:r>
            <a:r>
              <a:rPr lang="it-IT" sz="2400" i="1" u="sng" dirty="0" smtClean="0"/>
              <a:t> </a:t>
            </a:r>
            <a:r>
              <a:rPr lang="it-IT" sz="2400" dirty="0" smtClean="0"/>
              <a:t>= legge inglese non consente ad una signora (K.B.) di sposare il suo partner, nato donna e poi diventato uomo, a causa dell’impossibilità di cambiare il sesso nella registrazione dello stato civile.</a:t>
            </a:r>
          </a:p>
          <a:p>
            <a:pPr algn="just"/>
            <a:r>
              <a:rPr lang="it-IT" sz="2400" dirty="0" smtClean="0"/>
              <a:t>La signora K.B. non può ricevere la pensione di reversibilità  in conseguenza della morte del suo compagno dal momento che la pensione di reversibilità è riservata esclusivamente alle coppie sposate. </a:t>
            </a:r>
          </a:p>
          <a:p>
            <a:endParaRPr lang="it-IT" sz="2800" i="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pPr algn="just"/>
            <a:r>
              <a:rPr lang="it-IT" sz="2400" dirty="0" smtClean="0"/>
              <a:t>Sentenza </a:t>
            </a:r>
            <a:r>
              <a:rPr lang="it-IT" sz="2400" i="1" dirty="0" smtClean="0"/>
              <a:t>Richards 2006 </a:t>
            </a:r>
            <a:r>
              <a:rPr lang="it-IT" sz="2400" dirty="0" smtClean="0"/>
              <a:t>= una signora nata uomo e successivamente sottopostasi ad intervento per diventare donna non può accedere alla pensione all’età di 60 anni come tutte le donne a causa dell’impossibilità di modificare il proprio stato civile. </a:t>
            </a:r>
          </a:p>
          <a:p>
            <a:pPr algn="just"/>
            <a:r>
              <a:rPr lang="it-IT" sz="2400" dirty="0" smtClean="0"/>
              <a:t>Corte di giustizia = tutto ciò contrasta con il principio di non discriminazione.</a:t>
            </a:r>
          </a:p>
          <a:p>
            <a:pPr algn="just"/>
            <a:r>
              <a:rPr lang="it-IT" sz="2400" dirty="0" smtClean="0"/>
              <a:t>La disciplina della famiglia e dello stato civile spetta agli Stati.</a:t>
            </a:r>
          </a:p>
          <a:p>
            <a:pPr algn="just"/>
            <a:r>
              <a:rPr lang="it-IT" sz="2400" dirty="0" smtClean="0"/>
              <a:t>Qui però la legge britannica sulla famiglia e sullo stato civile incide e altera un diritto e un principio dell’Unione europea.</a:t>
            </a:r>
          </a:p>
          <a:p>
            <a:pPr algn="just"/>
            <a:r>
              <a:rPr lang="it-IT" sz="2400" dirty="0" smtClean="0"/>
              <a:t>Principio di non discriminazione = strumento per la realizzazione del diritto alla pensione di reversibilità e del diritto ad andare in pensione a 60 anni. </a:t>
            </a:r>
            <a:endParaRPr lang="it-IT"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r>
              <a:rPr lang="it-IT" sz="2800" dirty="0" smtClean="0"/>
              <a:t>Sentenza </a:t>
            </a:r>
            <a:r>
              <a:rPr lang="it-IT" sz="2800" i="1" dirty="0" err="1" smtClean="0"/>
              <a:t>Maruko</a:t>
            </a:r>
            <a:r>
              <a:rPr lang="it-IT" sz="2800" i="1" dirty="0" smtClean="0"/>
              <a:t> </a:t>
            </a:r>
            <a:r>
              <a:rPr lang="it-IT" sz="2800" dirty="0" smtClean="0"/>
              <a:t>= la Germania nega la pensione di reversibilità al partner superstite di una coppia omosessuale che aveva contratto una unione civile registrata. </a:t>
            </a:r>
          </a:p>
          <a:p>
            <a:r>
              <a:rPr lang="it-IT" sz="2800" dirty="0" smtClean="0"/>
              <a:t>Pensione di reversibilità è concessa solamente in caso di matrimonio. </a:t>
            </a:r>
          </a:p>
          <a:p>
            <a:r>
              <a:rPr lang="it-IT" sz="2800" dirty="0" smtClean="0"/>
              <a:t>Pensione di reversibilità = è una forma di retribuzione.</a:t>
            </a:r>
          </a:p>
          <a:p>
            <a:r>
              <a:rPr lang="it-IT" sz="2800" dirty="0" smtClean="0"/>
              <a:t>Differenza di trattamento tra matrimonio e unione civile è una discriminazione diretta in base all’orientamento sessuale. </a:t>
            </a:r>
            <a:endParaRPr lang="it-IT"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marL="0" indent="0">
              <a:buNone/>
            </a:pPr>
            <a:r>
              <a:rPr lang="it-IT" sz="2800" dirty="0" smtClean="0"/>
              <a:t>Sentenza Mangold 2005.</a:t>
            </a:r>
          </a:p>
          <a:p>
            <a:pPr marL="0" indent="0">
              <a:buNone/>
            </a:pPr>
            <a:r>
              <a:rPr lang="it-IT" sz="2800" dirty="0" smtClean="0"/>
              <a:t>Direttiva europea (vincola gli Stati solamente per quanto riguarda i fini da raggiungere).</a:t>
            </a:r>
          </a:p>
          <a:p>
            <a:pPr marL="0" indent="0">
              <a:buNone/>
            </a:pPr>
            <a:r>
              <a:rPr lang="it-IT" sz="2800" dirty="0" smtClean="0"/>
              <a:t>Le direttive vanno recepite nell’ordinamento nazionale (legge nazionale di attuazione delle direttive europee). </a:t>
            </a:r>
          </a:p>
          <a:p>
            <a:pPr marL="0" indent="0">
              <a:buNone/>
            </a:pPr>
            <a:r>
              <a:rPr lang="it-IT" sz="2800" dirty="0" smtClean="0"/>
              <a:t>Direttive quando sono precise, chiare e incondizionate = hanno effetti diretti.</a:t>
            </a:r>
          </a:p>
          <a:p>
            <a:pPr marL="0" indent="0">
              <a:buNone/>
            </a:pPr>
            <a:r>
              <a:rPr lang="it-IT" sz="2800" dirty="0" smtClean="0"/>
              <a:t>Direttiva europea n. 78 del 2000 sulla parità di trattamento nel lavoro. </a:t>
            </a:r>
            <a:endParaRPr lang="it-IT" sz="2800" dirty="0"/>
          </a:p>
        </p:txBody>
      </p:sp>
    </p:spTree>
    <p:extLst>
      <p:ext uri="{BB962C8B-B14F-4D97-AF65-F5344CB8AC3E}">
        <p14:creationId xmlns:p14="http://schemas.microsoft.com/office/powerpoint/2010/main" val="24003586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TotalTime>
  <Words>1413</Words>
  <Application>Microsoft Office PowerPoint</Application>
  <PresentationFormat>Presentazione su schermo (4:3)</PresentationFormat>
  <Paragraphs>67</Paragraphs>
  <Slides>15</Slides>
  <Notes>3</Notes>
  <HiddenSlides>0</HiddenSlides>
  <MMClips>0</MMClips>
  <ScaleCrop>false</ScaleCrop>
  <HeadingPairs>
    <vt:vector size="4" baseType="variant">
      <vt:variant>
        <vt:lpstr>Tema</vt:lpstr>
      </vt:variant>
      <vt:variant>
        <vt:i4>1</vt:i4>
      </vt:variant>
      <vt:variant>
        <vt:lpstr>Titoli diapositive</vt:lpstr>
      </vt:variant>
      <vt:variant>
        <vt:i4>15</vt:i4>
      </vt:variant>
    </vt:vector>
  </HeadingPairs>
  <TitlesOfParts>
    <vt:vector size="16" baseType="lpstr">
      <vt:lpstr>Tema di Office</vt:lpstr>
      <vt:lpstr>PRINCIPIO DI NON DISCRIMINAZIONE NELL’ORDINAMENTO EUROPEO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PRINCIPIO DI NON DISCRIMINAZIONE NELL’ORDINAMENTO EUROPEO</dc:title>
  <dc:creator>Daniele</dc:creator>
  <cp:lastModifiedBy>Matteo Nicolini</cp:lastModifiedBy>
  <cp:revision>25</cp:revision>
  <dcterms:created xsi:type="dcterms:W3CDTF">2013-11-30T17:44:58Z</dcterms:created>
  <dcterms:modified xsi:type="dcterms:W3CDTF">2014-12-02T08:45:02Z</dcterms:modified>
</cp:coreProperties>
</file>