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7FA5F-8455-42E3-972E-F1985AE946EE}" type="datetimeFigureOut">
              <a:rPr lang="it-IT" smtClean="0"/>
              <a:t>23/11/2012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6E822-6A6A-4254-B84A-4F2EF63114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7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6E822-6A6A-4254-B84A-4F2EF631142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385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C3F5-EE5D-4D59-BD91-00D87DE4AC40}" type="datetimeFigureOut">
              <a:rPr lang="it-IT" smtClean="0"/>
              <a:t>23/11/2012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F882-A26B-4AE5-9C97-BC0A47BA5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477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C3F5-EE5D-4D59-BD91-00D87DE4AC40}" type="datetimeFigureOut">
              <a:rPr lang="it-IT" smtClean="0"/>
              <a:t>23/11/2012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F882-A26B-4AE5-9C97-BC0A47BA5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865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C3F5-EE5D-4D59-BD91-00D87DE4AC40}" type="datetimeFigureOut">
              <a:rPr lang="it-IT" smtClean="0"/>
              <a:t>23/11/2012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F882-A26B-4AE5-9C97-BC0A47BA5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798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C3F5-EE5D-4D59-BD91-00D87DE4AC40}" type="datetimeFigureOut">
              <a:rPr lang="it-IT" smtClean="0"/>
              <a:t>23/11/2012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F882-A26B-4AE5-9C97-BC0A47BA5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70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C3F5-EE5D-4D59-BD91-00D87DE4AC40}" type="datetimeFigureOut">
              <a:rPr lang="it-IT" smtClean="0"/>
              <a:t>23/11/2012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F882-A26B-4AE5-9C97-BC0A47BA5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0435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C3F5-EE5D-4D59-BD91-00D87DE4AC40}" type="datetimeFigureOut">
              <a:rPr lang="it-IT" smtClean="0"/>
              <a:t>23/11/2012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F882-A26B-4AE5-9C97-BC0A47BA5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94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C3F5-EE5D-4D59-BD91-00D87DE4AC40}" type="datetimeFigureOut">
              <a:rPr lang="it-IT" smtClean="0"/>
              <a:t>23/11/2012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F882-A26B-4AE5-9C97-BC0A47BA5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713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C3F5-EE5D-4D59-BD91-00D87DE4AC40}" type="datetimeFigureOut">
              <a:rPr lang="it-IT" smtClean="0"/>
              <a:t>23/11/2012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F882-A26B-4AE5-9C97-BC0A47BA5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412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C3F5-EE5D-4D59-BD91-00D87DE4AC40}" type="datetimeFigureOut">
              <a:rPr lang="it-IT" smtClean="0"/>
              <a:t>23/11/2012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F882-A26B-4AE5-9C97-BC0A47BA5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651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C3F5-EE5D-4D59-BD91-00D87DE4AC40}" type="datetimeFigureOut">
              <a:rPr lang="it-IT" smtClean="0"/>
              <a:t>23/11/2012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F882-A26B-4AE5-9C97-BC0A47BA5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9681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C3F5-EE5D-4D59-BD91-00D87DE4AC40}" type="datetimeFigureOut">
              <a:rPr lang="it-IT" smtClean="0"/>
              <a:t>23/11/2012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F882-A26B-4AE5-9C97-BC0A47BA5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6929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1C3F5-EE5D-4D59-BD91-00D87DE4AC40}" type="datetimeFigureOut">
              <a:rPr lang="it-IT" smtClean="0"/>
              <a:t>23/11/2012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1F882-A26B-4AE5-9C97-BC0A47BA5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11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 DIRITTI FONDAMENTALI. CASI CONCRETI.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b="1" dirty="0" smtClean="0"/>
          </a:p>
          <a:p>
            <a:r>
              <a:rPr lang="it-IT" b="1" dirty="0" smtClean="0"/>
              <a:t>Diritto = scienza pratica</a:t>
            </a:r>
          </a:p>
          <a:p>
            <a:endParaRPr lang="it-IT" b="1" dirty="0"/>
          </a:p>
          <a:p>
            <a:r>
              <a:rPr lang="it-IT" b="1" dirty="0" smtClean="0"/>
              <a:t>Diritto multilivello = diritto giurisprudenziale</a:t>
            </a:r>
          </a:p>
          <a:p>
            <a:endParaRPr lang="it-IT" b="1" dirty="0"/>
          </a:p>
          <a:p>
            <a:r>
              <a:rPr lang="it-IT" b="1" dirty="0" smtClean="0"/>
              <a:t>Policy debole = Giudici </a:t>
            </a:r>
            <a:r>
              <a:rPr lang="it-IT" b="1" dirty="0" smtClean="0"/>
              <a:t>protagonisti dal punto di vista istituzionale</a:t>
            </a:r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420072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GRANDE CAMERA 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dirty="0" smtClean="0"/>
              <a:t>Margine nazionale di apprezzamento.</a:t>
            </a:r>
          </a:p>
          <a:p>
            <a:endParaRPr lang="it-IT" sz="2800" b="1" dirty="0"/>
          </a:p>
          <a:p>
            <a:r>
              <a:rPr lang="it-IT" sz="2800" b="1" dirty="0" smtClean="0"/>
              <a:t>Margine di discrezionalità = rapporto tra funzioni in materia di educazione e insegnamento, da un lato, e rispetto del diritto dei genitori di assicurare tale eduzione e insegnamento secondo le convinzioni religiose e filosofiche.</a:t>
            </a:r>
          </a:p>
          <a:p>
            <a:endParaRPr lang="it-IT" sz="2800" b="1" dirty="0"/>
          </a:p>
          <a:p>
            <a:r>
              <a:rPr lang="it-IT" sz="2800" b="1" dirty="0" smtClean="0"/>
              <a:t>Crocifisso = tradizione nazionale (margine nazionale di apprezzamento).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13621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CONTROLLO DELLA CORTE EDU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Vi è stata la violazione della libertà religiosa negativa (libertà di non credere)?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NO = crocifisso è un simbolo passivo </a:t>
            </a:r>
          </a:p>
          <a:p>
            <a:endParaRPr lang="it-IT" sz="2800" b="1" dirty="0"/>
          </a:p>
          <a:p>
            <a:r>
              <a:rPr lang="it-IT" sz="2800" b="1" dirty="0" smtClean="0"/>
              <a:t>Crocifisso non è paragonabile ad un discorso didattico o alla partecipazione ad un rito o attività religiosa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22806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COME E’ FATTA UNA SENTENZA DELLA CORTE EDU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- Fatto</a:t>
            </a:r>
            <a:endParaRPr lang="it-IT" b="1" dirty="0"/>
          </a:p>
          <a:p>
            <a:pPr marL="0" indent="0">
              <a:buNone/>
            </a:pPr>
            <a:r>
              <a:rPr lang="it-IT" b="1" dirty="0" smtClean="0"/>
              <a:t>- Diritto e prassi dell’ordinamento giuridico nazionale</a:t>
            </a:r>
          </a:p>
          <a:p>
            <a:pPr marL="0" indent="0">
              <a:buNone/>
            </a:pPr>
            <a:r>
              <a:rPr lang="it-IT" b="1" dirty="0" smtClean="0"/>
              <a:t>- Argomenti della ricorrente</a:t>
            </a:r>
            <a:endParaRPr lang="it-IT" b="1" dirty="0"/>
          </a:p>
          <a:p>
            <a:pPr marL="0" indent="0">
              <a:buNone/>
            </a:pPr>
            <a:r>
              <a:rPr lang="it-IT" b="1" dirty="0" smtClean="0"/>
              <a:t>- Argomenti del Governo</a:t>
            </a:r>
            <a:endParaRPr lang="it-IT" b="1" dirty="0"/>
          </a:p>
          <a:p>
            <a:pPr marL="0" indent="0">
              <a:buNone/>
            </a:pPr>
            <a:r>
              <a:rPr lang="it-IT" b="1" dirty="0" smtClean="0"/>
              <a:t>- Valutazione della Corte</a:t>
            </a:r>
          </a:p>
          <a:p>
            <a:pPr marL="0" indent="0">
              <a:buNone/>
            </a:pPr>
            <a:r>
              <a:rPr lang="it-IT" b="1" dirty="0" smtClean="0"/>
              <a:t>- Opinione dissenziente</a:t>
            </a:r>
          </a:p>
          <a:p>
            <a:pPr marL="0" indent="0">
              <a:buNone/>
            </a:pPr>
            <a:endParaRPr lang="it-IT" b="1" dirty="0" smtClean="0"/>
          </a:p>
          <a:p>
            <a:endParaRPr lang="it-IT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0151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IL RAPPORTO TRA SFERA PUBBLICA E SIMBOLI RELIGIOSI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CASO LAUTSI</a:t>
            </a:r>
          </a:p>
          <a:p>
            <a:endParaRPr lang="it-IT" b="1" dirty="0"/>
          </a:p>
          <a:p>
            <a:r>
              <a:rPr lang="it-IT" b="1" dirty="0" smtClean="0"/>
              <a:t>VALORE DEL PRINCIPIO DI LAICITA’ </a:t>
            </a:r>
          </a:p>
          <a:p>
            <a:endParaRPr lang="it-IT" b="1" dirty="0"/>
          </a:p>
          <a:p>
            <a:r>
              <a:rPr lang="it-IT" b="1" dirty="0" smtClean="0"/>
              <a:t>COME SI REALIZZA LA LAICITA’ IN UNA DEMOCRAZIA PLURALISTICA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61835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NATURA DEL SIMBOLO IN UN LUOGO PUBBLICO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b="1" u="sng" dirty="0" smtClean="0"/>
              <a:t>RAPPORTO TRA EGUAGLIANZA DI TRATTAMENTO, DIVIETO DI DISCRIMINAZIONE E LIBERTA’ RELIGIOSA</a:t>
            </a:r>
          </a:p>
          <a:p>
            <a:endParaRPr lang="it-IT" b="1" dirty="0"/>
          </a:p>
          <a:p>
            <a:r>
              <a:rPr lang="it-IT" b="1" dirty="0" smtClean="0"/>
              <a:t>- NATURA RELIGIOSA = ESCLUDENTE</a:t>
            </a:r>
          </a:p>
          <a:p>
            <a:endParaRPr lang="it-IT" b="1" dirty="0"/>
          </a:p>
          <a:p>
            <a:r>
              <a:rPr lang="it-IT" b="1" dirty="0" smtClean="0"/>
              <a:t>- NATURA CULTURALE = UNIFICANTE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7720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Signora </a:t>
            </a:r>
            <a:r>
              <a:rPr lang="it-IT" sz="2800" b="1" dirty="0" err="1" smtClean="0"/>
              <a:t>lautsi</a:t>
            </a:r>
            <a:r>
              <a:rPr lang="it-IT" sz="2800" b="1" dirty="0" smtClean="0"/>
              <a:t> = crocifisso </a:t>
            </a:r>
            <a:r>
              <a:rPr lang="it-IT" sz="2800" b="1" dirty="0" err="1" smtClean="0"/>
              <a:t>e</a:t>
            </a:r>
            <a:r>
              <a:rPr lang="it-IT" sz="2800" b="1" dirty="0" err="1" smtClean="0"/>
              <a:t>’</a:t>
            </a:r>
            <a:r>
              <a:rPr lang="it-IT" sz="2800" b="1" dirty="0" smtClean="0"/>
              <a:t> </a:t>
            </a:r>
            <a:r>
              <a:rPr lang="it-IT" sz="2800" b="1" dirty="0" smtClean="0"/>
              <a:t>un simbolo religioso = violazione della </a:t>
            </a:r>
            <a:r>
              <a:rPr lang="it-IT" sz="2800" b="1" dirty="0" err="1" smtClean="0"/>
              <a:t>liberta’</a:t>
            </a:r>
            <a:r>
              <a:rPr lang="it-IT" sz="2800" b="1" dirty="0" smtClean="0"/>
              <a:t> di credere e della </a:t>
            </a:r>
            <a:r>
              <a:rPr lang="it-IT" sz="2800" b="1" dirty="0" err="1" smtClean="0"/>
              <a:t>liberta’</a:t>
            </a:r>
            <a:r>
              <a:rPr lang="it-IT" sz="2800" b="1" dirty="0" smtClean="0"/>
              <a:t> di non credere</a:t>
            </a:r>
          </a:p>
          <a:p>
            <a:pPr marL="0" indent="0">
              <a:buNone/>
            </a:pPr>
            <a:endParaRPr lang="it-IT" sz="2800" b="1" dirty="0" smtClean="0"/>
          </a:p>
          <a:p>
            <a:r>
              <a:rPr lang="it-IT" sz="2800" b="1" dirty="0" smtClean="0"/>
              <a:t>Governo italiano = crocifisso è un simbolo culturale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rapporto tra libertà religiosa e libertà di educazione</a:t>
            </a:r>
          </a:p>
          <a:p>
            <a:endParaRPr lang="it-IT" sz="2800" b="1" dirty="0"/>
          </a:p>
          <a:p>
            <a:r>
              <a:rPr lang="it-IT" sz="2800" b="1" dirty="0" smtClean="0"/>
              <a:t>Vi è un margine nazionale di apprezzamento?</a:t>
            </a:r>
          </a:p>
          <a:p>
            <a:endParaRPr lang="it-IT" sz="2800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9767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Corte europea dei diritti dell’uomo = garanzia del nocciolo duro dei diritti = il contenuto minimo di tutela dei diritti.</a:t>
            </a:r>
          </a:p>
          <a:p>
            <a:endParaRPr lang="it-IT" sz="2800" b="1" dirty="0"/>
          </a:p>
          <a:p>
            <a:endParaRPr lang="it-IT" sz="2800" b="1" dirty="0" smtClean="0"/>
          </a:p>
          <a:p>
            <a:r>
              <a:rPr lang="it-IT" sz="2800" b="1" dirty="0" smtClean="0"/>
              <a:t>Rispetto della tradizioni storiche nazionali</a:t>
            </a:r>
          </a:p>
          <a:p>
            <a:endParaRPr lang="it-IT" sz="2800" b="1" dirty="0"/>
          </a:p>
          <a:p>
            <a:endParaRPr lang="it-IT" sz="2800" b="1" dirty="0" smtClean="0"/>
          </a:p>
          <a:p>
            <a:r>
              <a:rPr lang="it-IT" sz="2800" b="1" dirty="0" smtClean="0"/>
              <a:t>Tutela sussidiaria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12445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II SEZIONE CORTE EUROPEA DEI DIRITTI DELL’UOMO - 3 NOVEMBRE 2009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dirty="0" smtClean="0"/>
              <a:t>Corte costituzionale n. 508/2000 = laicità è equidistanza e imparzialità = Stato pluralistico</a:t>
            </a:r>
          </a:p>
          <a:p>
            <a:endParaRPr lang="it-IT" sz="2800" b="1" dirty="0"/>
          </a:p>
          <a:p>
            <a:endParaRPr lang="it-IT" sz="2800" b="1" dirty="0" smtClean="0"/>
          </a:p>
          <a:p>
            <a:r>
              <a:rPr lang="it-IT" sz="2800" b="1" dirty="0" smtClean="0"/>
              <a:t>Art. 2 Protocollo n. 1 e art. 9 CEDU = educazione, insegnamento e libertà di pensiero, di coscienza e di religione</a:t>
            </a:r>
          </a:p>
          <a:p>
            <a:endParaRPr lang="it-IT" sz="2800" b="1" dirty="0"/>
          </a:p>
          <a:p>
            <a:r>
              <a:rPr lang="it-IT" sz="2800" b="1" dirty="0" smtClean="0"/>
              <a:t>Art. 2 Protocollo n. 1 = pluralismo educativo – società democratica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83550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……..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800" b="1" dirty="0" smtClean="0"/>
              <a:t>Scuola = luogo di incontro di diverse religioni e convinzioni filosofiche </a:t>
            </a:r>
          </a:p>
          <a:p>
            <a:endParaRPr lang="it-IT" sz="2800" b="1" dirty="0"/>
          </a:p>
          <a:p>
            <a:r>
              <a:rPr lang="it-IT" sz="2800" b="1" dirty="0" smtClean="0"/>
              <a:t>Stato = obbligo di vigilare </a:t>
            </a:r>
            <a:r>
              <a:rPr lang="it-IT" sz="2800" b="1" dirty="0" err="1" smtClean="0"/>
              <a:t>affinchè</a:t>
            </a:r>
            <a:r>
              <a:rPr lang="it-IT" sz="2800" b="1" dirty="0" smtClean="0"/>
              <a:t> le informazioni e le conoscenze dei programmi siano diffuse in modo oggettivo, critico e pluralistico.</a:t>
            </a:r>
          </a:p>
          <a:p>
            <a:endParaRPr lang="it-IT" sz="2800" b="1" dirty="0"/>
          </a:p>
          <a:p>
            <a:r>
              <a:rPr lang="it-IT" sz="2800" b="1" dirty="0" smtClean="0"/>
              <a:t>Stato = dovere di neutralità e di imparzialità è incompatibile con un potere che discrezionalmente intervenga sulla legittimità di un credo religioso o delle modalità di espressione del credo stesso.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23908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….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Crocifisso = non è un simbolo storico</a:t>
            </a:r>
          </a:p>
          <a:p>
            <a:pPr marL="0" indent="0">
              <a:buNone/>
            </a:pPr>
            <a:endParaRPr lang="it-IT" sz="2800" b="1" dirty="0" smtClean="0"/>
          </a:p>
          <a:p>
            <a:r>
              <a:rPr lang="it-IT" sz="2800" b="1" dirty="0" smtClean="0"/>
              <a:t>Crocifisso = simbolo religioso</a:t>
            </a:r>
          </a:p>
          <a:p>
            <a:endParaRPr lang="it-IT" sz="2800" b="1" dirty="0"/>
          </a:p>
          <a:p>
            <a:r>
              <a:rPr lang="it-IT" sz="2800" b="1" dirty="0" smtClean="0"/>
              <a:t>Violazione del diritto dei genitori di eduzione secondo le proprie convinzioni </a:t>
            </a:r>
          </a:p>
          <a:p>
            <a:endParaRPr lang="it-IT" sz="2800" b="1" dirty="0"/>
          </a:p>
          <a:p>
            <a:r>
              <a:rPr lang="it-IT" sz="2800" b="1" dirty="0" smtClean="0"/>
              <a:t>Violazione dell’obbligo di neutralità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94780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447</Words>
  <Application>Microsoft Office PowerPoint</Application>
  <PresentationFormat>Presentazione su schermo (4:3)</PresentationFormat>
  <Paragraphs>76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I DIRITTI FONDAMENTALI. CASI CONCRETI.</vt:lpstr>
      <vt:lpstr>COME E’ FATTA UNA SENTENZA DELLA CORTE EDU</vt:lpstr>
      <vt:lpstr>IL RAPPORTO TRA SFERA PUBBLICA E SIMBOLI RELIGIOSI</vt:lpstr>
      <vt:lpstr>NATURA DEL SIMBOLO IN UN LUOGO PUBBLICO</vt:lpstr>
      <vt:lpstr>Presentazione standard di PowerPoint</vt:lpstr>
      <vt:lpstr>Presentazione standard di PowerPoint</vt:lpstr>
      <vt:lpstr>II SEZIONE CORTE EUROPEA DEI DIRITTI DELL’UOMO - 3 NOVEMBRE 2009</vt:lpstr>
      <vt:lpstr>CONTINUA ……..</vt:lpstr>
      <vt:lpstr>CONTINUA ….</vt:lpstr>
      <vt:lpstr>GRANDE CAMERA </vt:lpstr>
      <vt:lpstr>CONTROLLO DELLA CORTE EDU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DIRITTI FONDAMENTALI. CASI CONCRETI.</dc:title>
  <dc:creator>Daniele Butturini</dc:creator>
  <cp:lastModifiedBy>Daniele Butturini</cp:lastModifiedBy>
  <cp:revision>13</cp:revision>
  <dcterms:created xsi:type="dcterms:W3CDTF">2012-11-22T14:20:34Z</dcterms:created>
  <dcterms:modified xsi:type="dcterms:W3CDTF">2012-11-23T15:18:04Z</dcterms:modified>
</cp:coreProperties>
</file>