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45" autoAdjust="0"/>
  </p:normalViewPr>
  <p:slideViewPr>
    <p:cSldViewPr>
      <p:cViewPr>
        <p:scale>
          <a:sx n="112" d="100"/>
          <a:sy n="112" d="100"/>
        </p:scale>
        <p:origin x="-640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60E12-725B-6D42-B6A3-28E5E9717A28}" type="datetimeFigureOut">
              <a:rPr lang="it-IT" smtClean="0"/>
              <a:t>5/20/14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2B776-343F-794B-8099-5059BF9C466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344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E845D-399A-3146-B15B-2DAE2F7E0AE2}" type="datetimeFigureOut">
              <a:rPr lang="it-IT" smtClean="0"/>
              <a:t>5/20/14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74684-528B-CE48-9774-3C46BF8AD0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1738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90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90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90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DC932D9-E23C-AB4A-A411-FD756DCEB6A2}" type="slidenum">
              <a:rPr lang="it-IT" sz="1300"/>
              <a:pPr eaLnBrk="1" hangingPunct="1"/>
              <a:t>2</a:t>
            </a:fld>
            <a:endParaRPr lang="it-IT" sz="13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24E3-5FB0-4C49-BF1F-97EFF8D14EC5}" type="datetime1">
              <a:rPr lang="en-US" smtClean="0"/>
              <a:t>5/20/14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11E4-4148-DF40-82B2-79685AE5E7CF}" type="datetime1">
              <a:rPr lang="en-US" smtClean="0"/>
              <a:t>5/20/14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BB56-7243-C94B-B358-D013B3A36AB4}" type="datetime1">
              <a:rPr lang="en-US" smtClean="0"/>
              <a:t>5/20/14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B0CBE-AFFC-0A44-93AF-48452F1A5951}" type="datetime1">
              <a:rPr lang="en-US" smtClean="0"/>
              <a:t>5/20/14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702-AB7C-4546-9CB0-F44AD9FF663F}" type="datetime1">
              <a:rPr lang="en-US" smtClean="0"/>
              <a:t>5/20/14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4BF6B-75E6-014D-AAFC-DB3C4286E76B}" type="datetime1">
              <a:rPr lang="en-US" smtClean="0"/>
              <a:t>5/20/14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422-22AD-7848-8F89-C7C8E26DBB8F}" type="datetime1">
              <a:rPr lang="en-US" smtClean="0"/>
              <a:t>5/20/14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0073-530C-1E4F-BD3C-B69297EF83A8}" type="datetime1">
              <a:rPr lang="en-US" smtClean="0"/>
              <a:t>5/20/14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8A00-E0AD-8B43-870C-4D5CA335FC5B}" type="datetime1">
              <a:rPr lang="en-US" smtClean="0"/>
              <a:t>5/20/14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46AF3-2D6E-754C-BD7C-63A20571AD70}" type="datetime1">
              <a:rPr lang="en-US" smtClean="0"/>
              <a:t>5/20/14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00DF-B6F1-2343-9BF8-80D01A168CE5}" type="datetime1">
              <a:rPr lang="en-US" smtClean="0"/>
              <a:t>5/20/14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9BCFA-4E59-894C-8958-C52D3F47AB21}" type="datetime1">
              <a:rPr lang="en-US" smtClean="0"/>
              <a:t>5/20/14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2EB34-AB80-4C38-BED8-C66379DC254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71600" y="1977221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VI Esperienza  </a:t>
            </a: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laboratorio di Chimica organica 2013-2014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Carboidrati riducenti e non riducenti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10"/>
          <p:cNvSpPr txBox="1">
            <a:spLocks noChangeArrowheads="1"/>
          </p:cNvSpPr>
          <p:nvPr/>
        </p:nvSpPr>
        <p:spPr bwMode="auto">
          <a:xfrm>
            <a:off x="3059832" y="188640"/>
            <a:ext cx="3257396" cy="4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3905" tIns="66952" rIns="133905" bIns="6695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b="1" dirty="0">
                <a:solidFill>
                  <a:srgbClr val="0000FF"/>
                </a:solidFill>
                <a:latin typeface="Comic Sans MS" charset="0"/>
              </a:rPr>
              <a:t>Carboidrati: ossidazione</a:t>
            </a:r>
          </a:p>
        </p:txBody>
      </p:sp>
      <p:sp>
        <p:nvSpPr>
          <p:cNvPr id="31748" name="Text Box 11"/>
          <p:cNvSpPr txBox="1">
            <a:spLocks noChangeArrowheads="1"/>
          </p:cNvSpPr>
          <p:nvPr/>
        </p:nvSpPr>
        <p:spPr bwMode="auto">
          <a:xfrm>
            <a:off x="285312" y="662011"/>
            <a:ext cx="8751184" cy="75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3905" tIns="66952" rIns="133905" bIns="6695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latin typeface="Arial" charset="0"/>
              </a:rPr>
              <a:t>Come tutte le aldeidi, anche gli aldosi possono ossidarsi per dare acidi carbossilici.</a:t>
            </a: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323528" y="1804267"/>
            <a:ext cx="8352928" cy="4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3905" tIns="66952" rIns="133905" bIns="6695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latin typeface="Arial" charset="0"/>
              </a:rPr>
              <a:t>ossidazione blanda: si utilizzano sali di Ag</a:t>
            </a:r>
            <a:r>
              <a:rPr lang="it-IT" sz="2000" baseline="30000" dirty="0">
                <a:latin typeface="Arial" charset="0"/>
              </a:rPr>
              <a:t>+</a:t>
            </a:r>
            <a:r>
              <a:rPr lang="it-IT" sz="2000" dirty="0">
                <a:latin typeface="Arial" charset="0"/>
              </a:rPr>
              <a:t> o Cu</a:t>
            </a:r>
            <a:r>
              <a:rPr lang="it-IT" sz="2000" baseline="30000" dirty="0">
                <a:latin typeface="Arial" charset="0"/>
              </a:rPr>
              <a:t>2+ </a:t>
            </a:r>
            <a:r>
              <a:rPr lang="it-IT" sz="2000" dirty="0">
                <a:latin typeface="Arial" charset="0"/>
              </a:rPr>
              <a:t>per saggi </a:t>
            </a:r>
            <a:r>
              <a:rPr lang="it-IT" sz="2000" dirty="0" smtClean="0">
                <a:latin typeface="Arial" charset="0"/>
              </a:rPr>
              <a:t>chimici</a:t>
            </a:r>
            <a:endParaRPr lang="it-IT" sz="2000" dirty="0">
              <a:latin typeface="Arial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1475656" y="2780929"/>
            <a:ext cx="6798400" cy="2880320"/>
            <a:chOff x="1475656" y="2780929"/>
            <a:chExt cx="6798400" cy="2880320"/>
          </a:xfrm>
        </p:grpSpPr>
        <p:pic>
          <p:nvPicPr>
            <p:cNvPr id="31749" name="Picture 5" descr="cap-25_0020"/>
            <p:cNvPicPr>
              <a:picLocks noGrp="1" noChangeAspect="1" noChangeArrowheads="1"/>
            </p:cNvPicPr>
            <p:nvPr>
              <p:ph sz="half" idx="1"/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475656" y="2780929"/>
              <a:ext cx="6798400" cy="2880320"/>
            </a:xfrm>
            <a:noFill/>
          </p:spPr>
        </p:pic>
        <p:sp>
          <p:nvSpPr>
            <p:cNvPr id="10" name="Rettangolo 9"/>
            <p:cNvSpPr/>
            <p:nvPr/>
          </p:nvSpPr>
          <p:spPr>
            <a:xfrm>
              <a:off x="5940152" y="4149080"/>
              <a:ext cx="648072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5917472" y="3766360"/>
              <a:ext cx="720080" cy="338554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 smtClean="0"/>
                <a:t>Cu</a:t>
              </a:r>
              <a:r>
                <a:rPr lang="it-IT" sz="1600" baseline="30000" dirty="0" smtClean="0"/>
                <a:t>2+</a:t>
              </a:r>
              <a:endParaRPr lang="it-IT" sz="1600" baseline="30000" dirty="0"/>
            </a:p>
          </p:txBody>
        </p:sp>
      </p:grp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23528" y="5866332"/>
            <a:ext cx="8352928" cy="75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3905" tIns="66952" rIns="133905" bIns="6695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000" dirty="0" smtClean="0">
                <a:latin typeface="Arial" charset="0"/>
              </a:rPr>
              <a:t>Gli zuccheri che per ossidazione formano acidi </a:t>
            </a:r>
            <a:r>
              <a:rPr lang="it-IT" sz="2000" dirty="0" err="1" smtClean="0">
                <a:latin typeface="Arial" charset="0"/>
              </a:rPr>
              <a:t>aldonici</a:t>
            </a:r>
            <a:r>
              <a:rPr lang="it-IT" sz="2000" dirty="0" smtClean="0">
                <a:latin typeface="Arial" charset="0"/>
              </a:rPr>
              <a:t> sono detti</a:t>
            </a:r>
            <a:r>
              <a:rPr lang="it-IT" sz="2000" u="sng" dirty="0" smtClean="0">
                <a:solidFill>
                  <a:srgbClr val="0000FF"/>
                </a:solidFill>
                <a:latin typeface="Arial" charset="0"/>
              </a:rPr>
              <a:t> zuccheri riducenti</a:t>
            </a:r>
            <a:endParaRPr lang="it-IT" sz="2000" u="sng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2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27784" y="692696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 smtClean="0">
                <a:latin typeface="Times New Roman" pitchFamily="18" charset="0"/>
                <a:cs typeface="Times New Roman" pitchFamily="18" charset="0"/>
              </a:rPr>
              <a:t>Saggio di </a:t>
            </a:r>
            <a:r>
              <a:rPr lang="it-IT" sz="3200" u="sng" dirty="0" err="1" smtClean="0">
                <a:latin typeface="Times New Roman" pitchFamily="18" charset="0"/>
                <a:cs typeface="Times New Roman" pitchFamily="18" charset="0"/>
              </a:rPr>
              <a:t>Benedict</a:t>
            </a:r>
            <a:endParaRPr lang="it-IT" sz="3200" u="sng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556792"/>
            <a:ext cx="8496944" cy="3718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Scopo dell’esperienza: </a:t>
            </a:r>
          </a:p>
          <a:p>
            <a:pPr>
              <a:lnSpc>
                <a:spcPct val="20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1) Individuare gli zuccheri riducenti tra i campioni dati</a:t>
            </a:r>
          </a:p>
          <a:p>
            <a:pPr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2) Mettere a punto le condizioni di concentrazione di uno degli zuccheri a scelta correlandole con i colori visti nel saggio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91880" y="188640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Protocollo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764704"/>
            <a:ext cx="856895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Preparazione del reattivo di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Benedict</a:t>
            </a: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Sciogliete 8.7 g di citrato di sodio e 5 g di carbonato di sodio anidro in 37.5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di H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 distillata. Agitate e filtrate. 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Preparate una soluzione di solfato di rame aggiungendo 0.87 g di sale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pentaidrato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a 5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di H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 distillata. 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Aggiungete lentamente al filtrato la soluzione di solfato di rame. 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Diluite portando ad un volume totale di 50mL con H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 distillata.</a:t>
            </a:r>
          </a:p>
          <a:p>
            <a:pPr>
              <a:buFontTx/>
              <a:buChar char="-"/>
            </a:pPr>
            <a:endParaRPr lang="it-IT" sz="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136900" algn="l"/>
              </a:tabLst>
            </a:pP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800" cap="all" dirty="0" smtClean="0">
                <a:latin typeface="Times New Roman" pitchFamily="18" charset="0"/>
                <a:cs typeface="Times New Roman" pitchFamily="18" charset="0"/>
              </a:rPr>
              <a:t>Attenzione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carbonato di sodio anidro irrita la      	pelle! 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517232"/>
            <a:ext cx="800056" cy="72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692696"/>
            <a:ext cx="842493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Saggio di </a:t>
            </a:r>
            <a:r>
              <a:rPr lang="it-IT" sz="2800" u="sng" dirty="0" err="1" smtClean="0">
                <a:latin typeface="Times New Roman" pitchFamily="18" charset="0"/>
                <a:cs typeface="Times New Roman" pitchFamily="18" charset="0"/>
              </a:rPr>
              <a:t>Benedict</a:t>
            </a:r>
            <a:endParaRPr lang="it-IT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800" smtClean="0">
                <a:latin typeface="Times New Roman" pitchFamily="18" charset="0"/>
                <a:cs typeface="Times New Roman" pitchFamily="18" charset="0"/>
              </a:rPr>
              <a:t>Prendete  5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provette e ponete in ciascuna 5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della soluzione di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Benedict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che avete precedentemente preparato. </a:t>
            </a:r>
          </a:p>
          <a:p>
            <a:pPr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- In ciascuna provetta aggiungete 10 gocce di una soluzione di zucchero incognito. Immergete le provette in un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beaker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di H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 bollente e osservate i cambiamenti di colore.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27584" y="1052736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Uno </a:t>
            </a: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zucchero riducente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determinerà la formazione di un precipitato rosso, verde o giallo a seconda della sua concentrazione. </a:t>
            </a:r>
          </a:p>
          <a:p>
            <a:pPr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Uno </a:t>
            </a: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zucchero non riducente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non provocherà nessun cambiamento di colore e la soluzione rimarrà blu.</a:t>
            </a:r>
            <a:endParaRPr lang="it-IT" sz="28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2132856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Variate le concentrazioni di uno degli zuccheri incogniti e ripetete il saggio in modo da trovare le condizioni di concentrazione correlandole con i colori dei precipitati osservati.</a:t>
            </a:r>
            <a:endParaRPr lang="it-IT" sz="28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o 27"/>
          <p:cNvGrpSpPr/>
          <p:nvPr/>
        </p:nvGrpSpPr>
        <p:grpSpPr>
          <a:xfrm>
            <a:off x="7332687" y="2276872"/>
            <a:ext cx="1584176" cy="1452161"/>
            <a:chOff x="7380312" y="2276872"/>
            <a:chExt cx="1584176" cy="1452161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 l="42524" t="55906" r="43301" b="27852"/>
            <a:stretch>
              <a:fillRect/>
            </a:stretch>
          </p:blipFill>
          <p:spPr bwMode="auto">
            <a:xfrm>
              <a:off x="7380312" y="2276872"/>
              <a:ext cx="1584176" cy="1452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Ovale 20"/>
            <p:cNvSpPr/>
            <p:nvPr/>
          </p:nvSpPr>
          <p:spPr>
            <a:xfrm>
              <a:off x="8306536" y="2852936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395536" y="4149080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Il saccarosio è uno zucchero non riducente.</a:t>
            </a:r>
          </a:p>
          <a:p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L’enzima saccarasi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catalizza l'idrolisi di determinati </a:t>
            </a:r>
            <a:r>
              <a:rPr lang="it-IT" sz="2000" smtClean="0">
                <a:latin typeface="Times New Roman" pitchFamily="18" charset="0"/>
                <a:cs typeface="Times New Roman" pitchFamily="18" charset="0"/>
              </a:rPr>
              <a:t>legami glicosidici;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si trova nel lievito, nei germogli e nelle foglie di parecchie piante .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Per azione dell'enzima dell'invertasi, dal saccarosio si ottengono uguali quantità di D(+)-glucosio e di D(-)-fruttosio; inoltre l'idrolisi comporta una variazione del senso di rotazione dello zucchero, da positivo (+66.5° del saccarosio) a negativo (-22° del prodotto di inversione), per questo motivo la miscela di zuccheri ottenuta prende il nome di zucchero invertito. 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411760" y="18864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u="sng" dirty="0" smtClean="0">
                <a:latin typeface="Times New Roman"/>
                <a:cs typeface="Times New Roman"/>
              </a:rPr>
              <a:t>Idrolisi enzimatica del saccarosio</a:t>
            </a:r>
            <a:endParaRPr lang="it-IT" sz="2400" dirty="0"/>
          </a:p>
        </p:txBody>
      </p:sp>
      <p:grpSp>
        <p:nvGrpSpPr>
          <p:cNvPr id="16" name="Gruppo 15"/>
          <p:cNvGrpSpPr/>
          <p:nvPr/>
        </p:nvGrpSpPr>
        <p:grpSpPr>
          <a:xfrm>
            <a:off x="251520" y="1988840"/>
            <a:ext cx="3110376" cy="1783042"/>
            <a:chOff x="304096" y="1248581"/>
            <a:chExt cx="3110376" cy="178304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t="11213" r="65504" b="55040"/>
            <a:stretch>
              <a:fillRect/>
            </a:stretch>
          </p:blipFill>
          <p:spPr bwMode="auto">
            <a:xfrm>
              <a:off x="304096" y="1248581"/>
              <a:ext cx="3110376" cy="1783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le 5"/>
            <p:cNvSpPr/>
            <p:nvPr/>
          </p:nvSpPr>
          <p:spPr>
            <a:xfrm>
              <a:off x="1456224" y="1960265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Ovale 6"/>
            <p:cNvSpPr/>
            <p:nvPr/>
          </p:nvSpPr>
          <p:spPr>
            <a:xfrm>
              <a:off x="1793022" y="1969790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028" name="Picture 4" descr="http://www.rcsb.org/pdb/images/1w2t_bio_r_500.jpg"/>
          <p:cNvPicPr>
            <a:picLocks noChangeAspect="1" noChangeArrowheads="1"/>
          </p:cNvPicPr>
          <p:nvPr/>
        </p:nvPicPr>
        <p:blipFill>
          <a:blip r:embed="rId4" cstate="print"/>
          <a:srcRect l="10584" t="18144" b="16841"/>
          <a:stretch>
            <a:fillRect/>
          </a:stretch>
        </p:blipFill>
        <p:spPr bwMode="auto">
          <a:xfrm>
            <a:off x="3347864" y="1412776"/>
            <a:ext cx="2178738" cy="1584176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3491880" y="1052736"/>
            <a:ext cx="178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Enzima saccarasi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3707904" y="2996952"/>
            <a:ext cx="122413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6948264" y="2708920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5527864" y="2211476"/>
            <a:ext cx="1512168" cy="1656184"/>
            <a:chOff x="5527864" y="2211476"/>
            <a:chExt cx="1512168" cy="1656184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 t="15961" r="87597" b="67059"/>
            <a:stretch>
              <a:fillRect/>
            </a:stretch>
          </p:blipFill>
          <p:spPr bwMode="auto">
            <a:xfrm>
              <a:off x="5527864" y="2211476"/>
              <a:ext cx="1512168" cy="1656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Ovale 19"/>
            <p:cNvSpPr/>
            <p:nvPr/>
          </p:nvSpPr>
          <p:spPr>
            <a:xfrm>
              <a:off x="6724704" y="2948972"/>
              <a:ext cx="72008" cy="72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5" name="CasellaDiTesto 24"/>
          <p:cNvSpPr txBox="1"/>
          <p:nvPr/>
        </p:nvSpPr>
        <p:spPr>
          <a:xfrm>
            <a:off x="755576" y="36450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Saccarosio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580112" y="378904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Glucosio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7419508" y="378904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Fruttosio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559415"/>
            <a:ext cx="8424936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it-IT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Macerate il lievito pressato in una piccola quantità di acqua, in modo da ottenere un bell’impasto, quindi diluite con 10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di H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O. 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Ponete in una provetta 5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di una soluzione di saccarosio al 5% (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) e in una seconda provetta 5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di H</a:t>
            </a:r>
            <a:r>
              <a:rPr lang="it-IT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 distillata (come campione di confronto). </a:t>
            </a: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In ciascuna provetta aggiungete 5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della sospensione di lievito. Scaldate le 2 provette a 35°C in un bagno di acqua per 15 minuti. Lasciate raffreddare le provette e sottoponete il contenuto di entrambe al saggio di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Benedict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come fatto in precedenza. </a:t>
            </a: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Indicare nella relazione i risultati ottenuti.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491880" y="188640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Protocollo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EB34-AB80-4C38-BED8-C66379DC2545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542</Words>
  <Application>Microsoft Macintosh PowerPoint</Application>
  <PresentationFormat>Presentazione su schermo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mariapina</dc:creator>
  <cp:lastModifiedBy>Katya Sona</cp:lastModifiedBy>
  <cp:revision>39</cp:revision>
  <dcterms:created xsi:type="dcterms:W3CDTF">2012-05-08T17:03:51Z</dcterms:created>
  <dcterms:modified xsi:type="dcterms:W3CDTF">2014-05-20T15:32:23Z</dcterms:modified>
</cp:coreProperties>
</file>