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tangolo arrotondato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FB8F-E99B-4B1C-ADC4-3C6AF97BD6A6}" type="datetimeFigureOut">
              <a:rPr lang="it-IT" smtClean="0"/>
              <a:pPr/>
              <a:t>09/03/2010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EE11752-E0A2-4146-AF72-F0A3C508777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FB8F-E99B-4B1C-ADC4-3C6AF97BD6A6}" type="datetimeFigureOut">
              <a:rPr lang="it-IT" smtClean="0"/>
              <a:pPr/>
              <a:t>09/03/2010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1752-E0A2-4146-AF72-F0A3C508777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FB8F-E99B-4B1C-ADC4-3C6AF97BD6A6}" type="datetimeFigureOut">
              <a:rPr lang="it-IT" smtClean="0"/>
              <a:pPr/>
              <a:t>09/03/2010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1752-E0A2-4146-AF72-F0A3C508777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FB8F-E99B-4B1C-ADC4-3C6AF97BD6A6}" type="datetimeFigureOut">
              <a:rPr lang="it-IT" smtClean="0"/>
              <a:pPr/>
              <a:t>09/03/2010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1752-E0A2-4146-AF72-F0A3C508777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tangolo arrotondato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FB8F-E99B-4B1C-ADC4-3C6AF97BD6A6}" type="datetimeFigureOut">
              <a:rPr lang="it-IT" smtClean="0"/>
              <a:pPr/>
              <a:t>09/03/2010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EE11752-E0A2-4146-AF72-F0A3C508777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FB8F-E99B-4B1C-ADC4-3C6AF97BD6A6}" type="datetimeFigureOut">
              <a:rPr lang="it-IT" smtClean="0"/>
              <a:pPr/>
              <a:t>09/03/2010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1752-E0A2-4146-AF72-F0A3C508777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FB8F-E99B-4B1C-ADC4-3C6AF97BD6A6}" type="datetimeFigureOut">
              <a:rPr lang="it-IT" smtClean="0"/>
              <a:pPr/>
              <a:t>09/03/2010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1752-E0A2-4146-AF72-F0A3C508777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FB8F-E99B-4B1C-ADC4-3C6AF97BD6A6}" type="datetimeFigureOut">
              <a:rPr lang="it-IT" smtClean="0"/>
              <a:pPr/>
              <a:t>09/03/2010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1752-E0A2-4146-AF72-F0A3C508777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FB8F-E99B-4B1C-ADC4-3C6AF97BD6A6}" type="datetimeFigureOut">
              <a:rPr lang="it-IT" smtClean="0"/>
              <a:pPr/>
              <a:t>09/03/2010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1752-E0A2-4146-AF72-F0A3C508777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tangolo arrotondato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FB8F-E99B-4B1C-ADC4-3C6AF97BD6A6}" type="datetimeFigureOut">
              <a:rPr lang="it-IT" smtClean="0"/>
              <a:pPr/>
              <a:t>09/03/2010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11752-E0A2-4146-AF72-F0A3C508777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AFB8F-E99B-4B1C-ADC4-3C6AF97BD6A6}" type="datetimeFigureOut">
              <a:rPr lang="it-IT" smtClean="0"/>
              <a:pPr/>
              <a:t>09/03/2010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EE11752-E0A2-4146-AF72-F0A3C508777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Rettango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tangolo arrotondato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E3AFB8F-E99B-4B1C-ADC4-3C6AF97BD6A6}" type="datetimeFigureOut">
              <a:rPr lang="it-IT" smtClean="0"/>
              <a:pPr/>
              <a:t>09/03/2010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EE11752-E0A2-4146-AF72-F0A3C508777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Islam</a:t>
            </a:r>
            <a:endParaRPr lang="it-IT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7772400" cy="1143000"/>
          </a:xfrm>
        </p:spPr>
        <p:txBody>
          <a:bodyPr/>
          <a:lstStyle/>
          <a:p>
            <a:r>
              <a:rPr lang="it-IT" b="1" i="1" dirty="0" smtClean="0">
                <a:solidFill>
                  <a:srgbClr val="FF0000"/>
                </a:solidFill>
              </a:rPr>
              <a:t>Il nome di </a:t>
            </a:r>
            <a:r>
              <a:rPr lang="it-IT" b="1" i="1" dirty="0" smtClean="0">
                <a:solidFill>
                  <a:srgbClr val="FF0000"/>
                </a:solidFill>
              </a:rPr>
              <a:t>Allah</a:t>
            </a:r>
            <a:endParaRPr lang="it-IT" b="1" i="1" dirty="0">
              <a:solidFill>
                <a:srgbClr val="FF0000"/>
              </a:solidFill>
            </a:endParaRPr>
          </a:p>
        </p:txBody>
      </p:sp>
      <p:pic>
        <p:nvPicPr>
          <p:cNvPr id="4" name="Segnaposto contenuto 3" descr="Allah_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341419" y="1398975"/>
            <a:ext cx="6802481" cy="510185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-71462"/>
            <a:ext cx="7772400" cy="1143000"/>
          </a:xfrm>
        </p:spPr>
        <p:txBody>
          <a:bodyPr/>
          <a:lstStyle/>
          <a:p>
            <a:r>
              <a:rPr lang="it-IT" b="1" i="1" dirty="0" smtClean="0">
                <a:solidFill>
                  <a:srgbClr val="FF0000"/>
                </a:solidFill>
              </a:rPr>
              <a:t>I cinque Pilastri dell'Islam</a:t>
            </a:r>
            <a:endParaRPr lang="it-IT" b="1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914400" y="1285860"/>
            <a:ext cx="7772400" cy="483872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it-IT" sz="7200" dirty="0" smtClean="0">
                <a:latin typeface="Arial" pitchFamily="34" charset="0"/>
                <a:cs typeface="Arial" pitchFamily="34" charset="0"/>
              </a:rPr>
              <a:t>    Gli </a:t>
            </a:r>
            <a:r>
              <a:rPr lang="it-IT" sz="7200" b="1" i="1" dirty="0" err="1" smtClean="0">
                <a:latin typeface="Arial" pitchFamily="34" charset="0"/>
                <a:cs typeface="Arial" pitchFamily="34" charset="0"/>
              </a:rPr>
              <a:t>arkān</a:t>
            </a:r>
            <a:r>
              <a:rPr lang="it-IT" sz="7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7200" b="1" i="1" dirty="0" err="1" smtClean="0">
                <a:latin typeface="Arial" pitchFamily="34" charset="0"/>
                <a:cs typeface="Arial" pitchFamily="34" charset="0"/>
              </a:rPr>
              <a:t>al-Islam</a:t>
            </a:r>
            <a:r>
              <a:rPr lang="it-IT" sz="7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7200" dirty="0" smtClean="0">
                <a:latin typeface="Arial" pitchFamily="34" charset="0"/>
                <a:cs typeface="Arial" pitchFamily="34" charset="0"/>
              </a:rPr>
              <a:t>("Pilastri dell'Islam") sono i cinque precetti che ogni musulmano deve assolutamente osservare per potersi definire tale. </a:t>
            </a:r>
          </a:p>
          <a:p>
            <a:pPr>
              <a:buNone/>
            </a:pPr>
            <a:r>
              <a:rPr lang="it-IT" sz="7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it-IT" sz="72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it-IT" sz="7200" b="1" i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shahāda</a:t>
            </a:r>
            <a:r>
              <a:rPr lang="it-IT" sz="7200" dirty="0" smtClean="0">
                <a:latin typeface="Arial" pitchFamily="34" charset="0"/>
                <a:cs typeface="Arial" pitchFamily="34" charset="0"/>
              </a:rPr>
              <a:t>, o "testimonianza" di fede (affermazione, espressa con retta intenzione, dell'esistenza in </a:t>
            </a:r>
            <a:r>
              <a:rPr lang="it-IT" sz="7200" b="1" i="1" dirty="0" smtClean="0">
                <a:latin typeface="Arial" pitchFamily="34" charset="0"/>
                <a:cs typeface="Arial" pitchFamily="34" charset="0"/>
              </a:rPr>
              <a:t>Dio Uno e Unico </a:t>
            </a:r>
            <a:r>
              <a:rPr lang="it-IT" sz="7200" dirty="0" smtClean="0">
                <a:latin typeface="Arial" pitchFamily="34" charset="0"/>
                <a:cs typeface="Arial" pitchFamily="34" charset="0"/>
              </a:rPr>
              <a:t>nella missione profetica di Maometto, da effettuare alla presenza di due validi testimoni). La formula è: “</a:t>
            </a:r>
            <a:r>
              <a:rPr lang="it-IT" sz="7200" i="1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it-IT" sz="7200" i="1" dirty="0" err="1" smtClean="0">
                <a:latin typeface="Arial" pitchFamily="34" charset="0"/>
                <a:cs typeface="Arial" pitchFamily="34" charset="0"/>
              </a:rPr>
              <a:t>Illaha</a:t>
            </a:r>
            <a:r>
              <a:rPr lang="it-IT" sz="7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7200" i="1" dirty="0" err="1" smtClean="0">
                <a:latin typeface="Arial" pitchFamily="34" charset="0"/>
                <a:cs typeface="Arial" pitchFamily="34" charset="0"/>
              </a:rPr>
              <a:t>illa</a:t>
            </a:r>
            <a:r>
              <a:rPr lang="it-IT" sz="7200" i="1" dirty="0" smtClean="0">
                <a:latin typeface="Arial" pitchFamily="34" charset="0"/>
                <a:cs typeface="Arial" pitchFamily="34" charset="0"/>
              </a:rPr>
              <a:t>’ </a:t>
            </a:r>
            <a:r>
              <a:rPr lang="it-IT" sz="7200" i="1" dirty="0" err="1" smtClean="0">
                <a:latin typeface="Arial" pitchFamily="34" charset="0"/>
                <a:cs typeface="Arial" pitchFamily="34" charset="0"/>
              </a:rPr>
              <a:t>Allahu</a:t>
            </a:r>
            <a:r>
              <a:rPr lang="it-IT" sz="7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7200" i="1" dirty="0" err="1" smtClean="0">
                <a:latin typeface="Arial" pitchFamily="34" charset="0"/>
                <a:cs typeface="Arial" pitchFamily="34" charset="0"/>
              </a:rPr>
              <a:t>ua</a:t>
            </a:r>
            <a:r>
              <a:rPr lang="it-IT" sz="7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7200" i="1" dirty="0" err="1" smtClean="0">
                <a:latin typeface="Arial" pitchFamily="34" charset="0"/>
                <a:cs typeface="Arial" pitchFamily="34" charset="0"/>
              </a:rPr>
              <a:t>Muhamad</a:t>
            </a:r>
            <a:r>
              <a:rPr lang="it-IT" sz="7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7200" i="1" dirty="0" err="1" smtClean="0">
                <a:latin typeface="Arial" pitchFamily="34" charset="0"/>
                <a:cs typeface="Arial" pitchFamily="34" charset="0"/>
              </a:rPr>
              <a:t>razul</a:t>
            </a:r>
            <a:r>
              <a:rPr lang="it-IT" sz="7200" i="1" dirty="0" smtClean="0">
                <a:latin typeface="Arial" pitchFamily="34" charset="0"/>
                <a:cs typeface="Arial" pitchFamily="34" charset="0"/>
              </a:rPr>
              <a:t>’ </a:t>
            </a:r>
            <a:r>
              <a:rPr lang="it-IT" sz="7200" i="1" dirty="0" err="1" smtClean="0">
                <a:latin typeface="Arial" pitchFamily="34" charset="0"/>
                <a:cs typeface="Arial" pitchFamily="34" charset="0"/>
              </a:rPr>
              <a:t>Illahi</a:t>
            </a:r>
            <a:r>
              <a:rPr lang="it-IT" sz="72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it-IT" sz="7200" i="1" dirty="0" smtClean="0">
                <a:latin typeface="Arial" pitchFamily="34" charset="0"/>
                <a:cs typeface="Arial" pitchFamily="34" charset="0"/>
              </a:rPr>
              <a:t>Vi è un solo Dio, Allah, e Maometto è il suo Profeta)”.</a:t>
            </a:r>
            <a:endParaRPr lang="it-IT" sz="7200" dirty="0" smtClean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it-IT" sz="72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it-IT" sz="7200" b="1" i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ṣalāt</a:t>
            </a:r>
            <a:r>
              <a:rPr lang="it-IT" sz="7200" dirty="0" smtClean="0">
                <a:latin typeface="Arial" pitchFamily="34" charset="0"/>
                <a:cs typeface="Arial" pitchFamily="34" charset="0"/>
              </a:rPr>
              <a:t>, preghiera canonica da effettuare 5 volte al giorno, in precisi momenti (</a:t>
            </a:r>
            <a:r>
              <a:rPr lang="it-IT" sz="7200" i="1" dirty="0" err="1" smtClean="0">
                <a:latin typeface="Arial" pitchFamily="34" charset="0"/>
                <a:cs typeface="Arial" pitchFamily="34" charset="0"/>
              </a:rPr>
              <a:t>awqāt</a:t>
            </a:r>
            <a:r>
              <a:rPr lang="it-IT" sz="7200" dirty="0" smtClean="0">
                <a:latin typeface="Arial" pitchFamily="34" charset="0"/>
                <a:cs typeface="Arial" pitchFamily="34" charset="0"/>
              </a:rPr>
              <a:t>), scanditi dal richiamo dei </a:t>
            </a:r>
            <a:r>
              <a:rPr lang="it-IT" sz="7200" i="1" u="sng" dirty="0" err="1" smtClean="0">
                <a:latin typeface="Arial" pitchFamily="34" charset="0"/>
                <a:cs typeface="Arial" pitchFamily="34" charset="0"/>
              </a:rPr>
              <a:t>mujadhdhin</a:t>
            </a:r>
            <a:r>
              <a:rPr lang="it-IT" sz="72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it-IT" sz="7200" u="sng" dirty="0" smtClean="0">
                <a:latin typeface="Arial" pitchFamily="34" charset="0"/>
                <a:cs typeface="Arial" pitchFamily="34" charset="0"/>
              </a:rPr>
              <a:t>arabo</a:t>
            </a:r>
            <a:r>
              <a:rPr lang="it-IT" sz="7200" dirty="0" smtClean="0">
                <a:latin typeface="Arial" pitchFamily="34" charset="0"/>
                <a:cs typeface="Arial" pitchFamily="34" charset="0"/>
              </a:rPr>
              <a:t>: مؤذن, </a:t>
            </a:r>
            <a:r>
              <a:rPr lang="it-IT" sz="7200" i="1" dirty="0" smtClean="0">
                <a:latin typeface="Arial" pitchFamily="34" charset="0"/>
                <a:cs typeface="Arial" pitchFamily="34" charset="0"/>
              </a:rPr>
              <a:t>muezzin</a:t>
            </a:r>
            <a:r>
              <a:rPr lang="it-IT" sz="7200" dirty="0" smtClean="0">
                <a:latin typeface="Arial" pitchFamily="34" charset="0"/>
                <a:cs typeface="Arial" pitchFamily="34" charset="0"/>
              </a:rPr>
              <a:t>) che operano nelle moschee; </a:t>
            </a:r>
          </a:p>
          <a:p>
            <a:pPr marL="514350" lvl="0" indent="-514350">
              <a:buFont typeface="+mj-lt"/>
              <a:buAutoNum type="arabicPeriod"/>
            </a:pPr>
            <a:r>
              <a:rPr lang="it-IT" sz="72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it-IT" sz="7200" b="1" i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zakā</a:t>
            </a:r>
            <a:r>
              <a:rPr lang="it-IT" sz="7200" i="1" u="sng" dirty="0" err="1" smtClean="0">
                <a:latin typeface="Arial" pitchFamily="34" charset="0"/>
                <a:cs typeface="Arial" pitchFamily="34" charset="0"/>
              </a:rPr>
              <a:t>t</a:t>
            </a:r>
            <a:r>
              <a:rPr lang="it-IT" sz="7200" dirty="0" smtClean="0">
                <a:latin typeface="Arial" pitchFamily="34" charset="0"/>
                <a:cs typeface="Arial" pitchFamily="34" charset="0"/>
              </a:rPr>
              <a:t>, o versamento a scopo pio di un'imposta di "purificazione" della ricchezza, attualmente devoluta volontariamente a organizzazioni di carità o aventi come fine la promozione dell’Islam (</a:t>
            </a:r>
            <a:r>
              <a:rPr lang="it-IT" sz="7200" i="1" u="sng" dirty="0" smtClean="0">
                <a:latin typeface="Arial" pitchFamily="34" charset="0"/>
                <a:cs typeface="Arial" pitchFamily="34" charset="0"/>
              </a:rPr>
              <a:t>da‘</a:t>
            </a:r>
            <a:r>
              <a:rPr lang="it-IT" sz="7200" i="1" u="sng" dirty="0" err="1" smtClean="0">
                <a:latin typeface="Arial" pitchFamily="34" charset="0"/>
                <a:cs typeface="Arial" pitchFamily="34" charset="0"/>
              </a:rPr>
              <a:t>wa</a:t>
            </a:r>
            <a:r>
              <a:rPr lang="it-IT" sz="7200" dirty="0" smtClean="0">
                <a:latin typeface="Arial" pitchFamily="34" charset="0"/>
                <a:cs typeface="Arial" pitchFamily="34" charset="0"/>
              </a:rPr>
              <a:t>); </a:t>
            </a:r>
          </a:p>
          <a:p>
            <a:pPr marL="514350" lvl="0" indent="-514350">
              <a:buFont typeface="+mj-lt"/>
              <a:buAutoNum type="arabicPeriod"/>
            </a:pPr>
            <a:r>
              <a:rPr lang="it-IT" sz="72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Sawm</a:t>
            </a:r>
            <a:r>
              <a:rPr lang="it-IT" sz="7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7200" b="1" i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ramaḍān</a:t>
            </a:r>
            <a:r>
              <a:rPr lang="it-IT" sz="7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7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it-IT" sz="7200" u="sng" dirty="0" smtClean="0">
                <a:latin typeface="Arial" pitchFamily="34" charset="0"/>
                <a:cs typeface="Arial" pitchFamily="34" charset="0"/>
              </a:rPr>
              <a:t>arabo</a:t>
            </a:r>
            <a:r>
              <a:rPr lang="it-IT" sz="7200" dirty="0" smtClean="0">
                <a:latin typeface="Arial" pitchFamily="34" charset="0"/>
                <a:cs typeface="Arial" pitchFamily="34" charset="0"/>
              </a:rPr>
              <a:t>: صوم رمضان‎), ovvero digiuno del mese lunare di Ramadan per chi sia in grado di sostenerlo; </a:t>
            </a:r>
          </a:p>
          <a:p>
            <a:pPr marL="514350" lvl="0" indent="-514350">
              <a:buFont typeface="+mj-lt"/>
              <a:buAutoNum type="arabicPeriod"/>
            </a:pPr>
            <a:r>
              <a:rPr lang="it-IT" sz="7200" b="1" i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ḥajj</a:t>
            </a:r>
            <a:r>
              <a:rPr lang="it-IT" sz="72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it-IT" sz="7200" u="sng" dirty="0" smtClean="0">
                <a:latin typeface="Arial" pitchFamily="34" charset="0"/>
                <a:cs typeface="Arial" pitchFamily="34" charset="0"/>
              </a:rPr>
              <a:t>arabo</a:t>
            </a:r>
            <a:r>
              <a:rPr lang="it-IT" sz="7200" dirty="0" smtClean="0">
                <a:latin typeface="Arial" pitchFamily="34" charset="0"/>
                <a:cs typeface="Arial" pitchFamily="34" charset="0"/>
              </a:rPr>
              <a:t>: الحج‎), pellegrinaggio canonico a Mecca e dintorni, nel mese lunare di </a:t>
            </a:r>
            <a:r>
              <a:rPr lang="it-IT" sz="7200" dirty="0" err="1" smtClean="0">
                <a:latin typeface="Arial" pitchFamily="34" charset="0"/>
                <a:cs typeface="Arial" pitchFamily="34" charset="0"/>
              </a:rPr>
              <a:t>Dhū</a:t>
            </a:r>
            <a:r>
              <a:rPr lang="it-IT" sz="7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t-IT" sz="7200" dirty="0" err="1" smtClean="0">
                <a:latin typeface="Arial" pitchFamily="34" charset="0"/>
                <a:cs typeface="Arial" pitchFamily="34" charset="0"/>
              </a:rPr>
              <a:t>l-hijja</a:t>
            </a:r>
            <a:r>
              <a:rPr lang="it-IT" sz="7200" dirty="0" smtClean="0">
                <a:latin typeface="Arial" pitchFamily="34" charset="0"/>
                <a:cs typeface="Arial" pitchFamily="34" charset="0"/>
              </a:rPr>
              <a:t>, per chi sia in grado di sostenerlo fisicamente ed economicamente. </a:t>
            </a:r>
          </a:p>
          <a:p>
            <a:pPr>
              <a:buNone/>
            </a:pPr>
            <a:endParaRPr lang="it-IT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rgbClr val="FF0000"/>
                </a:solidFill>
              </a:rPr>
              <a:t>Una religione senza clero</a:t>
            </a:r>
            <a:endParaRPr lang="it-IT" b="1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10158"/>
          </a:xfrm>
        </p:spPr>
        <p:txBody>
          <a:bodyPr>
            <a:normAutofit fontScale="40000" lnSpcReduction="20000"/>
          </a:bodyPr>
          <a:lstStyle/>
          <a:p>
            <a:r>
              <a:rPr lang="it-IT" sz="4500" dirty="0" smtClean="0">
                <a:latin typeface="Arial" pitchFamily="34" charset="0"/>
                <a:cs typeface="Arial" pitchFamily="34" charset="0"/>
              </a:rPr>
              <a:t>Le correnti principali dell'Islam non ammettono né riconoscono clero e tanto meno gerarchie (una forma di ambiente clericale esiste solo nell'ambito </a:t>
            </a:r>
            <a:r>
              <a:rPr lang="it-IT" sz="4500" i="1" dirty="0" smtClean="0">
                <a:latin typeface="Arial" pitchFamily="34" charset="0"/>
                <a:cs typeface="Arial" pitchFamily="34" charset="0"/>
              </a:rPr>
              <a:t>sciita</a:t>
            </a:r>
            <a:r>
              <a:rPr lang="it-IT" sz="4500" dirty="0" smtClean="0">
                <a:latin typeface="Arial" pitchFamily="34" charset="0"/>
                <a:cs typeface="Arial" pitchFamily="34" charset="0"/>
              </a:rPr>
              <a:t>), dal momento che si crede non possa esistere alcun intermediario fra Dio e le Sue creature.</a:t>
            </a:r>
          </a:p>
          <a:p>
            <a:r>
              <a:rPr lang="it-IT" sz="4500" dirty="0" smtClean="0">
                <a:latin typeface="Arial" pitchFamily="34" charset="0"/>
                <a:cs typeface="Arial" pitchFamily="34" charset="0"/>
              </a:rPr>
              <a:t>Da non confondere col clero è la categoria degli </a:t>
            </a:r>
            <a:r>
              <a:rPr lang="it-IT" sz="45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imam</a:t>
            </a:r>
            <a:r>
              <a:rPr lang="it-IT" sz="4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(guida nella preghiera) </a:t>
            </a:r>
            <a:r>
              <a:rPr lang="it-IT" sz="4500" dirty="0" smtClean="0">
                <a:latin typeface="Arial" pitchFamily="34" charset="0"/>
                <a:cs typeface="Arial" pitchFamily="34" charset="0"/>
              </a:rPr>
              <a:t>musulmani che per le loro buone conoscenze liturgiche, sono incaricati dalla maggioranza dei fedeli di condurre nelle moschee la preghiera obbligatoria.</a:t>
            </a:r>
          </a:p>
          <a:p>
            <a:r>
              <a:rPr lang="it-IT" sz="4500" dirty="0" smtClean="0">
                <a:latin typeface="Arial" pitchFamily="34" charset="0"/>
                <a:cs typeface="Arial" pitchFamily="34" charset="0"/>
              </a:rPr>
              <a:t>Neppure gli </a:t>
            </a:r>
            <a:r>
              <a:rPr lang="it-IT" sz="45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‘</a:t>
            </a:r>
            <a:r>
              <a:rPr lang="it-IT" sz="45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ulamā</a:t>
            </a:r>
            <a:r>
              <a:rPr lang="it-IT" sz="45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’</a:t>
            </a:r>
            <a:r>
              <a:rPr lang="it-IT" sz="4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(interpreti del Corano) </a:t>
            </a:r>
            <a:r>
              <a:rPr lang="it-IT" sz="4500" dirty="0" smtClean="0">
                <a:latin typeface="Arial" pitchFamily="34" charset="0"/>
                <a:cs typeface="Arial" pitchFamily="34" charset="0"/>
              </a:rPr>
              <a:t>che si limitano a interpretare il Corano possono essere avvicinati a una forma di clero, anche se, nell'assolvere alla loro funzione, di fatto tendono a riaffermare il ruolo privilegiato che deve svolgere la religione islamica nella società. </a:t>
            </a:r>
          </a:p>
          <a:p>
            <a:r>
              <a:rPr lang="it-IT" sz="4500" dirty="0" smtClean="0">
                <a:latin typeface="Arial" pitchFamily="34" charset="0"/>
                <a:cs typeface="Arial" pitchFamily="34" charset="0"/>
              </a:rPr>
              <a:t>A un ben delimitato ambito giuridico vanno invece ricondotti i </a:t>
            </a:r>
            <a:r>
              <a:rPr lang="it-IT" sz="45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muftì (giuristi)</a:t>
            </a:r>
            <a:r>
              <a:rPr lang="it-IT" sz="4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it-IT" sz="4500" dirty="0" smtClean="0">
                <a:latin typeface="Arial" pitchFamily="34" charset="0"/>
                <a:cs typeface="Arial" pitchFamily="34" charset="0"/>
              </a:rPr>
              <a:t>che sono autorizzati a esprimere pareri astratti nelle diverse fattispecie giuridiche, indicando se una data norma sia o meno coerente con l'impianto giuridico islamico.</a:t>
            </a:r>
          </a:p>
          <a:p>
            <a:r>
              <a:rPr lang="it-IT" sz="4500" dirty="0" smtClean="0">
                <a:latin typeface="Arial" pitchFamily="34" charset="0"/>
                <a:cs typeface="Arial" pitchFamily="34" charset="0"/>
              </a:rPr>
              <a:t>Similmente deve dirsi dei </a:t>
            </a:r>
            <a:r>
              <a:rPr lang="it-IT" sz="45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qadi</a:t>
            </a:r>
            <a:r>
              <a:rPr lang="it-IT" sz="45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(giudici)</a:t>
            </a:r>
            <a:r>
              <a:rPr lang="it-IT" sz="4500" dirty="0" smtClean="0">
                <a:latin typeface="Arial" pitchFamily="34" charset="0"/>
                <a:cs typeface="Arial" pitchFamily="34" charset="0"/>
              </a:rPr>
              <a:t>, funzionari chiamati a giudicare in base alle norme della </a:t>
            </a:r>
            <a:r>
              <a:rPr lang="it-IT" sz="4500" b="1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shari</a:t>
            </a:r>
            <a:r>
              <a:rPr lang="it-IT" sz="45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'a (legge islamica)</a:t>
            </a:r>
            <a:r>
              <a:rPr lang="it-IT" sz="4500" dirty="0" smtClean="0">
                <a:latin typeface="Arial" pitchFamily="34" charset="0"/>
                <a:cs typeface="Arial" pitchFamily="34" charset="0"/>
              </a:rPr>
              <a:t> all'interno di particolari tribunali (definiti </a:t>
            </a:r>
            <a:r>
              <a:rPr lang="it-IT" sz="4500" i="1" dirty="0" err="1" smtClean="0">
                <a:latin typeface="Arial" pitchFamily="34" charset="0"/>
                <a:cs typeface="Arial" pitchFamily="34" charset="0"/>
              </a:rPr>
              <a:t>sciaraitici</a:t>
            </a:r>
            <a:r>
              <a:rPr lang="it-IT" sz="4500" dirty="0" smtClean="0">
                <a:latin typeface="Arial" pitchFamily="34" charset="0"/>
                <a:cs typeface="Arial" pitchFamily="34" charset="0"/>
              </a:rPr>
              <a:t>) che un tempo prevalevano nelle società islamiche.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niverso">
  <a:themeElements>
    <a:clrScheme name="Univers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Univers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nivers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31</TotalTime>
  <Words>439</Words>
  <Application>Microsoft Office PowerPoint</Application>
  <PresentationFormat>Presentazione su schermo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Universo</vt:lpstr>
      <vt:lpstr>Islam</vt:lpstr>
      <vt:lpstr>Il nome di Allah</vt:lpstr>
      <vt:lpstr>I cinque Pilastri dell'Islam</vt:lpstr>
      <vt:lpstr>Una religione senza clero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Islam</dc:title>
  <dc:creator> </dc:creator>
  <cp:lastModifiedBy> </cp:lastModifiedBy>
  <cp:revision>4</cp:revision>
  <dcterms:created xsi:type="dcterms:W3CDTF">2010-03-08T21:39:30Z</dcterms:created>
  <dcterms:modified xsi:type="dcterms:W3CDTF">2010-03-08T23:19:56Z</dcterms:modified>
</cp:coreProperties>
</file>