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2" r:id="rId7"/>
    <p:sldId id="261" r:id="rId8"/>
    <p:sldId id="263" r:id="rId9"/>
    <p:sldId id="264" r:id="rId10"/>
    <p:sldId id="265" r:id="rId11"/>
    <p:sldId id="266" r:id="rId12"/>
    <p:sldId id="27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8" d="100"/>
          <a:sy n="68" d="100"/>
        </p:scale>
        <p:origin x="6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7" name="Date Placeholder 6"/>
          <p:cNvSpPr>
            <a:spLocks noGrp="1"/>
          </p:cNvSpPr>
          <p:nvPr>
            <p:ph type="dt" sz="half" idx="10"/>
          </p:nvPr>
        </p:nvSpPr>
        <p:spPr/>
        <p:txBody>
          <a:bodyPr/>
          <a:lstStyle/>
          <a:p>
            <a:fld id="{1160EA64-D806-43AC-9DF2-F8C432F32B4C}" type="datetimeFigureOut">
              <a:rPr lang="en-US" dirty="0"/>
              <a:t>10/22/2018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10/22/2018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583436" y="3143250"/>
            <a:ext cx="4270248" cy="259677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7" name="Date Placeholder 6"/>
          <p:cNvSpPr>
            <a:spLocks noGrp="1"/>
          </p:cNvSpPr>
          <p:nvPr>
            <p:ph type="dt" sz="half" idx="10"/>
          </p:nvPr>
        </p:nvSpPr>
        <p:spPr/>
        <p:txBody>
          <a:bodyPr/>
          <a:lstStyle/>
          <a:p>
            <a:fld id="{4F7D4976-E339-4826-83B7-FBD03F55ECF8}" type="datetimeFigureOut">
              <a:rPr lang="en-US" dirty="0"/>
              <a:t>10/22/2018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9" name="Date Placeholder 8"/>
          <p:cNvSpPr>
            <a:spLocks noGrp="1"/>
          </p:cNvSpPr>
          <p:nvPr>
            <p:ph type="dt" sz="half" idx="10"/>
          </p:nvPr>
        </p:nvSpPr>
        <p:spPr/>
        <p:txBody>
          <a:bodyPr/>
          <a:lstStyle/>
          <a:p>
            <a:fld id="{D1BE4249-C0D0-4B06-8692-E8BB871AF643}" type="datetimeFigureOut">
              <a:rPr lang="en-US" dirty="0"/>
              <a:t>10/22/2018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10/22/2018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10/22/2018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D4946B-3D83-4D96-98AC-D3F10F965194}"/>
              </a:ext>
            </a:extLst>
          </p:cNvPr>
          <p:cNvSpPr>
            <a:spLocks noGrp="1"/>
          </p:cNvSpPr>
          <p:nvPr>
            <p:ph type="ctrTitle"/>
          </p:nvPr>
        </p:nvSpPr>
        <p:spPr/>
        <p:txBody>
          <a:bodyPr/>
          <a:lstStyle/>
          <a:p>
            <a:r>
              <a:rPr lang="it-IT" dirty="0"/>
              <a:t>Registri canonici</a:t>
            </a:r>
          </a:p>
        </p:txBody>
      </p:sp>
      <p:sp>
        <p:nvSpPr>
          <p:cNvPr id="3" name="Sottotitolo 2">
            <a:extLst>
              <a:ext uri="{FF2B5EF4-FFF2-40B4-BE49-F238E27FC236}">
                <a16:creationId xmlns:a16="http://schemas.microsoft.com/office/drawing/2014/main" id="{EEEC6615-A8B4-4C39-B258-C3700F71338A}"/>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4108822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D44C5D-C87D-4A44-B35A-BC888CB0A41E}"/>
              </a:ext>
            </a:extLst>
          </p:cNvPr>
          <p:cNvSpPr>
            <a:spLocks noGrp="1"/>
          </p:cNvSpPr>
          <p:nvPr>
            <p:ph type="title"/>
          </p:nvPr>
        </p:nvSpPr>
        <p:spPr/>
        <p:txBody>
          <a:bodyPr>
            <a:normAutofit/>
          </a:bodyPr>
          <a:lstStyle/>
          <a:p>
            <a:r>
              <a:rPr lang="it-IT" sz="2400" dirty="0">
                <a:solidFill>
                  <a:srgbClr val="FF0000"/>
                </a:solidFill>
              </a:rPr>
              <a:t>matrimoni</a:t>
            </a:r>
          </a:p>
        </p:txBody>
      </p:sp>
      <p:sp>
        <p:nvSpPr>
          <p:cNvPr id="3" name="Segnaposto contenuto 2">
            <a:extLst>
              <a:ext uri="{FF2B5EF4-FFF2-40B4-BE49-F238E27FC236}">
                <a16:creationId xmlns:a16="http://schemas.microsoft.com/office/drawing/2014/main" id="{F69BF12A-5865-458B-9DCA-ADE52834E3FD}"/>
              </a:ext>
            </a:extLst>
          </p:cNvPr>
          <p:cNvSpPr>
            <a:spLocks noGrp="1"/>
          </p:cNvSpPr>
          <p:nvPr>
            <p:ph idx="1"/>
          </p:nvPr>
        </p:nvSpPr>
        <p:spPr/>
        <p:txBody>
          <a:bodyPr>
            <a:normAutofit fontScale="85000" lnSpcReduction="20000"/>
          </a:bodyPr>
          <a:lstStyle/>
          <a:p>
            <a:r>
              <a:rPr lang="it-IT" dirty="0"/>
              <a:t> dati riportati sui registri dei matrimoni variano, e sono più o meno dettagliati, a seconda della formula utilizzata dai parroci per annotare il sacramento, ma anche in base al contesto in cui viene celebrato il matrimonio (in caso di omissione delle pubblicazioni per dispensa vescovile, di celebrazione su licenza se il ministro non è il parroco o se gli sposi provengono da altra parrocchia o diocesi, in caso di dispensa per consanguineità, etc.). </a:t>
            </a:r>
            <a:br>
              <a:rPr lang="it-IT" dirty="0"/>
            </a:br>
            <a:br>
              <a:rPr lang="it-IT" dirty="0"/>
            </a:br>
            <a:r>
              <a:rPr lang="it-IT" dirty="0"/>
              <a:t>Nel libro dei matrimoni sono indicati, più comunemente, la data della cerimonia del matrimonio e delle tre pubblicazioni canoniche o l’indicazione della dispensa vescovile che ne ha permesso la riduzione a un numero inferiore, il nome e il titolo del celebrante (</a:t>
            </a:r>
            <a:r>
              <a:rPr lang="it-IT" i="1" dirty="0" err="1"/>
              <a:t>archipresbiter</a:t>
            </a:r>
            <a:r>
              <a:rPr lang="it-IT" i="1" dirty="0"/>
              <a:t>, </a:t>
            </a:r>
            <a:r>
              <a:rPr lang="it-IT" i="1" dirty="0" err="1"/>
              <a:t>presbiter</a:t>
            </a:r>
            <a:r>
              <a:rPr lang="it-IT" i="1" dirty="0"/>
              <a:t>, </a:t>
            </a:r>
            <a:r>
              <a:rPr lang="it-IT" i="1" dirty="0" err="1"/>
              <a:t>rector</a:t>
            </a:r>
            <a:r>
              <a:rPr lang="it-IT" dirty="0"/>
              <a:t>), il nome degli sposi, loro paternità e maternità, parrocchia o luogo d’origine, il nominativo dei testimoni con loro paternità.</a:t>
            </a:r>
            <a:br>
              <a:rPr lang="it-IT" dirty="0"/>
            </a:br>
            <a:br>
              <a:rPr lang="it-IT" dirty="0"/>
            </a:br>
            <a:r>
              <a:rPr lang="it-IT" dirty="0"/>
              <a:t>In alcuni casi i registri dei matrimoni possono riportare anche informazioni più dettagliate riguardo agli sposi come l’età, la professione, l’alfabetizzazione.</a:t>
            </a:r>
            <a:br>
              <a:rPr lang="it-IT" dirty="0"/>
            </a:br>
            <a:endParaRPr lang="it-IT" dirty="0"/>
          </a:p>
        </p:txBody>
      </p:sp>
    </p:spTree>
    <p:extLst>
      <p:ext uri="{BB962C8B-B14F-4D97-AF65-F5344CB8AC3E}">
        <p14:creationId xmlns:p14="http://schemas.microsoft.com/office/powerpoint/2010/main" val="181944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439EF3-3466-4BCD-BDC8-B9B1AFADF824}"/>
              </a:ext>
            </a:extLst>
          </p:cNvPr>
          <p:cNvSpPr>
            <a:spLocks noGrp="1"/>
          </p:cNvSpPr>
          <p:nvPr>
            <p:ph type="title"/>
          </p:nvPr>
        </p:nvSpPr>
        <p:spPr/>
        <p:txBody>
          <a:bodyPr/>
          <a:lstStyle/>
          <a:p>
            <a:r>
              <a:rPr lang="it-IT" b="1" dirty="0"/>
              <a:t>Gli stati delle anime</a:t>
            </a:r>
            <a:endParaRPr lang="it-IT" dirty="0"/>
          </a:p>
        </p:txBody>
      </p:sp>
      <p:sp>
        <p:nvSpPr>
          <p:cNvPr id="3" name="Segnaposto contenuto 2">
            <a:extLst>
              <a:ext uri="{FF2B5EF4-FFF2-40B4-BE49-F238E27FC236}">
                <a16:creationId xmlns:a16="http://schemas.microsoft.com/office/drawing/2014/main" id="{C236E189-4AEC-41BE-A991-932440DE44A4}"/>
              </a:ext>
            </a:extLst>
          </p:cNvPr>
          <p:cNvSpPr>
            <a:spLocks noGrp="1"/>
          </p:cNvSpPr>
          <p:nvPr>
            <p:ph idx="1"/>
          </p:nvPr>
        </p:nvSpPr>
        <p:spPr/>
        <p:txBody>
          <a:bodyPr>
            <a:normAutofit fontScale="85000" lnSpcReduction="20000"/>
          </a:bodyPr>
          <a:lstStyle/>
          <a:p>
            <a:br>
              <a:rPr lang="it-IT" dirty="0"/>
            </a:br>
            <a:r>
              <a:rPr lang="it-IT" dirty="0"/>
              <a:t>Gli stati delle anime (</a:t>
            </a:r>
            <a:r>
              <a:rPr lang="it-IT" i="1" dirty="0"/>
              <a:t>status </a:t>
            </a:r>
            <a:r>
              <a:rPr lang="it-IT" i="1" dirty="0" err="1"/>
              <a:t>animarum</a:t>
            </a:r>
            <a:r>
              <a:rPr lang="it-IT" dirty="0"/>
              <a:t>) sono dei registri che contengono dati anagrafici e religiosi di una comunità parrocchiale. Ogni parroco è tenuto a compilarli già dal 1614.</a:t>
            </a:r>
            <a:br>
              <a:rPr lang="it-IT" dirty="0"/>
            </a:br>
            <a:r>
              <a:rPr lang="it-IT" dirty="0"/>
              <a:t>Questa documentazione è redatta o aggiornata annualmente, di solito in occasione della visita compiuta dal sacerdote nelle case dei parrocchiani per la benedizione pasquale.</a:t>
            </a:r>
            <a:br>
              <a:rPr lang="it-IT" dirty="0"/>
            </a:br>
            <a:r>
              <a:rPr lang="it-IT" dirty="0"/>
              <a:t>Sul registro sono annotati i fedeli secondo i nuclei o fuochi famigliari, intesi non come famiglia naturale, cioè composta da tutti gli individui uniti da vincoli di parentela, ma come comunità comprensiva di chi si è unito alla famiglia per altre ragioni, solitamente economiche, lavorative o per condivisione dell’abitazione.</a:t>
            </a:r>
            <a:br>
              <a:rPr lang="it-IT" dirty="0"/>
            </a:br>
            <a:br>
              <a:rPr lang="it-IT" dirty="0"/>
            </a:br>
            <a:r>
              <a:rPr lang="it-IT" dirty="0"/>
              <a:t>A partire dal capofamiglia, di ciascun individuo sono riportati, generalmente, nome e cognome, età, rapporto di parentela che lo lega al nucleo famigliare, condizione rispetto ai sacramenti di cresima, confessione, comunione o eventuale soddisfazione dell’obbligo pasquale (indicati semplicemente con le sigle C oppure </a:t>
            </a:r>
            <a:r>
              <a:rPr lang="it-IT" dirty="0" err="1"/>
              <a:t>Ch</a:t>
            </a:r>
            <a:r>
              <a:rPr lang="it-IT" dirty="0"/>
              <a:t> o </a:t>
            </a:r>
            <a:r>
              <a:rPr lang="it-IT" dirty="0" err="1"/>
              <a:t>Chr</a:t>
            </a:r>
            <a:r>
              <a:rPr lang="it-IT" dirty="0"/>
              <a:t>, Con o </a:t>
            </a:r>
            <a:r>
              <a:rPr lang="it-IT" dirty="0" err="1"/>
              <a:t>Conf</a:t>
            </a:r>
            <a:r>
              <a:rPr lang="it-IT" dirty="0"/>
              <a:t>, </a:t>
            </a:r>
            <a:r>
              <a:rPr lang="it-IT" dirty="0" err="1"/>
              <a:t>Com</a:t>
            </a:r>
            <a:r>
              <a:rPr lang="it-IT" dirty="0"/>
              <a:t> a seconda delle usanze locali, più raramente con altri </a:t>
            </a:r>
            <a:r>
              <a:rPr lang="it-IT" dirty="0" err="1"/>
              <a:t>simbol</a:t>
            </a:r>
            <a:endParaRPr lang="it-IT" dirty="0"/>
          </a:p>
        </p:txBody>
      </p:sp>
    </p:spTree>
    <p:extLst>
      <p:ext uri="{BB962C8B-B14F-4D97-AF65-F5344CB8AC3E}">
        <p14:creationId xmlns:p14="http://schemas.microsoft.com/office/powerpoint/2010/main" val="1605682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C9C2BD-B20E-4B04-B327-5960BBBD261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1CB8800-A060-448E-82CC-9713C54CAAD4}"/>
              </a:ext>
            </a:extLst>
          </p:cNvPr>
          <p:cNvSpPr>
            <a:spLocks noGrp="1"/>
          </p:cNvSpPr>
          <p:nvPr>
            <p:ph idx="1"/>
          </p:nvPr>
        </p:nvSpPr>
        <p:spPr/>
        <p:txBody>
          <a:bodyPr>
            <a:normAutofit fontScale="85000" lnSpcReduction="20000"/>
          </a:bodyPr>
          <a:lstStyle/>
          <a:p>
            <a:pPr fontAlgn="base"/>
            <a:r>
              <a:rPr lang="it-IT" dirty="0"/>
              <a:t> </a:t>
            </a:r>
            <a:r>
              <a:rPr lang="it-IT" dirty="0" err="1"/>
              <a:t>Badini</a:t>
            </a:r>
            <a:r>
              <a:rPr lang="it-IT" dirty="0"/>
              <a:t>, </a:t>
            </a:r>
            <a:r>
              <a:rPr lang="it-IT" i="1" dirty="0"/>
              <a:t>Archivi e Chiesa. Lineamenti di archivistica ecclesiastica e religiosa</a:t>
            </a:r>
            <a:r>
              <a:rPr lang="it-IT" dirty="0"/>
              <a:t>, Bologna, Patron, 2005.</a:t>
            </a:r>
          </a:p>
          <a:p>
            <a:pPr fontAlgn="base"/>
            <a:r>
              <a:rPr lang="it-IT" dirty="0"/>
              <a:t>Chiesa cattolica, </a:t>
            </a:r>
            <a:r>
              <a:rPr lang="it-IT" i="1" dirty="0"/>
              <a:t>Codice di diritto canonico. Testo ufficiale e versione italiana. Sotto il patrocinio della Pontificia Università Lateranense e della Pontificia Università Salesiana</a:t>
            </a:r>
            <a:r>
              <a:rPr lang="it-IT" dirty="0"/>
              <a:t>, Roma, Unione Editori Cattolici Italiani, 1983.</a:t>
            </a:r>
          </a:p>
          <a:p>
            <a:pPr fontAlgn="base"/>
            <a:r>
              <a:rPr lang="it-IT" dirty="0"/>
              <a:t>A. Gallo, </a:t>
            </a:r>
            <a:r>
              <a:rPr lang="it-IT" i="1" dirty="0"/>
              <a:t>Libri parrocchiali in Enciclopedia cattolica</a:t>
            </a:r>
            <a:r>
              <a:rPr lang="it-IT" dirty="0"/>
              <a:t>, Città del Vaticano, Ente per l’enciclopedia cattolica e per il libro cattolico, 1949.</a:t>
            </a:r>
          </a:p>
          <a:p>
            <a:pPr fontAlgn="base"/>
            <a:r>
              <a:rPr lang="it-IT" dirty="0"/>
              <a:t>A. Manfredi, </a:t>
            </a:r>
            <a:r>
              <a:rPr lang="it-IT" i="1" dirty="0"/>
              <a:t>Vescovi, clero e cura pastorale. Studi sulla Diocesi di Parma alla fine dell’Ottocento</a:t>
            </a:r>
            <a:r>
              <a:rPr lang="it-IT" dirty="0"/>
              <a:t>, Roma, Pontificia Università Gregoriana, 1999 (Analecta Gregoriana, 278; Analecta Gregoriana. Series </a:t>
            </a:r>
            <a:r>
              <a:rPr lang="it-IT" dirty="0" err="1"/>
              <a:t>Facultatis</a:t>
            </a:r>
            <a:r>
              <a:rPr lang="it-IT" dirty="0"/>
              <a:t> </a:t>
            </a:r>
            <a:r>
              <a:rPr lang="it-IT" dirty="0" err="1"/>
              <a:t>historiae</a:t>
            </a:r>
            <a:r>
              <a:rPr lang="it-IT" dirty="0"/>
              <a:t> </a:t>
            </a:r>
            <a:r>
              <a:rPr lang="it-IT" dirty="0" err="1"/>
              <a:t>ecclesiasticae</a:t>
            </a:r>
            <a:r>
              <a:rPr lang="it-IT" dirty="0"/>
              <a:t>. </a:t>
            </a:r>
            <a:r>
              <a:rPr lang="it-IT" dirty="0" err="1"/>
              <a:t>Sectio</a:t>
            </a:r>
            <a:r>
              <a:rPr lang="it-IT" dirty="0"/>
              <a:t> B; 37).</a:t>
            </a:r>
          </a:p>
          <a:p>
            <a:pPr fontAlgn="base"/>
            <a:r>
              <a:rPr lang="it-IT" dirty="0"/>
              <a:t>L. </a:t>
            </a:r>
            <a:r>
              <a:rPr lang="it-IT" dirty="0" err="1"/>
              <a:t>Osbat</a:t>
            </a:r>
            <a:r>
              <a:rPr lang="it-IT" dirty="0"/>
              <a:t>, </a:t>
            </a:r>
            <a:r>
              <a:rPr lang="it-IT" i="1" dirty="0"/>
              <a:t>Dagli archivi episcopali agli archivi diocesani. La nascita e l’organizzazione degli archivi diocesani in età moderna</a:t>
            </a:r>
            <a:r>
              <a:rPr lang="it-IT" dirty="0"/>
              <a:t>, Manziana, Vecchiarelli, 1999.</a:t>
            </a:r>
          </a:p>
          <a:p>
            <a:pPr fontAlgn="base"/>
            <a:r>
              <a:rPr lang="it-IT" dirty="0"/>
              <a:t>A. Turchini, Archivi della Chiesa e archivistica, Brescia, La Scuola, 2011 (Saggi; 15. Storia).</a:t>
            </a:r>
          </a:p>
          <a:p>
            <a:endParaRPr lang="it-IT" dirty="0"/>
          </a:p>
        </p:txBody>
      </p:sp>
    </p:spTree>
    <p:extLst>
      <p:ext uri="{BB962C8B-B14F-4D97-AF65-F5344CB8AC3E}">
        <p14:creationId xmlns:p14="http://schemas.microsoft.com/office/powerpoint/2010/main" val="4201431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40838B-309B-4352-B319-FD84C495ADBC}"/>
              </a:ext>
            </a:extLst>
          </p:cNvPr>
          <p:cNvSpPr>
            <a:spLocks noGrp="1"/>
          </p:cNvSpPr>
          <p:nvPr>
            <p:ph type="title"/>
          </p:nvPr>
        </p:nvSpPr>
        <p:spPr/>
        <p:txBody>
          <a:bodyPr/>
          <a:lstStyle/>
          <a:p>
            <a:r>
              <a:rPr lang="it-IT" dirty="0">
                <a:solidFill>
                  <a:srgbClr val="FF0000"/>
                </a:solidFill>
              </a:rPr>
              <a:t>Registri di Battesimo</a:t>
            </a:r>
          </a:p>
        </p:txBody>
      </p:sp>
      <p:sp>
        <p:nvSpPr>
          <p:cNvPr id="3" name="Segnaposto contenuto 2">
            <a:extLst>
              <a:ext uri="{FF2B5EF4-FFF2-40B4-BE49-F238E27FC236}">
                <a16:creationId xmlns:a16="http://schemas.microsoft.com/office/drawing/2014/main" id="{EF06FD2B-7871-4AD6-B020-5D2F6B739AAD}"/>
              </a:ext>
            </a:extLst>
          </p:cNvPr>
          <p:cNvSpPr>
            <a:spLocks noGrp="1"/>
          </p:cNvSpPr>
          <p:nvPr>
            <p:ph idx="1"/>
          </p:nvPr>
        </p:nvSpPr>
        <p:spPr>
          <a:xfrm>
            <a:off x="2231136" y="2638044"/>
            <a:ext cx="7729728" cy="3904158"/>
          </a:xfrm>
        </p:spPr>
        <p:txBody>
          <a:bodyPr>
            <a:normAutofit fontScale="92500" lnSpcReduction="10000"/>
          </a:bodyPr>
          <a:lstStyle/>
          <a:p>
            <a:r>
              <a:rPr lang="it-IT" dirty="0" err="1"/>
              <a:t>bro</a:t>
            </a:r>
            <a:r>
              <a:rPr lang="it-IT" dirty="0"/>
              <a:t> dei battesimi (</a:t>
            </a:r>
            <a:r>
              <a:rPr lang="it-IT" i="1" dirty="0" err="1"/>
              <a:t>liber</a:t>
            </a:r>
            <a:r>
              <a:rPr lang="it-IT" i="1" dirty="0"/>
              <a:t> </a:t>
            </a:r>
            <a:r>
              <a:rPr lang="it-IT" i="1" dirty="0" err="1"/>
              <a:t>baptizatorum</a:t>
            </a:r>
            <a:r>
              <a:rPr lang="it-IT" dirty="0"/>
              <a:t>) è il registro in cui i parroci annotano i nominativi di coloro che hanno ricevuto il sacramento del battesimo. Ogni parroco è tenuto a compilarlo e a conservarlo a partire dalle disposizioni contenute nel decreto istitutivo del Concilio di Trento.</a:t>
            </a:r>
            <a:br>
              <a:rPr lang="it-IT" dirty="0"/>
            </a:br>
            <a:br>
              <a:rPr lang="it-IT" dirty="0"/>
            </a:br>
            <a:r>
              <a:rPr lang="it-IT" dirty="0"/>
              <a:t>Istruzioni relative ai formulari da utilizzare nella compilazione dei dati sono fornite dal </a:t>
            </a:r>
            <a:r>
              <a:rPr lang="it-IT" i="1" dirty="0"/>
              <a:t>Rituale romano</a:t>
            </a:r>
            <a:r>
              <a:rPr lang="it-IT" dirty="0"/>
              <a:t> del 1583, successivamente riprese in quello del 1614. </a:t>
            </a:r>
            <a:br>
              <a:rPr lang="it-IT" dirty="0"/>
            </a:br>
            <a:br>
              <a:rPr lang="it-IT" dirty="0"/>
            </a:br>
            <a:r>
              <a:rPr lang="it-IT" dirty="0"/>
              <a:t>Secondo le indicazioni stabilite dalla normativa, sui registri dei battesimi i parroci hanno il compito di annotare il nome del battezzato, paternità e maternità, la data del battesimo, il nome del celebrante, i nominativi di padrini e madrine. Vengono aggiunte delle precisazioni in caso di illegittimi, esposti, </a:t>
            </a:r>
            <a:r>
              <a:rPr lang="it-IT" dirty="0" err="1"/>
              <a:t>diattezzati</a:t>
            </a:r>
            <a:r>
              <a:rPr lang="it-IT" dirty="0"/>
              <a:t> </a:t>
            </a:r>
            <a:r>
              <a:rPr lang="it-IT" i="1" dirty="0"/>
              <a:t>sub </a:t>
            </a:r>
            <a:r>
              <a:rPr lang="it-IT" i="1" dirty="0" err="1"/>
              <a:t>conditione</a:t>
            </a:r>
            <a:r>
              <a:rPr lang="it-IT" dirty="0"/>
              <a:t> o di celebrante differente dal parroco.</a:t>
            </a:r>
            <a:br>
              <a:rPr lang="it-IT" dirty="0"/>
            </a:br>
            <a:br>
              <a:rPr lang="it-IT" dirty="0"/>
            </a:br>
            <a:endParaRPr lang="it-IT" dirty="0"/>
          </a:p>
        </p:txBody>
      </p:sp>
    </p:spTree>
    <p:extLst>
      <p:ext uri="{BB962C8B-B14F-4D97-AF65-F5344CB8AC3E}">
        <p14:creationId xmlns:p14="http://schemas.microsoft.com/office/powerpoint/2010/main" val="1425905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E1D59B-0E73-4312-A393-A223ED5660DD}"/>
              </a:ext>
            </a:extLst>
          </p:cNvPr>
          <p:cNvSpPr>
            <a:spLocks noGrp="1"/>
          </p:cNvSpPr>
          <p:nvPr>
            <p:ph type="title"/>
          </p:nvPr>
        </p:nvSpPr>
        <p:spPr/>
        <p:txBody>
          <a:bodyPr/>
          <a:lstStyle/>
          <a:p>
            <a:r>
              <a:rPr lang="it-IT" dirty="0"/>
              <a:t>.</a:t>
            </a:r>
          </a:p>
        </p:txBody>
      </p:sp>
      <p:sp>
        <p:nvSpPr>
          <p:cNvPr id="3" name="Segnaposto contenuto 2">
            <a:extLst>
              <a:ext uri="{FF2B5EF4-FFF2-40B4-BE49-F238E27FC236}">
                <a16:creationId xmlns:a16="http://schemas.microsoft.com/office/drawing/2014/main" id="{D43A3E48-C9B6-40EA-8629-CCD4F9E04698}"/>
              </a:ext>
            </a:extLst>
          </p:cNvPr>
          <p:cNvSpPr>
            <a:spLocks noGrp="1"/>
          </p:cNvSpPr>
          <p:nvPr>
            <p:ph idx="1"/>
          </p:nvPr>
        </p:nvSpPr>
        <p:spPr/>
        <p:txBody>
          <a:bodyPr/>
          <a:lstStyle/>
          <a:p>
            <a:r>
              <a:rPr lang="it-IT" dirty="0"/>
              <a:t>In base a istruzioni successive e all’accuratezza della compilazione dei parroci, i registri dei battesimi possono riportare informazioni più complete che comprendono, per esempio, anche luogo e data di nascita del battezzato e nome dell’ostetrica.</a:t>
            </a:r>
            <a:br>
              <a:rPr lang="it-IT" dirty="0"/>
            </a:br>
            <a:br>
              <a:rPr lang="it-IT" dirty="0"/>
            </a:br>
            <a:r>
              <a:rPr lang="it-IT" dirty="0"/>
              <a:t>Il C</a:t>
            </a:r>
            <a:r>
              <a:rPr lang="it-IT" i="1" dirty="0"/>
              <a:t>odice di diritto canonico</a:t>
            </a:r>
            <a:r>
              <a:rPr lang="it-IT" dirty="0"/>
              <a:t> del 1983 prevede che nel libro dei battezzati sia annotato successivamente anche la confermazione e tutto ciò che riguarda lo stato canonico dei fedeli, in rapporto al matrimonio, all'adozione, all'ordine sacro, alla professione perpetua emessa in un istituto religioso e al cambiamento del rito.…</a:t>
            </a:r>
          </a:p>
        </p:txBody>
      </p:sp>
    </p:spTree>
    <p:extLst>
      <p:ext uri="{BB962C8B-B14F-4D97-AF65-F5344CB8AC3E}">
        <p14:creationId xmlns:p14="http://schemas.microsoft.com/office/powerpoint/2010/main" val="3096860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F039D2-7316-4F9A-80E1-0755179D62B5}"/>
              </a:ext>
            </a:extLst>
          </p:cNvPr>
          <p:cNvSpPr>
            <a:spLocks noGrp="1"/>
          </p:cNvSpPr>
          <p:nvPr>
            <p:ph type="title"/>
          </p:nvPr>
        </p:nvSpPr>
        <p:spPr/>
        <p:txBody>
          <a:bodyPr/>
          <a:lstStyle/>
          <a:p>
            <a:r>
              <a:rPr lang="it-IT" dirty="0"/>
              <a:t>.</a:t>
            </a:r>
          </a:p>
        </p:txBody>
      </p:sp>
      <p:sp>
        <p:nvSpPr>
          <p:cNvPr id="3" name="Segnaposto contenuto 2">
            <a:extLst>
              <a:ext uri="{FF2B5EF4-FFF2-40B4-BE49-F238E27FC236}">
                <a16:creationId xmlns:a16="http://schemas.microsoft.com/office/drawing/2014/main" id="{6D622C0E-5B78-49F8-AA34-F2A233E32519}"/>
              </a:ext>
            </a:extLst>
          </p:cNvPr>
          <p:cNvSpPr>
            <a:spLocks noGrp="1"/>
          </p:cNvSpPr>
          <p:nvPr>
            <p:ph idx="1"/>
          </p:nvPr>
        </p:nvSpPr>
        <p:spPr>
          <a:xfrm>
            <a:off x="2231136" y="2526384"/>
            <a:ext cx="7729728" cy="3213643"/>
          </a:xfrm>
        </p:spPr>
        <p:txBody>
          <a:bodyPr>
            <a:normAutofit fontScale="85000" lnSpcReduction="20000"/>
          </a:bodyPr>
          <a:lstStyle/>
          <a:p>
            <a:pPr fontAlgn="base"/>
            <a:r>
              <a:rPr lang="it-IT" b="1" dirty="0"/>
              <a:t>Il libro dei battesimi come fonte per la storia</a:t>
            </a:r>
            <a:br>
              <a:rPr lang="it-IT" dirty="0"/>
            </a:br>
            <a:r>
              <a:rPr lang="it-IT" dirty="0"/>
              <a:t>Grazie alle informazioni raccolte insieme alle note relative al sacramento, i Libri dei battesimi sono utili non solo per la conoscenza della situazione religiosa e sacramentale di una parrocchia, ma anche come fonte fondamentale per studi demografici, sociali, giuridici, di onomastica e per ricerche genealogiche.</a:t>
            </a:r>
            <a:br>
              <a:rPr lang="it-IT" dirty="0"/>
            </a:br>
            <a:br>
              <a:rPr lang="it-IT" dirty="0"/>
            </a:br>
            <a:r>
              <a:rPr lang="it-IT" dirty="0"/>
              <a:t>è una tipologia documentaria conservata negli archivi parrocchiali di pertinenza, insieme agli altri libri canonici o parrocchiali (</a:t>
            </a:r>
            <a:r>
              <a:rPr lang="it-IT" u="sng" dirty="0"/>
              <a:t>libro dei cresimati</a:t>
            </a:r>
            <a:r>
              <a:rPr lang="it-IT" dirty="0"/>
              <a:t>, </a:t>
            </a:r>
            <a:r>
              <a:rPr lang="it-IT" u="sng" dirty="0"/>
              <a:t>libro dei matrimoni</a:t>
            </a:r>
            <a:r>
              <a:rPr lang="it-IT" dirty="0"/>
              <a:t>, </a:t>
            </a:r>
            <a:r>
              <a:rPr lang="it-IT" u="sng" dirty="0"/>
              <a:t>libro dei defunti</a:t>
            </a:r>
            <a:r>
              <a:rPr lang="it-IT" dirty="0"/>
              <a:t> e agli </a:t>
            </a:r>
            <a:r>
              <a:rPr lang="it-IT" u="sng" dirty="0"/>
              <a:t>stati delle anime</a:t>
            </a:r>
            <a:r>
              <a:rPr lang="it-IT" dirty="0"/>
              <a:t>). Nel caso di una parrocchia soppressa o accorpata, la loro conservazione può essere affidata anche all’archivio diocesano, dove spesso si trovano serie documentarie costituite dalle copie dei registri dei sacramenti, tra le quali anche i duplicati dei libri dei battesimi, che i parroci sono tenuti a consegnare secondo quanto stabilito da disposizioni vescovili e dal Codice di diritto canonico del 1917, che impone di depositare annualmente in curia vescovile una copia dei libri canonici, eccetto gli stati delle anime.</a:t>
            </a:r>
            <a:br>
              <a:rPr lang="it-IT" dirty="0"/>
            </a:br>
            <a:br>
              <a:rPr lang="it-IT" dirty="0"/>
            </a:br>
            <a:endParaRPr lang="it-IT" dirty="0"/>
          </a:p>
        </p:txBody>
      </p:sp>
    </p:spTree>
    <p:extLst>
      <p:ext uri="{BB962C8B-B14F-4D97-AF65-F5344CB8AC3E}">
        <p14:creationId xmlns:p14="http://schemas.microsoft.com/office/powerpoint/2010/main" val="516877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8AC692-D0B6-4776-B47F-D0883A81B5F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6A259FE-F9CF-4B3A-9F0C-D8E6AFCA8B32}"/>
              </a:ext>
            </a:extLst>
          </p:cNvPr>
          <p:cNvSpPr>
            <a:spLocks noGrp="1"/>
          </p:cNvSpPr>
          <p:nvPr>
            <p:ph idx="1"/>
          </p:nvPr>
        </p:nvSpPr>
        <p:spPr/>
        <p:txBody>
          <a:bodyPr>
            <a:normAutofit fontScale="85000" lnSpcReduction="10000"/>
          </a:bodyPr>
          <a:lstStyle/>
          <a:p>
            <a:pPr fontAlgn="base"/>
            <a:r>
              <a:rPr lang="it-IT" b="1" dirty="0"/>
              <a:t>STORIA</a:t>
            </a:r>
            <a:br>
              <a:rPr lang="it-IT" dirty="0"/>
            </a:br>
            <a:r>
              <a:rPr lang="it-IT" dirty="0"/>
              <a:t>L’origine della tenuta di registrazioni relative all’amministrazione del sacramento del battesimo è piuttosto antica. Pur non essendo una prassi generalizzata, esempi di registri di questo tipo sono attestati in Italia già nel XIV e XV secolo. I dati vengono raccolti con finalità differenti rispetto a quelle attuali, per esempio con valore dimostrativo per l’accesso a cariche pubbliche, per garantire la legittimità di una nascita o la cittadinanza di un individuo. Per questo motivo, le registrazioni più antiche possono riportare informazioni relative al battezzato differenti rispetto alle disposizioni tridentine.</a:t>
            </a:r>
            <a:br>
              <a:rPr lang="it-IT" dirty="0"/>
            </a:br>
            <a:br>
              <a:rPr lang="it-IT" dirty="0"/>
            </a:br>
            <a:r>
              <a:rPr lang="it-IT" dirty="0"/>
              <a:t>A partire dal XVI secolo si nota una maggiore attenzione pastorale nella raccolta dei dati.</a:t>
            </a:r>
            <a:br>
              <a:rPr lang="it-IT" dirty="0"/>
            </a:br>
            <a:br>
              <a:rPr lang="it-IT" dirty="0"/>
            </a:br>
            <a:br>
              <a:rPr lang="it-IT" dirty="0"/>
            </a:br>
            <a:br>
              <a:rPr lang="it-IT" dirty="0"/>
            </a:br>
            <a:endParaRPr lang="it-IT" dirty="0"/>
          </a:p>
        </p:txBody>
      </p:sp>
    </p:spTree>
    <p:extLst>
      <p:ext uri="{BB962C8B-B14F-4D97-AF65-F5344CB8AC3E}">
        <p14:creationId xmlns:p14="http://schemas.microsoft.com/office/powerpoint/2010/main" val="14847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960003-500E-4C0C-9495-582E082DE9F8}"/>
              </a:ext>
            </a:extLst>
          </p:cNvPr>
          <p:cNvSpPr>
            <a:spLocks noGrp="1"/>
          </p:cNvSpPr>
          <p:nvPr>
            <p:ph type="title"/>
          </p:nvPr>
        </p:nvSpPr>
        <p:spPr/>
        <p:txBody>
          <a:bodyPr/>
          <a:lstStyle/>
          <a:p>
            <a:r>
              <a:rPr lang="it-IT" dirty="0"/>
              <a:t>.</a:t>
            </a:r>
          </a:p>
        </p:txBody>
      </p:sp>
      <p:sp>
        <p:nvSpPr>
          <p:cNvPr id="3" name="Segnaposto contenuto 2">
            <a:extLst>
              <a:ext uri="{FF2B5EF4-FFF2-40B4-BE49-F238E27FC236}">
                <a16:creationId xmlns:a16="http://schemas.microsoft.com/office/drawing/2014/main" id="{C9B7B266-E931-4996-B2F1-C816E7B28132}"/>
              </a:ext>
            </a:extLst>
          </p:cNvPr>
          <p:cNvSpPr>
            <a:spLocks noGrp="1"/>
          </p:cNvSpPr>
          <p:nvPr>
            <p:ph idx="1"/>
          </p:nvPr>
        </p:nvSpPr>
        <p:spPr/>
        <p:txBody>
          <a:bodyPr/>
          <a:lstStyle/>
          <a:p>
            <a:pPr fontAlgn="base"/>
            <a:r>
              <a:rPr lang="it-IT" dirty="0"/>
              <a:t>La produzione dei libri dei battesimi diviene significativa dopo il Concilio di Trento che ne fissa anche modalità di compilazione. La riforma tridentina tratta di questo sacramento nel contesto di quello del matrimonio. La registrazione di padrini e madrine, infatti, permette di verificare ed escludere una </a:t>
            </a:r>
            <a:r>
              <a:rPr lang="it-IT" i="1" dirty="0" err="1"/>
              <a:t>cognatio</a:t>
            </a:r>
            <a:r>
              <a:rPr lang="it-IT" i="1" dirty="0"/>
              <a:t> </a:t>
            </a:r>
            <a:r>
              <a:rPr lang="it-IT" i="1" dirty="0" err="1"/>
              <a:t>spiritualis</a:t>
            </a:r>
            <a:r>
              <a:rPr lang="it-IT" dirty="0"/>
              <a:t>, legame che si instaura tra padrino e battezzato, motivo di impedimento per un matrimonio.</a:t>
            </a:r>
            <a:br>
              <a:rPr lang="it-IT" dirty="0"/>
            </a:br>
            <a:br>
              <a:rPr lang="it-IT" dirty="0"/>
            </a:br>
            <a:r>
              <a:rPr lang="it-IT" dirty="0"/>
              <a:t> </a:t>
            </a:r>
            <a:r>
              <a:rPr lang="it-IT" i="1" dirty="0"/>
              <a:t>Gregorio XIII</a:t>
            </a:r>
            <a:r>
              <a:rPr lang="it-IT" dirty="0"/>
              <a:t> nel </a:t>
            </a:r>
            <a:r>
              <a:rPr lang="it-IT" i="1" dirty="0"/>
              <a:t>Rituale </a:t>
            </a:r>
            <a:r>
              <a:rPr lang="it-IT" i="1" dirty="0" err="1"/>
              <a:t>romanum</a:t>
            </a:r>
            <a:r>
              <a:rPr lang="it-IT" dirty="0"/>
              <a:t> e </a:t>
            </a:r>
          </a:p>
          <a:p>
            <a:pPr fontAlgn="base"/>
            <a:r>
              <a:rPr lang="it-IT" dirty="0"/>
              <a:t> Rituale di Paolo V.</a:t>
            </a:r>
          </a:p>
        </p:txBody>
      </p:sp>
    </p:spTree>
    <p:extLst>
      <p:ext uri="{BB962C8B-B14F-4D97-AF65-F5344CB8AC3E}">
        <p14:creationId xmlns:p14="http://schemas.microsoft.com/office/powerpoint/2010/main" val="1779429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C5CC45-925D-4653-AC4E-E93BCF20CCC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1D7AB82-19A7-40C0-A9F8-5F564A7B1CAE}"/>
              </a:ext>
            </a:extLst>
          </p:cNvPr>
          <p:cNvSpPr>
            <a:spLocks noGrp="1"/>
          </p:cNvSpPr>
          <p:nvPr>
            <p:ph idx="1"/>
          </p:nvPr>
        </p:nvSpPr>
        <p:spPr/>
        <p:txBody>
          <a:bodyPr>
            <a:normAutofit lnSpcReduction="10000"/>
          </a:bodyPr>
          <a:lstStyle/>
          <a:p>
            <a:pPr fontAlgn="base"/>
            <a:r>
              <a:rPr lang="it-IT" b="1" dirty="0"/>
              <a:t>BIBLIOGRAFIA</a:t>
            </a:r>
            <a:br>
              <a:rPr lang="it-IT" dirty="0"/>
            </a:br>
            <a:r>
              <a:rPr lang="it-IT" dirty="0"/>
              <a:t>G. </a:t>
            </a:r>
            <a:r>
              <a:rPr lang="it-IT" dirty="0" err="1"/>
              <a:t>Badini</a:t>
            </a:r>
            <a:r>
              <a:rPr lang="it-IT" dirty="0"/>
              <a:t>, </a:t>
            </a:r>
            <a:r>
              <a:rPr lang="it-IT" i="1" dirty="0"/>
              <a:t>Archivi e Chiesa. Lineamenti di archivistica ecclesiastica e religiosa</a:t>
            </a:r>
            <a:r>
              <a:rPr lang="it-IT" dirty="0"/>
              <a:t>, Bologna, Patron, 2005.</a:t>
            </a:r>
          </a:p>
          <a:p>
            <a:pPr fontAlgn="base"/>
            <a:r>
              <a:rPr lang="it-IT" dirty="0"/>
              <a:t>Chiesa cattolica, </a:t>
            </a:r>
            <a:r>
              <a:rPr lang="it-IT" i="1" dirty="0"/>
              <a:t>Codice di diritto canonico. Testo ufficiale e versione italiana. Sotto il patrocinio della Pontificia Università Lateranense e della Pontificia Università Salesiana</a:t>
            </a:r>
            <a:r>
              <a:rPr lang="it-IT" dirty="0"/>
              <a:t>, Roma, Unione Editori Cattolici Italiani 1983.</a:t>
            </a:r>
          </a:p>
          <a:p>
            <a:pPr fontAlgn="base"/>
            <a:r>
              <a:rPr lang="it-IT" dirty="0"/>
              <a:t>A. Gallo, </a:t>
            </a:r>
            <a:r>
              <a:rPr lang="it-IT" i="1" dirty="0"/>
              <a:t>Libri parrocchiali</a:t>
            </a:r>
            <a:r>
              <a:rPr lang="it-IT" dirty="0"/>
              <a:t> in Enciclopedia cattolica, Città del Vaticano, Ente per l’enciclopedia cattolica e per il libro cattolico, 1949.</a:t>
            </a:r>
          </a:p>
          <a:p>
            <a:pPr fontAlgn="base"/>
            <a:r>
              <a:rPr lang="it-IT" dirty="0"/>
              <a:t>A. Turchini, </a:t>
            </a:r>
            <a:r>
              <a:rPr lang="it-IT" i="1" dirty="0"/>
              <a:t>Archivi della Chiesa e archivistica</a:t>
            </a:r>
            <a:r>
              <a:rPr lang="it-IT" dirty="0"/>
              <a:t>, Brescia, La Scuola, 2011 (Saggi; 15. Storia).</a:t>
            </a:r>
          </a:p>
          <a:p>
            <a:endParaRPr lang="it-IT" dirty="0"/>
          </a:p>
        </p:txBody>
      </p:sp>
    </p:spTree>
    <p:extLst>
      <p:ext uri="{BB962C8B-B14F-4D97-AF65-F5344CB8AC3E}">
        <p14:creationId xmlns:p14="http://schemas.microsoft.com/office/powerpoint/2010/main" val="3341035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777006-294A-4645-B941-8EA57D995EF3}"/>
              </a:ext>
            </a:extLst>
          </p:cNvPr>
          <p:cNvSpPr>
            <a:spLocks noGrp="1"/>
          </p:cNvSpPr>
          <p:nvPr>
            <p:ph type="title"/>
          </p:nvPr>
        </p:nvSpPr>
        <p:spPr/>
        <p:txBody>
          <a:bodyPr>
            <a:normAutofit/>
          </a:bodyPr>
          <a:lstStyle/>
          <a:p>
            <a:r>
              <a:rPr lang="it-IT" sz="1800" b="1" dirty="0"/>
              <a:t>Registri dei morti</a:t>
            </a:r>
          </a:p>
        </p:txBody>
      </p:sp>
      <p:sp>
        <p:nvSpPr>
          <p:cNvPr id="3" name="Segnaposto contenuto 2">
            <a:extLst>
              <a:ext uri="{FF2B5EF4-FFF2-40B4-BE49-F238E27FC236}">
                <a16:creationId xmlns:a16="http://schemas.microsoft.com/office/drawing/2014/main" id="{30CC1F62-7772-4E7C-9261-75308D18FE99}"/>
              </a:ext>
            </a:extLst>
          </p:cNvPr>
          <p:cNvSpPr>
            <a:spLocks noGrp="1"/>
          </p:cNvSpPr>
          <p:nvPr>
            <p:ph idx="1"/>
          </p:nvPr>
        </p:nvSpPr>
        <p:spPr/>
        <p:txBody>
          <a:bodyPr>
            <a:normAutofit fontScale="85000" lnSpcReduction="20000"/>
          </a:bodyPr>
          <a:lstStyle/>
          <a:p>
            <a:r>
              <a:rPr lang="it-IT" b="1" dirty="0"/>
              <a:t>Registro dei defunti </a:t>
            </a:r>
            <a:br>
              <a:rPr lang="it-IT" dirty="0"/>
            </a:br>
            <a:r>
              <a:rPr lang="it-IT" dirty="0"/>
              <a:t>Il libro dei defunti (</a:t>
            </a:r>
            <a:r>
              <a:rPr lang="it-IT" i="1" dirty="0" err="1"/>
              <a:t>liber</a:t>
            </a:r>
            <a:r>
              <a:rPr lang="it-IT" i="1" dirty="0"/>
              <a:t> </a:t>
            </a:r>
            <a:r>
              <a:rPr lang="it-IT" i="1" dirty="0" err="1"/>
              <a:t>defunctorum</a:t>
            </a:r>
            <a:r>
              <a:rPr lang="it-IT" dirty="0"/>
              <a:t>) è il registro in cui i parroci annotano i nominativi di coloro che sono morti e la loro condizione sacramentale. La tenuta di questo registro è introdotta dal </a:t>
            </a:r>
            <a:r>
              <a:rPr lang="it-IT" i="1" dirty="0"/>
              <a:t>Rituale </a:t>
            </a:r>
            <a:r>
              <a:rPr lang="it-IT" i="1" dirty="0" err="1"/>
              <a:t>romanum</a:t>
            </a:r>
            <a:r>
              <a:rPr lang="it-IT" dirty="0"/>
              <a:t> del 1614.</a:t>
            </a:r>
            <a:br>
              <a:rPr lang="it-IT" dirty="0"/>
            </a:br>
            <a:br>
              <a:rPr lang="it-IT" dirty="0"/>
            </a:br>
            <a:r>
              <a:rPr lang="it-IT" dirty="0"/>
              <a:t>Questo tipo di documentazione è piuttosto difforme a seconda dei territori e del periodo in cui sono redatti. Il formulario è fissato dal Rituale, altre norme per la compilazione di questi documenti sono emanate nel corso degli anni da vescovi e cardinali.</a:t>
            </a:r>
            <a:br>
              <a:rPr lang="it-IT" dirty="0"/>
            </a:br>
            <a:br>
              <a:rPr lang="it-IT" dirty="0"/>
            </a:br>
            <a:r>
              <a:rPr lang="it-IT" dirty="0"/>
              <a:t>Sui registri dei morti i parroci annotano il nome del defunto, la data della morte o della sepoltura, l’età, lo stato civile, la causa della morte, il luogo della tumulazione, il conferimento dei sacramenti, in particolare il sacramento dell’estrema unzione, il sacerdote che ha conferito i  i sacramenti o accompagnato il defunto.</a:t>
            </a:r>
            <a:br>
              <a:rPr lang="it-IT" dirty="0"/>
            </a:br>
            <a:br>
              <a:rPr lang="it-IT" dirty="0"/>
            </a:br>
            <a:endParaRPr lang="it-IT" dirty="0"/>
          </a:p>
        </p:txBody>
      </p:sp>
    </p:spTree>
    <p:extLst>
      <p:ext uri="{BB962C8B-B14F-4D97-AF65-F5344CB8AC3E}">
        <p14:creationId xmlns:p14="http://schemas.microsoft.com/office/powerpoint/2010/main" val="3462328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B6EE31-BF17-4220-AC8A-1AE30B4F324A}"/>
              </a:ext>
            </a:extLst>
          </p:cNvPr>
          <p:cNvSpPr>
            <a:spLocks noGrp="1"/>
          </p:cNvSpPr>
          <p:nvPr>
            <p:ph type="title"/>
          </p:nvPr>
        </p:nvSpPr>
        <p:spPr/>
        <p:txBody>
          <a:bodyPr/>
          <a:lstStyle/>
          <a:p>
            <a:r>
              <a:rPr lang="it-IT" dirty="0"/>
              <a:t>,</a:t>
            </a:r>
          </a:p>
        </p:txBody>
      </p:sp>
      <p:sp>
        <p:nvSpPr>
          <p:cNvPr id="3" name="Segnaposto contenuto 2">
            <a:extLst>
              <a:ext uri="{FF2B5EF4-FFF2-40B4-BE49-F238E27FC236}">
                <a16:creationId xmlns:a16="http://schemas.microsoft.com/office/drawing/2014/main" id="{2B757837-E33D-45CF-A232-9DCD8EB9603B}"/>
              </a:ext>
            </a:extLst>
          </p:cNvPr>
          <p:cNvSpPr>
            <a:spLocks noGrp="1"/>
          </p:cNvSpPr>
          <p:nvPr>
            <p:ph idx="1"/>
          </p:nvPr>
        </p:nvSpPr>
        <p:spPr/>
        <p:txBody>
          <a:bodyPr>
            <a:normAutofit fontScale="92500" lnSpcReduction="20000"/>
          </a:bodyPr>
          <a:lstStyle/>
          <a:p>
            <a:r>
              <a:rPr lang="it-IT" dirty="0"/>
              <a:t>Registri simili ai libri dei morti sono rintracciabili dal XIV secolo ma sono compilati con finalità differenti, in particolare quando previsti dal potere civile. Rispetto ad altri libri parrocchiali, le annotazioni delle sepolture si diffondono tardivamente, solo a partire dalla fine del XVI secolo.</a:t>
            </a:r>
            <a:br>
              <a:rPr lang="it-IT" dirty="0"/>
            </a:br>
            <a:br>
              <a:rPr lang="it-IT" dirty="0"/>
            </a:br>
            <a:r>
              <a:rPr lang="it-IT" dirty="0"/>
              <a:t>L’uso delle registrazioni relative ai defunti è sancito ufficialmente dal </a:t>
            </a:r>
            <a:r>
              <a:rPr lang="it-IT" i="1" dirty="0"/>
              <a:t>Rituale romano</a:t>
            </a:r>
            <a:r>
              <a:rPr lang="it-IT" dirty="0"/>
              <a:t> di Paolo V del 1614 che ne prescrive la tenuta per le chiese in cui si provvede alla sepoltura dei defunti.</a:t>
            </a:r>
            <a:br>
              <a:rPr lang="it-IT" dirty="0"/>
            </a:br>
            <a:br>
              <a:rPr lang="it-IT" dirty="0"/>
            </a:br>
            <a:r>
              <a:rPr lang="it-IT" b="1" dirty="0"/>
              <a:t>BIBLIOGRAFIA</a:t>
            </a:r>
            <a:br>
              <a:rPr lang="it-IT" dirty="0"/>
            </a:br>
            <a:r>
              <a:rPr lang="it-IT" i="1" dirty="0"/>
              <a:t>Codice di diritto canonico. Testo ufficiale e versione italiana. Sotto il patrocinio della Pontificia Università Lateranense e della Pontificia Università Salesiana</a:t>
            </a:r>
            <a:r>
              <a:rPr lang="it-IT" dirty="0"/>
              <a:t>, Roma, Unione Editori Cattolici Italiani, 1983.</a:t>
            </a:r>
          </a:p>
          <a:p>
            <a:endParaRPr lang="it-IT" dirty="0"/>
          </a:p>
        </p:txBody>
      </p:sp>
    </p:spTree>
    <p:extLst>
      <p:ext uri="{BB962C8B-B14F-4D97-AF65-F5344CB8AC3E}">
        <p14:creationId xmlns:p14="http://schemas.microsoft.com/office/powerpoint/2010/main" val="962463277"/>
      </p:ext>
    </p:extLst>
  </p:cSld>
  <p:clrMapOvr>
    <a:masterClrMapping/>
  </p:clrMapOvr>
</p:sld>
</file>

<file path=ppt/theme/theme1.xml><?xml version="1.0" encoding="utf-8"?>
<a:theme xmlns:a="http://schemas.openxmlformats.org/drawingml/2006/main" name="Pacco">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TM10001115[[fn=Compatto]]</Template>
  <TotalTime>21</TotalTime>
  <Words>218</Words>
  <Application>Microsoft Office PowerPoint</Application>
  <PresentationFormat>Widescreen</PresentationFormat>
  <Paragraphs>29</Paragraphs>
  <Slides>12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12</vt:i4>
      </vt:variant>
    </vt:vector>
  </HeadingPairs>
  <TitlesOfParts>
    <vt:vector size="15" baseType="lpstr">
      <vt:lpstr>Arial</vt:lpstr>
      <vt:lpstr>Gill Sans MT</vt:lpstr>
      <vt:lpstr>Pacco</vt:lpstr>
      <vt:lpstr>Registri canonici</vt:lpstr>
      <vt:lpstr>Registri di Battesimo</vt:lpstr>
      <vt:lpstr>.</vt:lpstr>
      <vt:lpstr>.</vt:lpstr>
      <vt:lpstr>Presentazione standard di PowerPoint</vt:lpstr>
      <vt:lpstr>.</vt:lpstr>
      <vt:lpstr>Presentazione standard di PowerPoint</vt:lpstr>
      <vt:lpstr>Registri dei morti</vt:lpstr>
      <vt:lpstr>,</vt:lpstr>
      <vt:lpstr>matrimoni</vt:lpstr>
      <vt:lpstr>Gli stati delle anime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Registri canonici</dc:title>
  <dc:creator>Gian Maria Varanini</dc:creator>
  <cp:lastModifiedBy>Gian Maria Varanini</cp:lastModifiedBy>
  <cp:revision>3</cp:revision>
  <dcterms:created xsi:type="dcterms:W3CDTF">2018-10-22T08:31:56Z</dcterms:created>
  <dcterms:modified xsi:type="dcterms:W3CDTF">2018-10-22T08:53:17Z</dcterms:modified>
</cp:coreProperties>
</file>