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23"/>
  </p:notesMasterIdLst>
  <p:sldIdLst>
    <p:sldId id="256" r:id="rId2"/>
    <p:sldId id="258" r:id="rId3"/>
    <p:sldId id="265" r:id="rId4"/>
    <p:sldId id="271" r:id="rId5"/>
    <p:sldId id="272" r:id="rId6"/>
    <p:sldId id="273" r:id="rId7"/>
    <p:sldId id="274" r:id="rId8"/>
    <p:sldId id="275" r:id="rId9"/>
    <p:sldId id="259" r:id="rId10"/>
    <p:sldId id="260" r:id="rId11"/>
    <p:sldId id="263" r:id="rId12"/>
    <p:sldId id="264" r:id="rId13"/>
    <p:sldId id="270" r:id="rId14"/>
    <p:sldId id="268" r:id="rId15"/>
    <p:sldId id="279" r:id="rId16"/>
    <p:sldId id="280" r:id="rId17"/>
    <p:sldId id="276" r:id="rId18"/>
    <p:sldId id="281" r:id="rId19"/>
    <p:sldId id="282" r:id="rId20"/>
    <p:sldId id="283" r:id="rId21"/>
    <p:sldId id="284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13" autoAdjust="0"/>
    <p:restoredTop sz="94671" autoAdjust="0"/>
  </p:normalViewPr>
  <p:slideViewPr>
    <p:cSldViewPr>
      <p:cViewPr varScale="1">
        <p:scale>
          <a:sx n="98" d="100"/>
          <a:sy n="98" d="100"/>
        </p:scale>
        <p:origin x="-228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42F334-C08E-4577-8EEB-668811EB6BA8}" type="datetimeFigureOut">
              <a:rPr lang="en-US"/>
              <a:pPr>
                <a:defRPr/>
              </a:pPr>
              <a:t>06/12/13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EDC7D-8788-4893-A62D-B29F41E8D929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4370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3427A-479C-45AC-B59D-CAED32677C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 userDrawn="1"/>
        </p:nvSpPr>
        <p:spPr>
          <a:xfrm>
            <a:off x="928688" y="3648075"/>
            <a:ext cx="7291387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8270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765175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11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8688" y="3643313"/>
            <a:ext cx="214312" cy="1284287"/>
          </a:xfrm>
          <a:prstGeom prst="rect">
            <a:avLst/>
          </a:prstGeom>
          <a:solidFill>
            <a:srgbClr val="62D862">
              <a:alpha val="75000"/>
            </a:srgbClr>
          </a:solidFill>
          <a:ln w="9525">
            <a:solidFill>
              <a:srgbClr val="62D8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3" name="Rectangle 26"/>
          <p:cNvSpPr>
            <a:spLocks noChangeArrowheads="1"/>
          </p:cNvSpPr>
          <p:nvPr userDrawn="1"/>
        </p:nvSpPr>
        <p:spPr bwMode="auto">
          <a:xfrm>
            <a:off x="928688" y="5072063"/>
            <a:ext cx="238125" cy="642937"/>
          </a:xfrm>
          <a:prstGeom prst="rect">
            <a:avLst/>
          </a:prstGeom>
          <a:solidFill>
            <a:srgbClr val="FFC1E0">
              <a:alpha val="70000"/>
            </a:srgbClr>
          </a:solidFill>
          <a:ln w="9525">
            <a:solidFill>
              <a:srgbClr val="FFC1E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23DCB18-4AD0-43A5-B308-C0F5F507F1FF}" type="datetimeFigureOut">
              <a:rPr lang="en-US"/>
              <a:pPr>
                <a:defRPr/>
              </a:pPr>
              <a:t>06/12/13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41E7-AF94-40A6-A4C4-9092E9FE5C57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370BF-EB13-4948-8A73-69F71A09849D}" type="datetimeFigureOut">
              <a:rPr lang="en-US"/>
              <a:pPr>
                <a:defRPr/>
              </a:pPr>
              <a:t>06/12/13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96E9-85A3-48A3-85CD-D16BAC270D23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7580-9739-4799-A22F-57C0B508987A}" type="datetimeFigureOut">
              <a:rPr lang="en-US"/>
              <a:pPr>
                <a:defRPr/>
              </a:pPr>
              <a:t>06/12/13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6F9A0-58AA-4549-A9F6-2696863C68FC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3571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6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357188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7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1">
                  <a:lumMod val="50000"/>
                  <a:lumOff val="50000"/>
                </a:schemeClr>
              </a:buClr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D75E-7161-4331-AD3D-2B9730A5B33C}" type="datetimeFigureOut">
              <a:rPr lang="en-US"/>
              <a:pPr>
                <a:defRPr/>
              </a:pPr>
              <a:t>06/12/13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FA45-37AA-4D69-83A8-8F1A56B6654C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F088-5ECA-4031-9E7E-5F943CD39F3C}" type="datetimeFigureOut">
              <a:rPr lang="en-US"/>
              <a:pPr>
                <a:defRPr/>
              </a:pPr>
              <a:t>06/12/13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B48D-784E-49FB-B32B-10AEA77D8B06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CE52-B575-4851-A57B-11C4A6B8B605}" type="datetimeFigureOut">
              <a:rPr lang="en-US"/>
              <a:pPr>
                <a:defRPr/>
              </a:pPr>
              <a:t>06/12/13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1C8B-1090-432A-8608-13CB015F8F00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E4FC-CD3A-4933-AD32-BC7FC5614AF0}" type="datetimeFigureOut">
              <a:rPr lang="en-US"/>
              <a:pPr>
                <a:defRPr/>
              </a:pPr>
              <a:t>06/12/13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A87F1-3001-4C42-AE7A-2B4E7E4EFEC9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3296-4958-4EA6-AD6B-F8ADA65CDE14}" type="datetimeFigureOut">
              <a:rPr lang="en-US"/>
              <a:pPr>
                <a:defRPr/>
              </a:pPr>
              <a:t>06/12/13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6FE0-B245-43D6-BEEB-6B9490B421B5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1FCEC-9316-449F-8507-8E2140EF4545}" type="datetimeFigureOut">
              <a:rPr lang="en-US"/>
              <a:pPr>
                <a:defRPr/>
              </a:pPr>
              <a:t>06/12/13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D9EA-1C54-4423-9DE3-BCE1224F54FF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99A0-9FF5-4EDD-A074-427CBD2AC2BF}" type="datetimeFigureOut">
              <a:rPr lang="en-US"/>
              <a:pPr>
                <a:defRPr/>
              </a:pPr>
              <a:t>06/12/13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B0FF-CDBC-4063-BB89-730ACE5B3256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49C2-E736-477F-A7FF-B64C2962DACD}" type="datetimeFigureOut">
              <a:rPr lang="en-US"/>
              <a:pPr>
                <a:defRPr/>
              </a:pPr>
              <a:t>06/12/13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7E80-8B3E-4815-9610-2E2BE6C4B0F3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833EB8-87B8-4729-A619-935FD180A9AB}" type="datetimeFigureOut">
              <a:rPr lang="en-US"/>
              <a:pPr>
                <a:defRPr/>
              </a:pPr>
              <a:t>06/12/13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729EBA-5AD8-4FE9-978B-F914ECE5AACE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19" r:id="rId5"/>
    <p:sldLayoutId id="2147483724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8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COMUNICAZIONE ONLINE, RETI E VIRTUALITA’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MATTEO CRISTANI</a:t>
            </a:r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CLASSIFICAZIONE DELLE FUNZIONI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Un sito si dice referenziale se è un punto d’accesso alla rete, ovvero se a partire da quel sito è possibile raggiungere una rilevante quantità di siti</a:t>
            </a:r>
          </a:p>
          <a:p>
            <a:r>
              <a:rPr lang="it-IT" dirty="0" smtClean="0"/>
              <a:t>Un sito è di riferimento se è riferito da numerosi siti della rete</a:t>
            </a:r>
          </a:p>
          <a:p>
            <a:endParaRPr lang="it-IT" dirty="0" smtClean="0"/>
          </a:p>
          <a:p>
            <a:r>
              <a:rPr lang="it-IT" dirty="0" smtClean="0">
                <a:solidFill>
                  <a:srgbClr val="FF0000"/>
                </a:solidFill>
              </a:rPr>
              <a:t>PROBLEMA: Tenere conto di entrambi gli aspetti </a:t>
            </a:r>
          </a:p>
          <a:p>
            <a:r>
              <a:rPr lang="it-IT" dirty="0" smtClean="0"/>
              <a:t>Un sito referenziale è tale se si possono raggiungere siti </a:t>
            </a:r>
            <a:r>
              <a:rPr lang="it-IT" i="1" dirty="0" smtClean="0"/>
              <a:t>di riferimento</a:t>
            </a:r>
          </a:p>
          <a:p>
            <a:r>
              <a:rPr lang="it-IT" dirty="0" smtClean="0"/>
              <a:t>Un sito è di riferimento se viene raggiunto da numerosi siti </a:t>
            </a:r>
            <a:r>
              <a:rPr lang="it-IT" i="1" dirty="0" smtClean="0"/>
              <a:t>referenziali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PAGERANK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Si può pensare all’insieme dei documenti presenti sul Web come a un grafo, in cui:</a:t>
            </a:r>
          </a:p>
          <a:p>
            <a:pPr lvl="1"/>
            <a:r>
              <a:rPr lang="it-IT" dirty="0" smtClean="0"/>
              <a:t>i nodi sono gli URL;</a:t>
            </a:r>
          </a:p>
          <a:p>
            <a:pPr lvl="1"/>
            <a:r>
              <a:rPr lang="it-IT" dirty="0" smtClean="0"/>
              <a:t>c’è un arco fra il nodo x e il nodo y quando la pagina che corrisponde all’URL x contiene un link verso l’URL y.</a:t>
            </a:r>
          </a:p>
          <a:p>
            <a:r>
              <a:rPr lang="it-IT" dirty="0" smtClean="0"/>
              <a:t>Questo grafo è chiamato grafo del Web. Ovviamente, si tratta di un grafo dinamico, che cambia in continuazione.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000" dirty="0" smtClean="0"/>
              <a:t>PAGERANK: PRELIMINARI – LE COMPONENTI CONNESSE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z="2800" dirty="0" smtClean="0"/>
              <a:t>Dato un grafo orientato </a:t>
            </a:r>
            <a:r>
              <a:rPr lang="it-IT" sz="2800" i="1" dirty="0" smtClean="0"/>
              <a:t>G=(V,E)</a:t>
            </a:r>
            <a:r>
              <a:rPr lang="it-IT" sz="2800" dirty="0" smtClean="0"/>
              <a:t>, definiamo una relazione  </a:t>
            </a:r>
            <a:r>
              <a:rPr lang="it-IT" sz="2800" i="1" dirty="0" smtClean="0">
                <a:sym typeface="Symbol" pitchFamily="18" charset="2"/>
              </a:rPr>
              <a:t></a:t>
            </a:r>
            <a:r>
              <a:rPr lang="it-IT" sz="2800" dirty="0" smtClean="0">
                <a:sym typeface="Symbol" pitchFamily="18" charset="2"/>
              </a:rPr>
              <a:t>  fra i nodi, ponendo </a:t>
            </a:r>
            <a:r>
              <a:rPr lang="it-IT" sz="2800" i="1" dirty="0" smtClean="0">
                <a:sym typeface="Symbol" pitchFamily="18" charset="2"/>
              </a:rPr>
              <a:t>x  y </a:t>
            </a:r>
            <a:r>
              <a:rPr lang="it-IT" sz="2800" dirty="0" smtClean="0">
                <a:sym typeface="Symbol" pitchFamily="18" charset="2"/>
              </a:rPr>
              <a:t>quando esistono un cammino da </a:t>
            </a:r>
            <a:r>
              <a:rPr lang="it-IT" sz="2800" i="1" dirty="0" smtClean="0">
                <a:sym typeface="Symbol" pitchFamily="18" charset="2"/>
              </a:rPr>
              <a:t>x</a:t>
            </a:r>
            <a:r>
              <a:rPr lang="it-IT" sz="2800" dirty="0" smtClean="0">
                <a:sym typeface="Symbol" pitchFamily="18" charset="2"/>
              </a:rPr>
              <a:t> a </a:t>
            </a:r>
            <a:r>
              <a:rPr lang="it-IT" sz="2800" i="1" dirty="0" smtClean="0">
                <a:sym typeface="Symbol" pitchFamily="18" charset="2"/>
              </a:rPr>
              <a:t>y</a:t>
            </a:r>
            <a:r>
              <a:rPr lang="it-IT" sz="2800" dirty="0" smtClean="0">
                <a:sym typeface="Symbol" pitchFamily="18" charset="2"/>
              </a:rPr>
              <a:t> </a:t>
            </a:r>
            <a:r>
              <a:rPr lang="it-IT" sz="2800" b="1" u="sng" dirty="0" smtClean="0">
                <a:sym typeface="Symbol" pitchFamily="18" charset="2"/>
              </a:rPr>
              <a:t>e</a:t>
            </a:r>
            <a:r>
              <a:rPr lang="it-IT" sz="2800" dirty="0" smtClean="0">
                <a:sym typeface="Symbol" pitchFamily="18" charset="2"/>
              </a:rPr>
              <a:t> un cammino da </a:t>
            </a:r>
            <a:r>
              <a:rPr lang="it-IT" sz="2800" i="1" dirty="0" smtClean="0">
                <a:sym typeface="Symbol" pitchFamily="18" charset="2"/>
              </a:rPr>
              <a:t>y</a:t>
            </a:r>
            <a:r>
              <a:rPr lang="it-IT" sz="2800" dirty="0" smtClean="0">
                <a:sym typeface="Symbol" pitchFamily="18" charset="2"/>
              </a:rPr>
              <a:t> a </a:t>
            </a:r>
            <a:r>
              <a:rPr lang="it-IT" sz="2800" i="1" dirty="0" smtClean="0">
                <a:sym typeface="Symbol" pitchFamily="18" charset="2"/>
              </a:rPr>
              <a:t>x</a:t>
            </a:r>
            <a:r>
              <a:rPr lang="it-IT" sz="2800" dirty="0" smtClean="0">
                <a:sym typeface="Symbol" pitchFamily="18" charset="2"/>
              </a:rPr>
              <a:t>.</a:t>
            </a:r>
            <a:endParaRPr lang="it-IT" sz="2800" i="1" dirty="0" smtClean="0">
              <a:sym typeface="Symbol" pitchFamily="18" charset="2"/>
            </a:endParaRPr>
          </a:p>
          <a:p>
            <a:r>
              <a:rPr lang="it-IT" sz="2800" dirty="0" smtClean="0"/>
              <a:t>La relazione </a:t>
            </a:r>
            <a:r>
              <a:rPr lang="it-IT" sz="2800" i="1" dirty="0" smtClean="0">
                <a:sym typeface="Symbol" pitchFamily="18" charset="2"/>
              </a:rPr>
              <a:t> </a:t>
            </a:r>
            <a:r>
              <a:rPr lang="it-IT" sz="2800" dirty="0" smtClean="0">
                <a:sym typeface="Symbol" pitchFamily="18" charset="2"/>
              </a:rPr>
              <a:t>è una relazione di equivalenza, le cui classi sono dette </a:t>
            </a:r>
            <a:r>
              <a:rPr lang="it-IT" sz="2800" i="1" dirty="0" smtClean="0">
                <a:sym typeface="Symbol" pitchFamily="18" charset="2"/>
              </a:rPr>
              <a:t>componenti (fortemente) connesse</a:t>
            </a:r>
            <a:r>
              <a:rPr lang="it-IT" sz="2800" dirty="0" smtClean="0">
                <a:sym typeface="Symbol" pitchFamily="18" charset="2"/>
              </a:rPr>
              <a:t> del grafo.</a:t>
            </a:r>
            <a:endParaRPr lang="it-IT" sz="2800" dirty="0" smtClean="0"/>
          </a:p>
          <a:p>
            <a:r>
              <a:rPr lang="it-IT" sz="2800" dirty="0" smtClean="0"/>
              <a:t>È possibile costruire il </a:t>
            </a:r>
            <a:r>
              <a:rPr lang="it-IT" sz="2800" i="1" dirty="0" smtClean="0"/>
              <a:t>grafo ridotto </a:t>
            </a:r>
            <a:r>
              <a:rPr lang="it-IT" sz="2800" i="1" dirty="0" err="1" smtClean="0"/>
              <a:t>G*</a:t>
            </a:r>
            <a:r>
              <a:rPr lang="it-IT" sz="2800" dirty="0" smtClean="0"/>
              <a:t>, che ha come nodi le componenti connesse, e ha un arco fra la componente </a:t>
            </a:r>
            <a:r>
              <a:rPr lang="it-IT" sz="2800" i="1" dirty="0" smtClean="0"/>
              <a:t>C</a:t>
            </a:r>
            <a:r>
              <a:rPr lang="it-IT" sz="2800" i="1" baseline="-25000" dirty="0" smtClean="0"/>
              <a:t>1</a:t>
            </a:r>
            <a:r>
              <a:rPr lang="it-IT" sz="2800" dirty="0" smtClean="0"/>
              <a:t> e la componente </a:t>
            </a:r>
            <a:r>
              <a:rPr lang="it-IT" sz="2800" i="1" dirty="0" smtClean="0"/>
              <a:t>C</a:t>
            </a:r>
            <a:r>
              <a:rPr lang="it-IT" sz="2800" i="1" baseline="-25000" dirty="0" smtClean="0"/>
              <a:t>2</a:t>
            </a:r>
            <a:r>
              <a:rPr lang="it-IT" sz="2800" dirty="0" smtClean="0"/>
              <a:t> quando esiste un arco che va da un nodo di </a:t>
            </a:r>
            <a:r>
              <a:rPr lang="it-IT" sz="2800" i="1" dirty="0" smtClean="0"/>
              <a:t>C</a:t>
            </a:r>
            <a:r>
              <a:rPr lang="it-IT" sz="2800" i="1" baseline="-25000" dirty="0" smtClean="0"/>
              <a:t>1</a:t>
            </a:r>
            <a:r>
              <a:rPr lang="it-IT" sz="2800" dirty="0" smtClean="0"/>
              <a:t> a un nodo di </a:t>
            </a:r>
            <a:r>
              <a:rPr lang="it-IT" sz="2800" i="1" dirty="0" smtClean="0"/>
              <a:t>C</a:t>
            </a:r>
            <a:r>
              <a:rPr lang="it-IT" sz="2800" i="1" baseline="-25000" dirty="0" smtClean="0"/>
              <a:t>2</a:t>
            </a:r>
            <a:r>
              <a:rPr lang="it-IT" sz="2800" dirty="0" smtClean="0"/>
              <a:t>.</a:t>
            </a:r>
            <a:endParaRPr lang="it-IT" sz="2800" i="1" dirty="0" smtClean="0"/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PERCHE’ SERVONO LE MISURE DEL WEB?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La ricerca di informazioni è diventata sempre più difficile, per vari motivi:</a:t>
            </a:r>
          </a:p>
          <a:p>
            <a:pPr lvl="1"/>
            <a:r>
              <a:rPr lang="it-IT" dirty="0" smtClean="0"/>
              <a:t>dimensioni;</a:t>
            </a:r>
          </a:p>
          <a:p>
            <a:pPr lvl="1"/>
            <a:r>
              <a:rPr lang="it-IT" dirty="0" smtClean="0"/>
              <a:t>mancanza di semantica (tentativi di realizzare il Web semantico) e struttura;</a:t>
            </a:r>
          </a:p>
          <a:p>
            <a:pPr lvl="1"/>
            <a:r>
              <a:rPr lang="it-IT" dirty="0" smtClean="0"/>
              <a:t>qualità di informazione estremamente eterogenea;</a:t>
            </a:r>
          </a:p>
          <a:p>
            <a:r>
              <a:rPr lang="it-IT" dirty="0" smtClean="0"/>
              <a:t>i documenti sono soggetti a rapida modifica.</a:t>
            </a:r>
          </a:p>
          <a:p>
            <a:r>
              <a:rPr lang="it-IT" dirty="0" smtClean="0"/>
              <a:t>Per tali motivi, circa l’80% degli utenti utilizza abitualmente i motori di ricerca.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CHE COSA MISURIAMO?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z="3200" dirty="0" smtClean="0"/>
              <a:t>Dato un insieme </a:t>
            </a:r>
            <a:r>
              <a:rPr lang="it-IT" sz="3200" dirty="0" smtClean="0">
                <a:latin typeface="French Script MT" pitchFamily="66" charset="0"/>
              </a:rPr>
              <a:t>P </a:t>
            </a:r>
            <a:r>
              <a:rPr lang="it-IT" sz="3200" dirty="0" smtClean="0"/>
              <a:t>di pagine e una </a:t>
            </a:r>
            <a:r>
              <a:rPr lang="it-IT" sz="3200" dirty="0" err="1" smtClean="0"/>
              <a:t>query</a:t>
            </a:r>
            <a:r>
              <a:rPr lang="it-IT" sz="3200" dirty="0" smtClean="0"/>
              <a:t> </a:t>
            </a:r>
            <a:r>
              <a:rPr lang="it-IT" sz="3200" i="1" dirty="0" smtClean="0"/>
              <a:t>Q, </a:t>
            </a:r>
            <a:r>
              <a:rPr lang="it-IT" sz="3200" dirty="0" smtClean="0"/>
              <a:t>definire una funzione </a:t>
            </a:r>
            <a:r>
              <a:rPr lang="it-IT" sz="3200" i="1" dirty="0" err="1" smtClean="0"/>
              <a:t>r</a:t>
            </a:r>
            <a:r>
              <a:rPr lang="it-IT" sz="3200" i="1" baseline="-25000" dirty="0" err="1" smtClean="0"/>
              <a:t>Q</a:t>
            </a:r>
            <a:r>
              <a:rPr lang="it-IT" sz="3200" i="1" baseline="-25000" dirty="0" smtClean="0"/>
              <a:t> </a:t>
            </a:r>
            <a:r>
              <a:rPr lang="it-IT" sz="3200" i="1" dirty="0" smtClean="0"/>
              <a:t>:</a:t>
            </a:r>
            <a:r>
              <a:rPr lang="it-IT" sz="3200" dirty="0" smtClean="0"/>
              <a:t> </a:t>
            </a:r>
            <a:r>
              <a:rPr lang="it-IT" sz="3200" dirty="0" smtClean="0">
                <a:latin typeface="French Script MT" pitchFamily="66" charset="0"/>
              </a:rPr>
              <a:t>P </a:t>
            </a:r>
            <a:r>
              <a:rPr lang="it-IT" sz="3200" i="1" dirty="0" smtClean="0">
                <a:latin typeface="French Script MT" pitchFamily="66" charset="0"/>
                <a:sym typeface="Symbol" pitchFamily="18" charset="2"/>
              </a:rPr>
              <a:t> </a:t>
            </a:r>
            <a:r>
              <a:rPr lang="it-IT" sz="3200" b="1" i="1" dirty="0" smtClean="0">
                <a:sym typeface="Symbol" pitchFamily="18" charset="2"/>
              </a:rPr>
              <a:t>R </a:t>
            </a:r>
            <a:r>
              <a:rPr lang="it-IT" sz="3200" dirty="0" smtClean="0">
                <a:sym typeface="Symbol" pitchFamily="18" charset="2"/>
              </a:rPr>
              <a:t>che associ, ad ogni pagina, un numero reale (</a:t>
            </a:r>
            <a:r>
              <a:rPr lang="it-IT" sz="3200" dirty="0" err="1" smtClean="0">
                <a:sym typeface="Symbol" pitchFamily="18" charset="2"/>
              </a:rPr>
              <a:t>rank</a:t>
            </a:r>
            <a:r>
              <a:rPr lang="it-IT" sz="3200" dirty="0" smtClean="0">
                <a:sym typeface="Symbol" pitchFamily="18" charset="2"/>
              </a:rPr>
              <a:t>), che indica il grado di </a:t>
            </a:r>
            <a:r>
              <a:rPr lang="it-IT" sz="3200" i="1" dirty="0" smtClean="0">
                <a:sym typeface="Symbol" pitchFamily="18" charset="2"/>
              </a:rPr>
              <a:t>rilevanza </a:t>
            </a:r>
            <a:r>
              <a:rPr lang="it-IT" sz="3200" dirty="0" smtClean="0">
                <a:sym typeface="Symbol" pitchFamily="18" charset="2"/>
              </a:rPr>
              <a:t>di quella pagina a fronte di quella </a:t>
            </a:r>
            <a:r>
              <a:rPr lang="it-IT" sz="3200" dirty="0" err="1" smtClean="0">
                <a:sym typeface="Symbol" pitchFamily="18" charset="2"/>
              </a:rPr>
              <a:t>query</a:t>
            </a:r>
            <a:r>
              <a:rPr lang="it-IT" sz="3200" dirty="0" smtClean="0">
                <a:sym typeface="Symbol" pitchFamily="18" charset="2"/>
              </a:rPr>
              <a:t>.</a:t>
            </a:r>
            <a:endParaRPr lang="it-IT" sz="3200" b="1" i="1" dirty="0" smtClean="0">
              <a:sym typeface="Symbol" pitchFamily="18" charset="2"/>
            </a:endParaRPr>
          </a:p>
          <a:p>
            <a:r>
              <a:rPr lang="it-IT" sz="3200" dirty="0" smtClean="0"/>
              <a:t>Tecniche di ranking basate su:</a:t>
            </a:r>
          </a:p>
          <a:p>
            <a:pPr lvl="1"/>
            <a:r>
              <a:rPr lang="it-IT" sz="2800" dirty="0" smtClean="0"/>
              <a:t>analisi del contenuto testuale (</a:t>
            </a:r>
            <a:r>
              <a:rPr lang="it-IT" sz="2800" dirty="0" err="1" smtClean="0"/>
              <a:t>Altavista</a:t>
            </a:r>
            <a:r>
              <a:rPr lang="it-IT" sz="2800" dirty="0" smtClean="0"/>
              <a:t>);</a:t>
            </a:r>
          </a:p>
          <a:p>
            <a:pPr lvl="1"/>
            <a:r>
              <a:rPr lang="it-IT" sz="2800" dirty="0" smtClean="0"/>
              <a:t>analisi della struttura dei link (Google).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HITS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È una procedura di misura simile a </a:t>
            </a:r>
            <a:r>
              <a:rPr lang="it-IT" dirty="0" err="1" smtClean="0"/>
              <a:t>pagerank</a:t>
            </a:r>
            <a:endParaRPr lang="it-IT" dirty="0" smtClean="0"/>
          </a:p>
          <a:p>
            <a:r>
              <a:rPr lang="it-IT" dirty="0" smtClean="0"/>
              <a:t>Ha avuto un certo successo negli anni 90 ma oggi non è più in voga</a:t>
            </a:r>
          </a:p>
          <a:p>
            <a:r>
              <a:rPr lang="it-IT" dirty="0" smtClean="0"/>
              <a:t>Si basa su due misure specifiche:</a:t>
            </a:r>
          </a:p>
          <a:p>
            <a:pPr lvl="1"/>
            <a:r>
              <a:rPr lang="it-IT" dirty="0" smtClean="0"/>
              <a:t>Authority</a:t>
            </a:r>
          </a:p>
          <a:p>
            <a:pPr lvl="1"/>
            <a:r>
              <a:rPr lang="it-IT" dirty="0" err="1" smtClean="0"/>
              <a:t>Hubness</a:t>
            </a:r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AUTORITY ED HUBNESS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Ogni pagina ha due punteggi:</a:t>
            </a:r>
          </a:p>
          <a:p>
            <a:pPr lvl="1"/>
            <a:r>
              <a:rPr lang="en-US" sz="4000" b="1" dirty="0" err="1" smtClean="0"/>
              <a:t>a</a:t>
            </a:r>
            <a:r>
              <a:rPr lang="en-US" sz="2400" dirty="0" err="1" smtClean="0"/>
              <a:t>i</a:t>
            </a:r>
            <a:r>
              <a:rPr lang="it-IT" dirty="0" smtClean="0"/>
              <a:t> punteggio </a:t>
            </a:r>
            <a:r>
              <a:rPr lang="it-IT" dirty="0" err="1" smtClean="0"/>
              <a:t>autority</a:t>
            </a:r>
            <a:endParaRPr lang="it-IT" dirty="0" smtClean="0"/>
          </a:p>
          <a:p>
            <a:pPr lvl="1"/>
            <a:r>
              <a:rPr lang="en-US" sz="4100" b="1" dirty="0" smtClean="0"/>
              <a:t>h</a:t>
            </a:r>
            <a:r>
              <a:rPr lang="en-US" sz="2500" dirty="0" smtClean="0"/>
              <a:t>i </a:t>
            </a:r>
            <a:r>
              <a:rPr lang="it-IT" dirty="0" smtClean="0"/>
              <a:t>punteggio </a:t>
            </a:r>
            <a:r>
              <a:rPr lang="it-IT" dirty="0" err="1" smtClean="0"/>
              <a:t>hub</a:t>
            </a:r>
            <a:r>
              <a:rPr lang="it-IT" dirty="0" smtClean="0"/>
              <a:t> </a:t>
            </a:r>
          </a:p>
          <a:p>
            <a:endParaRPr lang="it-IT" dirty="0" smtClean="0"/>
          </a:p>
          <a:p>
            <a:r>
              <a:rPr lang="it-IT" dirty="0" smtClean="0"/>
              <a:t>Una pagina è una buona “authority” se è riferita da buoni </a:t>
            </a:r>
            <a:r>
              <a:rPr lang="it-IT" dirty="0" err="1" smtClean="0"/>
              <a:t>hub</a:t>
            </a:r>
            <a:r>
              <a:rPr lang="it-IT" dirty="0" smtClean="0"/>
              <a:t>.</a:t>
            </a:r>
          </a:p>
          <a:p>
            <a:r>
              <a:rPr lang="it-IT" dirty="0" smtClean="0"/>
              <a:t>Una pagina è un buon “</a:t>
            </a:r>
            <a:r>
              <a:rPr lang="it-IT" dirty="0" err="1" smtClean="0"/>
              <a:t>hub</a:t>
            </a:r>
            <a:r>
              <a:rPr lang="it-IT" dirty="0" smtClean="0"/>
              <a:t>” se contemporaneamente riferisce buone authority su uno stesso argomento.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AUTHORITY ED HUBNESS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Se la pagina </a:t>
            </a:r>
            <a:r>
              <a:rPr lang="it-IT" dirty="0" smtClean="0">
                <a:solidFill>
                  <a:srgbClr val="FF0000"/>
                </a:solidFill>
              </a:rPr>
              <a:t>p</a:t>
            </a:r>
            <a:r>
              <a:rPr lang="it-IT" dirty="0" smtClean="0"/>
              <a:t> punta a pagine con un alto valore come </a:t>
            </a:r>
            <a:r>
              <a:rPr lang="it-IT" dirty="0" err="1" smtClean="0"/>
              <a:t>autority</a:t>
            </a:r>
            <a:endParaRPr lang="it-IT" dirty="0" smtClean="0"/>
          </a:p>
          <a:p>
            <a:pPr lvl="1"/>
            <a:r>
              <a:rPr lang="it-IT" dirty="0" smtClean="0"/>
              <a:t>deve ricevere un alto punteggio come </a:t>
            </a:r>
            <a:r>
              <a:rPr lang="it-IT" dirty="0" err="1" smtClean="0"/>
              <a:t>hub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Se </a:t>
            </a:r>
            <a:r>
              <a:rPr lang="it-IT" dirty="0" smtClean="0">
                <a:solidFill>
                  <a:srgbClr val="FF0000"/>
                </a:solidFill>
              </a:rPr>
              <a:t>p</a:t>
            </a:r>
            <a:r>
              <a:rPr lang="it-IT" dirty="0" smtClean="0"/>
              <a:t> è riferita da molte pagine che hanno un alto punteggio come </a:t>
            </a:r>
            <a:r>
              <a:rPr lang="it-IT" dirty="0" err="1" smtClean="0"/>
              <a:t>hub</a:t>
            </a:r>
            <a:r>
              <a:rPr lang="it-IT" dirty="0" smtClean="0"/>
              <a:t>, allora </a:t>
            </a:r>
          </a:p>
          <a:p>
            <a:pPr lvl="1"/>
            <a:r>
              <a:rPr lang="it-IT" dirty="0" smtClean="0"/>
              <a:t>deve ricevere un alto punteggio come authority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MISURE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2852936"/>
            <a:ext cx="8229600" cy="3304024"/>
          </a:xfrm>
        </p:spPr>
        <p:txBody>
          <a:bodyPr/>
          <a:lstStyle/>
          <a:p>
            <a:r>
              <a:rPr lang="it-IT" dirty="0" smtClean="0"/>
              <a:t>HITS è basato sull’iterazione per aggiornamento di </a:t>
            </a:r>
            <a:r>
              <a:rPr lang="it-IT" dirty="0" smtClean="0">
                <a:solidFill>
                  <a:srgbClr val="FF0000"/>
                </a:solidFill>
              </a:rPr>
              <a:t>x</a:t>
            </a:r>
            <a:r>
              <a:rPr lang="it-IT" dirty="0" smtClean="0"/>
              <a:t> ed </a:t>
            </a:r>
            <a:r>
              <a:rPr lang="it-IT" dirty="0" smtClean="0">
                <a:solidFill>
                  <a:srgbClr val="FF0000"/>
                </a:solidFill>
              </a:rPr>
              <a:t>y</a:t>
            </a:r>
            <a:r>
              <a:rPr lang="it-IT" dirty="0" smtClean="0"/>
              <a:t> mediante gli operatori qui sopra indicati</a:t>
            </a:r>
          </a:p>
          <a:p>
            <a:r>
              <a:rPr lang="it-IT" dirty="0" smtClean="0"/>
              <a:t>Le iterazioni qui sopra terminano quando non avviene più alcuna significativa modifica ai valori di </a:t>
            </a:r>
            <a:r>
              <a:rPr lang="it-IT" dirty="0" smtClean="0">
                <a:solidFill>
                  <a:srgbClr val="FF0000"/>
                </a:solidFill>
              </a:rPr>
              <a:t>x</a:t>
            </a:r>
            <a:r>
              <a:rPr lang="it-IT" dirty="0" smtClean="0"/>
              <a:t> ed </a:t>
            </a:r>
            <a:r>
              <a:rPr lang="it-IT" dirty="0" smtClean="0">
                <a:solidFill>
                  <a:srgbClr val="FF0000"/>
                </a:solidFill>
              </a:rPr>
              <a:t>y</a:t>
            </a:r>
          </a:p>
          <a:p>
            <a:r>
              <a:rPr lang="it-IT" dirty="0" smtClean="0"/>
              <a:t>La convergenza è veloce</a:t>
            </a:r>
            <a:endParaRPr lang="it-IT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628800"/>
            <a:ext cx="63627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PAGERANK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err="1" smtClean="0"/>
              <a:t>PageRank</a:t>
            </a:r>
            <a:r>
              <a:rPr lang="it-IT" dirty="0" smtClean="0"/>
              <a:t> è un algoritmo di ranking con le seguenti caratteristiche:</a:t>
            </a:r>
          </a:p>
          <a:p>
            <a:pPr lvl="1"/>
            <a:r>
              <a:rPr lang="it-IT" dirty="0" smtClean="0"/>
              <a:t>assegna a ciascuna pagina i un </a:t>
            </a:r>
            <a:r>
              <a:rPr lang="it-IT" dirty="0" err="1" smtClean="0"/>
              <a:t>rank</a:t>
            </a:r>
            <a:r>
              <a:rPr lang="it-IT" dirty="0" smtClean="0"/>
              <a:t> </a:t>
            </a:r>
            <a:r>
              <a:rPr lang="it-IT" sz="2000" i="1" dirty="0" err="1" smtClean="0"/>
              <a:t>R</a:t>
            </a:r>
            <a:r>
              <a:rPr lang="it-IT" sz="2000" i="1" baseline="-25000" dirty="0" err="1" smtClean="0"/>
              <a:t>i</a:t>
            </a:r>
            <a:r>
              <a:rPr lang="it-IT" sz="2000" i="1" baseline="-25000" dirty="0" smtClean="0"/>
              <a:t>  </a:t>
            </a:r>
            <a:r>
              <a:rPr lang="it-IT" dirty="0" smtClean="0"/>
              <a:t>in modo statico, cioè indipendente dalla </a:t>
            </a:r>
            <a:r>
              <a:rPr lang="it-IT" dirty="0" err="1" smtClean="0"/>
              <a:t>query</a:t>
            </a:r>
            <a:r>
              <a:rPr lang="it-IT" dirty="0" smtClean="0"/>
              <a:t>: data una </a:t>
            </a:r>
            <a:r>
              <a:rPr lang="it-IT" dirty="0" err="1" smtClean="0"/>
              <a:t>query</a:t>
            </a:r>
            <a:r>
              <a:rPr lang="it-IT" dirty="0" smtClean="0"/>
              <a:t> Q, si determineranno le pagine che soddisfano la </a:t>
            </a:r>
            <a:r>
              <a:rPr lang="it-IT" dirty="0" err="1" smtClean="0"/>
              <a:t>query</a:t>
            </a:r>
            <a:r>
              <a:rPr lang="it-IT" dirty="0" smtClean="0"/>
              <a:t>, e queste pagine verranno ordinate in base al loro </a:t>
            </a:r>
            <a:r>
              <a:rPr lang="it-IT" dirty="0" err="1" smtClean="0"/>
              <a:t>rank</a:t>
            </a:r>
            <a:r>
              <a:rPr lang="it-IT" dirty="0" smtClean="0"/>
              <a:t>;</a:t>
            </a:r>
          </a:p>
          <a:p>
            <a:pPr lvl="1"/>
            <a:r>
              <a:rPr lang="it-IT" dirty="0" smtClean="0"/>
              <a:t>determina l’importanza di una pagina esclusivamente sulla base dei link, e non del contenuto testuale: si basa sull’idea che il contenuto non è autodescrittivo, e che il conferimento di importanza di una pagina è un processo esogeno.</a:t>
            </a:r>
          </a:p>
          <a:p>
            <a:r>
              <a:rPr lang="it-IT" dirty="0" smtClean="0"/>
              <a:t>È alla base dell’algoritmo di ranking usato da Google.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AGENDA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TIPI </a:t>
            </a:r>
            <a:r>
              <a:rPr lang="it-IT" dirty="0" err="1" smtClean="0"/>
              <a:t>DI</a:t>
            </a:r>
            <a:r>
              <a:rPr lang="it-IT" dirty="0" smtClean="0"/>
              <a:t> SITI WEB</a:t>
            </a:r>
          </a:p>
          <a:p>
            <a:r>
              <a:rPr lang="it-IT" dirty="0" smtClean="0"/>
              <a:t>CLASSIFICAZIONE DELLE FUNZIONI </a:t>
            </a:r>
            <a:r>
              <a:rPr lang="it-IT" dirty="0" err="1" smtClean="0"/>
              <a:t>DI</a:t>
            </a:r>
            <a:r>
              <a:rPr lang="it-IT" dirty="0" smtClean="0"/>
              <a:t> UN SISTEMA BASATO SU WEB</a:t>
            </a:r>
          </a:p>
          <a:p>
            <a:r>
              <a:rPr lang="it-IT" dirty="0" smtClean="0"/>
              <a:t>MISURE SUL WEB</a:t>
            </a:r>
          </a:p>
          <a:p>
            <a:pPr lvl="1"/>
            <a:r>
              <a:rPr lang="it-IT" dirty="0" smtClean="0"/>
              <a:t>AUTORITY</a:t>
            </a:r>
          </a:p>
          <a:p>
            <a:pPr lvl="1"/>
            <a:r>
              <a:rPr lang="it-IT" dirty="0" smtClean="0"/>
              <a:t>HUBNESS</a:t>
            </a:r>
          </a:p>
          <a:p>
            <a:pPr lvl="1"/>
            <a:r>
              <a:rPr lang="it-IT" dirty="0" smtClean="0"/>
              <a:t>PAGERANK</a:t>
            </a:r>
          </a:p>
          <a:p>
            <a:endParaRPr lang="it-IT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L’IDEA DEL PAGERANK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z="2400" dirty="0" smtClean="0"/>
              <a:t>Una pagina è tanto più importante quanto più numerose sono le pagine che la puntano.</a:t>
            </a:r>
            <a:endParaRPr lang="it-IT" sz="2400" b="1" i="1" dirty="0" smtClean="0">
              <a:sym typeface="Symbol" pitchFamily="18" charset="2"/>
            </a:endParaRPr>
          </a:p>
          <a:p>
            <a:r>
              <a:rPr lang="it-IT" sz="2400" dirty="0" smtClean="0"/>
              <a:t>Se </a:t>
            </a:r>
            <a:r>
              <a:rPr lang="it-IT" sz="2400" i="1" dirty="0" err="1" smtClean="0"/>
              <a:t>R</a:t>
            </a:r>
            <a:r>
              <a:rPr lang="it-IT" sz="2400" i="1" baseline="-25000" dirty="0" err="1" smtClean="0"/>
              <a:t>i</a:t>
            </a:r>
            <a:r>
              <a:rPr lang="it-IT" sz="2400" dirty="0" smtClean="0"/>
              <a:t> indica l’importanza (rango) di una pagina </a:t>
            </a:r>
            <a:r>
              <a:rPr lang="it-IT" sz="2400" i="1" dirty="0" smtClean="0"/>
              <a:t>i</a:t>
            </a:r>
            <a:r>
              <a:rPr lang="it-IT" sz="2400" dirty="0" smtClean="0"/>
              <a:t>, essa distribuisce la propria importanza in modo uniforme alle pagine che punta:</a:t>
            </a:r>
          </a:p>
          <a:p>
            <a:pPr>
              <a:buFont typeface="Wingdings" pitchFamily="2" charset="2"/>
              <a:buNone/>
            </a:pPr>
            <a:r>
              <a:rPr lang="it-IT" sz="2400" dirty="0" smtClean="0"/>
              <a:t>	</a:t>
            </a:r>
          </a:p>
          <a:p>
            <a:pPr>
              <a:buFont typeface="Wingdings" pitchFamily="2" charset="2"/>
              <a:buNone/>
            </a:pPr>
            <a:endParaRPr lang="it-IT" sz="2400" dirty="0" smtClean="0"/>
          </a:p>
          <a:p>
            <a:pPr>
              <a:buFont typeface="Wingdings" pitchFamily="2" charset="2"/>
              <a:buNone/>
            </a:pPr>
            <a:endParaRPr lang="it-IT" sz="2400" dirty="0" smtClean="0"/>
          </a:p>
          <a:p>
            <a:pPr>
              <a:buFont typeface="Wingdings" pitchFamily="2" charset="2"/>
              <a:buNone/>
            </a:pPr>
            <a:r>
              <a:rPr lang="it-IT" sz="2400" dirty="0" smtClean="0"/>
              <a:t>	dove </a:t>
            </a:r>
            <a:r>
              <a:rPr lang="it-IT" sz="2400" i="1" dirty="0" smtClean="0"/>
              <a:t>j</a:t>
            </a:r>
            <a:r>
              <a:rPr lang="it-IT" sz="2400" i="1" dirty="0" smtClean="0">
                <a:sym typeface="Symbol" pitchFamily="18" charset="2"/>
              </a:rPr>
              <a:t> i </a:t>
            </a:r>
            <a:r>
              <a:rPr lang="it-IT" sz="2400" dirty="0" smtClean="0">
                <a:sym typeface="Symbol" pitchFamily="18" charset="2"/>
              </a:rPr>
              <a:t>indica la presenza di un link da </a:t>
            </a:r>
            <a:r>
              <a:rPr lang="it-IT" sz="2400" i="1" dirty="0" smtClean="0">
                <a:sym typeface="Symbol" pitchFamily="18" charset="2"/>
              </a:rPr>
              <a:t>j</a:t>
            </a:r>
            <a:r>
              <a:rPr lang="it-IT" sz="2400" dirty="0" smtClean="0">
                <a:sym typeface="Symbol" pitchFamily="18" charset="2"/>
              </a:rPr>
              <a:t> a </a:t>
            </a:r>
            <a:r>
              <a:rPr lang="it-IT" sz="2400" i="1" dirty="0" smtClean="0">
                <a:sym typeface="Symbol" pitchFamily="18" charset="2"/>
              </a:rPr>
              <a:t>i</a:t>
            </a:r>
            <a:r>
              <a:rPr lang="it-IT" sz="2400" dirty="0" smtClean="0">
                <a:sym typeface="Symbol" pitchFamily="18" charset="2"/>
              </a:rPr>
              <a:t>, e </a:t>
            </a:r>
            <a:r>
              <a:rPr lang="it-IT" sz="2400" i="1" dirty="0" err="1" smtClean="0">
                <a:sym typeface="Symbol" pitchFamily="18" charset="2"/>
              </a:rPr>
              <a:t>N</a:t>
            </a:r>
            <a:r>
              <a:rPr lang="it-IT" sz="2400" i="1" baseline="-25000" dirty="0" err="1" smtClean="0">
                <a:sym typeface="Symbol" pitchFamily="18" charset="2"/>
              </a:rPr>
              <a:t>j</a:t>
            </a:r>
            <a:r>
              <a:rPr lang="it-IT" sz="2400" dirty="0" smtClean="0">
                <a:sym typeface="Symbol" pitchFamily="18" charset="2"/>
              </a:rPr>
              <a:t> è il numero di link contenuti nella pagina </a:t>
            </a:r>
            <a:r>
              <a:rPr lang="it-IT" sz="2400" i="1" dirty="0" smtClean="0">
                <a:sym typeface="Symbol" pitchFamily="18" charset="2"/>
              </a:rPr>
              <a:t>j.</a:t>
            </a:r>
            <a:endParaRPr lang="it-IT" sz="2400" i="1" dirty="0" smtClean="0"/>
          </a:p>
          <a:p>
            <a:r>
              <a:rPr lang="en-US" sz="2400" dirty="0" err="1" smtClean="0"/>
              <a:t>Esiste</a:t>
            </a:r>
            <a:r>
              <a:rPr lang="en-US" sz="2400" dirty="0" smtClean="0"/>
              <a:t> </a:t>
            </a:r>
            <a:r>
              <a:rPr lang="en-US" sz="2400" dirty="0" err="1" smtClean="0"/>
              <a:t>una</a:t>
            </a:r>
            <a:r>
              <a:rPr lang="en-US" sz="2400" dirty="0" smtClean="0"/>
              <a:t> (</a:t>
            </a:r>
            <a:r>
              <a:rPr lang="en-US" sz="2400" dirty="0" err="1" smtClean="0"/>
              <a:t>unica</a:t>
            </a:r>
            <a:r>
              <a:rPr lang="en-US" sz="2400" dirty="0" smtClean="0"/>
              <a:t>) </a:t>
            </a:r>
            <a:r>
              <a:rPr lang="en-US" sz="2400" dirty="0" err="1" smtClean="0"/>
              <a:t>soluzione</a:t>
            </a:r>
            <a:r>
              <a:rPr lang="en-US" sz="2400" dirty="0" smtClean="0"/>
              <a:t> </a:t>
            </a:r>
            <a:r>
              <a:rPr lang="en-US" sz="2400" dirty="0" err="1" smtClean="0"/>
              <a:t>all’equazione</a:t>
            </a:r>
            <a:r>
              <a:rPr lang="en-US" sz="2400" dirty="0" smtClean="0"/>
              <a:t> di </a:t>
            </a:r>
            <a:r>
              <a:rPr lang="en-US" sz="2400" dirty="0" err="1" smtClean="0"/>
              <a:t>ricorrenza</a:t>
            </a:r>
            <a:r>
              <a:rPr lang="en-US" sz="2400" dirty="0" smtClean="0"/>
              <a:t>?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	Solo se </a:t>
            </a:r>
            <a:r>
              <a:rPr lang="en-US" sz="2400" dirty="0" err="1" smtClean="0"/>
              <a:t>il</a:t>
            </a:r>
            <a:r>
              <a:rPr lang="en-US" sz="2400" dirty="0" smtClean="0"/>
              <a:t> </a:t>
            </a:r>
            <a:r>
              <a:rPr lang="en-US" sz="2400" dirty="0" err="1" smtClean="0"/>
              <a:t>grafo</a:t>
            </a:r>
            <a:r>
              <a:rPr lang="en-US" sz="2400" dirty="0" smtClean="0"/>
              <a:t> è </a:t>
            </a:r>
            <a:r>
              <a:rPr lang="en-US" sz="2400" dirty="0" err="1" smtClean="0"/>
              <a:t>fortemente</a:t>
            </a:r>
            <a:r>
              <a:rPr lang="en-US" sz="2400" dirty="0" smtClean="0"/>
              <a:t> </a:t>
            </a:r>
            <a:r>
              <a:rPr lang="en-US" sz="2400" dirty="0" err="1" smtClean="0"/>
              <a:t>connesso</a:t>
            </a:r>
            <a:r>
              <a:rPr lang="en-US" sz="2400" dirty="0" smtClean="0"/>
              <a:t>!</a:t>
            </a:r>
          </a:p>
          <a:p>
            <a:endParaRPr lang="it-IT" sz="2400" dirty="0"/>
          </a:p>
        </p:txBody>
      </p:sp>
      <p:graphicFrame>
        <p:nvGraphicFramePr>
          <p:cNvPr id="8" name="Oggetto 7"/>
          <p:cNvGraphicFramePr>
            <a:graphicFrameLocks noChangeAspect="1"/>
          </p:cNvGraphicFramePr>
          <p:nvPr/>
        </p:nvGraphicFramePr>
        <p:xfrm>
          <a:off x="2843808" y="3212975"/>
          <a:ext cx="1800200" cy="11685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9" name="Equazione" r:id="rId3" imgW="723600" imgH="469800" progId="Equation.3">
                  <p:embed/>
                </p:oleObj>
              </mc:Choice>
              <mc:Fallback>
                <p:oleObj name="Equazione" r:id="rId3" imgW="723600" imgH="4698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3212975"/>
                        <a:ext cx="1800200" cy="11685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MISURA AMMORBIDITA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z="2400" dirty="0" smtClean="0"/>
              <a:t>Per garantire che il grafo sia fortemente connesso, si introduce un fattore che corrisponde a supporre dei “link </a:t>
            </a:r>
            <a:r>
              <a:rPr lang="it-IT" sz="2400" dirty="0" err="1" smtClean="0"/>
              <a:t>random</a:t>
            </a:r>
            <a:r>
              <a:rPr lang="it-IT" sz="2400" dirty="0" smtClean="0"/>
              <a:t>” al grafo:</a:t>
            </a:r>
          </a:p>
          <a:p>
            <a:endParaRPr lang="it-IT" sz="2400" b="1" i="1" dirty="0" smtClean="0">
              <a:sym typeface="Symbol" pitchFamily="18" charset="2"/>
            </a:endParaRPr>
          </a:p>
          <a:p>
            <a:endParaRPr lang="it-IT" sz="2400" b="1" i="1" dirty="0" smtClean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r>
              <a:rPr lang="it-IT" sz="2400" b="1" i="1" dirty="0" smtClean="0">
                <a:sym typeface="Symbol" pitchFamily="18" charset="2"/>
              </a:rPr>
              <a:t>	</a:t>
            </a:r>
          </a:p>
          <a:p>
            <a:pPr>
              <a:buFont typeface="Wingdings" pitchFamily="2" charset="2"/>
              <a:buNone/>
            </a:pPr>
            <a:r>
              <a:rPr lang="it-IT" sz="2400" dirty="0" smtClean="0">
                <a:sym typeface="Symbol" pitchFamily="18" charset="2"/>
              </a:rPr>
              <a:t>	dove </a:t>
            </a:r>
            <a:r>
              <a:rPr lang="it-IT" sz="2400" i="1" dirty="0" smtClean="0">
                <a:sym typeface="Symbol" pitchFamily="18" charset="2"/>
              </a:rPr>
              <a:t>N</a:t>
            </a:r>
            <a:r>
              <a:rPr lang="it-IT" sz="2400" dirty="0" smtClean="0">
                <a:sym typeface="Symbol" pitchFamily="18" charset="2"/>
              </a:rPr>
              <a:t> è il numero di pagine.</a:t>
            </a:r>
            <a:endParaRPr lang="it-IT" sz="2400" b="1" i="1" dirty="0" smtClean="0">
              <a:sym typeface="Symbol" pitchFamily="18" charset="2"/>
            </a:endParaRPr>
          </a:p>
          <a:p>
            <a:r>
              <a:rPr lang="en-US" sz="2400" dirty="0" smtClean="0"/>
              <a:t>Il </a:t>
            </a:r>
            <a:r>
              <a:rPr lang="en-US" sz="2400" dirty="0" err="1" smtClean="0"/>
              <a:t>rango</a:t>
            </a:r>
            <a:r>
              <a:rPr lang="en-US" sz="2400" dirty="0" smtClean="0"/>
              <a:t> </a:t>
            </a:r>
            <a:r>
              <a:rPr lang="en-US" sz="2400" dirty="0" err="1" smtClean="0"/>
              <a:t>della</a:t>
            </a:r>
            <a:r>
              <a:rPr lang="en-US" sz="2400" dirty="0" smtClean="0"/>
              <a:t> </a:t>
            </a:r>
            <a:r>
              <a:rPr lang="en-US" sz="2400" dirty="0" err="1" smtClean="0"/>
              <a:t>pagina</a:t>
            </a:r>
            <a:r>
              <a:rPr lang="en-US" sz="2400" dirty="0" smtClean="0"/>
              <a:t> </a:t>
            </a:r>
            <a:r>
              <a:rPr lang="en-US" sz="2400" i="1" dirty="0" err="1" smtClean="0"/>
              <a:t>i</a:t>
            </a:r>
            <a:r>
              <a:rPr lang="en-US" sz="2400" dirty="0" smtClean="0"/>
              <a:t> è </a:t>
            </a:r>
            <a:r>
              <a:rPr lang="en-US" sz="2400" dirty="0" err="1" smtClean="0"/>
              <a:t>determinato</a:t>
            </a:r>
            <a:r>
              <a:rPr lang="en-US" sz="2400" dirty="0" smtClean="0"/>
              <a:t> in parte (</a:t>
            </a:r>
            <a:r>
              <a:rPr lang="en-US" sz="2400" dirty="0" err="1" smtClean="0"/>
              <a:t>cioè</a:t>
            </a:r>
            <a:r>
              <a:rPr lang="en-US" sz="2400" dirty="0" smtClean="0"/>
              <a:t>, per </a:t>
            </a:r>
            <a:r>
              <a:rPr lang="en-US" sz="2400" dirty="0" err="1" smtClean="0"/>
              <a:t>una</a:t>
            </a:r>
            <a:r>
              <a:rPr lang="en-US" sz="2400" dirty="0" smtClean="0"/>
              <a:t> </a:t>
            </a:r>
            <a:r>
              <a:rPr lang="en-US" sz="2400" dirty="0" err="1" smtClean="0"/>
              <a:t>frazione</a:t>
            </a:r>
            <a:r>
              <a:rPr lang="en-US" sz="2400" dirty="0" smtClean="0"/>
              <a:t> 1</a:t>
            </a:r>
            <a:r>
              <a:rPr lang="en-US" sz="2400" i="1" dirty="0" smtClean="0"/>
              <a:t>-</a:t>
            </a:r>
            <a:r>
              <a:rPr lang="en-US" sz="2400" i="1" dirty="0" smtClean="0">
                <a:sym typeface="Symbol" pitchFamily="18" charset="2"/>
              </a:rPr>
              <a:t></a:t>
            </a:r>
            <a:r>
              <a:rPr lang="en-US" sz="2400" dirty="0" smtClean="0">
                <a:sym typeface="Symbol" pitchFamily="18" charset="2"/>
              </a:rPr>
              <a:t>) </a:t>
            </a:r>
            <a:r>
              <a:rPr lang="en-US" sz="2400" dirty="0" err="1" smtClean="0">
                <a:sym typeface="Symbol" pitchFamily="18" charset="2"/>
              </a:rPr>
              <a:t>dalle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err="1" smtClean="0">
                <a:sym typeface="Symbol" pitchFamily="18" charset="2"/>
              </a:rPr>
              <a:t>pagine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err="1" smtClean="0">
                <a:sym typeface="Symbol" pitchFamily="18" charset="2"/>
              </a:rPr>
              <a:t>che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err="1" smtClean="0">
                <a:sym typeface="Symbol" pitchFamily="18" charset="2"/>
              </a:rPr>
              <a:t>puntano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i="1" dirty="0" err="1" smtClean="0">
                <a:sym typeface="Symbol" pitchFamily="18" charset="2"/>
              </a:rPr>
              <a:t>i</a:t>
            </a:r>
            <a:r>
              <a:rPr lang="en-US" sz="2400" dirty="0" smtClean="0">
                <a:sym typeface="Symbol" pitchFamily="18" charset="2"/>
              </a:rPr>
              <a:t>, e in parte (</a:t>
            </a:r>
            <a:r>
              <a:rPr lang="en-US" sz="2400" dirty="0" err="1" smtClean="0">
                <a:sym typeface="Symbol" pitchFamily="18" charset="2"/>
              </a:rPr>
              <a:t>frazione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i="1" dirty="0" smtClean="0">
                <a:sym typeface="Symbol" pitchFamily="18" charset="2"/>
              </a:rPr>
              <a:t></a:t>
            </a:r>
            <a:r>
              <a:rPr lang="en-US" sz="2400" dirty="0" smtClean="0">
                <a:sym typeface="Symbol" pitchFamily="18" charset="2"/>
              </a:rPr>
              <a:t>) è </a:t>
            </a:r>
            <a:r>
              <a:rPr lang="en-US" sz="2400" dirty="0" err="1" smtClean="0">
                <a:sym typeface="Symbol" pitchFamily="18" charset="2"/>
              </a:rPr>
              <a:t>acquisito</a:t>
            </a:r>
            <a:r>
              <a:rPr lang="en-US" sz="2400" dirty="0" smtClean="0">
                <a:sym typeface="Symbol" pitchFamily="18" charset="2"/>
              </a:rPr>
              <a:t> “</a:t>
            </a:r>
            <a:r>
              <a:rPr lang="en-US" sz="2400" dirty="0" err="1" smtClean="0">
                <a:sym typeface="Symbol" pitchFamily="18" charset="2"/>
              </a:rPr>
              <a:t>gratuitamente</a:t>
            </a:r>
            <a:r>
              <a:rPr lang="en-US" sz="2400" dirty="0" smtClean="0">
                <a:sym typeface="Symbol" pitchFamily="18" charset="2"/>
              </a:rPr>
              <a:t>” (come per </a:t>
            </a:r>
            <a:r>
              <a:rPr lang="en-US" sz="2400" dirty="0" err="1" smtClean="0">
                <a:sym typeface="Symbol" pitchFamily="18" charset="2"/>
              </a:rPr>
              <a:t>effetto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err="1" smtClean="0">
                <a:sym typeface="Symbol" pitchFamily="18" charset="2"/>
              </a:rPr>
              <a:t>della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err="1" smtClean="0">
                <a:sym typeface="Symbol" pitchFamily="18" charset="2"/>
              </a:rPr>
              <a:t>presenza</a:t>
            </a:r>
            <a:r>
              <a:rPr lang="en-US" sz="2400" dirty="0" smtClean="0">
                <a:sym typeface="Symbol" pitchFamily="18" charset="2"/>
              </a:rPr>
              <a:t> di </a:t>
            </a:r>
            <a:r>
              <a:rPr lang="en-US" sz="2400" dirty="0" err="1" smtClean="0">
                <a:sym typeface="Symbol" pitchFamily="18" charset="2"/>
              </a:rPr>
              <a:t>archi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err="1" smtClean="0">
                <a:sym typeface="Symbol" pitchFamily="18" charset="2"/>
              </a:rPr>
              <a:t>da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err="1" smtClean="0">
                <a:sym typeface="Symbol" pitchFamily="18" charset="2"/>
              </a:rPr>
              <a:t>tutte</a:t>
            </a:r>
            <a:r>
              <a:rPr lang="en-US" sz="2400" dirty="0" smtClean="0">
                <a:sym typeface="Symbol" pitchFamily="18" charset="2"/>
              </a:rPr>
              <a:t> le </a:t>
            </a:r>
            <a:r>
              <a:rPr lang="en-US" sz="2400" dirty="0" err="1" smtClean="0">
                <a:sym typeface="Symbol" pitchFamily="18" charset="2"/>
              </a:rPr>
              <a:t>pagine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err="1" smtClean="0">
                <a:sym typeface="Symbol" pitchFamily="18" charset="2"/>
              </a:rPr>
              <a:t>alla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err="1" smtClean="0">
                <a:sym typeface="Symbol" pitchFamily="18" charset="2"/>
              </a:rPr>
              <a:t>pagina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i="1" dirty="0" err="1" smtClean="0">
                <a:sym typeface="Symbol" pitchFamily="18" charset="2"/>
              </a:rPr>
              <a:t>i</a:t>
            </a:r>
            <a:r>
              <a:rPr lang="en-US" sz="2400" dirty="0" smtClean="0">
                <a:sym typeface="Symbol" pitchFamily="18" charset="2"/>
              </a:rPr>
              <a:t>).</a:t>
            </a:r>
          </a:p>
          <a:p>
            <a:r>
              <a:rPr lang="en-US" sz="2400" i="1" dirty="0" smtClean="0">
                <a:sym typeface="Symbol" pitchFamily="18" charset="2"/>
              </a:rPr>
              <a:t>  [</a:t>
            </a:r>
            <a:r>
              <a:rPr lang="en-US" sz="2400" dirty="0" smtClean="0">
                <a:sym typeface="Symbol" pitchFamily="18" charset="2"/>
              </a:rPr>
              <a:t>0</a:t>
            </a:r>
            <a:r>
              <a:rPr lang="en-US" sz="2400" i="1" dirty="0" smtClean="0">
                <a:sym typeface="Symbol" pitchFamily="18" charset="2"/>
              </a:rPr>
              <a:t>,</a:t>
            </a:r>
            <a:r>
              <a:rPr lang="en-US" sz="2400" dirty="0" smtClean="0">
                <a:sym typeface="Symbol" pitchFamily="18" charset="2"/>
              </a:rPr>
              <a:t>1</a:t>
            </a:r>
            <a:r>
              <a:rPr lang="en-US" sz="2400" i="1" dirty="0" smtClean="0">
                <a:sym typeface="Symbol" pitchFamily="18" charset="2"/>
              </a:rPr>
              <a:t>]</a:t>
            </a:r>
            <a:r>
              <a:rPr lang="en-US" sz="2400" dirty="0" smtClean="0">
                <a:sym typeface="Symbol" pitchFamily="18" charset="2"/>
              </a:rPr>
              <a:t>: di </a:t>
            </a:r>
            <a:r>
              <a:rPr lang="en-US" sz="2400" dirty="0" err="1" smtClean="0">
                <a:sym typeface="Symbol" pitchFamily="18" charset="2"/>
              </a:rPr>
              <a:t>solito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i="1" dirty="0" smtClean="0">
                <a:sym typeface="Symbol" pitchFamily="18" charset="2"/>
              </a:rPr>
              <a:t>  </a:t>
            </a:r>
            <a:r>
              <a:rPr lang="en-US" sz="2400" dirty="0" smtClean="0">
                <a:sym typeface="Symbol" pitchFamily="18" charset="2"/>
              </a:rPr>
              <a:t>0</a:t>
            </a:r>
            <a:r>
              <a:rPr lang="en-US" sz="2400" i="1" dirty="0" smtClean="0">
                <a:sym typeface="Symbol" pitchFamily="18" charset="2"/>
              </a:rPr>
              <a:t>,</a:t>
            </a:r>
            <a:r>
              <a:rPr lang="en-US" sz="2400" dirty="0" smtClean="0">
                <a:sym typeface="Symbol" pitchFamily="18" charset="2"/>
              </a:rPr>
              <a:t>15 (</a:t>
            </a:r>
            <a:r>
              <a:rPr lang="en-US" sz="2400" dirty="0" err="1" smtClean="0">
                <a:sym typeface="Symbol" pitchFamily="18" charset="2"/>
              </a:rPr>
              <a:t>fattore</a:t>
            </a:r>
            <a:r>
              <a:rPr lang="en-US" sz="2400" dirty="0" smtClean="0">
                <a:sym typeface="Symbol" pitchFamily="18" charset="2"/>
              </a:rPr>
              <a:t> di </a:t>
            </a:r>
            <a:r>
              <a:rPr lang="en-US" sz="2400" dirty="0" err="1" smtClean="0">
                <a:sym typeface="Symbol" pitchFamily="18" charset="2"/>
              </a:rPr>
              <a:t>spargimento</a:t>
            </a:r>
            <a:r>
              <a:rPr lang="en-US" sz="2400" dirty="0" smtClean="0">
                <a:sym typeface="Symbol" pitchFamily="18" charset="2"/>
              </a:rPr>
              <a:t>).</a:t>
            </a:r>
          </a:p>
          <a:p>
            <a:endParaRPr lang="it-IT" dirty="0"/>
          </a:p>
        </p:txBody>
      </p:sp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2555776" y="2348880"/>
          <a:ext cx="4203710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Equazione" r:id="rId3" imgW="1523880" imgH="469800" progId="Equation.3">
                  <p:embed/>
                </p:oleObj>
              </mc:Choice>
              <mc:Fallback>
                <p:oleObj name="Equazione" r:id="rId3" imgW="1523880" imgH="469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2348880"/>
                        <a:ext cx="4203710" cy="12961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DIMENSIONI DEL WEB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it-IT" sz="2800" dirty="0" smtClean="0"/>
              <a:t>Difficili da valutare; comunque, il grafo è </a:t>
            </a:r>
            <a:r>
              <a:rPr lang="it-IT" sz="2800" i="1" dirty="0" smtClean="0"/>
              <a:t>enorme</a:t>
            </a:r>
            <a:r>
              <a:rPr lang="it-IT" sz="2800" dirty="0" smtClean="0"/>
              <a:t>.</a:t>
            </a:r>
          </a:p>
          <a:p>
            <a:pPr lvl="1">
              <a:lnSpc>
                <a:spcPct val="150000"/>
              </a:lnSpc>
            </a:pPr>
            <a:r>
              <a:rPr lang="it-IT" sz="2400" dirty="0" smtClean="0"/>
              <a:t>Numero di nodi(</a:t>
            </a:r>
            <a:r>
              <a:rPr lang="it-IT" sz="2400" dirty="0" err="1" smtClean="0"/>
              <a:t>=documenti</a:t>
            </a:r>
            <a:r>
              <a:rPr lang="it-IT" sz="2400" dirty="0" smtClean="0"/>
              <a:t>): 2/4 miliardi (escludendo le pagine non accessibili).</a:t>
            </a:r>
          </a:p>
          <a:p>
            <a:pPr lvl="1">
              <a:lnSpc>
                <a:spcPct val="150000"/>
              </a:lnSpc>
            </a:pPr>
            <a:r>
              <a:rPr lang="it-IT" sz="2400" dirty="0" smtClean="0"/>
              <a:t>Numero di archi: 60/100 miliardi.</a:t>
            </a:r>
          </a:p>
          <a:p>
            <a:pPr lvl="1">
              <a:lnSpc>
                <a:spcPct val="150000"/>
              </a:lnSpc>
            </a:pPr>
            <a:r>
              <a:rPr lang="it-IT" sz="2400" dirty="0" smtClean="0"/>
              <a:t>Numero di </a:t>
            </a:r>
            <a:r>
              <a:rPr lang="it-IT" sz="2400" dirty="0" err="1" smtClean="0"/>
              <a:t>host</a:t>
            </a:r>
            <a:r>
              <a:rPr lang="it-IT" sz="2400" dirty="0" smtClean="0"/>
              <a:t>: 100/200 milioni.</a:t>
            </a:r>
          </a:p>
          <a:p>
            <a:pPr lvl="1">
              <a:lnSpc>
                <a:spcPct val="150000"/>
              </a:lnSpc>
            </a:pPr>
            <a:r>
              <a:rPr lang="it-IT" sz="2400" dirty="0" smtClean="0"/>
              <a:t>Numero di utenti: 500/800 milioni.</a:t>
            </a:r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GRAFO</a:t>
            </a:r>
            <a:endParaRPr lang="it-IT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835696" y="1412776"/>
            <a:ext cx="5288632" cy="4569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146" name="Comment 2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5219700" y="1484313"/>
            <a:ext cx="1457325" cy="1562100"/>
          </a:xfrm>
          <a:custGeom>
            <a:avLst/>
            <a:gdLst>
              <a:gd name="T0" fmla="+- 0 16177 14478"/>
              <a:gd name="T1" fmla="*/ T0 w 4049"/>
              <a:gd name="T2" fmla="+- 0 4112 4112"/>
              <a:gd name="T3" fmla="*/ 4112 h 4335"/>
              <a:gd name="T4" fmla="+- 0 16094 14478"/>
              <a:gd name="T5" fmla="*/ T4 w 4049"/>
              <a:gd name="T6" fmla="+- 0 4128 4112"/>
              <a:gd name="T7" fmla="*/ 4128 h 4335"/>
              <a:gd name="T8" fmla="+- 0 16023 14478"/>
              <a:gd name="T9" fmla="*/ T8 w 4049"/>
              <a:gd name="T10" fmla="+- 0 4131 4112"/>
              <a:gd name="T11" fmla="*/ 4131 h 4335"/>
              <a:gd name="T12" fmla="+- 0 15938 14478"/>
              <a:gd name="T13" fmla="*/ T12 w 4049"/>
              <a:gd name="T14" fmla="+- 0 4159 4112"/>
              <a:gd name="T15" fmla="*/ 4159 h 4335"/>
              <a:gd name="T16" fmla="+- 0 15793 14478"/>
              <a:gd name="T17" fmla="*/ T16 w 4049"/>
              <a:gd name="T18" fmla="+- 0 4207 4112"/>
              <a:gd name="T19" fmla="*/ 4207 h 4335"/>
              <a:gd name="T20" fmla="+- 0 15686 14478"/>
              <a:gd name="T21" fmla="*/ T20 w 4049"/>
              <a:gd name="T22" fmla="+- 0 4271 4112"/>
              <a:gd name="T23" fmla="*/ 4271 h 4335"/>
              <a:gd name="T24" fmla="+- 0 15558 14478"/>
              <a:gd name="T25" fmla="*/ T24 w 4049"/>
              <a:gd name="T26" fmla="+- 0 4350 4112"/>
              <a:gd name="T27" fmla="*/ 4350 h 4335"/>
              <a:gd name="T28" fmla="+- 0 15465 14478"/>
              <a:gd name="T29" fmla="*/ T28 w 4049"/>
              <a:gd name="T30" fmla="+- 0 4407 4112"/>
              <a:gd name="T31" fmla="*/ 4407 h 4335"/>
              <a:gd name="T32" fmla="+- 0 15375 14478"/>
              <a:gd name="T33" fmla="*/ T32 w 4049"/>
              <a:gd name="T34" fmla="+- 0 4454 4112"/>
              <a:gd name="T35" fmla="*/ 4454 h 4335"/>
              <a:gd name="T36" fmla="+- 0 15288 14478"/>
              <a:gd name="T37" fmla="*/ T36 w 4049"/>
              <a:gd name="T38" fmla="+- 0 4524 4112"/>
              <a:gd name="T39" fmla="*/ 4524 h 4335"/>
              <a:gd name="T40" fmla="+- 0 15183 14478"/>
              <a:gd name="T41" fmla="*/ T40 w 4049"/>
              <a:gd name="T42" fmla="+- 0 4610 4112"/>
              <a:gd name="T43" fmla="*/ 4610 h 4335"/>
              <a:gd name="T44" fmla="+- 0 15082 14478"/>
              <a:gd name="T45" fmla="*/ T44 w 4049"/>
              <a:gd name="T46" fmla="+- 0 4706 4112"/>
              <a:gd name="T47" fmla="*/ 4706 h 4335"/>
              <a:gd name="T48" fmla="+- 0 15002 14478"/>
              <a:gd name="T49" fmla="*/ T48 w 4049"/>
              <a:gd name="T50" fmla="+- 0 4810 4112"/>
              <a:gd name="T51" fmla="*/ 4810 h 4335"/>
              <a:gd name="T52" fmla="+- 0 14963 14478"/>
              <a:gd name="T53" fmla="*/ T52 w 4049"/>
              <a:gd name="T54" fmla="+- 0 4860 4112"/>
              <a:gd name="T55" fmla="*/ 4860 h 4335"/>
              <a:gd name="T56" fmla="+- 0 14954 14478"/>
              <a:gd name="T57" fmla="*/ T56 w 4049"/>
              <a:gd name="T58" fmla="+- 0 4876 4112"/>
              <a:gd name="T59" fmla="*/ 4876 h 4335"/>
              <a:gd name="T60" fmla="+- 0 14922 14478"/>
              <a:gd name="T61" fmla="*/ T60 w 4049"/>
              <a:gd name="T62" fmla="+- 0 4937 4112"/>
              <a:gd name="T63" fmla="*/ 4937 h 4335"/>
              <a:gd name="T64" fmla="+- 0 14890 14478"/>
              <a:gd name="T65" fmla="*/ T64 w 4049"/>
              <a:gd name="T66" fmla="+- 0 4996 4112"/>
              <a:gd name="T67" fmla="*/ 4996 h 4335"/>
              <a:gd name="T68" fmla="+- 0 14864 14478"/>
              <a:gd name="T69" fmla="*/ T68 w 4049"/>
              <a:gd name="T70" fmla="+- 0 5064 4112"/>
              <a:gd name="T71" fmla="*/ 5064 h 4335"/>
              <a:gd name="T72" fmla="+- 0 14843 14478"/>
              <a:gd name="T73" fmla="*/ T72 w 4049"/>
              <a:gd name="T74" fmla="+- 0 5128 4112"/>
              <a:gd name="T75" fmla="*/ 5128 h 4335"/>
              <a:gd name="T76" fmla="+- 0 14829 14478"/>
              <a:gd name="T77" fmla="*/ T76 w 4049"/>
              <a:gd name="T78" fmla="+- 0 5171 4112"/>
              <a:gd name="T79" fmla="*/ 5171 h 4335"/>
              <a:gd name="T80" fmla="+- 0 14826 14478"/>
              <a:gd name="T81" fmla="*/ T80 w 4049"/>
              <a:gd name="T82" fmla="+- 0 5210 4112"/>
              <a:gd name="T83" fmla="*/ 5210 h 4335"/>
              <a:gd name="T84" fmla="+- 0 14811 14478"/>
              <a:gd name="T85" fmla="*/ T84 w 4049"/>
              <a:gd name="T86" fmla="+- 0 5255 4112"/>
              <a:gd name="T87" fmla="*/ 5255 h 4335"/>
              <a:gd name="T88" fmla="+- 0 14797 14478"/>
              <a:gd name="T89" fmla="*/ T88 w 4049"/>
              <a:gd name="T90" fmla="+- 0 5298 4112"/>
              <a:gd name="T91" fmla="*/ 5298 h 4335"/>
              <a:gd name="T92" fmla="+- 0 14779 14478"/>
              <a:gd name="T93" fmla="*/ T92 w 4049"/>
              <a:gd name="T94" fmla="+- 0 5339 4112"/>
              <a:gd name="T95" fmla="*/ 5339 h 4335"/>
              <a:gd name="T96" fmla="+- 0 14764 14478"/>
              <a:gd name="T97" fmla="*/ T96 w 4049"/>
              <a:gd name="T98" fmla="+- 0 5382 4112"/>
              <a:gd name="T99" fmla="*/ 5382 h 4335"/>
              <a:gd name="T100" fmla="+- 0 14748 14478"/>
              <a:gd name="T101" fmla="*/ T100 w 4049"/>
              <a:gd name="T102" fmla="+- 0 5427 4112"/>
              <a:gd name="T103" fmla="*/ 5427 h 4335"/>
              <a:gd name="T104" fmla="+- 0 14731 14478"/>
              <a:gd name="T105" fmla="*/ T104 w 4049"/>
              <a:gd name="T106" fmla="+- 0 5465 4112"/>
              <a:gd name="T107" fmla="*/ 5465 h 4335"/>
              <a:gd name="T108" fmla="+- 0 14716 14478"/>
              <a:gd name="T109" fmla="*/ T108 w 4049"/>
              <a:gd name="T110" fmla="+- 0 5509 4112"/>
              <a:gd name="T111" fmla="*/ 5509 h 4335"/>
              <a:gd name="T112" fmla="+- 0 14706 14478"/>
              <a:gd name="T113" fmla="*/ T112 w 4049"/>
              <a:gd name="T114" fmla="+- 0 5538 4112"/>
              <a:gd name="T115" fmla="*/ 5538 h 4335"/>
              <a:gd name="T116" fmla="+- 0 14694 14478"/>
              <a:gd name="T117" fmla="*/ T116 w 4049"/>
              <a:gd name="T118" fmla="+- 0 5571 4112"/>
              <a:gd name="T119" fmla="*/ 5571 h 4335"/>
              <a:gd name="T120" fmla="+- 0 14684 14478"/>
              <a:gd name="T121" fmla="*/ T120 w 4049"/>
              <a:gd name="T122" fmla="+- 0 5604 4112"/>
              <a:gd name="T123" fmla="*/ 5604 h 4335"/>
              <a:gd name="T124" fmla="+- 0 14666 14478"/>
              <a:gd name="T125" fmla="*/ T124 w 4049"/>
              <a:gd name="T126" fmla="+- 0 5665 4112"/>
              <a:gd name="T127" fmla="*/ 5665 h 4335"/>
              <a:gd name="T128" fmla="+- 0 14653 14478"/>
              <a:gd name="T129" fmla="*/ T128 w 4049"/>
              <a:gd name="T130" fmla="+- 0 5731 4112"/>
              <a:gd name="T131" fmla="*/ 5731 h 4335"/>
              <a:gd name="T132" fmla="+- 0 14637 14478"/>
              <a:gd name="T133" fmla="*/ T132 w 4049"/>
              <a:gd name="T134" fmla="+- 0 5794 4112"/>
              <a:gd name="T135" fmla="*/ 5794 h 4335"/>
              <a:gd name="T136" fmla="+- 0 14627 14478"/>
              <a:gd name="T137" fmla="*/ T136 w 4049"/>
              <a:gd name="T138" fmla="+- 0 5833 4112"/>
              <a:gd name="T139" fmla="*/ 5833 h 4335"/>
              <a:gd name="T140" fmla="+- 0 14611 14478"/>
              <a:gd name="T141" fmla="*/ T140 w 4049"/>
              <a:gd name="T142" fmla="+- 0 5888 4112"/>
              <a:gd name="T143" fmla="*/ 5888 h 4335"/>
              <a:gd name="T144" fmla="+- 0 14605 14478"/>
              <a:gd name="T145" fmla="*/ T144 w 4049"/>
              <a:gd name="T146" fmla="+- 0 5921 4112"/>
              <a:gd name="T147" fmla="*/ 5921 h 4335"/>
              <a:gd name="T148" fmla="+- 0 14598 14478"/>
              <a:gd name="T149" fmla="*/ T148 w 4049"/>
              <a:gd name="T150" fmla="+- 0 5962 4112"/>
              <a:gd name="T151" fmla="*/ 5962 h 4335"/>
              <a:gd name="T152" fmla="+- 0 14598 14478"/>
              <a:gd name="T153" fmla="*/ T152 w 4049"/>
              <a:gd name="T154" fmla="+- 0 6007 4112"/>
              <a:gd name="T155" fmla="*/ 6007 h 4335"/>
              <a:gd name="T156" fmla="+- 0 14589 14478"/>
              <a:gd name="T157" fmla="*/ T156 w 4049"/>
              <a:gd name="T158" fmla="+- 0 6048 4112"/>
              <a:gd name="T159" fmla="*/ 6048 h 4335"/>
              <a:gd name="T160" fmla="+- 0 14569 14478"/>
              <a:gd name="T161" fmla="*/ T160 w 4049"/>
              <a:gd name="T162" fmla="+- 0 6144 4112"/>
              <a:gd name="T163" fmla="*/ 6144 h 4335"/>
              <a:gd name="T164" fmla="+- 0 14550 14478"/>
              <a:gd name="T165" fmla="*/ T164 w 4049"/>
              <a:gd name="T166" fmla="+- 0 6241 4112"/>
              <a:gd name="T167" fmla="*/ 6241 h 4335"/>
              <a:gd name="T168" fmla="+- 0 14526 14478"/>
              <a:gd name="T169" fmla="*/ T168 w 4049"/>
              <a:gd name="T170" fmla="+- 0 6334 4112"/>
              <a:gd name="T171" fmla="*/ 6334 h 4335"/>
              <a:gd name="T172" fmla="+- 0 14507 14478"/>
              <a:gd name="T173" fmla="*/ T172 w 4049"/>
              <a:gd name="T174" fmla="+- 0 6407 4112"/>
              <a:gd name="T175" fmla="*/ 6407 h 4335"/>
              <a:gd name="T176" fmla="+- 0 14484 14478"/>
              <a:gd name="T177" fmla="*/ T176 w 4049"/>
              <a:gd name="T178" fmla="+- 0 6459 4112"/>
              <a:gd name="T179" fmla="*/ 6459 h 4335"/>
              <a:gd name="T180" fmla="+- 0 14478 14478"/>
              <a:gd name="T181" fmla="*/ T180 w 4049"/>
              <a:gd name="T182" fmla="+- 0 6540 4112"/>
              <a:gd name="T183" fmla="*/ 6540 h 4335"/>
              <a:gd name="T184" fmla="+- 0 14465 14478"/>
              <a:gd name="T185" fmla="*/ T184 w 4049"/>
              <a:gd name="T186" fmla="+- 0 6705 4112"/>
              <a:gd name="T187" fmla="*/ 6705 h 4335"/>
              <a:gd name="T188" fmla="+- 0 14480 14478"/>
              <a:gd name="T189" fmla="*/ T188 w 4049"/>
              <a:gd name="T190" fmla="+- 0 6881 4112"/>
              <a:gd name="T191" fmla="*/ 6881 h 4335"/>
              <a:gd name="T192" fmla="+- 0 14510 14478"/>
              <a:gd name="T193" fmla="*/ T192 w 4049"/>
              <a:gd name="T194" fmla="+- 0 7033 4112"/>
              <a:gd name="T195" fmla="*/ 7033 h 4335"/>
              <a:gd name="T196" fmla="+- 0 14525 14478"/>
              <a:gd name="T197" fmla="*/ T196 w 4049"/>
              <a:gd name="T198" fmla="+- 0 7111 4112"/>
              <a:gd name="T199" fmla="*/ 7111 h 4335"/>
              <a:gd name="T200" fmla="+- 0 14562 14478"/>
              <a:gd name="T201" fmla="*/ T200 w 4049"/>
              <a:gd name="T202" fmla="+- 0 7195 4112"/>
              <a:gd name="T203" fmla="*/ 7195 h 4335"/>
              <a:gd name="T204" fmla="+- 0 14573 14478"/>
              <a:gd name="T205" fmla="*/ T204 w 4049"/>
              <a:gd name="T206" fmla="+- 0 7271 4112"/>
              <a:gd name="T207" fmla="*/ 7271 h 4335"/>
              <a:gd name="T208" fmla="+- 0 14579 14478"/>
              <a:gd name="T209" fmla="*/ T208 w 4049"/>
              <a:gd name="T210" fmla="+- 0 7314 4112"/>
              <a:gd name="T211" fmla="*/ 7314 h 4335"/>
              <a:gd name="T212" fmla="+- 0 14584 14478"/>
              <a:gd name="T213" fmla="*/ T212 w 4049"/>
              <a:gd name="T214" fmla="+- 0 7377 4112"/>
              <a:gd name="T215" fmla="*/ 7377 h 4335"/>
              <a:gd name="T216" fmla="+- 0 14589 14478"/>
              <a:gd name="T217" fmla="*/ T216 w 4049"/>
              <a:gd name="T218" fmla="+- 0 7398 4112"/>
              <a:gd name="T219" fmla="*/ 7398 h 4335"/>
              <a:gd name="T220" fmla="+- 0 14596 14478"/>
              <a:gd name="T221" fmla="*/ T220 w 4049"/>
              <a:gd name="T222" fmla="+- 0 7429 4112"/>
              <a:gd name="T223" fmla="*/ 7429 h 4335"/>
              <a:gd name="T224" fmla="+- 0 14597 14478"/>
              <a:gd name="T225" fmla="*/ T224 w 4049"/>
              <a:gd name="T226" fmla="+- 0 7422 4112"/>
              <a:gd name="T227" fmla="*/ 7422 h 4335"/>
              <a:gd name="T228" fmla="+- 0 14605 14478"/>
              <a:gd name="T229" fmla="*/ T228 w 4049"/>
              <a:gd name="T230" fmla="+- 0 7445 4112"/>
              <a:gd name="T231" fmla="*/ 7445 h 4335"/>
              <a:gd name="T232" fmla="+- 0 14620 14478"/>
              <a:gd name="T233" fmla="*/ T232 w 4049"/>
              <a:gd name="T234" fmla="+- 0 7487 4112"/>
              <a:gd name="T235" fmla="*/ 7487 h 4335"/>
              <a:gd name="T236" fmla="+- 0 14608 14478"/>
              <a:gd name="T237" fmla="*/ T236 w 4049"/>
              <a:gd name="T238" fmla="+- 0 7498 4112"/>
              <a:gd name="T239" fmla="*/ 7498 h 4335"/>
              <a:gd name="T240" fmla="+- 0 14637 14478"/>
              <a:gd name="T241" fmla="*/ T240 w 4049"/>
              <a:gd name="T242" fmla="+- 0 7541 4112"/>
              <a:gd name="T243" fmla="*/ 7541 h 4335"/>
              <a:gd name="T244" fmla="+- 0 14644 14478"/>
              <a:gd name="T245" fmla="*/ T244 w 4049"/>
              <a:gd name="T246" fmla="+- 0 7551 4112"/>
              <a:gd name="T247" fmla="*/ 7551 h 4335"/>
              <a:gd name="T248" fmla="+- 0 14659 14478"/>
              <a:gd name="T249" fmla="*/ T248 w 4049"/>
              <a:gd name="T250" fmla="+- 0 7560 4112"/>
              <a:gd name="T251" fmla="*/ 7560 h 4335"/>
              <a:gd name="T252" fmla="+- 0 14668 14478"/>
              <a:gd name="T253" fmla="*/ T252 w 4049"/>
              <a:gd name="T254" fmla="+- 0 7572 4112"/>
              <a:gd name="T255" fmla="*/ 7572 h 4335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  <a:cxn ang="0">
                <a:pos x="T145" y="T147"/>
              </a:cxn>
              <a:cxn ang="0">
                <a:pos x="T149" y="T151"/>
              </a:cxn>
              <a:cxn ang="0">
                <a:pos x="T153" y="T155"/>
              </a:cxn>
              <a:cxn ang="0">
                <a:pos x="T157" y="T159"/>
              </a:cxn>
              <a:cxn ang="0">
                <a:pos x="T161" y="T163"/>
              </a:cxn>
              <a:cxn ang="0">
                <a:pos x="T165" y="T167"/>
              </a:cxn>
              <a:cxn ang="0">
                <a:pos x="T169" y="T171"/>
              </a:cxn>
              <a:cxn ang="0">
                <a:pos x="T173" y="T175"/>
              </a:cxn>
              <a:cxn ang="0">
                <a:pos x="T177" y="T179"/>
              </a:cxn>
              <a:cxn ang="0">
                <a:pos x="T181" y="T183"/>
              </a:cxn>
              <a:cxn ang="0">
                <a:pos x="T185" y="T187"/>
              </a:cxn>
              <a:cxn ang="0">
                <a:pos x="T189" y="T191"/>
              </a:cxn>
              <a:cxn ang="0">
                <a:pos x="T193" y="T195"/>
              </a:cxn>
              <a:cxn ang="0">
                <a:pos x="T197" y="T199"/>
              </a:cxn>
              <a:cxn ang="0">
                <a:pos x="T201" y="T203"/>
              </a:cxn>
              <a:cxn ang="0">
                <a:pos x="T205" y="T207"/>
              </a:cxn>
              <a:cxn ang="0">
                <a:pos x="T209" y="T211"/>
              </a:cxn>
              <a:cxn ang="0">
                <a:pos x="T213" y="T215"/>
              </a:cxn>
              <a:cxn ang="0">
                <a:pos x="T217" y="T219"/>
              </a:cxn>
              <a:cxn ang="0">
                <a:pos x="T221" y="T223"/>
              </a:cxn>
              <a:cxn ang="0">
                <a:pos x="T225" y="T227"/>
              </a:cxn>
              <a:cxn ang="0">
                <a:pos x="T229" y="T231"/>
              </a:cxn>
              <a:cxn ang="0">
                <a:pos x="T233" y="T235"/>
              </a:cxn>
              <a:cxn ang="0">
                <a:pos x="T237" y="T239"/>
              </a:cxn>
              <a:cxn ang="0">
                <a:pos x="T241" y="T243"/>
              </a:cxn>
              <a:cxn ang="0">
                <a:pos x="T245" y="T247"/>
              </a:cxn>
              <a:cxn ang="0">
                <a:pos x="T249" y="T251"/>
              </a:cxn>
              <a:cxn ang="0">
                <a:pos x="T253" y="T255"/>
              </a:cxn>
            </a:cxnLst>
            <a:rect l="0" t="0" r="r" b="b"/>
            <a:pathLst>
              <a:path w="4049" h="4335" extrusionOk="0">
                <a:moveTo>
                  <a:pt x="1699" y="0"/>
                </a:moveTo>
                <a:cubicBezTo>
                  <a:pt x="1616" y="16"/>
                  <a:pt x="1545" y="19"/>
                  <a:pt x="1460" y="47"/>
                </a:cubicBezTo>
                <a:cubicBezTo>
                  <a:pt x="1315" y="95"/>
                  <a:pt x="1208" y="159"/>
                  <a:pt x="1080" y="238"/>
                </a:cubicBezTo>
                <a:cubicBezTo>
                  <a:pt x="987" y="295"/>
                  <a:pt x="897" y="342"/>
                  <a:pt x="810" y="412"/>
                </a:cubicBezTo>
                <a:cubicBezTo>
                  <a:pt x="705" y="498"/>
                  <a:pt x="604" y="594"/>
                  <a:pt x="524" y="698"/>
                </a:cubicBezTo>
                <a:cubicBezTo>
                  <a:pt x="485" y="748"/>
                  <a:pt x="476" y="764"/>
                  <a:pt x="444" y="825"/>
                </a:cubicBezTo>
                <a:cubicBezTo>
                  <a:pt x="412" y="884"/>
                  <a:pt x="386" y="952"/>
                  <a:pt x="365" y="1016"/>
                </a:cubicBezTo>
                <a:cubicBezTo>
                  <a:pt x="351" y="1059"/>
                  <a:pt x="348" y="1098"/>
                  <a:pt x="333" y="1143"/>
                </a:cubicBezTo>
                <a:cubicBezTo>
                  <a:pt x="319" y="1186"/>
                  <a:pt x="301" y="1227"/>
                  <a:pt x="286" y="1270"/>
                </a:cubicBezTo>
                <a:cubicBezTo>
                  <a:pt x="270" y="1315"/>
                  <a:pt x="253" y="1353"/>
                  <a:pt x="238" y="1397"/>
                </a:cubicBezTo>
                <a:cubicBezTo>
                  <a:pt x="228" y="1426"/>
                  <a:pt x="216" y="1459"/>
                  <a:pt x="206" y="1492"/>
                </a:cubicBezTo>
                <a:cubicBezTo>
                  <a:pt x="188" y="1553"/>
                  <a:pt x="175" y="1619"/>
                  <a:pt x="159" y="1682"/>
                </a:cubicBezTo>
                <a:cubicBezTo>
                  <a:pt x="149" y="1721"/>
                  <a:pt x="133" y="1776"/>
                  <a:pt x="127" y="1809"/>
                </a:cubicBezTo>
                <a:cubicBezTo>
                  <a:pt x="120" y="1850"/>
                  <a:pt x="120" y="1895"/>
                  <a:pt x="111" y="1936"/>
                </a:cubicBezTo>
                <a:cubicBezTo>
                  <a:pt x="91" y="2032"/>
                  <a:pt x="72" y="2129"/>
                  <a:pt x="48" y="2222"/>
                </a:cubicBezTo>
                <a:cubicBezTo>
                  <a:pt x="29" y="2295"/>
                  <a:pt x="6" y="2347"/>
                  <a:pt x="0" y="2428"/>
                </a:cubicBezTo>
                <a:cubicBezTo>
                  <a:pt x="-13" y="2593"/>
                  <a:pt x="2" y="2769"/>
                  <a:pt x="32" y="2921"/>
                </a:cubicBezTo>
                <a:cubicBezTo>
                  <a:pt x="47" y="2999"/>
                  <a:pt x="84" y="3083"/>
                  <a:pt x="95" y="3159"/>
                </a:cubicBezTo>
                <a:cubicBezTo>
                  <a:pt x="101" y="3202"/>
                  <a:pt x="106" y="3265"/>
                  <a:pt x="111" y="3286"/>
                </a:cubicBezTo>
                <a:cubicBezTo>
                  <a:pt x="118" y="3317"/>
                  <a:pt x="119" y="3310"/>
                  <a:pt x="127" y="3333"/>
                </a:cubicBezTo>
                <a:cubicBezTo>
                  <a:pt x="142" y="3375"/>
                  <a:pt x="130" y="3386"/>
                  <a:pt x="159" y="3429"/>
                </a:cubicBezTo>
                <a:cubicBezTo>
                  <a:pt x="166" y="3439"/>
                  <a:pt x="181" y="3448"/>
                  <a:pt x="190" y="3460"/>
                </a:cubicBezTo>
                <a:cubicBezTo>
                  <a:pt x="216" y="3496"/>
                  <a:pt x="242" y="3523"/>
                  <a:pt x="270" y="3556"/>
                </a:cubicBezTo>
                <a:cubicBezTo>
                  <a:pt x="301" y="3594"/>
                  <a:pt x="332" y="3635"/>
                  <a:pt x="365" y="3667"/>
                </a:cubicBezTo>
                <a:cubicBezTo>
                  <a:pt x="413" y="3714"/>
                  <a:pt x="480" y="3743"/>
                  <a:pt x="540" y="3778"/>
                </a:cubicBezTo>
                <a:cubicBezTo>
                  <a:pt x="608" y="3818"/>
                  <a:pt x="680" y="3847"/>
                  <a:pt x="746" y="3889"/>
                </a:cubicBezTo>
                <a:cubicBezTo>
                  <a:pt x="843" y="3952"/>
                  <a:pt x="933" y="4021"/>
                  <a:pt x="1032" y="4080"/>
                </a:cubicBezTo>
                <a:cubicBezTo>
                  <a:pt x="1113" y="4129"/>
                  <a:pt x="1184" y="4175"/>
                  <a:pt x="1270" y="4206"/>
                </a:cubicBezTo>
                <a:cubicBezTo>
                  <a:pt x="1330" y="4228"/>
                  <a:pt x="1369" y="4228"/>
                  <a:pt x="1429" y="4238"/>
                </a:cubicBezTo>
                <a:cubicBezTo>
                  <a:pt x="1523" y="4254"/>
                  <a:pt x="1619" y="4241"/>
                  <a:pt x="1714" y="4254"/>
                </a:cubicBezTo>
                <a:cubicBezTo>
                  <a:pt x="1796" y="4265"/>
                  <a:pt x="1883" y="4291"/>
                  <a:pt x="1968" y="4302"/>
                </a:cubicBezTo>
                <a:cubicBezTo>
                  <a:pt x="2021" y="4309"/>
                  <a:pt x="2075" y="4313"/>
                  <a:pt x="2127" y="4318"/>
                </a:cubicBezTo>
                <a:cubicBezTo>
                  <a:pt x="2211" y="4326"/>
                  <a:pt x="2296" y="4331"/>
                  <a:pt x="2381" y="4334"/>
                </a:cubicBezTo>
                <a:cubicBezTo>
                  <a:pt x="2582" y="4342"/>
                  <a:pt x="2746" y="4328"/>
                  <a:pt x="2937" y="4270"/>
                </a:cubicBezTo>
                <a:cubicBezTo>
                  <a:pt x="3015" y="4246"/>
                  <a:pt x="3120" y="4230"/>
                  <a:pt x="3191" y="4191"/>
                </a:cubicBezTo>
                <a:cubicBezTo>
                  <a:pt x="3228" y="4171"/>
                  <a:pt x="3277" y="4121"/>
                  <a:pt x="3318" y="4095"/>
                </a:cubicBezTo>
                <a:cubicBezTo>
                  <a:pt x="3424" y="4027"/>
                  <a:pt x="3349" y="4068"/>
                  <a:pt x="3445" y="4032"/>
                </a:cubicBezTo>
                <a:cubicBezTo>
                  <a:pt x="3478" y="4019"/>
                  <a:pt x="3507" y="4015"/>
                  <a:pt x="3540" y="4000"/>
                </a:cubicBezTo>
                <a:cubicBezTo>
                  <a:pt x="3587" y="3978"/>
                  <a:pt x="3591" y="3997"/>
                  <a:pt x="3635" y="3968"/>
                </a:cubicBezTo>
                <a:cubicBezTo>
                  <a:pt x="3685" y="3935"/>
                  <a:pt x="3717" y="3890"/>
                  <a:pt x="3762" y="3857"/>
                </a:cubicBezTo>
                <a:cubicBezTo>
                  <a:pt x="3792" y="3835"/>
                  <a:pt x="3795" y="3835"/>
                  <a:pt x="3826" y="3810"/>
                </a:cubicBezTo>
                <a:cubicBezTo>
                  <a:pt x="3858" y="3784"/>
                  <a:pt x="3902" y="3750"/>
                  <a:pt x="3921" y="3730"/>
                </a:cubicBezTo>
                <a:cubicBezTo>
                  <a:pt x="3931" y="3720"/>
                  <a:pt x="3957" y="3690"/>
                  <a:pt x="3969" y="3667"/>
                </a:cubicBezTo>
                <a:cubicBezTo>
                  <a:pt x="3982" y="3642"/>
                  <a:pt x="3990" y="3627"/>
                  <a:pt x="4000" y="3603"/>
                </a:cubicBezTo>
                <a:cubicBezTo>
                  <a:pt x="4026" y="3542"/>
                  <a:pt x="4020" y="3463"/>
                  <a:pt x="4032" y="3397"/>
                </a:cubicBezTo>
                <a:cubicBezTo>
                  <a:pt x="4059" y="3246"/>
                  <a:pt x="4048" y="3090"/>
                  <a:pt x="4048" y="2936"/>
                </a:cubicBezTo>
                <a:cubicBezTo>
                  <a:pt x="4048" y="2690"/>
                  <a:pt x="4080" y="2425"/>
                  <a:pt x="4016" y="2190"/>
                </a:cubicBezTo>
                <a:cubicBezTo>
                  <a:pt x="3996" y="2118"/>
                  <a:pt x="3982" y="2062"/>
                  <a:pt x="3969" y="1984"/>
                </a:cubicBezTo>
                <a:cubicBezTo>
                  <a:pt x="3958" y="1914"/>
                  <a:pt x="3945" y="1847"/>
                  <a:pt x="3937" y="1778"/>
                </a:cubicBezTo>
                <a:cubicBezTo>
                  <a:pt x="3929" y="1711"/>
                  <a:pt x="3933" y="1637"/>
                  <a:pt x="3921" y="1571"/>
                </a:cubicBezTo>
                <a:cubicBezTo>
                  <a:pt x="3901" y="1458"/>
                  <a:pt x="3901" y="1332"/>
                  <a:pt x="3874" y="1222"/>
                </a:cubicBezTo>
                <a:cubicBezTo>
                  <a:pt x="3859" y="1159"/>
                  <a:pt x="3839" y="1096"/>
                  <a:pt x="3826" y="1032"/>
                </a:cubicBezTo>
                <a:cubicBezTo>
                  <a:pt x="3814" y="971"/>
                  <a:pt x="3814" y="864"/>
                  <a:pt x="3794" y="809"/>
                </a:cubicBezTo>
                <a:cubicBezTo>
                  <a:pt x="3754" y="697"/>
                  <a:pt x="3800" y="789"/>
                  <a:pt x="3731" y="714"/>
                </a:cubicBezTo>
                <a:cubicBezTo>
                  <a:pt x="3677" y="655"/>
                  <a:pt x="3587" y="618"/>
                  <a:pt x="3524" y="571"/>
                </a:cubicBezTo>
                <a:cubicBezTo>
                  <a:pt x="3464" y="526"/>
                  <a:pt x="3413" y="487"/>
                  <a:pt x="3350" y="444"/>
                </a:cubicBezTo>
                <a:cubicBezTo>
                  <a:pt x="3317" y="422"/>
                  <a:pt x="3259" y="395"/>
                  <a:pt x="3223" y="365"/>
                </a:cubicBezTo>
                <a:cubicBezTo>
                  <a:pt x="3178" y="328"/>
                  <a:pt x="3144" y="285"/>
                  <a:pt x="3096" y="254"/>
                </a:cubicBezTo>
                <a:cubicBezTo>
                  <a:pt x="3056" y="228"/>
                  <a:pt x="3010" y="194"/>
                  <a:pt x="2969" y="174"/>
                </a:cubicBezTo>
                <a:cubicBezTo>
                  <a:pt x="2932" y="156"/>
                  <a:pt x="2908" y="154"/>
                  <a:pt x="2873" y="142"/>
                </a:cubicBezTo>
                <a:cubicBezTo>
                  <a:pt x="2829" y="127"/>
                  <a:pt x="2790" y="116"/>
                  <a:pt x="2746" y="111"/>
                </a:cubicBezTo>
                <a:cubicBezTo>
                  <a:pt x="2641" y="99"/>
                  <a:pt x="2534" y="106"/>
                  <a:pt x="2429" y="95"/>
                </a:cubicBezTo>
                <a:cubicBezTo>
                  <a:pt x="2373" y="89"/>
                  <a:pt x="2309" y="74"/>
                  <a:pt x="2254" y="63"/>
                </a:cubicBezTo>
                <a:cubicBezTo>
                  <a:pt x="2212" y="55"/>
                  <a:pt x="2168" y="38"/>
                  <a:pt x="2127" y="31"/>
                </a:cubicBezTo>
                <a:cubicBezTo>
                  <a:pt x="2104" y="27"/>
                  <a:pt x="2089" y="21"/>
                  <a:pt x="2064" y="16"/>
                </a:cubicBezTo>
                <a:cubicBezTo>
                  <a:pt x="2027" y="9"/>
                  <a:pt x="2005" y="3"/>
                  <a:pt x="1968" y="0"/>
                </a:cubicBezTo>
                <a:cubicBezTo>
                  <a:pt x="1864" y="-8"/>
                  <a:pt x="1756" y="0"/>
                  <a:pt x="1651" y="0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6147" name="Comment 3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4618038" y="3681413"/>
            <a:ext cx="1035050" cy="1193800"/>
          </a:xfrm>
          <a:custGeom>
            <a:avLst/>
            <a:gdLst>
              <a:gd name="T0" fmla="+- 0 13906 12827"/>
              <a:gd name="T1" fmla="*/ T0 w 2874"/>
              <a:gd name="T2" fmla="+- 0 10573 10224"/>
              <a:gd name="T3" fmla="*/ 10573 h 3318"/>
              <a:gd name="T4" fmla="+- 0 13733 12827"/>
              <a:gd name="T5" fmla="*/ T4 w 2874"/>
              <a:gd name="T6" fmla="+- 0 10573 10224"/>
              <a:gd name="T7" fmla="*/ 10573 h 3318"/>
              <a:gd name="T8" fmla="+- 0 13568 12827"/>
              <a:gd name="T9" fmla="*/ T8 w 2874"/>
              <a:gd name="T10" fmla="+- 0 10554 10224"/>
              <a:gd name="T11" fmla="*/ 10554 h 3318"/>
              <a:gd name="T12" fmla="+- 0 13414 12827"/>
              <a:gd name="T13" fmla="*/ T12 w 2874"/>
              <a:gd name="T14" fmla="+- 0 10652 10224"/>
              <a:gd name="T15" fmla="*/ 10652 h 3318"/>
              <a:gd name="T16" fmla="+- 0 13311 12827"/>
              <a:gd name="T17" fmla="*/ T16 w 2874"/>
              <a:gd name="T18" fmla="+- 0 10718 10224"/>
              <a:gd name="T19" fmla="*/ 10718 h 3318"/>
              <a:gd name="T20" fmla="+- 0 13224 12827"/>
              <a:gd name="T21" fmla="*/ T20 w 2874"/>
              <a:gd name="T22" fmla="+- 0 10783 10224"/>
              <a:gd name="T23" fmla="*/ 10783 h 3318"/>
              <a:gd name="T24" fmla="+- 0 13144 12827"/>
              <a:gd name="T25" fmla="*/ T24 w 2874"/>
              <a:gd name="T26" fmla="+- 0 10874 10224"/>
              <a:gd name="T27" fmla="*/ 10874 h 3318"/>
              <a:gd name="T28" fmla="+- 0 13082 12827"/>
              <a:gd name="T29" fmla="*/ T28 w 2874"/>
              <a:gd name="T30" fmla="+- 0 10945 10224"/>
              <a:gd name="T31" fmla="*/ 10945 h 3318"/>
              <a:gd name="T32" fmla="+- 0 12986 12827"/>
              <a:gd name="T33" fmla="*/ T32 w 2874"/>
              <a:gd name="T34" fmla="+- 0 11036 10224"/>
              <a:gd name="T35" fmla="*/ 11036 h 3318"/>
              <a:gd name="T36" fmla="+- 0 12954 12827"/>
              <a:gd name="T37" fmla="*/ T36 w 2874"/>
              <a:gd name="T38" fmla="+- 0 11128 10224"/>
              <a:gd name="T39" fmla="*/ 11128 h 3318"/>
              <a:gd name="T40" fmla="+- 0 12938 12827"/>
              <a:gd name="T41" fmla="*/ T40 w 2874"/>
              <a:gd name="T42" fmla="+- 0 11175 10224"/>
              <a:gd name="T43" fmla="*/ 11175 h 3318"/>
              <a:gd name="T44" fmla="+- 0 12948 12827"/>
              <a:gd name="T45" fmla="*/ T44 w 2874"/>
              <a:gd name="T46" fmla="+- 0 11190 10224"/>
              <a:gd name="T47" fmla="*/ 11190 h 3318"/>
              <a:gd name="T48" fmla="+- 0 12938 12827"/>
              <a:gd name="T49" fmla="*/ T48 w 2874"/>
              <a:gd name="T50" fmla="+- 0 11240 10224"/>
              <a:gd name="T51" fmla="*/ 11240 h 3318"/>
              <a:gd name="T52" fmla="+- 0 12898 12827"/>
              <a:gd name="T53" fmla="*/ T52 w 2874"/>
              <a:gd name="T54" fmla="+- 0 11433 10224"/>
              <a:gd name="T55" fmla="*/ 11433 h 3318"/>
              <a:gd name="T56" fmla="+- 0 12849 12827"/>
              <a:gd name="T57" fmla="*/ T56 w 2874"/>
              <a:gd name="T58" fmla="+- 0 11633 10224"/>
              <a:gd name="T59" fmla="*/ 11633 h 3318"/>
              <a:gd name="T60" fmla="+- 0 12827 12827"/>
              <a:gd name="T61" fmla="*/ T60 w 2874"/>
              <a:gd name="T62" fmla="+- 0 11827 10224"/>
              <a:gd name="T63" fmla="*/ 11827 h 3318"/>
              <a:gd name="T64" fmla="+- 0 12804 12827"/>
              <a:gd name="T65" fmla="*/ T64 w 2874"/>
              <a:gd name="T66" fmla="+- 0 12029 10224"/>
              <a:gd name="T67" fmla="*/ 12029 h 3318"/>
              <a:gd name="T68" fmla="+- 0 12810 12827"/>
              <a:gd name="T69" fmla="*/ T68 w 2874"/>
              <a:gd name="T70" fmla="+- 0 12257 10224"/>
              <a:gd name="T71" fmla="*/ 12257 h 3318"/>
              <a:gd name="T72" fmla="+- 0 12875 12827"/>
              <a:gd name="T73" fmla="*/ T72 w 2874"/>
              <a:gd name="T74" fmla="+- 0 12446 10224"/>
              <a:gd name="T75" fmla="*/ 12446 h 3318"/>
              <a:gd name="T76" fmla="+- 0 12892 12827"/>
              <a:gd name="T77" fmla="*/ T76 w 2874"/>
              <a:gd name="T78" fmla="+- 0 12495 10224"/>
              <a:gd name="T79" fmla="*/ 12495 h 3318"/>
              <a:gd name="T80" fmla="+- 0 12912 12827"/>
              <a:gd name="T81" fmla="*/ T80 w 2874"/>
              <a:gd name="T82" fmla="+- 0 12543 10224"/>
              <a:gd name="T83" fmla="*/ 12543 h 3318"/>
              <a:gd name="T84" fmla="+- 0 12938 12827"/>
              <a:gd name="T85" fmla="*/ T84 w 2874"/>
              <a:gd name="T86" fmla="+- 0 12589 10224"/>
              <a:gd name="T87" fmla="*/ 12589 h 3318"/>
              <a:gd name="T88" fmla="+- 0 12983 12827"/>
              <a:gd name="T89" fmla="*/ T88 w 2874"/>
              <a:gd name="T90" fmla="+- 0 12668 10224"/>
              <a:gd name="T91" fmla="*/ 12668 h 3318"/>
              <a:gd name="T92" fmla="+- 0 13033 12827"/>
              <a:gd name="T93" fmla="*/ T92 w 2874"/>
              <a:gd name="T94" fmla="+- 0 12728 10224"/>
              <a:gd name="T95" fmla="*/ 12728 h 3318"/>
              <a:gd name="T96" fmla="+- 0 13097 12827"/>
              <a:gd name="T97" fmla="*/ T96 w 2874"/>
              <a:gd name="T98" fmla="+- 0 12779 10224"/>
              <a:gd name="T99" fmla="*/ 12779 h 3318"/>
              <a:gd name="T100" fmla="+- 0 13170 12827"/>
              <a:gd name="T101" fmla="*/ T100 w 2874"/>
              <a:gd name="T102" fmla="+- 0 12837 10224"/>
              <a:gd name="T103" fmla="*/ 12837 h 3318"/>
              <a:gd name="T104" fmla="+- 0 13271 12827"/>
              <a:gd name="T105" fmla="*/ T104 w 2874"/>
              <a:gd name="T106" fmla="+- 0 12855 10224"/>
              <a:gd name="T107" fmla="*/ 12855 h 3318"/>
              <a:gd name="T108" fmla="+- 0 13351 12827"/>
              <a:gd name="T109" fmla="*/ T108 w 2874"/>
              <a:gd name="T110" fmla="+- 0 12906 10224"/>
              <a:gd name="T111" fmla="*/ 12906 h 3318"/>
              <a:gd name="T112" fmla="+- 0 13476 12827"/>
              <a:gd name="T113" fmla="*/ T112 w 2874"/>
              <a:gd name="T114" fmla="+- 0 12986 10224"/>
              <a:gd name="T115" fmla="*/ 12986 h 3318"/>
              <a:gd name="T116" fmla="+- 0 13613 12827"/>
              <a:gd name="T117" fmla="*/ T116 w 2874"/>
              <a:gd name="T118" fmla="+- 0 13098 10224"/>
              <a:gd name="T119" fmla="*/ 13098 h 3318"/>
              <a:gd name="T120" fmla="+- 0 13748 12827"/>
              <a:gd name="T121" fmla="*/ T120 w 2874"/>
              <a:gd name="T122" fmla="+- 0 13160 10224"/>
              <a:gd name="T123" fmla="*/ 13160 h 3318"/>
              <a:gd name="T124" fmla="+- 0 13911 12827"/>
              <a:gd name="T125" fmla="*/ T124 w 2874"/>
              <a:gd name="T126" fmla="+- 0 13236 10224"/>
              <a:gd name="T127" fmla="*/ 13236 h 3318"/>
              <a:gd name="T128" fmla="+- 0 14065 12827"/>
              <a:gd name="T129" fmla="*/ T128 w 2874"/>
              <a:gd name="T130" fmla="+- 0 13312 10224"/>
              <a:gd name="T131" fmla="*/ 13312 h 3318"/>
              <a:gd name="T132" fmla="+- 0 14224 12827"/>
              <a:gd name="T133" fmla="*/ T132 w 2874"/>
              <a:gd name="T134" fmla="+- 0 13398 10224"/>
              <a:gd name="T135" fmla="*/ 13398 h 3318"/>
              <a:gd name="T136" fmla="+- 0 14335 12827"/>
              <a:gd name="T137" fmla="*/ T136 w 2874"/>
              <a:gd name="T138" fmla="+- 0 13458 10224"/>
              <a:gd name="T139" fmla="*/ 13458 h 3318"/>
              <a:gd name="T140" fmla="+- 0 14445 12827"/>
              <a:gd name="T141" fmla="*/ T140 w 2874"/>
              <a:gd name="T142" fmla="+- 0 13525 10224"/>
              <a:gd name="T143" fmla="*/ 13525 h 3318"/>
              <a:gd name="T144" fmla="+- 0 14573 12827"/>
              <a:gd name="T145" fmla="*/ T144 w 2874"/>
              <a:gd name="T146" fmla="+- 0 13541 10224"/>
              <a:gd name="T147" fmla="*/ 13541 h 3318"/>
              <a:gd name="T148" fmla="+- 0 14668 12827"/>
              <a:gd name="T149" fmla="*/ T148 w 2874"/>
              <a:gd name="T150" fmla="+- 0 13553 10224"/>
              <a:gd name="T151" fmla="*/ 13553 h 3318"/>
              <a:gd name="T152" fmla="+- 0 14902 12827"/>
              <a:gd name="T153" fmla="*/ T152 w 2874"/>
              <a:gd name="T154" fmla="+- 0 13572 10224"/>
              <a:gd name="T155" fmla="*/ 13572 h 3318"/>
              <a:gd name="T156" fmla="+- 0 14986 12827"/>
              <a:gd name="T157" fmla="*/ T156 w 2874"/>
              <a:gd name="T158" fmla="+- 0 13526 10224"/>
              <a:gd name="T159" fmla="*/ 13526 h 3318"/>
              <a:gd name="T160" fmla="+- 0 15100 12827"/>
              <a:gd name="T161" fmla="*/ T160 w 2874"/>
              <a:gd name="T162" fmla="+- 0 13463 10224"/>
              <a:gd name="T163" fmla="*/ 13463 h 3318"/>
              <a:gd name="T164" fmla="+- 0 15211 12827"/>
              <a:gd name="T165" fmla="*/ T164 w 2874"/>
              <a:gd name="T166" fmla="+- 0 13291 10224"/>
              <a:gd name="T167" fmla="*/ 13291 h 3318"/>
              <a:gd name="T168" fmla="+- 0 15288 12827"/>
              <a:gd name="T169" fmla="*/ T168 w 2874"/>
              <a:gd name="T170" fmla="+- 0 13192 10224"/>
              <a:gd name="T171" fmla="*/ 13192 h 3318"/>
              <a:gd name="T172" fmla="+- 0 15364 12827"/>
              <a:gd name="T173" fmla="*/ T172 w 2874"/>
              <a:gd name="T174" fmla="+- 0 13094 10224"/>
              <a:gd name="T175" fmla="*/ 13094 h 3318"/>
              <a:gd name="T176" fmla="+- 0 15441 12827"/>
              <a:gd name="T177" fmla="*/ T176 w 2874"/>
              <a:gd name="T178" fmla="+- 0 13002 10224"/>
              <a:gd name="T179" fmla="*/ 13002 h 3318"/>
              <a:gd name="T180" fmla="+- 0 15494 12827"/>
              <a:gd name="T181" fmla="*/ T180 w 2874"/>
              <a:gd name="T182" fmla="+- 0 12890 10224"/>
              <a:gd name="T183" fmla="*/ 12890 h 3318"/>
              <a:gd name="T184" fmla="+- 0 15524 12827"/>
              <a:gd name="T185" fmla="*/ T184 w 2874"/>
              <a:gd name="T186" fmla="+- 0 12827 10224"/>
              <a:gd name="T187" fmla="*/ 12827 h 3318"/>
              <a:gd name="T188" fmla="+- 0 15569 12827"/>
              <a:gd name="T189" fmla="*/ T188 w 2874"/>
              <a:gd name="T190" fmla="+- 0 12749 10224"/>
              <a:gd name="T191" fmla="*/ 12749 h 3318"/>
              <a:gd name="T192" fmla="+- 0 15589 12827"/>
              <a:gd name="T193" fmla="*/ T192 w 2874"/>
              <a:gd name="T194" fmla="+- 0 12684 10224"/>
              <a:gd name="T195" fmla="*/ 12684 h 3318"/>
              <a:gd name="T196" fmla="+- 0 15631 12827"/>
              <a:gd name="T197" fmla="*/ T196 w 2874"/>
              <a:gd name="T198" fmla="+- 0 12546 10224"/>
              <a:gd name="T199" fmla="*/ 12546 h 3318"/>
              <a:gd name="T200" fmla="+- 0 15657 12827"/>
              <a:gd name="T201" fmla="*/ T200 w 2874"/>
              <a:gd name="T202" fmla="+- 0 12398 10224"/>
              <a:gd name="T203" fmla="*/ 12398 h 3318"/>
              <a:gd name="T204" fmla="+- 0 15684 12827"/>
              <a:gd name="T205" fmla="*/ T204 w 2874"/>
              <a:gd name="T206" fmla="+- 0 12256 10224"/>
              <a:gd name="T207" fmla="*/ 12256 h 3318"/>
              <a:gd name="T208" fmla="+- 0 15696 12827"/>
              <a:gd name="T209" fmla="*/ T208 w 2874"/>
              <a:gd name="T210" fmla="+- 0 12194 10224"/>
              <a:gd name="T211" fmla="*/ 12194 h 3318"/>
              <a:gd name="T212" fmla="+- 0 15702 12827"/>
              <a:gd name="T213" fmla="*/ T212 w 2874"/>
              <a:gd name="T214" fmla="+- 0 12151 10224"/>
              <a:gd name="T215" fmla="*/ 12151 h 3318"/>
              <a:gd name="T216" fmla="+- 0 15700 12827"/>
              <a:gd name="T217" fmla="*/ T216 w 2874"/>
              <a:gd name="T218" fmla="+- 0 12081 10224"/>
              <a:gd name="T219" fmla="*/ 12081 h 3318"/>
              <a:gd name="T220" fmla="+- 0 15691 12827"/>
              <a:gd name="T221" fmla="*/ T220 w 2874"/>
              <a:gd name="T222" fmla="+- 0 11786 10224"/>
              <a:gd name="T223" fmla="*/ 11786 h 3318"/>
              <a:gd name="T224" fmla="+- 0 15593 12827"/>
              <a:gd name="T225" fmla="*/ T224 w 2874"/>
              <a:gd name="T226" fmla="+- 0 11464 10224"/>
              <a:gd name="T227" fmla="*/ 11464 h 3318"/>
              <a:gd name="T228" fmla="+- 0 15478 12827"/>
              <a:gd name="T229" fmla="*/ T228 w 2874"/>
              <a:gd name="T230" fmla="+- 0 11192 10224"/>
              <a:gd name="T231" fmla="*/ 11192 h 3318"/>
              <a:gd name="T232" fmla="+- 0 15416 12827"/>
              <a:gd name="T233" fmla="*/ T232 w 2874"/>
              <a:gd name="T234" fmla="+- 0 11046 10224"/>
              <a:gd name="T235" fmla="*/ 11046 h 3318"/>
              <a:gd name="T236" fmla="+- 0 15364 12827"/>
              <a:gd name="T237" fmla="*/ T236 w 2874"/>
              <a:gd name="T238" fmla="+- 0 10890 10224"/>
              <a:gd name="T239" fmla="*/ 10890 h 3318"/>
              <a:gd name="T240" fmla="+- 0 15272 12827"/>
              <a:gd name="T241" fmla="*/ T240 w 2874"/>
              <a:gd name="T242" fmla="+- 0 10763 10224"/>
              <a:gd name="T243" fmla="*/ 10763 h 3318"/>
              <a:gd name="T244" fmla="+- 0 15197 12827"/>
              <a:gd name="T245" fmla="*/ T244 w 2874"/>
              <a:gd name="T246" fmla="+- 0 10659 10224"/>
              <a:gd name="T247" fmla="*/ 10659 h 3318"/>
              <a:gd name="T248" fmla="+- 0 15103 12827"/>
              <a:gd name="T249" fmla="*/ T248 w 2874"/>
              <a:gd name="T250" fmla="+- 0 10574 10224"/>
              <a:gd name="T251" fmla="*/ 10574 h 3318"/>
              <a:gd name="T252" fmla="+- 0 15018 12827"/>
              <a:gd name="T253" fmla="*/ T252 w 2874"/>
              <a:gd name="T254" fmla="+- 0 10478 10224"/>
              <a:gd name="T255" fmla="*/ 10478 h 3318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  <a:cxn ang="0">
                <a:pos x="T145" y="T147"/>
              </a:cxn>
              <a:cxn ang="0">
                <a:pos x="T149" y="T151"/>
              </a:cxn>
              <a:cxn ang="0">
                <a:pos x="T153" y="T155"/>
              </a:cxn>
              <a:cxn ang="0">
                <a:pos x="T157" y="T159"/>
              </a:cxn>
              <a:cxn ang="0">
                <a:pos x="T161" y="T163"/>
              </a:cxn>
              <a:cxn ang="0">
                <a:pos x="T165" y="T167"/>
              </a:cxn>
              <a:cxn ang="0">
                <a:pos x="T169" y="T171"/>
              </a:cxn>
              <a:cxn ang="0">
                <a:pos x="T173" y="T175"/>
              </a:cxn>
              <a:cxn ang="0">
                <a:pos x="T177" y="T179"/>
              </a:cxn>
              <a:cxn ang="0">
                <a:pos x="T181" y="T183"/>
              </a:cxn>
              <a:cxn ang="0">
                <a:pos x="T185" y="T187"/>
              </a:cxn>
              <a:cxn ang="0">
                <a:pos x="T189" y="T191"/>
              </a:cxn>
              <a:cxn ang="0">
                <a:pos x="T193" y="T195"/>
              </a:cxn>
              <a:cxn ang="0">
                <a:pos x="T197" y="T199"/>
              </a:cxn>
              <a:cxn ang="0">
                <a:pos x="T201" y="T203"/>
              </a:cxn>
              <a:cxn ang="0">
                <a:pos x="T205" y="T207"/>
              </a:cxn>
              <a:cxn ang="0">
                <a:pos x="T209" y="T211"/>
              </a:cxn>
              <a:cxn ang="0">
                <a:pos x="T213" y="T215"/>
              </a:cxn>
              <a:cxn ang="0">
                <a:pos x="T217" y="T219"/>
              </a:cxn>
              <a:cxn ang="0">
                <a:pos x="T221" y="T223"/>
              </a:cxn>
              <a:cxn ang="0">
                <a:pos x="T225" y="T227"/>
              </a:cxn>
              <a:cxn ang="0">
                <a:pos x="T229" y="T231"/>
              </a:cxn>
              <a:cxn ang="0">
                <a:pos x="T233" y="T235"/>
              </a:cxn>
              <a:cxn ang="0">
                <a:pos x="T237" y="T239"/>
              </a:cxn>
              <a:cxn ang="0">
                <a:pos x="T241" y="T243"/>
              </a:cxn>
              <a:cxn ang="0">
                <a:pos x="T245" y="T247"/>
              </a:cxn>
              <a:cxn ang="0">
                <a:pos x="T249" y="T251"/>
              </a:cxn>
              <a:cxn ang="0">
                <a:pos x="T253" y="T255"/>
              </a:cxn>
            </a:cxnLst>
            <a:rect l="0" t="0" r="r" b="b"/>
            <a:pathLst>
              <a:path w="2874" h="3318" extrusionOk="0">
                <a:moveTo>
                  <a:pt x="1079" y="349"/>
                </a:moveTo>
                <a:cubicBezTo>
                  <a:pt x="906" y="349"/>
                  <a:pt x="741" y="330"/>
                  <a:pt x="587" y="428"/>
                </a:cubicBezTo>
                <a:cubicBezTo>
                  <a:pt x="484" y="494"/>
                  <a:pt x="397" y="559"/>
                  <a:pt x="317" y="650"/>
                </a:cubicBezTo>
                <a:cubicBezTo>
                  <a:pt x="255" y="721"/>
                  <a:pt x="159" y="812"/>
                  <a:pt x="127" y="904"/>
                </a:cubicBezTo>
                <a:cubicBezTo>
                  <a:pt x="111" y="951"/>
                  <a:pt x="121" y="966"/>
                  <a:pt x="111" y="1016"/>
                </a:cubicBezTo>
                <a:cubicBezTo>
                  <a:pt x="71" y="1209"/>
                  <a:pt x="22" y="1409"/>
                  <a:pt x="0" y="1603"/>
                </a:cubicBezTo>
                <a:cubicBezTo>
                  <a:pt x="-23" y="1805"/>
                  <a:pt x="-17" y="2033"/>
                  <a:pt x="48" y="2222"/>
                </a:cubicBezTo>
                <a:cubicBezTo>
                  <a:pt x="65" y="2271"/>
                  <a:pt x="85" y="2319"/>
                  <a:pt x="111" y="2365"/>
                </a:cubicBezTo>
                <a:cubicBezTo>
                  <a:pt x="156" y="2444"/>
                  <a:pt x="206" y="2504"/>
                  <a:pt x="270" y="2555"/>
                </a:cubicBezTo>
                <a:cubicBezTo>
                  <a:pt x="343" y="2613"/>
                  <a:pt x="444" y="2631"/>
                  <a:pt x="524" y="2682"/>
                </a:cubicBezTo>
                <a:cubicBezTo>
                  <a:pt x="649" y="2762"/>
                  <a:pt x="786" y="2874"/>
                  <a:pt x="921" y="2936"/>
                </a:cubicBezTo>
                <a:cubicBezTo>
                  <a:pt x="1084" y="3012"/>
                  <a:pt x="1238" y="3088"/>
                  <a:pt x="1397" y="3174"/>
                </a:cubicBezTo>
                <a:cubicBezTo>
                  <a:pt x="1508" y="3234"/>
                  <a:pt x="1618" y="3301"/>
                  <a:pt x="1746" y="3317"/>
                </a:cubicBezTo>
                <a:cubicBezTo>
                  <a:pt x="1841" y="3329"/>
                  <a:pt x="2075" y="3348"/>
                  <a:pt x="2159" y="3302"/>
                </a:cubicBezTo>
                <a:cubicBezTo>
                  <a:pt x="2273" y="3239"/>
                  <a:pt x="2384" y="3067"/>
                  <a:pt x="2461" y="2968"/>
                </a:cubicBezTo>
                <a:cubicBezTo>
                  <a:pt x="2537" y="2870"/>
                  <a:pt x="2614" y="2778"/>
                  <a:pt x="2667" y="2666"/>
                </a:cubicBezTo>
                <a:cubicBezTo>
                  <a:pt x="2697" y="2603"/>
                  <a:pt x="2742" y="2525"/>
                  <a:pt x="2762" y="2460"/>
                </a:cubicBezTo>
                <a:cubicBezTo>
                  <a:pt x="2804" y="2322"/>
                  <a:pt x="2830" y="2174"/>
                  <a:pt x="2857" y="2032"/>
                </a:cubicBezTo>
                <a:cubicBezTo>
                  <a:pt x="2869" y="1970"/>
                  <a:pt x="2875" y="1927"/>
                  <a:pt x="2873" y="1857"/>
                </a:cubicBezTo>
                <a:cubicBezTo>
                  <a:pt x="2864" y="1562"/>
                  <a:pt x="2766" y="1240"/>
                  <a:pt x="2651" y="968"/>
                </a:cubicBezTo>
                <a:cubicBezTo>
                  <a:pt x="2589" y="822"/>
                  <a:pt x="2537" y="666"/>
                  <a:pt x="2445" y="539"/>
                </a:cubicBezTo>
                <a:cubicBezTo>
                  <a:pt x="2370" y="435"/>
                  <a:pt x="2276" y="350"/>
                  <a:pt x="2191" y="254"/>
                </a:cubicBezTo>
                <a:cubicBezTo>
                  <a:pt x="2137" y="193"/>
                  <a:pt x="2072" y="54"/>
                  <a:pt x="2000" y="15"/>
                </a:cubicBezTo>
                <a:cubicBezTo>
                  <a:pt x="1980" y="4"/>
                  <a:pt x="1957" y="8"/>
                  <a:pt x="1937" y="0"/>
                </a:cubicBezTo>
                <a:cubicBezTo>
                  <a:pt x="1849" y="-35"/>
                  <a:pt x="1742" y="25"/>
                  <a:pt x="1683" y="47"/>
                </a:cubicBezTo>
                <a:cubicBezTo>
                  <a:pt x="1635" y="65"/>
                  <a:pt x="1587" y="92"/>
                  <a:pt x="1556" y="111"/>
                </a:cubicBezTo>
                <a:cubicBezTo>
                  <a:pt x="1527" y="128"/>
                  <a:pt x="1506" y="140"/>
                  <a:pt x="1476" y="158"/>
                </a:cubicBezTo>
                <a:cubicBezTo>
                  <a:pt x="1451" y="173"/>
                  <a:pt x="1424" y="190"/>
                  <a:pt x="1397" y="206"/>
                </a:cubicBezTo>
                <a:cubicBezTo>
                  <a:pt x="1386" y="213"/>
                  <a:pt x="1373" y="245"/>
                  <a:pt x="1349" y="254"/>
                </a:cubicBezTo>
                <a:cubicBezTo>
                  <a:pt x="1322" y="264"/>
                  <a:pt x="1297" y="258"/>
                  <a:pt x="1270" y="269"/>
                </a:cubicBezTo>
                <a:cubicBezTo>
                  <a:pt x="1237" y="283"/>
                  <a:pt x="1239" y="273"/>
                  <a:pt x="1207" y="285"/>
                </a:cubicBezTo>
                <a:cubicBezTo>
                  <a:pt x="1175" y="297"/>
                  <a:pt x="1146" y="322"/>
                  <a:pt x="1127" y="333"/>
                </a:cubicBezTo>
                <a:cubicBezTo>
                  <a:pt x="1099" y="349"/>
                  <a:pt x="1074" y="368"/>
                  <a:pt x="1048" y="380"/>
                </a:cubicBezTo>
                <a:cubicBezTo>
                  <a:pt x="1043" y="380"/>
                  <a:pt x="1037" y="380"/>
                  <a:pt x="1032" y="380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6148" name="Comment 4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2047875" y="4510088"/>
            <a:ext cx="2452688" cy="1223962"/>
          </a:xfrm>
          <a:custGeom>
            <a:avLst/>
            <a:gdLst>
              <a:gd name="T0" fmla="+- 0 7271 5318"/>
              <a:gd name="T1" fmla="*/ T0 w 6811"/>
              <a:gd name="T2" fmla="+- 0 12970 12970"/>
              <a:gd name="T3" fmla="*/ 12970 h 3398"/>
              <a:gd name="T4" fmla="+- 0 7159 5318"/>
              <a:gd name="T5" fmla="*/ T4 w 6811"/>
              <a:gd name="T6" fmla="+- 0 13005 12970"/>
              <a:gd name="T7" fmla="*/ 13005 h 3398"/>
              <a:gd name="T8" fmla="+- 0 7069 5318"/>
              <a:gd name="T9" fmla="*/ T8 w 6811"/>
              <a:gd name="T10" fmla="+- 0 13011 12970"/>
              <a:gd name="T11" fmla="*/ 13011 h 3398"/>
              <a:gd name="T12" fmla="+- 0 6953 5318"/>
              <a:gd name="T13" fmla="*/ T12 w 6811"/>
              <a:gd name="T14" fmla="+- 0 13081 12970"/>
              <a:gd name="T15" fmla="*/ 13081 h 3398"/>
              <a:gd name="T16" fmla="+- 0 6673 5318"/>
              <a:gd name="T17" fmla="*/ T16 w 6811"/>
              <a:gd name="T18" fmla="+- 0 13249 12970"/>
              <a:gd name="T19" fmla="*/ 13249 h 3398"/>
              <a:gd name="T20" fmla="+- 0 6411 5318"/>
              <a:gd name="T21" fmla="*/ T20 w 6811"/>
              <a:gd name="T22" fmla="+- 0 13476 12970"/>
              <a:gd name="T23" fmla="*/ 13476 h 3398"/>
              <a:gd name="T24" fmla="+- 0 6191 5318"/>
              <a:gd name="T25" fmla="*/ T24 w 6811"/>
              <a:gd name="T26" fmla="+- 0 13716 12970"/>
              <a:gd name="T27" fmla="*/ 13716 h 3398"/>
              <a:gd name="T28" fmla="+- 0 5945 5318"/>
              <a:gd name="T29" fmla="*/ T28 w 6811"/>
              <a:gd name="T30" fmla="+- 0 13983 12970"/>
              <a:gd name="T31" fmla="*/ 13983 h 3398"/>
              <a:gd name="T32" fmla="+- 0 5744 5318"/>
              <a:gd name="T33" fmla="*/ T32 w 6811"/>
              <a:gd name="T34" fmla="+- 0 14259 12970"/>
              <a:gd name="T35" fmla="*/ 14259 h 3398"/>
              <a:gd name="T36" fmla="+- 0 5540 5318"/>
              <a:gd name="T37" fmla="*/ T36 w 6811"/>
              <a:gd name="T38" fmla="+- 0 14557 12970"/>
              <a:gd name="T39" fmla="*/ 14557 h 3398"/>
              <a:gd name="T40" fmla="+- 0 5459 5318"/>
              <a:gd name="T41" fmla="*/ T40 w 6811"/>
              <a:gd name="T42" fmla="+- 0 14675 12970"/>
              <a:gd name="T43" fmla="*/ 14675 h 3398"/>
              <a:gd name="T44" fmla="+- 0 5333 5318"/>
              <a:gd name="T45" fmla="*/ T44 w 6811"/>
              <a:gd name="T46" fmla="+- 0 14837 12970"/>
              <a:gd name="T47" fmla="*/ 14837 h 3398"/>
              <a:gd name="T48" fmla="+- 0 5318 5318"/>
              <a:gd name="T49" fmla="*/ T48 w 6811"/>
              <a:gd name="T50" fmla="+- 0 14986 12970"/>
              <a:gd name="T51" fmla="*/ 14986 h 3398"/>
              <a:gd name="T52" fmla="+- 0 5313 5318"/>
              <a:gd name="T53" fmla="*/ T52 w 6811"/>
              <a:gd name="T54" fmla="+- 0 15040 12970"/>
              <a:gd name="T55" fmla="*/ 15040 h 3398"/>
              <a:gd name="T56" fmla="+- 0 5350 5318"/>
              <a:gd name="T57" fmla="*/ T56 w 6811"/>
              <a:gd name="T58" fmla="+- 0 15043 12970"/>
              <a:gd name="T59" fmla="*/ 15043 h 3398"/>
              <a:gd name="T60" fmla="+- 0 5350 5318"/>
              <a:gd name="T61" fmla="*/ T60 w 6811"/>
              <a:gd name="T62" fmla="+- 0 15081 12970"/>
              <a:gd name="T63" fmla="*/ 15081 h 3398"/>
              <a:gd name="T64" fmla="+- 0 5351 5318"/>
              <a:gd name="T65" fmla="*/ T64 w 6811"/>
              <a:gd name="T66" fmla="+- 0 15182 12970"/>
              <a:gd name="T67" fmla="*/ 15182 h 3398"/>
              <a:gd name="T68" fmla="+- 0 5407 5318"/>
              <a:gd name="T69" fmla="*/ T68 w 6811"/>
              <a:gd name="T70" fmla="+- 0 15303 12970"/>
              <a:gd name="T71" fmla="*/ 15303 h 3398"/>
              <a:gd name="T72" fmla="+- 0 5461 5318"/>
              <a:gd name="T73" fmla="*/ T72 w 6811"/>
              <a:gd name="T74" fmla="+- 0 15383 12970"/>
              <a:gd name="T75" fmla="*/ 15383 h 3398"/>
              <a:gd name="T76" fmla="+- 0 5486 5318"/>
              <a:gd name="T77" fmla="*/ T76 w 6811"/>
              <a:gd name="T78" fmla="+- 0 15421 12970"/>
              <a:gd name="T79" fmla="*/ 15421 h 3398"/>
              <a:gd name="T80" fmla="+- 0 5508 5318"/>
              <a:gd name="T81" fmla="*/ T80 w 6811"/>
              <a:gd name="T82" fmla="+- 0 15440 12970"/>
              <a:gd name="T83" fmla="*/ 15440 h 3398"/>
              <a:gd name="T84" fmla="+- 0 5540 5318"/>
              <a:gd name="T85" fmla="*/ T84 w 6811"/>
              <a:gd name="T86" fmla="+- 0 15462 12970"/>
              <a:gd name="T87" fmla="*/ 15462 h 3398"/>
              <a:gd name="T88" fmla="+- 0 5571 5318"/>
              <a:gd name="T89" fmla="*/ T88 w 6811"/>
              <a:gd name="T90" fmla="+- 0 15482 12970"/>
              <a:gd name="T91" fmla="*/ 15482 h 3398"/>
              <a:gd name="T92" fmla="+- 0 5571 5318"/>
              <a:gd name="T93" fmla="*/ T92 w 6811"/>
              <a:gd name="T94" fmla="+- 0 15485 12970"/>
              <a:gd name="T95" fmla="*/ 15485 h 3398"/>
              <a:gd name="T96" fmla="+- 0 5604 5318"/>
              <a:gd name="T97" fmla="*/ T96 w 6811"/>
              <a:gd name="T98" fmla="+- 0 15494 12970"/>
              <a:gd name="T99" fmla="*/ 15494 h 3398"/>
              <a:gd name="T100" fmla="+- 0 5748 5318"/>
              <a:gd name="T101" fmla="*/ T100 w 6811"/>
              <a:gd name="T102" fmla="+- 0 15535 12970"/>
              <a:gd name="T103" fmla="*/ 15535 h 3398"/>
              <a:gd name="T104" fmla="+- 0 5904 5318"/>
              <a:gd name="T105" fmla="*/ T104 w 6811"/>
              <a:gd name="T106" fmla="+- 0 15535 12970"/>
              <a:gd name="T107" fmla="*/ 15535 h 3398"/>
              <a:gd name="T108" fmla="+- 0 6048 5318"/>
              <a:gd name="T109" fmla="*/ T108 w 6811"/>
              <a:gd name="T110" fmla="+- 0 15573 12970"/>
              <a:gd name="T111" fmla="*/ 15573 h 3398"/>
              <a:gd name="T112" fmla="+- 0 6166 5318"/>
              <a:gd name="T113" fmla="*/ T112 w 6811"/>
              <a:gd name="T114" fmla="+- 0 15604 12970"/>
              <a:gd name="T115" fmla="*/ 15604 h 3398"/>
              <a:gd name="T116" fmla="+- 0 6293 5318"/>
              <a:gd name="T117" fmla="*/ T116 w 6811"/>
              <a:gd name="T118" fmla="+- 0 15624 12970"/>
              <a:gd name="T119" fmla="*/ 15624 h 3398"/>
              <a:gd name="T120" fmla="+- 0 6414 5318"/>
              <a:gd name="T121" fmla="*/ T120 w 6811"/>
              <a:gd name="T122" fmla="+- 0 15653 12970"/>
              <a:gd name="T123" fmla="*/ 15653 h 3398"/>
              <a:gd name="T124" fmla="+- 0 6571 5318"/>
              <a:gd name="T125" fmla="*/ T124 w 6811"/>
              <a:gd name="T126" fmla="+- 0 15690 12970"/>
              <a:gd name="T127" fmla="*/ 15690 h 3398"/>
              <a:gd name="T128" fmla="+- 0 6730 5318"/>
              <a:gd name="T129" fmla="*/ T128 w 6811"/>
              <a:gd name="T130" fmla="+- 0 15736 12970"/>
              <a:gd name="T131" fmla="*/ 15736 h 3398"/>
              <a:gd name="T132" fmla="+- 0 6890 5318"/>
              <a:gd name="T133" fmla="*/ T132 w 6811"/>
              <a:gd name="T134" fmla="+- 0 15764 12970"/>
              <a:gd name="T135" fmla="*/ 15764 h 3398"/>
              <a:gd name="T136" fmla="+- 0 6995 5318"/>
              <a:gd name="T137" fmla="*/ T136 w 6811"/>
              <a:gd name="T138" fmla="+- 0 15783 12970"/>
              <a:gd name="T139" fmla="*/ 15783 h 3398"/>
              <a:gd name="T140" fmla="+- 0 7102 5318"/>
              <a:gd name="T141" fmla="*/ T140 w 6811"/>
              <a:gd name="T142" fmla="+- 0 15787 12970"/>
              <a:gd name="T143" fmla="*/ 15787 h 3398"/>
              <a:gd name="T144" fmla="+- 0 7207 5318"/>
              <a:gd name="T145" fmla="*/ T144 w 6811"/>
              <a:gd name="T146" fmla="+- 0 15812 12970"/>
              <a:gd name="T147" fmla="*/ 15812 h 3398"/>
              <a:gd name="T148" fmla="+- 0 7310 5318"/>
              <a:gd name="T149" fmla="*/ T148 w 6811"/>
              <a:gd name="T150" fmla="+- 0 15836 12970"/>
              <a:gd name="T151" fmla="*/ 15836 h 3398"/>
              <a:gd name="T152" fmla="+- 0 7404 5318"/>
              <a:gd name="T153" fmla="*/ T152 w 6811"/>
              <a:gd name="T154" fmla="+- 0 15857 12970"/>
              <a:gd name="T155" fmla="*/ 15857 h 3398"/>
              <a:gd name="T156" fmla="+- 0 7509 5318"/>
              <a:gd name="T157" fmla="*/ T156 w 6811"/>
              <a:gd name="T158" fmla="+- 0 15875 12970"/>
              <a:gd name="T159" fmla="*/ 15875 h 3398"/>
              <a:gd name="T160" fmla="+- 0 7695 5318"/>
              <a:gd name="T161" fmla="*/ T160 w 6811"/>
              <a:gd name="T162" fmla="+- 0 15906 12970"/>
              <a:gd name="T163" fmla="*/ 15906 h 3398"/>
              <a:gd name="T164" fmla="+- 0 7880 5318"/>
              <a:gd name="T165" fmla="*/ T164 w 6811"/>
              <a:gd name="T166" fmla="+- 0 15924 12970"/>
              <a:gd name="T167" fmla="*/ 15924 h 3398"/>
              <a:gd name="T168" fmla="+- 0 8064 5318"/>
              <a:gd name="T169" fmla="*/ T168 w 6811"/>
              <a:gd name="T170" fmla="+- 0 15970 12970"/>
              <a:gd name="T171" fmla="*/ 15970 h 3398"/>
              <a:gd name="T172" fmla="+- 0 8419 5318"/>
              <a:gd name="T173" fmla="*/ T172 w 6811"/>
              <a:gd name="T174" fmla="+- 0 16058 12970"/>
              <a:gd name="T175" fmla="*/ 16058 h 3398"/>
              <a:gd name="T176" fmla="+- 0 8754 5318"/>
              <a:gd name="T177" fmla="*/ T176 w 6811"/>
              <a:gd name="T178" fmla="+- 0 16173 12970"/>
              <a:gd name="T179" fmla="*/ 16173 h 3398"/>
              <a:gd name="T180" fmla="+- 0 9112 5318"/>
              <a:gd name="T181" fmla="*/ T180 w 6811"/>
              <a:gd name="T182" fmla="+- 0 16240 12970"/>
              <a:gd name="T183" fmla="*/ 16240 h 3398"/>
              <a:gd name="T184" fmla="+- 0 9494 5318"/>
              <a:gd name="T185" fmla="*/ T184 w 6811"/>
              <a:gd name="T186" fmla="+- 0 16311 12970"/>
              <a:gd name="T187" fmla="*/ 16311 h 3398"/>
              <a:gd name="T188" fmla="+- 0 9879 5318"/>
              <a:gd name="T189" fmla="*/ T188 w 6811"/>
              <a:gd name="T190" fmla="+- 0 16393 12970"/>
              <a:gd name="T191" fmla="*/ 16393 h 3398"/>
              <a:gd name="T192" fmla="+- 0 10271 5318"/>
              <a:gd name="T193" fmla="*/ T192 w 6811"/>
              <a:gd name="T194" fmla="+- 0 16367 12970"/>
              <a:gd name="T195" fmla="*/ 16367 h 3398"/>
              <a:gd name="T196" fmla="+- 0 10371 5318"/>
              <a:gd name="T197" fmla="*/ T196 w 6811"/>
              <a:gd name="T198" fmla="+- 0 16360 12970"/>
              <a:gd name="T199" fmla="*/ 16360 h 3398"/>
              <a:gd name="T200" fmla="+- 0 10545 5318"/>
              <a:gd name="T201" fmla="*/ T200 w 6811"/>
              <a:gd name="T202" fmla="+- 0 16344 12970"/>
              <a:gd name="T203" fmla="*/ 16344 h 3398"/>
              <a:gd name="T204" fmla="+- 0 10652 5318"/>
              <a:gd name="T205" fmla="*/ T204 w 6811"/>
              <a:gd name="T206" fmla="+- 0 16304 12970"/>
              <a:gd name="T207" fmla="*/ 16304 h 3398"/>
              <a:gd name="T208" fmla="+- 0 10720 5318"/>
              <a:gd name="T209" fmla="*/ T208 w 6811"/>
              <a:gd name="T210" fmla="+- 0 16279 12970"/>
              <a:gd name="T211" fmla="*/ 16279 h 3398"/>
              <a:gd name="T212" fmla="+- 0 10789 5318"/>
              <a:gd name="T213" fmla="*/ T212 w 6811"/>
              <a:gd name="T214" fmla="+- 0 16237 12970"/>
              <a:gd name="T215" fmla="*/ 16237 h 3398"/>
              <a:gd name="T216" fmla="+- 0 10858 5318"/>
              <a:gd name="T217" fmla="*/ T216 w 6811"/>
              <a:gd name="T218" fmla="+- 0 16208 12970"/>
              <a:gd name="T219" fmla="*/ 16208 h 3398"/>
              <a:gd name="T220" fmla="+- 0 10985 5318"/>
              <a:gd name="T221" fmla="*/ T220 w 6811"/>
              <a:gd name="T222" fmla="+- 0 16155 12970"/>
              <a:gd name="T223" fmla="*/ 16155 h 3398"/>
              <a:gd name="T224" fmla="+- 0 11109 5318"/>
              <a:gd name="T225" fmla="*/ T224 w 6811"/>
              <a:gd name="T226" fmla="+- 0 16088 12970"/>
              <a:gd name="T227" fmla="*/ 16088 h 3398"/>
              <a:gd name="T228" fmla="+- 0 11224 5318"/>
              <a:gd name="T229" fmla="*/ T228 w 6811"/>
              <a:gd name="T230" fmla="+- 0 16018 12970"/>
              <a:gd name="T231" fmla="*/ 16018 h 3398"/>
              <a:gd name="T232" fmla="+- 0 11315 5318"/>
              <a:gd name="T233" fmla="*/ T232 w 6811"/>
              <a:gd name="T234" fmla="+- 0 15962 12970"/>
              <a:gd name="T235" fmla="*/ 15962 h 3398"/>
              <a:gd name="T236" fmla="+- 0 11392 5318"/>
              <a:gd name="T237" fmla="*/ T236 w 6811"/>
              <a:gd name="T238" fmla="+- 0 15891 12970"/>
              <a:gd name="T239" fmla="*/ 15891 h 3398"/>
              <a:gd name="T240" fmla="+- 0 11478 5318"/>
              <a:gd name="T241" fmla="*/ T240 w 6811"/>
              <a:gd name="T242" fmla="+- 0 15827 12970"/>
              <a:gd name="T243" fmla="*/ 15827 h 3398"/>
              <a:gd name="T244" fmla="+- 0 11545 5318"/>
              <a:gd name="T245" fmla="*/ T244 w 6811"/>
              <a:gd name="T246" fmla="+- 0 15778 12970"/>
              <a:gd name="T247" fmla="*/ 15778 h 3398"/>
              <a:gd name="T248" fmla="+- 0 11646 5318"/>
              <a:gd name="T249" fmla="*/ T248 w 6811"/>
              <a:gd name="T250" fmla="+- 0 15716 12970"/>
              <a:gd name="T251" fmla="*/ 15716 h 3398"/>
              <a:gd name="T252" fmla="+- 0 11700 5318"/>
              <a:gd name="T253" fmla="*/ T252 w 6811"/>
              <a:gd name="T254" fmla="+- 0 15653 12970"/>
              <a:gd name="T255" fmla="*/ 15653 h 3398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  <a:cxn ang="0">
                <a:pos x="T145" y="T147"/>
              </a:cxn>
              <a:cxn ang="0">
                <a:pos x="T149" y="T151"/>
              </a:cxn>
              <a:cxn ang="0">
                <a:pos x="T153" y="T155"/>
              </a:cxn>
              <a:cxn ang="0">
                <a:pos x="T157" y="T159"/>
              </a:cxn>
              <a:cxn ang="0">
                <a:pos x="T161" y="T163"/>
              </a:cxn>
              <a:cxn ang="0">
                <a:pos x="T165" y="T167"/>
              </a:cxn>
              <a:cxn ang="0">
                <a:pos x="T169" y="T171"/>
              </a:cxn>
              <a:cxn ang="0">
                <a:pos x="T173" y="T175"/>
              </a:cxn>
              <a:cxn ang="0">
                <a:pos x="T177" y="T179"/>
              </a:cxn>
              <a:cxn ang="0">
                <a:pos x="T181" y="T183"/>
              </a:cxn>
              <a:cxn ang="0">
                <a:pos x="T185" y="T187"/>
              </a:cxn>
              <a:cxn ang="0">
                <a:pos x="T189" y="T191"/>
              </a:cxn>
              <a:cxn ang="0">
                <a:pos x="T193" y="T195"/>
              </a:cxn>
              <a:cxn ang="0">
                <a:pos x="T197" y="T199"/>
              </a:cxn>
              <a:cxn ang="0">
                <a:pos x="T201" y="T203"/>
              </a:cxn>
              <a:cxn ang="0">
                <a:pos x="T205" y="T207"/>
              </a:cxn>
              <a:cxn ang="0">
                <a:pos x="T209" y="T211"/>
              </a:cxn>
              <a:cxn ang="0">
                <a:pos x="T213" y="T215"/>
              </a:cxn>
              <a:cxn ang="0">
                <a:pos x="T217" y="T219"/>
              </a:cxn>
              <a:cxn ang="0">
                <a:pos x="T221" y="T223"/>
              </a:cxn>
              <a:cxn ang="0">
                <a:pos x="T225" y="T227"/>
              </a:cxn>
              <a:cxn ang="0">
                <a:pos x="T229" y="T231"/>
              </a:cxn>
              <a:cxn ang="0">
                <a:pos x="T233" y="T235"/>
              </a:cxn>
              <a:cxn ang="0">
                <a:pos x="T237" y="T239"/>
              </a:cxn>
              <a:cxn ang="0">
                <a:pos x="T241" y="T243"/>
              </a:cxn>
              <a:cxn ang="0">
                <a:pos x="T245" y="T247"/>
              </a:cxn>
              <a:cxn ang="0">
                <a:pos x="T249" y="T251"/>
              </a:cxn>
              <a:cxn ang="0">
                <a:pos x="T253" y="T255"/>
              </a:cxn>
            </a:cxnLst>
            <a:rect l="0" t="0" r="r" b="b"/>
            <a:pathLst>
              <a:path w="6811" h="3398" extrusionOk="0">
                <a:moveTo>
                  <a:pt x="1953" y="0"/>
                </a:moveTo>
                <a:cubicBezTo>
                  <a:pt x="1841" y="35"/>
                  <a:pt x="1751" y="41"/>
                  <a:pt x="1635" y="111"/>
                </a:cubicBezTo>
                <a:cubicBezTo>
                  <a:pt x="1355" y="279"/>
                  <a:pt x="1093" y="506"/>
                  <a:pt x="873" y="746"/>
                </a:cubicBezTo>
                <a:cubicBezTo>
                  <a:pt x="627" y="1013"/>
                  <a:pt x="426" y="1289"/>
                  <a:pt x="222" y="1587"/>
                </a:cubicBezTo>
                <a:cubicBezTo>
                  <a:pt x="141" y="1705"/>
                  <a:pt x="15" y="1867"/>
                  <a:pt x="0" y="2016"/>
                </a:cubicBezTo>
                <a:cubicBezTo>
                  <a:pt x="-5" y="2070"/>
                  <a:pt x="32" y="2073"/>
                  <a:pt x="32" y="2111"/>
                </a:cubicBezTo>
                <a:cubicBezTo>
                  <a:pt x="33" y="2212"/>
                  <a:pt x="89" y="2333"/>
                  <a:pt x="143" y="2413"/>
                </a:cubicBezTo>
                <a:cubicBezTo>
                  <a:pt x="168" y="2451"/>
                  <a:pt x="190" y="2470"/>
                  <a:pt x="222" y="2492"/>
                </a:cubicBezTo>
                <a:cubicBezTo>
                  <a:pt x="253" y="2512"/>
                  <a:pt x="253" y="2515"/>
                  <a:pt x="286" y="2524"/>
                </a:cubicBezTo>
                <a:cubicBezTo>
                  <a:pt x="430" y="2565"/>
                  <a:pt x="586" y="2565"/>
                  <a:pt x="730" y="2603"/>
                </a:cubicBezTo>
                <a:cubicBezTo>
                  <a:pt x="848" y="2634"/>
                  <a:pt x="975" y="2654"/>
                  <a:pt x="1096" y="2683"/>
                </a:cubicBezTo>
                <a:cubicBezTo>
                  <a:pt x="1253" y="2720"/>
                  <a:pt x="1412" y="2766"/>
                  <a:pt x="1572" y="2794"/>
                </a:cubicBezTo>
                <a:cubicBezTo>
                  <a:pt x="1677" y="2813"/>
                  <a:pt x="1784" y="2817"/>
                  <a:pt x="1889" y="2842"/>
                </a:cubicBezTo>
                <a:cubicBezTo>
                  <a:pt x="1992" y="2866"/>
                  <a:pt x="2086" y="2887"/>
                  <a:pt x="2191" y="2905"/>
                </a:cubicBezTo>
                <a:cubicBezTo>
                  <a:pt x="2377" y="2936"/>
                  <a:pt x="2562" y="2954"/>
                  <a:pt x="2746" y="3000"/>
                </a:cubicBezTo>
                <a:cubicBezTo>
                  <a:pt x="3101" y="3088"/>
                  <a:pt x="3436" y="3203"/>
                  <a:pt x="3794" y="3270"/>
                </a:cubicBezTo>
                <a:cubicBezTo>
                  <a:pt x="4176" y="3341"/>
                  <a:pt x="4561" y="3423"/>
                  <a:pt x="4953" y="3397"/>
                </a:cubicBezTo>
                <a:cubicBezTo>
                  <a:pt x="5053" y="3390"/>
                  <a:pt x="5227" y="3374"/>
                  <a:pt x="5334" y="3334"/>
                </a:cubicBezTo>
                <a:cubicBezTo>
                  <a:pt x="5402" y="3309"/>
                  <a:pt x="5471" y="3267"/>
                  <a:pt x="5540" y="3238"/>
                </a:cubicBezTo>
                <a:cubicBezTo>
                  <a:pt x="5667" y="3185"/>
                  <a:pt x="5791" y="3118"/>
                  <a:pt x="5906" y="3048"/>
                </a:cubicBezTo>
                <a:cubicBezTo>
                  <a:pt x="5997" y="2992"/>
                  <a:pt x="6074" y="2921"/>
                  <a:pt x="6160" y="2857"/>
                </a:cubicBezTo>
                <a:cubicBezTo>
                  <a:pt x="6227" y="2808"/>
                  <a:pt x="6328" y="2746"/>
                  <a:pt x="6382" y="2683"/>
                </a:cubicBezTo>
                <a:cubicBezTo>
                  <a:pt x="6474" y="2576"/>
                  <a:pt x="6560" y="2409"/>
                  <a:pt x="6620" y="2286"/>
                </a:cubicBezTo>
                <a:cubicBezTo>
                  <a:pt x="6664" y="2195"/>
                  <a:pt x="6720" y="2067"/>
                  <a:pt x="6747" y="1968"/>
                </a:cubicBezTo>
                <a:cubicBezTo>
                  <a:pt x="6762" y="1914"/>
                  <a:pt x="6788" y="1828"/>
                  <a:pt x="6795" y="1778"/>
                </a:cubicBezTo>
                <a:cubicBezTo>
                  <a:pt x="6819" y="1601"/>
                  <a:pt x="6859" y="1322"/>
                  <a:pt x="6779" y="1159"/>
                </a:cubicBezTo>
                <a:cubicBezTo>
                  <a:pt x="6760" y="1121"/>
                  <a:pt x="6747" y="1118"/>
                  <a:pt x="6715" y="1079"/>
                </a:cubicBezTo>
                <a:cubicBezTo>
                  <a:pt x="6688" y="1045"/>
                  <a:pt x="6665" y="1024"/>
                  <a:pt x="6636" y="1000"/>
                </a:cubicBezTo>
                <a:cubicBezTo>
                  <a:pt x="6585" y="957"/>
                  <a:pt x="6522" y="929"/>
                  <a:pt x="6477" y="889"/>
                </a:cubicBezTo>
                <a:cubicBezTo>
                  <a:pt x="6389" y="810"/>
                  <a:pt x="6302" y="728"/>
                  <a:pt x="6207" y="651"/>
                </a:cubicBezTo>
                <a:cubicBezTo>
                  <a:pt x="6114" y="575"/>
                  <a:pt x="6034" y="517"/>
                  <a:pt x="5922" y="492"/>
                </a:cubicBezTo>
                <a:cubicBezTo>
                  <a:pt x="5885" y="484"/>
                  <a:pt x="5866" y="481"/>
                  <a:pt x="5826" y="476"/>
                </a:cubicBezTo>
                <a:cubicBezTo>
                  <a:pt x="5689" y="460"/>
                  <a:pt x="5549" y="457"/>
                  <a:pt x="5414" y="444"/>
                </a:cubicBezTo>
                <a:cubicBezTo>
                  <a:pt x="5339" y="437"/>
                  <a:pt x="5267" y="435"/>
                  <a:pt x="5191" y="428"/>
                </a:cubicBezTo>
                <a:cubicBezTo>
                  <a:pt x="5111" y="421"/>
                  <a:pt x="5032" y="400"/>
                  <a:pt x="4953" y="397"/>
                </a:cubicBezTo>
                <a:cubicBezTo>
                  <a:pt x="4843" y="393"/>
                  <a:pt x="4740" y="390"/>
                  <a:pt x="4636" y="365"/>
                </a:cubicBezTo>
                <a:cubicBezTo>
                  <a:pt x="4585" y="353"/>
                  <a:pt x="4524" y="322"/>
                  <a:pt x="4477" y="317"/>
                </a:cubicBezTo>
                <a:cubicBezTo>
                  <a:pt x="4339" y="301"/>
                  <a:pt x="4200" y="294"/>
                  <a:pt x="4064" y="286"/>
                </a:cubicBezTo>
                <a:cubicBezTo>
                  <a:pt x="3708" y="265"/>
                  <a:pt x="3334" y="321"/>
                  <a:pt x="2985" y="270"/>
                </a:cubicBezTo>
                <a:cubicBezTo>
                  <a:pt x="2922" y="261"/>
                  <a:pt x="2881" y="248"/>
                  <a:pt x="2826" y="238"/>
                </a:cubicBezTo>
                <a:cubicBezTo>
                  <a:pt x="2770" y="228"/>
                  <a:pt x="2707" y="219"/>
                  <a:pt x="2651" y="206"/>
                </a:cubicBezTo>
                <a:cubicBezTo>
                  <a:pt x="2604" y="195"/>
                  <a:pt x="2554" y="184"/>
                  <a:pt x="2508" y="174"/>
                </a:cubicBezTo>
                <a:cubicBezTo>
                  <a:pt x="2461" y="163"/>
                  <a:pt x="2412" y="156"/>
                  <a:pt x="2366" y="143"/>
                </a:cubicBezTo>
                <a:cubicBezTo>
                  <a:pt x="2330" y="133"/>
                  <a:pt x="2287" y="125"/>
                  <a:pt x="2254" y="111"/>
                </a:cubicBezTo>
                <a:cubicBezTo>
                  <a:pt x="2230" y="101"/>
                  <a:pt x="2227" y="102"/>
                  <a:pt x="2207" y="95"/>
                </a:cubicBezTo>
                <a:cubicBezTo>
                  <a:pt x="2186" y="87"/>
                  <a:pt x="2164" y="53"/>
                  <a:pt x="2143" y="48"/>
                </a:cubicBezTo>
                <a:cubicBezTo>
                  <a:pt x="2064" y="29"/>
                  <a:pt x="1987" y="40"/>
                  <a:pt x="1905" y="32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6149" name="Comment 5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2051050" y="1443038"/>
            <a:ext cx="2120900" cy="2057400"/>
          </a:xfrm>
          <a:custGeom>
            <a:avLst/>
            <a:gdLst>
              <a:gd name="T0" fmla="+- 0 7001 5778"/>
              <a:gd name="T1" fmla="*/ T0 w 5891"/>
              <a:gd name="T2" fmla="+- 0 4080 4080"/>
              <a:gd name="T3" fmla="*/ 4080 h 5716"/>
              <a:gd name="T4" fmla="+- 0 6845 5778"/>
              <a:gd name="T5" fmla="*/ T4 w 5891"/>
              <a:gd name="T6" fmla="+- 0 4091 4080"/>
              <a:gd name="T7" fmla="*/ 4091 h 5716"/>
              <a:gd name="T8" fmla="+- 0 6726 5778"/>
              <a:gd name="T9" fmla="*/ T8 w 5891"/>
              <a:gd name="T10" fmla="+- 0 4087 4080"/>
              <a:gd name="T11" fmla="*/ 4087 h 5716"/>
              <a:gd name="T12" fmla="+- 0 6588 5778"/>
              <a:gd name="T13" fmla="*/ T12 w 5891"/>
              <a:gd name="T14" fmla="+- 0 4143 4080"/>
              <a:gd name="T15" fmla="*/ 4143 h 5716"/>
              <a:gd name="T16" fmla="+- 0 6548 5778"/>
              <a:gd name="T17" fmla="*/ T16 w 5891"/>
              <a:gd name="T18" fmla="+- 0 4159 4080"/>
              <a:gd name="T19" fmla="*/ 4159 h 5716"/>
              <a:gd name="T20" fmla="+- 0 6500 5778"/>
              <a:gd name="T21" fmla="*/ T20 w 5891"/>
              <a:gd name="T22" fmla="+- 0 4194 4080"/>
              <a:gd name="T23" fmla="*/ 4194 h 5716"/>
              <a:gd name="T24" fmla="+- 0 6477 5778"/>
              <a:gd name="T25" fmla="*/ T24 w 5891"/>
              <a:gd name="T26" fmla="+- 0 4207 4080"/>
              <a:gd name="T27" fmla="*/ 4207 h 5716"/>
              <a:gd name="T28" fmla="+- 0 6447 5778"/>
              <a:gd name="T29" fmla="*/ T28 w 5891"/>
              <a:gd name="T30" fmla="+- 0 4224 4080"/>
              <a:gd name="T31" fmla="*/ 4224 h 5716"/>
              <a:gd name="T32" fmla="+- 0 6428 5778"/>
              <a:gd name="T33" fmla="*/ T32 w 5891"/>
              <a:gd name="T34" fmla="+- 0 4249 4080"/>
              <a:gd name="T35" fmla="*/ 4249 h 5716"/>
              <a:gd name="T36" fmla="+- 0 6398 5778"/>
              <a:gd name="T37" fmla="*/ T36 w 5891"/>
              <a:gd name="T38" fmla="+- 0 4270 4080"/>
              <a:gd name="T39" fmla="*/ 4270 h 5716"/>
              <a:gd name="T40" fmla="+- 0 6357 5778"/>
              <a:gd name="T41" fmla="*/ T40 w 5891"/>
              <a:gd name="T42" fmla="+- 0 4299 4080"/>
              <a:gd name="T43" fmla="*/ 4299 h 5716"/>
              <a:gd name="T44" fmla="+- 0 6310 5778"/>
              <a:gd name="T45" fmla="*/ T44 w 5891"/>
              <a:gd name="T46" fmla="+- 0 4317 4080"/>
              <a:gd name="T47" fmla="*/ 4317 h 5716"/>
              <a:gd name="T48" fmla="+- 0 6271 5778"/>
              <a:gd name="T49" fmla="*/ T48 w 5891"/>
              <a:gd name="T50" fmla="+- 0 4350 4080"/>
              <a:gd name="T51" fmla="*/ 4350 h 5716"/>
              <a:gd name="T52" fmla="+- 0 6247 5778"/>
              <a:gd name="T53" fmla="*/ T52 w 5891"/>
              <a:gd name="T54" fmla="+- 0 4371 4080"/>
              <a:gd name="T55" fmla="*/ 4371 h 5716"/>
              <a:gd name="T56" fmla="+- 0 6218 5778"/>
              <a:gd name="T57" fmla="*/ T56 w 5891"/>
              <a:gd name="T58" fmla="+- 0 4403 4080"/>
              <a:gd name="T59" fmla="*/ 4403 h 5716"/>
              <a:gd name="T60" fmla="+- 0 6191 5778"/>
              <a:gd name="T61" fmla="*/ T60 w 5891"/>
              <a:gd name="T62" fmla="+- 0 4429 4080"/>
              <a:gd name="T63" fmla="*/ 4429 h 5716"/>
              <a:gd name="T64" fmla="+- 0 6154 5778"/>
              <a:gd name="T65" fmla="*/ T64 w 5891"/>
              <a:gd name="T66" fmla="+- 0 4465 4080"/>
              <a:gd name="T67" fmla="*/ 4465 h 5716"/>
              <a:gd name="T68" fmla="+- 0 6124 5778"/>
              <a:gd name="T69" fmla="*/ T68 w 5891"/>
              <a:gd name="T70" fmla="+- 0 4507 4080"/>
              <a:gd name="T71" fmla="*/ 4507 h 5716"/>
              <a:gd name="T72" fmla="+- 0 6096 5778"/>
              <a:gd name="T73" fmla="*/ T72 w 5891"/>
              <a:gd name="T74" fmla="+- 0 4540 4080"/>
              <a:gd name="T75" fmla="*/ 4540 h 5716"/>
              <a:gd name="T76" fmla="+- 0 6067 5778"/>
              <a:gd name="T77" fmla="*/ T76 w 5891"/>
              <a:gd name="T78" fmla="+- 0 4575 4080"/>
              <a:gd name="T79" fmla="*/ 4575 h 5716"/>
              <a:gd name="T80" fmla="+- 0 6037 5778"/>
              <a:gd name="T81" fmla="*/ T80 w 5891"/>
              <a:gd name="T82" fmla="+- 0 4580 4080"/>
              <a:gd name="T83" fmla="*/ 4580 h 5716"/>
              <a:gd name="T84" fmla="+- 0 6017 5778"/>
              <a:gd name="T85" fmla="*/ T84 w 5891"/>
              <a:gd name="T86" fmla="+- 0 4620 4080"/>
              <a:gd name="T87" fmla="*/ 4620 h 5716"/>
              <a:gd name="T88" fmla="+- 0 5999 5778"/>
              <a:gd name="T89" fmla="*/ T88 w 5891"/>
              <a:gd name="T90" fmla="+- 0 4657 4080"/>
              <a:gd name="T91" fmla="*/ 4657 h 5716"/>
              <a:gd name="T92" fmla="+- 0 5997 5778"/>
              <a:gd name="T93" fmla="*/ T92 w 5891"/>
              <a:gd name="T94" fmla="+- 0 4682 4080"/>
              <a:gd name="T95" fmla="*/ 4682 h 5716"/>
              <a:gd name="T96" fmla="+- 0 5985 5778"/>
              <a:gd name="T97" fmla="*/ T96 w 5891"/>
              <a:gd name="T98" fmla="+- 0 4715 4080"/>
              <a:gd name="T99" fmla="*/ 4715 h 5716"/>
              <a:gd name="T100" fmla="+- 0 5958 5778"/>
              <a:gd name="T101" fmla="*/ T100 w 5891"/>
              <a:gd name="T102" fmla="+- 0 4786 4080"/>
              <a:gd name="T103" fmla="*/ 4786 h 5716"/>
              <a:gd name="T104" fmla="+- 0 5969 5778"/>
              <a:gd name="T105" fmla="*/ T104 w 5891"/>
              <a:gd name="T106" fmla="+- 0 4865 4080"/>
              <a:gd name="T107" fmla="*/ 4865 h 5716"/>
              <a:gd name="T108" fmla="+- 0 5953 5778"/>
              <a:gd name="T109" fmla="*/ T108 w 5891"/>
              <a:gd name="T110" fmla="+- 0 4937 4080"/>
              <a:gd name="T111" fmla="*/ 4937 h 5716"/>
              <a:gd name="T112" fmla="+- 0 5933 5778"/>
              <a:gd name="T113" fmla="*/ T112 w 5891"/>
              <a:gd name="T114" fmla="+- 0 5027 4080"/>
              <a:gd name="T115" fmla="*/ 5027 h 5716"/>
              <a:gd name="T116" fmla="+- 0 5899 5778"/>
              <a:gd name="T117" fmla="*/ T116 w 5891"/>
              <a:gd name="T118" fmla="+- 0 5097 4080"/>
              <a:gd name="T119" fmla="*/ 5097 h 5716"/>
              <a:gd name="T120" fmla="+- 0 5890 5778"/>
              <a:gd name="T121" fmla="*/ T120 w 5891"/>
              <a:gd name="T122" fmla="+- 0 5191 4080"/>
              <a:gd name="T123" fmla="*/ 5191 h 5716"/>
              <a:gd name="T124" fmla="+- 0 5878 5778"/>
              <a:gd name="T125" fmla="*/ T124 w 5891"/>
              <a:gd name="T126" fmla="+- 0 5311 4080"/>
              <a:gd name="T127" fmla="*/ 5311 h 5716"/>
              <a:gd name="T128" fmla="+- 0 5880 5778"/>
              <a:gd name="T129" fmla="*/ T128 w 5891"/>
              <a:gd name="T130" fmla="+- 0 5410 4080"/>
              <a:gd name="T131" fmla="*/ 5410 h 5716"/>
              <a:gd name="T132" fmla="+- 0 5858 5778"/>
              <a:gd name="T133" fmla="*/ T132 w 5891"/>
              <a:gd name="T134" fmla="+- 0 5509 4080"/>
              <a:gd name="T135" fmla="*/ 5509 h 5716"/>
              <a:gd name="T136" fmla="+- 0 5832 5778"/>
              <a:gd name="T137" fmla="*/ T136 w 5891"/>
              <a:gd name="T138" fmla="+- 0 5626 4080"/>
              <a:gd name="T139" fmla="*/ 5626 h 5716"/>
              <a:gd name="T140" fmla="+- 0 5807 5778"/>
              <a:gd name="T141" fmla="*/ T140 w 5891"/>
              <a:gd name="T142" fmla="+- 0 5707 4080"/>
              <a:gd name="T143" fmla="*/ 5707 h 5716"/>
              <a:gd name="T144" fmla="+- 0 5794 5778"/>
              <a:gd name="T145" fmla="*/ T144 w 5891"/>
              <a:gd name="T146" fmla="+- 0 5826 4080"/>
              <a:gd name="T147" fmla="*/ 5826 h 5716"/>
              <a:gd name="T148" fmla="+- 0 5753 5778"/>
              <a:gd name="T149" fmla="*/ T148 w 5891"/>
              <a:gd name="T150" fmla="+- 0 6196 4080"/>
              <a:gd name="T151" fmla="*/ 6196 h 5716"/>
              <a:gd name="T152" fmla="+- 0 5737 5778"/>
              <a:gd name="T153" fmla="*/ T152 w 5891"/>
              <a:gd name="T154" fmla="+- 0 6646 4080"/>
              <a:gd name="T155" fmla="*/ 6646 h 5716"/>
              <a:gd name="T156" fmla="+- 0 5826 5778"/>
              <a:gd name="T157" fmla="*/ T156 w 5891"/>
              <a:gd name="T158" fmla="+- 0 7001 4080"/>
              <a:gd name="T159" fmla="*/ 7001 h 5716"/>
              <a:gd name="T160" fmla="+- 0 5886 5778"/>
              <a:gd name="T161" fmla="*/ T160 w 5891"/>
              <a:gd name="T162" fmla="+- 0 7238 4080"/>
              <a:gd name="T163" fmla="*/ 7238 h 5716"/>
              <a:gd name="T164" fmla="+- 0 5965 5778"/>
              <a:gd name="T165" fmla="*/ T164 w 5891"/>
              <a:gd name="T166" fmla="+- 0 7477 4080"/>
              <a:gd name="T167" fmla="*/ 7477 h 5716"/>
              <a:gd name="T168" fmla="+- 0 6048 5778"/>
              <a:gd name="T169" fmla="*/ T168 w 5891"/>
              <a:gd name="T170" fmla="+- 0 7699 4080"/>
              <a:gd name="T171" fmla="*/ 7699 h 5716"/>
              <a:gd name="T172" fmla="+- 0 6059 5778"/>
              <a:gd name="T173" fmla="*/ T172 w 5891"/>
              <a:gd name="T174" fmla="+- 0 7727 4080"/>
              <a:gd name="T175" fmla="*/ 7727 h 5716"/>
              <a:gd name="T176" fmla="+- 0 6072 5778"/>
              <a:gd name="T177" fmla="*/ T176 w 5891"/>
              <a:gd name="T178" fmla="+- 0 7725 4080"/>
              <a:gd name="T179" fmla="*/ 7725 h 5716"/>
              <a:gd name="T180" fmla="+- 0 6080 5778"/>
              <a:gd name="T181" fmla="*/ T180 w 5891"/>
              <a:gd name="T182" fmla="+- 0 7747 4080"/>
              <a:gd name="T183" fmla="*/ 7747 h 5716"/>
              <a:gd name="T184" fmla="+- 0 6100 5778"/>
              <a:gd name="T185" fmla="*/ T184 w 5891"/>
              <a:gd name="T186" fmla="+- 0 7804 4080"/>
              <a:gd name="T187" fmla="*/ 7804 h 5716"/>
              <a:gd name="T188" fmla="+- 0 6098 5778"/>
              <a:gd name="T189" fmla="*/ T188 w 5891"/>
              <a:gd name="T190" fmla="+- 0 7862 4080"/>
              <a:gd name="T191" fmla="*/ 7862 h 5716"/>
              <a:gd name="T192" fmla="+- 0 6128 5778"/>
              <a:gd name="T193" fmla="*/ T192 w 5891"/>
              <a:gd name="T194" fmla="+- 0 7922 4080"/>
              <a:gd name="T195" fmla="*/ 7922 h 5716"/>
              <a:gd name="T196" fmla="+- 0 6147 5778"/>
              <a:gd name="T197" fmla="*/ T196 w 5891"/>
              <a:gd name="T198" fmla="+- 0 7961 4080"/>
              <a:gd name="T199" fmla="*/ 7961 h 5716"/>
              <a:gd name="T200" fmla="+- 0 6177 5778"/>
              <a:gd name="T201" fmla="*/ T200 w 5891"/>
              <a:gd name="T202" fmla="+- 0 7988 4080"/>
              <a:gd name="T203" fmla="*/ 7988 h 5716"/>
              <a:gd name="T204" fmla="+- 0 6191 5778"/>
              <a:gd name="T205" fmla="*/ T204 w 5891"/>
              <a:gd name="T206" fmla="+- 0 8017 4080"/>
              <a:gd name="T207" fmla="*/ 8017 h 5716"/>
              <a:gd name="T208" fmla="+- 0 6208 5778"/>
              <a:gd name="T209" fmla="*/ T208 w 5891"/>
              <a:gd name="T210" fmla="+- 0 8052 4080"/>
              <a:gd name="T211" fmla="*/ 8052 h 5716"/>
              <a:gd name="T212" fmla="+- 0 6228 5778"/>
              <a:gd name="T213" fmla="*/ T212 w 5891"/>
              <a:gd name="T214" fmla="+- 0 8086 4080"/>
              <a:gd name="T215" fmla="*/ 8086 h 5716"/>
              <a:gd name="T216" fmla="+- 0 6255 5778"/>
              <a:gd name="T217" fmla="*/ T216 w 5891"/>
              <a:gd name="T218" fmla="+- 0 8128 4080"/>
              <a:gd name="T219" fmla="*/ 8128 h 5716"/>
              <a:gd name="T220" fmla="+- 0 6294 5778"/>
              <a:gd name="T221" fmla="*/ T220 w 5891"/>
              <a:gd name="T222" fmla="+- 0 8188 4080"/>
              <a:gd name="T223" fmla="*/ 8188 h 5716"/>
              <a:gd name="T224" fmla="+- 0 6364 5778"/>
              <a:gd name="T225" fmla="*/ T224 w 5891"/>
              <a:gd name="T226" fmla="+- 0 8239 4080"/>
              <a:gd name="T227" fmla="*/ 8239 h 5716"/>
              <a:gd name="T228" fmla="+- 0 6398 5778"/>
              <a:gd name="T229" fmla="*/ T228 w 5891"/>
              <a:gd name="T230" fmla="+- 0 8287 4080"/>
              <a:gd name="T231" fmla="*/ 8287 h 5716"/>
              <a:gd name="T232" fmla="+- 0 6407 5778"/>
              <a:gd name="T233" fmla="*/ T232 w 5891"/>
              <a:gd name="T234" fmla="+- 0 8300 4080"/>
              <a:gd name="T235" fmla="*/ 8300 h 5716"/>
              <a:gd name="T236" fmla="+- 0 6403 5778"/>
              <a:gd name="T237" fmla="*/ T236 w 5891"/>
              <a:gd name="T238" fmla="+- 0 8336 4080"/>
              <a:gd name="T239" fmla="*/ 8336 h 5716"/>
              <a:gd name="T240" fmla="+- 0 6414 5778"/>
              <a:gd name="T241" fmla="*/ T240 w 5891"/>
              <a:gd name="T242" fmla="+- 0 8350 4080"/>
              <a:gd name="T243" fmla="*/ 8350 h 5716"/>
              <a:gd name="T244" fmla="+- 0 6446 5778"/>
              <a:gd name="T245" fmla="*/ T244 w 5891"/>
              <a:gd name="T246" fmla="+- 0 8389 4080"/>
              <a:gd name="T247" fmla="*/ 8389 h 5716"/>
              <a:gd name="T248" fmla="+- 0 6477 5778"/>
              <a:gd name="T249" fmla="*/ T248 w 5891"/>
              <a:gd name="T250" fmla="+- 0 8432 4080"/>
              <a:gd name="T251" fmla="*/ 8432 h 5716"/>
              <a:gd name="T252" fmla="+- 0 6509 5778"/>
              <a:gd name="T253" fmla="*/ T252 w 5891"/>
              <a:gd name="T254" fmla="+- 0 8477 4080"/>
              <a:gd name="T255" fmla="*/ 8477 h 5716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  <a:cxn ang="0">
                <a:pos x="T145" y="T147"/>
              </a:cxn>
              <a:cxn ang="0">
                <a:pos x="T149" y="T151"/>
              </a:cxn>
              <a:cxn ang="0">
                <a:pos x="T153" y="T155"/>
              </a:cxn>
              <a:cxn ang="0">
                <a:pos x="T157" y="T159"/>
              </a:cxn>
              <a:cxn ang="0">
                <a:pos x="T161" y="T163"/>
              </a:cxn>
              <a:cxn ang="0">
                <a:pos x="T165" y="T167"/>
              </a:cxn>
              <a:cxn ang="0">
                <a:pos x="T169" y="T171"/>
              </a:cxn>
              <a:cxn ang="0">
                <a:pos x="T173" y="T175"/>
              </a:cxn>
              <a:cxn ang="0">
                <a:pos x="T177" y="T179"/>
              </a:cxn>
              <a:cxn ang="0">
                <a:pos x="T181" y="T183"/>
              </a:cxn>
              <a:cxn ang="0">
                <a:pos x="T185" y="T187"/>
              </a:cxn>
              <a:cxn ang="0">
                <a:pos x="T189" y="T191"/>
              </a:cxn>
              <a:cxn ang="0">
                <a:pos x="T193" y="T195"/>
              </a:cxn>
              <a:cxn ang="0">
                <a:pos x="T197" y="T199"/>
              </a:cxn>
              <a:cxn ang="0">
                <a:pos x="T201" y="T203"/>
              </a:cxn>
              <a:cxn ang="0">
                <a:pos x="T205" y="T207"/>
              </a:cxn>
              <a:cxn ang="0">
                <a:pos x="T209" y="T211"/>
              </a:cxn>
              <a:cxn ang="0">
                <a:pos x="T213" y="T215"/>
              </a:cxn>
              <a:cxn ang="0">
                <a:pos x="T217" y="T219"/>
              </a:cxn>
              <a:cxn ang="0">
                <a:pos x="T221" y="T223"/>
              </a:cxn>
              <a:cxn ang="0">
                <a:pos x="T225" y="T227"/>
              </a:cxn>
              <a:cxn ang="0">
                <a:pos x="T229" y="T231"/>
              </a:cxn>
              <a:cxn ang="0">
                <a:pos x="T233" y="T235"/>
              </a:cxn>
              <a:cxn ang="0">
                <a:pos x="T237" y="T239"/>
              </a:cxn>
              <a:cxn ang="0">
                <a:pos x="T241" y="T243"/>
              </a:cxn>
              <a:cxn ang="0">
                <a:pos x="T245" y="T247"/>
              </a:cxn>
              <a:cxn ang="0">
                <a:pos x="T249" y="T251"/>
              </a:cxn>
              <a:cxn ang="0">
                <a:pos x="T253" y="T255"/>
              </a:cxn>
            </a:cxnLst>
            <a:rect l="0" t="0" r="r" b="b"/>
            <a:pathLst>
              <a:path w="5891" h="5716" extrusionOk="0">
                <a:moveTo>
                  <a:pt x="1223" y="0"/>
                </a:moveTo>
                <a:cubicBezTo>
                  <a:pt x="1067" y="11"/>
                  <a:pt x="948" y="7"/>
                  <a:pt x="810" y="63"/>
                </a:cubicBezTo>
                <a:cubicBezTo>
                  <a:pt x="770" y="79"/>
                  <a:pt x="722" y="114"/>
                  <a:pt x="699" y="127"/>
                </a:cubicBezTo>
                <a:cubicBezTo>
                  <a:pt x="669" y="144"/>
                  <a:pt x="650" y="169"/>
                  <a:pt x="620" y="190"/>
                </a:cubicBezTo>
                <a:cubicBezTo>
                  <a:pt x="579" y="219"/>
                  <a:pt x="532" y="237"/>
                  <a:pt x="493" y="270"/>
                </a:cubicBezTo>
                <a:cubicBezTo>
                  <a:pt x="469" y="291"/>
                  <a:pt x="440" y="323"/>
                  <a:pt x="413" y="349"/>
                </a:cubicBezTo>
                <a:cubicBezTo>
                  <a:pt x="376" y="385"/>
                  <a:pt x="346" y="427"/>
                  <a:pt x="318" y="460"/>
                </a:cubicBezTo>
                <a:cubicBezTo>
                  <a:pt x="289" y="495"/>
                  <a:pt x="259" y="500"/>
                  <a:pt x="239" y="540"/>
                </a:cubicBezTo>
                <a:cubicBezTo>
                  <a:pt x="221" y="577"/>
                  <a:pt x="219" y="602"/>
                  <a:pt x="207" y="635"/>
                </a:cubicBezTo>
                <a:cubicBezTo>
                  <a:pt x="180" y="706"/>
                  <a:pt x="191" y="785"/>
                  <a:pt x="175" y="857"/>
                </a:cubicBezTo>
                <a:cubicBezTo>
                  <a:pt x="155" y="947"/>
                  <a:pt x="121" y="1017"/>
                  <a:pt x="112" y="1111"/>
                </a:cubicBezTo>
                <a:cubicBezTo>
                  <a:pt x="100" y="1231"/>
                  <a:pt x="102" y="1330"/>
                  <a:pt x="80" y="1429"/>
                </a:cubicBezTo>
                <a:cubicBezTo>
                  <a:pt x="54" y="1546"/>
                  <a:pt x="29" y="1627"/>
                  <a:pt x="16" y="1746"/>
                </a:cubicBezTo>
                <a:cubicBezTo>
                  <a:pt x="-25" y="2116"/>
                  <a:pt x="-41" y="2566"/>
                  <a:pt x="48" y="2921"/>
                </a:cubicBezTo>
                <a:cubicBezTo>
                  <a:pt x="108" y="3158"/>
                  <a:pt x="187" y="3397"/>
                  <a:pt x="270" y="3619"/>
                </a:cubicBezTo>
                <a:cubicBezTo>
                  <a:pt x="281" y="3647"/>
                  <a:pt x="294" y="3645"/>
                  <a:pt x="302" y="3667"/>
                </a:cubicBezTo>
                <a:cubicBezTo>
                  <a:pt x="322" y="3724"/>
                  <a:pt x="320" y="3782"/>
                  <a:pt x="350" y="3842"/>
                </a:cubicBezTo>
                <a:cubicBezTo>
                  <a:pt x="369" y="3881"/>
                  <a:pt x="399" y="3908"/>
                  <a:pt x="413" y="3937"/>
                </a:cubicBezTo>
                <a:cubicBezTo>
                  <a:pt x="430" y="3972"/>
                  <a:pt x="450" y="4006"/>
                  <a:pt x="477" y="4048"/>
                </a:cubicBezTo>
                <a:cubicBezTo>
                  <a:pt x="516" y="4108"/>
                  <a:pt x="586" y="4159"/>
                  <a:pt x="620" y="4207"/>
                </a:cubicBezTo>
                <a:cubicBezTo>
                  <a:pt x="629" y="4220"/>
                  <a:pt x="625" y="4256"/>
                  <a:pt x="636" y="4270"/>
                </a:cubicBezTo>
                <a:cubicBezTo>
                  <a:pt x="668" y="4309"/>
                  <a:pt x="699" y="4352"/>
                  <a:pt x="731" y="4397"/>
                </a:cubicBezTo>
                <a:cubicBezTo>
                  <a:pt x="752" y="4427"/>
                  <a:pt x="800" y="4485"/>
                  <a:pt x="826" y="4524"/>
                </a:cubicBezTo>
                <a:cubicBezTo>
                  <a:pt x="854" y="4565"/>
                  <a:pt x="888" y="4597"/>
                  <a:pt x="921" y="4635"/>
                </a:cubicBezTo>
                <a:cubicBezTo>
                  <a:pt x="956" y="4676"/>
                  <a:pt x="1006" y="4717"/>
                  <a:pt x="1048" y="4762"/>
                </a:cubicBezTo>
                <a:cubicBezTo>
                  <a:pt x="1076" y="4793"/>
                  <a:pt x="1125" y="4824"/>
                  <a:pt x="1159" y="4858"/>
                </a:cubicBezTo>
                <a:cubicBezTo>
                  <a:pt x="1217" y="4916"/>
                  <a:pt x="1267" y="4990"/>
                  <a:pt x="1334" y="5048"/>
                </a:cubicBezTo>
                <a:cubicBezTo>
                  <a:pt x="1411" y="5114"/>
                  <a:pt x="1491" y="5177"/>
                  <a:pt x="1572" y="5239"/>
                </a:cubicBezTo>
                <a:cubicBezTo>
                  <a:pt x="1668" y="5312"/>
                  <a:pt x="1762" y="5340"/>
                  <a:pt x="1858" y="5397"/>
                </a:cubicBezTo>
                <a:cubicBezTo>
                  <a:pt x="1902" y="5424"/>
                  <a:pt x="1937" y="5454"/>
                  <a:pt x="1985" y="5477"/>
                </a:cubicBezTo>
                <a:cubicBezTo>
                  <a:pt x="2033" y="5500"/>
                  <a:pt x="2048" y="5507"/>
                  <a:pt x="2096" y="5524"/>
                </a:cubicBezTo>
                <a:cubicBezTo>
                  <a:pt x="2117" y="5532"/>
                  <a:pt x="2138" y="5533"/>
                  <a:pt x="2160" y="5540"/>
                </a:cubicBezTo>
                <a:cubicBezTo>
                  <a:pt x="2192" y="5551"/>
                  <a:pt x="2241" y="5564"/>
                  <a:pt x="2271" y="5572"/>
                </a:cubicBezTo>
                <a:cubicBezTo>
                  <a:pt x="2316" y="5583"/>
                  <a:pt x="2310" y="5579"/>
                  <a:pt x="2350" y="5588"/>
                </a:cubicBezTo>
                <a:cubicBezTo>
                  <a:pt x="2389" y="5597"/>
                  <a:pt x="2425" y="5614"/>
                  <a:pt x="2461" y="5620"/>
                </a:cubicBezTo>
                <a:cubicBezTo>
                  <a:pt x="2584" y="5640"/>
                  <a:pt x="2690" y="5656"/>
                  <a:pt x="2810" y="5683"/>
                </a:cubicBezTo>
                <a:cubicBezTo>
                  <a:pt x="2838" y="5689"/>
                  <a:pt x="2854" y="5712"/>
                  <a:pt x="2874" y="5715"/>
                </a:cubicBezTo>
                <a:cubicBezTo>
                  <a:pt x="3144" y="5752"/>
                  <a:pt x="3472" y="5710"/>
                  <a:pt x="3715" y="5636"/>
                </a:cubicBezTo>
                <a:cubicBezTo>
                  <a:pt x="3815" y="5605"/>
                  <a:pt x="3925" y="5564"/>
                  <a:pt x="4017" y="5524"/>
                </a:cubicBezTo>
                <a:cubicBezTo>
                  <a:pt x="4076" y="5499"/>
                  <a:pt x="4126" y="5485"/>
                  <a:pt x="4176" y="5445"/>
                </a:cubicBezTo>
                <a:cubicBezTo>
                  <a:pt x="4198" y="5428"/>
                  <a:pt x="4215" y="5416"/>
                  <a:pt x="4239" y="5397"/>
                </a:cubicBezTo>
                <a:cubicBezTo>
                  <a:pt x="4258" y="5382"/>
                  <a:pt x="4280" y="5325"/>
                  <a:pt x="4303" y="5302"/>
                </a:cubicBezTo>
                <a:cubicBezTo>
                  <a:pt x="4441" y="5167"/>
                  <a:pt x="4581" y="5042"/>
                  <a:pt x="4700" y="4889"/>
                </a:cubicBezTo>
                <a:cubicBezTo>
                  <a:pt x="4790" y="4774"/>
                  <a:pt x="4867" y="4641"/>
                  <a:pt x="4954" y="4524"/>
                </a:cubicBezTo>
                <a:cubicBezTo>
                  <a:pt x="4965" y="4509"/>
                  <a:pt x="4971" y="4500"/>
                  <a:pt x="4985" y="4477"/>
                </a:cubicBezTo>
                <a:cubicBezTo>
                  <a:pt x="5041" y="4385"/>
                  <a:pt x="5100" y="4311"/>
                  <a:pt x="5144" y="4207"/>
                </a:cubicBezTo>
                <a:cubicBezTo>
                  <a:pt x="5155" y="4181"/>
                  <a:pt x="5162" y="4156"/>
                  <a:pt x="5176" y="4127"/>
                </a:cubicBezTo>
                <a:cubicBezTo>
                  <a:pt x="5205" y="4070"/>
                  <a:pt x="5246" y="3992"/>
                  <a:pt x="5271" y="3937"/>
                </a:cubicBezTo>
                <a:cubicBezTo>
                  <a:pt x="5294" y="3887"/>
                  <a:pt x="5302" y="3840"/>
                  <a:pt x="5319" y="3794"/>
                </a:cubicBezTo>
                <a:cubicBezTo>
                  <a:pt x="5329" y="3766"/>
                  <a:pt x="5319" y="3760"/>
                  <a:pt x="5334" y="3715"/>
                </a:cubicBezTo>
                <a:cubicBezTo>
                  <a:pt x="5337" y="3706"/>
                  <a:pt x="5360" y="3644"/>
                  <a:pt x="5366" y="3619"/>
                </a:cubicBezTo>
                <a:cubicBezTo>
                  <a:pt x="5379" y="3565"/>
                  <a:pt x="5392" y="3552"/>
                  <a:pt x="5398" y="3524"/>
                </a:cubicBezTo>
                <a:cubicBezTo>
                  <a:pt x="5422" y="3403"/>
                  <a:pt x="5459" y="3279"/>
                  <a:pt x="5477" y="3159"/>
                </a:cubicBezTo>
                <a:cubicBezTo>
                  <a:pt x="5498" y="3017"/>
                  <a:pt x="5493" y="2887"/>
                  <a:pt x="5525" y="2746"/>
                </a:cubicBezTo>
                <a:cubicBezTo>
                  <a:pt x="5602" y="2405"/>
                  <a:pt x="5727" y="2068"/>
                  <a:pt x="5827" y="1730"/>
                </a:cubicBezTo>
                <a:cubicBezTo>
                  <a:pt x="5857" y="1629"/>
                  <a:pt x="5877" y="1544"/>
                  <a:pt x="5890" y="1444"/>
                </a:cubicBezTo>
                <a:cubicBezTo>
                  <a:pt x="5906" y="1321"/>
                  <a:pt x="5884" y="1194"/>
                  <a:pt x="5858" y="1079"/>
                </a:cubicBezTo>
                <a:cubicBezTo>
                  <a:pt x="5852" y="1052"/>
                  <a:pt x="5833" y="1043"/>
                  <a:pt x="5827" y="1016"/>
                </a:cubicBezTo>
                <a:cubicBezTo>
                  <a:pt x="5820" y="980"/>
                  <a:pt x="5820" y="953"/>
                  <a:pt x="5811" y="921"/>
                </a:cubicBezTo>
                <a:cubicBezTo>
                  <a:pt x="5800" y="882"/>
                  <a:pt x="5791" y="846"/>
                  <a:pt x="5779" y="810"/>
                </a:cubicBezTo>
                <a:cubicBezTo>
                  <a:pt x="5771" y="785"/>
                  <a:pt x="5757" y="769"/>
                  <a:pt x="5747" y="746"/>
                </a:cubicBezTo>
                <a:cubicBezTo>
                  <a:pt x="5733" y="713"/>
                  <a:pt x="5731" y="679"/>
                  <a:pt x="5716" y="651"/>
                </a:cubicBezTo>
                <a:cubicBezTo>
                  <a:pt x="5701" y="624"/>
                  <a:pt x="5688" y="621"/>
                  <a:pt x="5668" y="587"/>
                </a:cubicBezTo>
                <a:cubicBezTo>
                  <a:pt x="5657" y="569"/>
                  <a:pt x="5647" y="539"/>
                  <a:pt x="5636" y="524"/>
                </a:cubicBezTo>
                <a:cubicBezTo>
                  <a:pt x="5612" y="492"/>
                  <a:pt x="5603" y="479"/>
                  <a:pt x="5588" y="460"/>
                </a:cubicBezTo>
                <a:cubicBezTo>
                  <a:pt x="5579" y="448"/>
                  <a:pt x="5555" y="430"/>
                  <a:pt x="5541" y="413"/>
                </a:cubicBezTo>
                <a:cubicBezTo>
                  <a:pt x="5533" y="403"/>
                  <a:pt x="5519" y="392"/>
                  <a:pt x="5509" y="381"/>
                </a:cubicBezTo>
                <a:cubicBezTo>
                  <a:pt x="5501" y="372"/>
                  <a:pt x="5488" y="344"/>
                  <a:pt x="5477" y="333"/>
                </a:cubicBezTo>
                <a:cubicBezTo>
                  <a:pt x="5455" y="310"/>
                  <a:pt x="5427" y="283"/>
                  <a:pt x="5414" y="270"/>
                </a:cubicBezTo>
                <a:cubicBezTo>
                  <a:pt x="5395" y="251"/>
                  <a:pt x="5373" y="241"/>
                  <a:pt x="5350" y="222"/>
                </a:cubicBezTo>
                <a:cubicBezTo>
                  <a:pt x="5322" y="198"/>
                  <a:pt x="5308" y="171"/>
                  <a:pt x="5287" y="159"/>
                </a:cubicBezTo>
                <a:cubicBezTo>
                  <a:pt x="5267" y="148"/>
                  <a:pt x="5251" y="143"/>
                  <a:pt x="5223" y="127"/>
                </a:cubicBezTo>
                <a:cubicBezTo>
                  <a:pt x="5203" y="116"/>
                  <a:pt x="5166" y="121"/>
                  <a:pt x="5144" y="111"/>
                </a:cubicBezTo>
                <a:cubicBezTo>
                  <a:pt x="5125" y="102"/>
                  <a:pt x="5123" y="89"/>
                  <a:pt x="5096" y="79"/>
                </a:cubicBezTo>
                <a:cubicBezTo>
                  <a:pt x="5060" y="66"/>
                  <a:pt x="5017" y="37"/>
                  <a:pt x="4985" y="32"/>
                </a:cubicBezTo>
                <a:cubicBezTo>
                  <a:pt x="4802" y="1"/>
                  <a:pt x="4539" y="-3"/>
                  <a:pt x="4366" y="32"/>
                </a:cubicBezTo>
                <a:cubicBezTo>
                  <a:pt x="4293" y="47"/>
                  <a:pt x="4236" y="73"/>
                  <a:pt x="4176" y="95"/>
                </a:cubicBezTo>
                <a:cubicBezTo>
                  <a:pt x="4120" y="115"/>
                  <a:pt x="4073" y="150"/>
                  <a:pt x="4017" y="159"/>
                </a:cubicBezTo>
                <a:cubicBezTo>
                  <a:pt x="3617" y="227"/>
                  <a:pt x="3167" y="150"/>
                  <a:pt x="2763" y="190"/>
                </a:cubicBezTo>
                <a:cubicBezTo>
                  <a:pt x="2717" y="195"/>
                  <a:pt x="2663" y="204"/>
                  <a:pt x="2620" y="206"/>
                </a:cubicBezTo>
                <a:cubicBezTo>
                  <a:pt x="2553" y="209"/>
                  <a:pt x="2454" y="193"/>
                  <a:pt x="2414" y="190"/>
                </a:cubicBezTo>
                <a:cubicBezTo>
                  <a:pt x="2268" y="180"/>
                  <a:pt x="2120" y="150"/>
                  <a:pt x="1985" y="127"/>
                </a:cubicBezTo>
                <a:cubicBezTo>
                  <a:pt x="1920" y="116"/>
                  <a:pt x="1858" y="112"/>
                  <a:pt x="1794" y="95"/>
                </a:cubicBezTo>
                <a:cubicBezTo>
                  <a:pt x="1729" y="78"/>
                  <a:pt x="1670" y="47"/>
                  <a:pt x="1604" y="32"/>
                </a:cubicBezTo>
                <a:cubicBezTo>
                  <a:pt x="1569" y="24"/>
                  <a:pt x="1532" y="5"/>
                  <a:pt x="1493" y="0"/>
                </a:cubicBezTo>
                <a:cubicBezTo>
                  <a:pt x="1382" y="-15"/>
                  <a:pt x="1255" y="0"/>
                  <a:pt x="1144" y="0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  <p:bldP spid="6147" grpId="0" animBg="1"/>
      <p:bldP spid="6148" grpId="0" animBg="1"/>
      <p:bldP spid="614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SMALL WORLD</a:t>
            </a:r>
            <a:endParaRPr lang="it-IT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267744" y="1268760"/>
            <a:ext cx="3967336" cy="2293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3789040"/>
            <a:ext cx="8229600" cy="2367920"/>
          </a:xfrm>
        </p:spPr>
        <p:txBody>
          <a:bodyPr/>
          <a:lstStyle/>
          <a:p>
            <a:pPr algn="ctr">
              <a:buNone/>
            </a:pPr>
            <a:r>
              <a:rPr lang="it-IT" cap="all" dirty="0" smtClean="0">
                <a:solidFill>
                  <a:srgbClr val="FF0000"/>
                </a:solidFill>
              </a:rPr>
              <a:t>Componente gigante</a:t>
            </a:r>
          </a:p>
          <a:p>
            <a:r>
              <a:rPr lang="it-IT" dirty="0" smtClean="0"/>
              <a:t>Comprende circa il 30% delle pagine.</a:t>
            </a:r>
          </a:p>
          <a:p>
            <a:r>
              <a:rPr lang="it-IT" dirty="0" smtClean="0"/>
              <a:t>Stime del diametro: </a:t>
            </a:r>
          </a:p>
          <a:p>
            <a:pPr lvl="1"/>
            <a:r>
              <a:rPr lang="it-IT" dirty="0" smtClean="0"/>
              <a:t>orientato=20/30; </a:t>
            </a:r>
          </a:p>
          <a:p>
            <a:pPr lvl="1"/>
            <a:r>
              <a:rPr lang="it-IT" dirty="0" smtClean="0"/>
              <a:t>non orientato=10/17.</a:t>
            </a:r>
          </a:p>
        </p:txBody>
      </p:sp>
      <p:sp>
        <p:nvSpPr>
          <p:cNvPr id="7170" name="Comment 2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3360738" y="1543050"/>
            <a:ext cx="1828800" cy="1828800"/>
          </a:xfrm>
          <a:custGeom>
            <a:avLst/>
            <a:gdLst>
              <a:gd name="T0" fmla="+- 0 10414 9334"/>
              <a:gd name="T1" fmla="*/ T0 w 5081"/>
              <a:gd name="T2" fmla="+- 0 4524 4286"/>
              <a:gd name="T3" fmla="*/ 4524 h 5081"/>
              <a:gd name="T4" fmla="+- 0 10398 9334"/>
              <a:gd name="T5" fmla="*/ T4 w 5081"/>
              <a:gd name="T6" fmla="+- 0 4540 4286"/>
              <a:gd name="T7" fmla="*/ 4540 h 5081"/>
              <a:gd name="T8" fmla="+- 0 10362 9334"/>
              <a:gd name="T9" fmla="*/ T8 w 5081"/>
              <a:gd name="T10" fmla="+- 0 4543 4286"/>
              <a:gd name="T11" fmla="*/ 4543 h 5081"/>
              <a:gd name="T12" fmla="+- 0 10350 9334"/>
              <a:gd name="T13" fmla="*/ T12 w 5081"/>
              <a:gd name="T14" fmla="+- 0 4556 4286"/>
              <a:gd name="T15" fmla="*/ 4556 h 5081"/>
              <a:gd name="T16" fmla="+- 0 10335 9334"/>
              <a:gd name="T17" fmla="*/ T16 w 5081"/>
              <a:gd name="T18" fmla="+- 0 4573 4286"/>
              <a:gd name="T19" fmla="*/ 4573 h 5081"/>
              <a:gd name="T20" fmla="+- 0 10332 9334"/>
              <a:gd name="T21" fmla="*/ T20 w 5081"/>
              <a:gd name="T22" fmla="+- 0 4607 4286"/>
              <a:gd name="T23" fmla="*/ 4607 h 5081"/>
              <a:gd name="T24" fmla="+- 0 10319 9334"/>
              <a:gd name="T25" fmla="*/ T24 w 5081"/>
              <a:gd name="T26" fmla="+- 0 4620 4286"/>
              <a:gd name="T27" fmla="*/ 4620 h 5081"/>
              <a:gd name="T28" fmla="+- 0 10294 9334"/>
              <a:gd name="T29" fmla="*/ T28 w 5081"/>
              <a:gd name="T30" fmla="+- 0 4645 4286"/>
              <a:gd name="T31" fmla="*/ 4645 h 5081"/>
              <a:gd name="T32" fmla="+- 0 10293 9334"/>
              <a:gd name="T33" fmla="*/ T32 w 5081"/>
              <a:gd name="T34" fmla="+- 0 4638 4286"/>
              <a:gd name="T35" fmla="*/ 4638 h 5081"/>
              <a:gd name="T36" fmla="+- 0 10271 9334"/>
              <a:gd name="T37" fmla="*/ T36 w 5081"/>
              <a:gd name="T38" fmla="+- 0 4667 4286"/>
              <a:gd name="T39" fmla="*/ 4667 h 5081"/>
              <a:gd name="T40" fmla="+- 0 10264 9334"/>
              <a:gd name="T41" fmla="*/ T40 w 5081"/>
              <a:gd name="T42" fmla="+- 0 4676 4286"/>
              <a:gd name="T43" fmla="*/ 4676 h 5081"/>
              <a:gd name="T44" fmla="+- 0 10239 9334"/>
              <a:gd name="T45" fmla="*/ T44 w 5081"/>
              <a:gd name="T46" fmla="+- 0 4697 4286"/>
              <a:gd name="T47" fmla="*/ 4697 h 5081"/>
              <a:gd name="T48" fmla="+- 0 10224 9334"/>
              <a:gd name="T49" fmla="*/ T48 w 5081"/>
              <a:gd name="T50" fmla="+- 0 4715 4286"/>
              <a:gd name="T51" fmla="*/ 4715 h 5081"/>
              <a:gd name="T52" fmla="+- 0 10215 9334"/>
              <a:gd name="T53" fmla="*/ T52 w 5081"/>
              <a:gd name="T54" fmla="+- 0 4726 4286"/>
              <a:gd name="T55" fmla="*/ 4726 h 5081"/>
              <a:gd name="T56" fmla="+- 0 10219 9334"/>
              <a:gd name="T57" fmla="*/ T56 w 5081"/>
              <a:gd name="T58" fmla="+- 0 4766 4286"/>
              <a:gd name="T59" fmla="*/ 4766 h 5081"/>
              <a:gd name="T60" fmla="+- 0 10208 9334"/>
              <a:gd name="T61" fmla="*/ T60 w 5081"/>
              <a:gd name="T62" fmla="+- 0 4778 4286"/>
              <a:gd name="T63" fmla="*/ 4778 h 5081"/>
              <a:gd name="T64" fmla="+- 0 10194 9334"/>
              <a:gd name="T65" fmla="*/ T64 w 5081"/>
              <a:gd name="T66" fmla="+- 0 4793 4286"/>
              <a:gd name="T67" fmla="*/ 4793 h 5081"/>
              <a:gd name="T68" fmla="+- 0 10140 9334"/>
              <a:gd name="T69" fmla="*/ T68 w 5081"/>
              <a:gd name="T70" fmla="+- 0 4813 4286"/>
              <a:gd name="T71" fmla="*/ 4813 h 5081"/>
              <a:gd name="T72" fmla="+- 0 10128 9334"/>
              <a:gd name="T73" fmla="*/ T72 w 5081"/>
              <a:gd name="T74" fmla="+- 0 4826 4286"/>
              <a:gd name="T75" fmla="*/ 4826 h 5081"/>
              <a:gd name="T76" fmla="+- 0 10115 9334"/>
              <a:gd name="T77" fmla="*/ T76 w 5081"/>
              <a:gd name="T78" fmla="+- 0 4841 4286"/>
              <a:gd name="T79" fmla="*/ 4841 h 5081"/>
              <a:gd name="T80" fmla="+- 0 10090 9334"/>
              <a:gd name="T81" fmla="*/ T80 w 5081"/>
              <a:gd name="T82" fmla="+- 0 4880 4286"/>
              <a:gd name="T83" fmla="*/ 4880 h 5081"/>
              <a:gd name="T84" fmla="+- 0 10081 9334"/>
              <a:gd name="T85" fmla="*/ T84 w 5081"/>
              <a:gd name="T86" fmla="+- 0 4890 4286"/>
              <a:gd name="T87" fmla="*/ 4890 h 5081"/>
              <a:gd name="T88" fmla="+- 0 10059 9334"/>
              <a:gd name="T89" fmla="*/ T88 w 5081"/>
              <a:gd name="T90" fmla="+- 0 4915 4286"/>
              <a:gd name="T91" fmla="*/ 4915 h 5081"/>
              <a:gd name="T92" fmla="+- 0 10040 9334"/>
              <a:gd name="T93" fmla="*/ T92 w 5081"/>
              <a:gd name="T94" fmla="+- 0 4925 4286"/>
              <a:gd name="T95" fmla="*/ 4925 h 5081"/>
              <a:gd name="T96" fmla="+- 0 10017 9334"/>
              <a:gd name="T97" fmla="*/ T96 w 5081"/>
              <a:gd name="T98" fmla="+- 0 4953 4286"/>
              <a:gd name="T99" fmla="*/ 4953 h 5081"/>
              <a:gd name="T100" fmla="+- 0 9999 9334"/>
              <a:gd name="T101" fmla="*/ T100 w 5081"/>
              <a:gd name="T102" fmla="+- 0 4974 4286"/>
              <a:gd name="T103" fmla="*/ 4974 h 5081"/>
              <a:gd name="T104" fmla="+- 0 9967 9334"/>
              <a:gd name="T105" fmla="*/ T104 w 5081"/>
              <a:gd name="T106" fmla="+- 0 5017 4286"/>
              <a:gd name="T107" fmla="*/ 5017 h 5081"/>
              <a:gd name="T108" fmla="+- 0 9954 9334"/>
              <a:gd name="T109" fmla="*/ T108 w 5081"/>
              <a:gd name="T110" fmla="+- 0 5032 4286"/>
              <a:gd name="T111" fmla="*/ 5032 h 5081"/>
              <a:gd name="T112" fmla="+- 0 9929 9334"/>
              <a:gd name="T113" fmla="*/ T112 w 5081"/>
              <a:gd name="T114" fmla="+- 0 5061 4286"/>
              <a:gd name="T115" fmla="*/ 5061 h 5081"/>
              <a:gd name="T116" fmla="+- 0 9896 9334"/>
              <a:gd name="T117" fmla="*/ T116 w 5081"/>
              <a:gd name="T118" fmla="+- 0 5110 4286"/>
              <a:gd name="T119" fmla="*/ 5110 h 5081"/>
              <a:gd name="T120" fmla="+- 0 9874 9334"/>
              <a:gd name="T121" fmla="*/ T120 w 5081"/>
              <a:gd name="T122" fmla="+- 0 5144 4286"/>
              <a:gd name="T123" fmla="*/ 5144 h 5081"/>
              <a:gd name="T124" fmla="+- 0 9867 9334"/>
              <a:gd name="T125" fmla="*/ T124 w 5081"/>
              <a:gd name="T126" fmla="+- 0 5155 4286"/>
              <a:gd name="T127" fmla="*/ 5155 h 5081"/>
              <a:gd name="T128" fmla="+- 0 9869 9334"/>
              <a:gd name="T129" fmla="*/ T128 w 5081"/>
              <a:gd name="T130" fmla="+- 0 5188 4286"/>
              <a:gd name="T131" fmla="*/ 5188 h 5081"/>
              <a:gd name="T132" fmla="+- 0 9858 9334"/>
              <a:gd name="T133" fmla="*/ T132 w 5081"/>
              <a:gd name="T134" fmla="+- 0 5207 4286"/>
              <a:gd name="T135" fmla="*/ 5207 h 5081"/>
              <a:gd name="T136" fmla="+- 0 9846 9334"/>
              <a:gd name="T137" fmla="*/ T136 w 5081"/>
              <a:gd name="T138" fmla="+- 0 5227 4286"/>
              <a:gd name="T139" fmla="*/ 5227 h 5081"/>
              <a:gd name="T140" fmla="+- 0 9815 9334"/>
              <a:gd name="T141" fmla="*/ T140 w 5081"/>
              <a:gd name="T142" fmla="+- 0 5262 4286"/>
              <a:gd name="T143" fmla="*/ 5262 h 5081"/>
              <a:gd name="T144" fmla="+- 0 9811 9334"/>
              <a:gd name="T145" fmla="*/ T144 w 5081"/>
              <a:gd name="T146" fmla="+- 0 5270 4286"/>
              <a:gd name="T147" fmla="*/ 5270 h 5081"/>
              <a:gd name="T148" fmla="+- 0 9796 9334"/>
              <a:gd name="T149" fmla="*/ T148 w 5081"/>
              <a:gd name="T150" fmla="+- 0 5301 4286"/>
              <a:gd name="T151" fmla="*/ 5301 h 5081"/>
              <a:gd name="T152" fmla="+- 0 9779 9334"/>
              <a:gd name="T153" fmla="*/ T152 w 5081"/>
              <a:gd name="T154" fmla="+- 0 5357 4286"/>
              <a:gd name="T155" fmla="*/ 5357 h 5081"/>
              <a:gd name="T156" fmla="+- 0 9763 9334"/>
              <a:gd name="T157" fmla="*/ T156 w 5081"/>
              <a:gd name="T158" fmla="+- 0 5382 4286"/>
              <a:gd name="T159" fmla="*/ 5382 h 5081"/>
              <a:gd name="T160" fmla="+- 0 9744 9334"/>
              <a:gd name="T161" fmla="*/ T160 w 5081"/>
              <a:gd name="T162" fmla="+- 0 5412 4286"/>
              <a:gd name="T163" fmla="*/ 5412 h 5081"/>
              <a:gd name="T164" fmla="+- 0 9738 9334"/>
              <a:gd name="T165" fmla="*/ T164 w 5081"/>
              <a:gd name="T166" fmla="+- 0 5444 4286"/>
              <a:gd name="T167" fmla="*/ 5444 h 5081"/>
              <a:gd name="T168" fmla="+- 0 9716 9334"/>
              <a:gd name="T169" fmla="*/ T168 w 5081"/>
              <a:gd name="T170" fmla="+- 0 5477 4286"/>
              <a:gd name="T171" fmla="*/ 5477 h 5081"/>
              <a:gd name="T172" fmla="+- 0 9701 9334"/>
              <a:gd name="T173" fmla="*/ T172 w 5081"/>
              <a:gd name="T174" fmla="+- 0 5499 4286"/>
              <a:gd name="T175" fmla="*/ 5499 h 5081"/>
              <a:gd name="T176" fmla="+- 0 9669 9334"/>
              <a:gd name="T177" fmla="*/ T176 w 5081"/>
              <a:gd name="T178" fmla="+- 0 5515 4286"/>
              <a:gd name="T179" fmla="*/ 5515 h 5081"/>
              <a:gd name="T180" fmla="+- 0 9652 9334"/>
              <a:gd name="T181" fmla="*/ T180 w 5081"/>
              <a:gd name="T182" fmla="+- 0 5540 4286"/>
              <a:gd name="T183" fmla="*/ 5540 h 5081"/>
              <a:gd name="T184" fmla="+- 0 9628 9334"/>
              <a:gd name="T185" fmla="*/ T184 w 5081"/>
              <a:gd name="T186" fmla="+- 0 5576 4286"/>
              <a:gd name="T187" fmla="*/ 5576 h 5081"/>
              <a:gd name="T188" fmla="+- 0 9582 9334"/>
              <a:gd name="T189" fmla="*/ T188 w 5081"/>
              <a:gd name="T190" fmla="+- 0 5612 4286"/>
              <a:gd name="T191" fmla="*/ 5612 h 5081"/>
              <a:gd name="T192" fmla="+- 0 9557 9334"/>
              <a:gd name="T193" fmla="*/ T192 w 5081"/>
              <a:gd name="T194" fmla="+- 0 5652 4286"/>
              <a:gd name="T195" fmla="*/ 5652 h 5081"/>
              <a:gd name="T196" fmla="+- 0 9546 9334"/>
              <a:gd name="T197" fmla="*/ T196 w 5081"/>
              <a:gd name="T198" fmla="+- 0 5669 4286"/>
              <a:gd name="T199" fmla="*/ 5669 h 5081"/>
              <a:gd name="T200" fmla="+- 0 9536 9334"/>
              <a:gd name="T201" fmla="*/ T200 w 5081"/>
              <a:gd name="T202" fmla="+- 0 5710 4286"/>
              <a:gd name="T203" fmla="*/ 5710 h 5081"/>
              <a:gd name="T204" fmla="+- 0 9525 9334"/>
              <a:gd name="T205" fmla="*/ T204 w 5081"/>
              <a:gd name="T206" fmla="+- 0 5731 4286"/>
              <a:gd name="T207" fmla="*/ 5731 h 5081"/>
              <a:gd name="T208" fmla="+- 0 9522 9334"/>
              <a:gd name="T209" fmla="*/ T208 w 5081"/>
              <a:gd name="T210" fmla="+- 0 5737 4286"/>
              <a:gd name="T211" fmla="*/ 5737 h 5081"/>
              <a:gd name="T212" fmla="+- 0 9501 9334"/>
              <a:gd name="T213" fmla="*/ T212 w 5081"/>
              <a:gd name="T214" fmla="+- 0 5760 4286"/>
              <a:gd name="T215" fmla="*/ 5760 h 5081"/>
              <a:gd name="T216" fmla="+- 0 9493 9334"/>
              <a:gd name="T217" fmla="*/ T216 w 5081"/>
              <a:gd name="T218" fmla="+- 0 5778 4286"/>
              <a:gd name="T219" fmla="*/ 5778 h 5081"/>
              <a:gd name="T220" fmla="+- 0 9476 9334"/>
              <a:gd name="T221" fmla="*/ T220 w 5081"/>
              <a:gd name="T222" fmla="+- 0 5818 4286"/>
              <a:gd name="T223" fmla="*/ 5818 h 5081"/>
              <a:gd name="T224" fmla="+- 0 9457 9334"/>
              <a:gd name="T225" fmla="*/ T224 w 5081"/>
              <a:gd name="T226" fmla="+- 0 5883 4286"/>
              <a:gd name="T227" fmla="*/ 5883 h 5081"/>
              <a:gd name="T228" fmla="+- 0 9446 9334"/>
              <a:gd name="T229" fmla="*/ T228 w 5081"/>
              <a:gd name="T230" fmla="+- 0 5921 4286"/>
              <a:gd name="T231" fmla="*/ 5921 h 5081"/>
              <a:gd name="T232" fmla="+- 0 9439 9334"/>
              <a:gd name="T233" fmla="*/ T232 w 5081"/>
              <a:gd name="T234" fmla="+- 0 5944 4286"/>
              <a:gd name="T235" fmla="*/ 5944 h 5081"/>
              <a:gd name="T236" fmla="+- 0 9436 9334"/>
              <a:gd name="T237" fmla="*/ T236 w 5081"/>
              <a:gd name="T238" fmla="+- 0 5963 4286"/>
              <a:gd name="T239" fmla="*/ 5963 h 5081"/>
              <a:gd name="T240" fmla="+- 0 9430 9334"/>
              <a:gd name="T241" fmla="*/ T240 w 5081"/>
              <a:gd name="T242" fmla="+- 0 5985 4286"/>
              <a:gd name="T243" fmla="*/ 5985 h 5081"/>
              <a:gd name="T244" fmla="+- 0 9418 9334"/>
              <a:gd name="T245" fmla="*/ T244 w 5081"/>
              <a:gd name="T246" fmla="+- 0 6028 4286"/>
              <a:gd name="T247" fmla="*/ 6028 h 5081"/>
              <a:gd name="T248" fmla="+- 0 9408 9334"/>
              <a:gd name="T249" fmla="*/ T248 w 5081"/>
              <a:gd name="T250" fmla="+- 0 6070 4286"/>
              <a:gd name="T251" fmla="*/ 6070 h 5081"/>
              <a:gd name="T252" fmla="+- 0 9398 9334"/>
              <a:gd name="T253" fmla="*/ T252 w 5081"/>
              <a:gd name="T254" fmla="+- 0 6112 4286"/>
              <a:gd name="T255" fmla="*/ 6112 h 5081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  <a:cxn ang="0">
                <a:pos x="T145" y="T147"/>
              </a:cxn>
              <a:cxn ang="0">
                <a:pos x="T149" y="T151"/>
              </a:cxn>
              <a:cxn ang="0">
                <a:pos x="T153" y="T155"/>
              </a:cxn>
              <a:cxn ang="0">
                <a:pos x="T157" y="T159"/>
              </a:cxn>
              <a:cxn ang="0">
                <a:pos x="T161" y="T163"/>
              </a:cxn>
              <a:cxn ang="0">
                <a:pos x="T165" y="T167"/>
              </a:cxn>
              <a:cxn ang="0">
                <a:pos x="T169" y="T171"/>
              </a:cxn>
              <a:cxn ang="0">
                <a:pos x="T173" y="T175"/>
              </a:cxn>
              <a:cxn ang="0">
                <a:pos x="T177" y="T179"/>
              </a:cxn>
              <a:cxn ang="0">
                <a:pos x="T181" y="T183"/>
              </a:cxn>
              <a:cxn ang="0">
                <a:pos x="T185" y="T187"/>
              </a:cxn>
              <a:cxn ang="0">
                <a:pos x="T189" y="T191"/>
              </a:cxn>
              <a:cxn ang="0">
                <a:pos x="T193" y="T195"/>
              </a:cxn>
              <a:cxn ang="0">
                <a:pos x="T197" y="T199"/>
              </a:cxn>
              <a:cxn ang="0">
                <a:pos x="T201" y="T203"/>
              </a:cxn>
              <a:cxn ang="0">
                <a:pos x="T205" y="T207"/>
              </a:cxn>
              <a:cxn ang="0">
                <a:pos x="T209" y="T211"/>
              </a:cxn>
              <a:cxn ang="0">
                <a:pos x="T213" y="T215"/>
              </a:cxn>
              <a:cxn ang="0">
                <a:pos x="T217" y="T219"/>
              </a:cxn>
              <a:cxn ang="0">
                <a:pos x="T221" y="T223"/>
              </a:cxn>
              <a:cxn ang="0">
                <a:pos x="T225" y="T227"/>
              </a:cxn>
              <a:cxn ang="0">
                <a:pos x="T229" y="T231"/>
              </a:cxn>
              <a:cxn ang="0">
                <a:pos x="T233" y="T235"/>
              </a:cxn>
              <a:cxn ang="0">
                <a:pos x="T237" y="T239"/>
              </a:cxn>
              <a:cxn ang="0">
                <a:pos x="T241" y="T243"/>
              </a:cxn>
              <a:cxn ang="0">
                <a:pos x="T245" y="T247"/>
              </a:cxn>
              <a:cxn ang="0">
                <a:pos x="T249" y="T251"/>
              </a:cxn>
              <a:cxn ang="0">
                <a:pos x="T253" y="T255"/>
              </a:cxn>
            </a:cxnLst>
            <a:rect l="0" t="0" r="r" b="b"/>
            <a:pathLst>
              <a:path w="5081" h="5081" extrusionOk="0">
                <a:moveTo>
                  <a:pt x="1080" y="238"/>
                </a:moveTo>
                <a:cubicBezTo>
                  <a:pt x="1064" y="254"/>
                  <a:pt x="1028" y="257"/>
                  <a:pt x="1016" y="270"/>
                </a:cubicBezTo>
                <a:cubicBezTo>
                  <a:pt x="1001" y="287"/>
                  <a:pt x="998" y="321"/>
                  <a:pt x="985" y="334"/>
                </a:cubicBezTo>
                <a:cubicBezTo>
                  <a:pt x="960" y="359"/>
                  <a:pt x="959" y="352"/>
                  <a:pt x="937" y="381"/>
                </a:cubicBezTo>
                <a:cubicBezTo>
                  <a:pt x="930" y="390"/>
                  <a:pt x="905" y="411"/>
                  <a:pt x="890" y="429"/>
                </a:cubicBezTo>
                <a:cubicBezTo>
                  <a:pt x="881" y="440"/>
                  <a:pt x="885" y="480"/>
                  <a:pt x="874" y="492"/>
                </a:cubicBezTo>
                <a:cubicBezTo>
                  <a:pt x="860" y="507"/>
                  <a:pt x="806" y="527"/>
                  <a:pt x="794" y="540"/>
                </a:cubicBezTo>
                <a:cubicBezTo>
                  <a:pt x="781" y="555"/>
                  <a:pt x="756" y="594"/>
                  <a:pt x="747" y="604"/>
                </a:cubicBezTo>
                <a:cubicBezTo>
                  <a:pt x="725" y="629"/>
                  <a:pt x="706" y="639"/>
                  <a:pt x="683" y="667"/>
                </a:cubicBezTo>
                <a:cubicBezTo>
                  <a:pt x="665" y="688"/>
                  <a:pt x="633" y="731"/>
                  <a:pt x="620" y="746"/>
                </a:cubicBezTo>
                <a:cubicBezTo>
                  <a:pt x="595" y="775"/>
                  <a:pt x="562" y="824"/>
                  <a:pt x="540" y="858"/>
                </a:cubicBezTo>
                <a:cubicBezTo>
                  <a:pt x="533" y="869"/>
                  <a:pt x="535" y="902"/>
                  <a:pt x="524" y="921"/>
                </a:cubicBezTo>
                <a:cubicBezTo>
                  <a:pt x="512" y="941"/>
                  <a:pt x="481" y="976"/>
                  <a:pt x="477" y="984"/>
                </a:cubicBezTo>
                <a:cubicBezTo>
                  <a:pt x="462" y="1015"/>
                  <a:pt x="445" y="1071"/>
                  <a:pt x="429" y="1096"/>
                </a:cubicBezTo>
                <a:cubicBezTo>
                  <a:pt x="410" y="1126"/>
                  <a:pt x="404" y="1158"/>
                  <a:pt x="382" y="1191"/>
                </a:cubicBezTo>
                <a:cubicBezTo>
                  <a:pt x="367" y="1213"/>
                  <a:pt x="335" y="1229"/>
                  <a:pt x="318" y="1254"/>
                </a:cubicBezTo>
                <a:cubicBezTo>
                  <a:pt x="294" y="1290"/>
                  <a:pt x="248" y="1326"/>
                  <a:pt x="223" y="1366"/>
                </a:cubicBezTo>
                <a:cubicBezTo>
                  <a:pt x="212" y="1383"/>
                  <a:pt x="202" y="1424"/>
                  <a:pt x="191" y="1445"/>
                </a:cubicBezTo>
                <a:cubicBezTo>
                  <a:pt x="188" y="1451"/>
                  <a:pt x="167" y="1474"/>
                  <a:pt x="159" y="1492"/>
                </a:cubicBezTo>
                <a:cubicBezTo>
                  <a:pt x="142" y="1532"/>
                  <a:pt x="123" y="1597"/>
                  <a:pt x="112" y="1635"/>
                </a:cubicBezTo>
                <a:cubicBezTo>
                  <a:pt x="105" y="1658"/>
                  <a:pt x="102" y="1677"/>
                  <a:pt x="96" y="1699"/>
                </a:cubicBezTo>
                <a:cubicBezTo>
                  <a:pt x="84" y="1742"/>
                  <a:pt x="74" y="1784"/>
                  <a:pt x="64" y="1826"/>
                </a:cubicBezTo>
                <a:cubicBezTo>
                  <a:pt x="59" y="1846"/>
                  <a:pt x="56" y="1858"/>
                  <a:pt x="48" y="1889"/>
                </a:cubicBezTo>
                <a:cubicBezTo>
                  <a:pt x="40" y="1919"/>
                  <a:pt x="19" y="1973"/>
                  <a:pt x="16" y="2000"/>
                </a:cubicBezTo>
                <a:cubicBezTo>
                  <a:pt x="-13" y="2279"/>
                  <a:pt x="3" y="2581"/>
                  <a:pt x="0" y="2858"/>
                </a:cubicBezTo>
                <a:cubicBezTo>
                  <a:pt x="-2" y="3018"/>
                  <a:pt x="44" y="3183"/>
                  <a:pt x="64" y="3286"/>
                </a:cubicBezTo>
                <a:cubicBezTo>
                  <a:pt x="70" y="3317"/>
                  <a:pt x="71" y="3335"/>
                  <a:pt x="80" y="3366"/>
                </a:cubicBezTo>
                <a:cubicBezTo>
                  <a:pt x="98" y="3426"/>
                  <a:pt x="108" y="3495"/>
                  <a:pt x="128" y="3556"/>
                </a:cubicBezTo>
                <a:cubicBezTo>
                  <a:pt x="139" y="3588"/>
                  <a:pt x="145" y="3618"/>
                  <a:pt x="159" y="3652"/>
                </a:cubicBezTo>
                <a:cubicBezTo>
                  <a:pt x="175" y="3690"/>
                  <a:pt x="192" y="3729"/>
                  <a:pt x="207" y="3763"/>
                </a:cubicBezTo>
                <a:cubicBezTo>
                  <a:pt x="220" y="3792"/>
                  <a:pt x="239" y="3845"/>
                  <a:pt x="254" y="3874"/>
                </a:cubicBezTo>
                <a:cubicBezTo>
                  <a:pt x="281" y="3925"/>
                  <a:pt x="294" y="3918"/>
                  <a:pt x="334" y="3985"/>
                </a:cubicBezTo>
                <a:cubicBezTo>
                  <a:pt x="398" y="4093"/>
                  <a:pt x="449" y="4212"/>
                  <a:pt x="540" y="4302"/>
                </a:cubicBezTo>
                <a:cubicBezTo>
                  <a:pt x="567" y="4329"/>
                  <a:pt x="583" y="4322"/>
                  <a:pt x="620" y="4350"/>
                </a:cubicBezTo>
                <a:cubicBezTo>
                  <a:pt x="679" y="4395"/>
                  <a:pt x="748" y="4407"/>
                  <a:pt x="810" y="4429"/>
                </a:cubicBezTo>
                <a:cubicBezTo>
                  <a:pt x="853" y="4444"/>
                  <a:pt x="896" y="4442"/>
                  <a:pt x="937" y="4461"/>
                </a:cubicBezTo>
                <a:cubicBezTo>
                  <a:pt x="981" y="4481"/>
                  <a:pt x="1040" y="4517"/>
                  <a:pt x="1080" y="4540"/>
                </a:cubicBezTo>
                <a:cubicBezTo>
                  <a:pt x="1106" y="4555"/>
                  <a:pt x="1132" y="4571"/>
                  <a:pt x="1159" y="4588"/>
                </a:cubicBezTo>
                <a:cubicBezTo>
                  <a:pt x="1198" y="4613"/>
                  <a:pt x="1229" y="4645"/>
                  <a:pt x="1270" y="4668"/>
                </a:cubicBezTo>
                <a:cubicBezTo>
                  <a:pt x="1306" y="4689"/>
                  <a:pt x="1298" y="4683"/>
                  <a:pt x="1334" y="4699"/>
                </a:cubicBezTo>
                <a:cubicBezTo>
                  <a:pt x="1363" y="4712"/>
                  <a:pt x="1386" y="4722"/>
                  <a:pt x="1413" y="4731"/>
                </a:cubicBezTo>
                <a:cubicBezTo>
                  <a:pt x="1445" y="4741"/>
                  <a:pt x="1478" y="4735"/>
                  <a:pt x="1509" y="4747"/>
                </a:cubicBezTo>
                <a:cubicBezTo>
                  <a:pt x="1525" y="4753"/>
                  <a:pt x="1554" y="4778"/>
                  <a:pt x="1556" y="4779"/>
                </a:cubicBezTo>
                <a:cubicBezTo>
                  <a:pt x="1601" y="4795"/>
                  <a:pt x="1638" y="4806"/>
                  <a:pt x="1683" y="4826"/>
                </a:cubicBezTo>
                <a:cubicBezTo>
                  <a:pt x="1809" y="4881"/>
                  <a:pt x="1935" y="4951"/>
                  <a:pt x="2064" y="5001"/>
                </a:cubicBezTo>
                <a:cubicBezTo>
                  <a:pt x="2100" y="5015"/>
                  <a:pt x="2136" y="5043"/>
                  <a:pt x="2160" y="5048"/>
                </a:cubicBezTo>
                <a:cubicBezTo>
                  <a:pt x="2270" y="5072"/>
                  <a:pt x="2442" y="5074"/>
                  <a:pt x="2540" y="5080"/>
                </a:cubicBezTo>
                <a:cubicBezTo>
                  <a:pt x="2713" y="5091"/>
                  <a:pt x="2916" y="5096"/>
                  <a:pt x="3080" y="5064"/>
                </a:cubicBezTo>
                <a:cubicBezTo>
                  <a:pt x="3119" y="5056"/>
                  <a:pt x="3170" y="5046"/>
                  <a:pt x="3207" y="5033"/>
                </a:cubicBezTo>
                <a:cubicBezTo>
                  <a:pt x="3234" y="5023"/>
                  <a:pt x="3257" y="5014"/>
                  <a:pt x="3287" y="5001"/>
                </a:cubicBezTo>
                <a:cubicBezTo>
                  <a:pt x="3326" y="4985"/>
                  <a:pt x="3373" y="4959"/>
                  <a:pt x="3414" y="4937"/>
                </a:cubicBezTo>
                <a:cubicBezTo>
                  <a:pt x="3434" y="4926"/>
                  <a:pt x="3479" y="4916"/>
                  <a:pt x="3493" y="4906"/>
                </a:cubicBezTo>
                <a:cubicBezTo>
                  <a:pt x="3519" y="4888"/>
                  <a:pt x="3556" y="4835"/>
                  <a:pt x="3588" y="4810"/>
                </a:cubicBezTo>
                <a:cubicBezTo>
                  <a:pt x="3622" y="4784"/>
                  <a:pt x="3638" y="4760"/>
                  <a:pt x="3668" y="4731"/>
                </a:cubicBezTo>
                <a:cubicBezTo>
                  <a:pt x="3689" y="4711"/>
                  <a:pt x="3709" y="4706"/>
                  <a:pt x="3731" y="4683"/>
                </a:cubicBezTo>
                <a:cubicBezTo>
                  <a:pt x="3754" y="4660"/>
                  <a:pt x="3779" y="4615"/>
                  <a:pt x="3810" y="4588"/>
                </a:cubicBezTo>
                <a:cubicBezTo>
                  <a:pt x="3830" y="4571"/>
                  <a:pt x="3846" y="4565"/>
                  <a:pt x="3874" y="4540"/>
                </a:cubicBezTo>
                <a:cubicBezTo>
                  <a:pt x="3907" y="4511"/>
                  <a:pt x="3939" y="4490"/>
                  <a:pt x="3969" y="4461"/>
                </a:cubicBezTo>
                <a:cubicBezTo>
                  <a:pt x="3995" y="4436"/>
                  <a:pt x="4009" y="4421"/>
                  <a:pt x="4033" y="4398"/>
                </a:cubicBezTo>
                <a:cubicBezTo>
                  <a:pt x="4062" y="4370"/>
                  <a:pt x="4105" y="4339"/>
                  <a:pt x="4128" y="4318"/>
                </a:cubicBezTo>
                <a:cubicBezTo>
                  <a:pt x="4150" y="4298"/>
                  <a:pt x="4178" y="4262"/>
                  <a:pt x="4207" y="4239"/>
                </a:cubicBezTo>
                <a:cubicBezTo>
                  <a:pt x="4236" y="4215"/>
                  <a:pt x="4262" y="4197"/>
                  <a:pt x="4287" y="4175"/>
                </a:cubicBezTo>
                <a:cubicBezTo>
                  <a:pt x="4383" y="4089"/>
                  <a:pt x="4481" y="3976"/>
                  <a:pt x="4541" y="3874"/>
                </a:cubicBezTo>
                <a:cubicBezTo>
                  <a:pt x="4559" y="3843"/>
                  <a:pt x="4556" y="3809"/>
                  <a:pt x="4572" y="3778"/>
                </a:cubicBezTo>
                <a:cubicBezTo>
                  <a:pt x="4588" y="3747"/>
                  <a:pt x="4605" y="3726"/>
                  <a:pt x="4620" y="3699"/>
                </a:cubicBezTo>
                <a:cubicBezTo>
                  <a:pt x="4636" y="3669"/>
                  <a:pt x="4670" y="3635"/>
                  <a:pt x="4684" y="3604"/>
                </a:cubicBezTo>
                <a:cubicBezTo>
                  <a:pt x="4696" y="3578"/>
                  <a:pt x="4721" y="3551"/>
                  <a:pt x="4731" y="3524"/>
                </a:cubicBezTo>
                <a:cubicBezTo>
                  <a:pt x="4766" y="3431"/>
                  <a:pt x="4777" y="3327"/>
                  <a:pt x="4811" y="3239"/>
                </a:cubicBezTo>
                <a:cubicBezTo>
                  <a:pt x="4824" y="3204"/>
                  <a:pt x="4841" y="3166"/>
                  <a:pt x="4858" y="3128"/>
                </a:cubicBezTo>
                <a:cubicBezTo>
                  <a:pt x="4870" y="3102"/>
                  <a:pt x="4893" y="3075"/>
                  <a:pt x="4906" y="3048"/>
                </a:cubicBezTo>
                <a:cubicBezTo>
                  <a:pt x="4924" y="3010"/>
                  <a:pt x="4935" y="2973"/>
                  <a:pt x="4954" y="2937"/>
                </a:cubicBezTo>
                <a:cubicBezTo>
                  <a:pt x="4991" y="2866"/>
                  <a:pt x="5045" y="2794"/>
                  <a:pt x="5065" y="2715"/>
                </a:cubicBezTo>
                <a:cubicBezTo>
                  <a:pt x="5072" y="2687"/>
                  <a:pt x="5076" y="2667"/>
                  <a:pt x="5080" y="2636"/>
                </a:cubicBezTo>
                <a:cubicBezTo>
                  <a:pt x="5113" y="2398"/>
                  <a:pt x="5111" y="2018"/>
                  <a:pt x="5065" y="1810"/>
                </a:cubicBezTo>
                <a:cubicBezTo>
                  <a:pt x="5061" y="1791"/>
                  <a:pt x="5058" y="1786"/>
                  <a:pt x="5049" y="1762"/>
                </a:cubicBezTo>
                <a:cubicBezTo>
                  <a:pt x="5042" y="1743"/>
                  <a:pt x="5022" y="1742"/>
                  <a:pt x="5017" y="1731"/>
                </a:cubicBezTo>
                <a:cubicBezTo>
                  <a:pt x="5007" y="1709"/>
                  <a:pt x="4995" y="1690"/>
                  <a:pt x="4985" y="1667"/>
                </a:cubicBezTo>
                <a:cubicBezTo>
                  <a:pt x="4971" y="1635"/>
                  <a:pt x="4949" y="1605"/>
                  <a:pt x="4938" y="1572"/>
                </a:cubicBezTo>
                <a:cubicBezTo>
                  <a:pt x="4926" y="1537"/>
                  <a:pt x="4933" y="1495"/>
                  <a:pt x="4922" y="1461"/>
                </a:cubicBezTo>
                <a:cubicBezTo>
                  <a:pt x="4913" y="1434"/>
                  <a:pt x="4905" y="1391"/>
                  <a:pt x="4890" y="1366"/>
                </a:cubicBezTo>
                <a:cubicBezTo>
                  <a:pt x="4867" y="1328"/>
                  <a:pt x="4849" y="1333"/>
                  <a:pt x="4826" y="1302"/>
                </a:cubicBezTo>
                <a:cubicBezTo>
                  <a:pt x="4775" y="1233"/>
                  <a:pt x="4705" y="1180"/>
                  <a:pt x="4652" y="1112"/>
                </a:cubicBezTo>
                <a:cubicBezTo>
                  <a:pt x="4636" y="1092"/>
                  <a:pt x="4610" y="1057"/>
                  <a:pt x="4604" y="1048"/>
                </a:cubicBezTo>
                <a:cubicBezTo>
                  <a:pt x="4566" y="985"/>
                  <a:pt x="4541" y="919"/>
                  <a:pt x="4509" y="858"/>
                </a:cubicBezTo>
                <a:cubicBezTo>
                  <a:pt x="4488" y="818"/>
                  <a:pt x="4489" y="796"/>
                  <a:pt x="4461" y="762"/>
                </a:cubicBezTo>
                <a:cubicBezTo>
                  <a:pt x="4437" y="733"/>
                  <a:pt x="4434" y="748"/>
                  <a:pt x="4414" y="730"/>
                </a:cubicBezTo>
                <a:cubicBezTo>
                  <a:pt x="4401" y="718"/>
                  <a:pt x="4373" y="682"/>
                  <a:pt x="4350" y="667"/>
                </a:cubicBezTo>
                <a:cubicBezTo>
                  <a:pt x="4318" y="646"/>
                  <a:pt x="4290" y="642"/>
                  <a:pt x="4255" y="619"/>
                </a:cubicBezTo>
                <a:cubicBezTo>
                  <a:pt x="4195" y="579"/>
                  <a:pt x="4126" y="537"/>
                  <a:pt x="4064" y="492"/>
                </a:cubicBezTo>
                <a:cubicBezTo>
                  <a:pt x="4028" y="466"/>
                  <a:pt x="3983" y="441"/>
                  <a:pt x="3953" y="413"/>
                </a:cubicBezTo>
                <a:cubicBezTo>
                  <a:pt x="3918" y="380"/>
                  <a:pt x="3884" y="319"/>
                  <a:pt x="3858" y="302"/>
                </a:cubicBezTo>
                <a:cubicBezTo>
                  <a:pt x="3826" y="281"/>
                  <a:pt x="3796" y="273"/>
                  <a:pt x="3763" y="254"/>
                </a:cubicBezTo>
                <a:cubicBezTo>
                  <a:pt x="3751" y="247"/>
                  <a:pt x="3699" y="222"/>
                  <a:pt x="3699" y="222"/>
                </a:cubicBezTo>
                <a:cubicBezTo>
                  <a:pt x="3665" y="208"/>
                  <a:pt x="3626" y="190"/>
                  <a:pt x="3588" y="175"/>
                </a:cubicBezTo>
                <a:cubicBezTo>
                  <a:pt x="3526" y="150"/>
                  <a:pt x="3442" y="117"/>
                  <a:pt x="3382" y="96"/>
                </a:cubicBezTo>
                <a:cubicBezTo>
                  <a:pt x="3327" y="77"/>
                  <a:pt x="3265" y="60"/>
                  <a:pt x="3207" y="48"/>
                </a:cubicBezTo>
                <a:cubicBezTo>
                  <a:pt x="3144" y="35"/>
                  <a:pt x="3081" y="39"/>
                  <a:pt x="3017" y="32"/>
                </a:cubicBezTo>
                <a:cubicBezTo>
                  <a:pt x="2951" y="25"/>
                  <a:pt x="2890" y="22"/>
                  <a:pt x="2826" y="16"/>
                </a:cubicBezTo>
                <a:cubicBezTo>
                  <a:pt x="2628" y="-2"/>
                  <a:pt x="2421" y="-12"/>
                  <a:pt x="2223" y="16"/>
                </a:cubicBezTo>
                <a:cubicBezTo>
                  <a:pt x="2167" y="24"/>
                  <a:pt x="2105" y="40"/>
                  <a:pt x="2048" y="48"/>
                </a:cubicBezTo>
                <a:cubicBezTo>
                  <a:pt x="1999" y="55"/>
                  <a:pt x="2011" y="60"/>
                  <a:pt x="1969" y="64"/>
                </a:cubicBezTo>
                <a:cubicBezTo>
                  <a:pt x="1792" y="79"/>
                  <a:pt x="1575" y="54"/>
                  <a:pt x="1445" y="96"/>
                </a:cubicBezTo>
                <a:cubicBezTo>
                  <a:pt x="1408" y="108"/>
                  <a:pt x="1371" y="112"/>
                  <a:pt x="1334" y="127"/>
                </a:cubicBezTo>
                <a:cubicBezTo>
                  <a:pt x="1314" y="135"/>
                  <a:pt x="1274" y="150"/>
                  <a:pt x="1255" y="159"/>
                </a:cubicBezTo>
                <a:cubicBezTo>
                  <a:pt x="1226" y="173"/>
                  <a:pt x="1202" y="197"/>
                  <a:pt x="1175" y="207"/>
                </a:cubicBezTo>
                <a:cubicBezTo>
                  <a:pt x="1127" y="225"/>
                  <a:pt x="1101" y="239"/>
                  <a:pt x="1048" y="254"/>
                </a:cubicBezTo>
                <a:cubicBezTo>
                  <a:pt x="1028" y="260"/>
                  <a:pt x="1005" y="249"/>
                  <a:pt x="985" y="254"/>
                </a:cubicBezTo>
              </a:path>
            </a:pathLst>
          </a:custGeom>
          <a:noFill/>
          <a:ln w="19050" cap="rnd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SMALL WORLD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3645024"/>
            <a:ext cx="8229600" cy="2511936"/>
          </a:xfrm>
        </p:spPr>
        <p:txBody>
          <a:bodyPr/>
          <a:lstStyle/>
          <a:p>
            <a:pPr algn="ctr">
              <a:buNone/>
            </a:pPr>
            <a:r>
              <a:rPr lang="it-IT" cap="all" dirty="0" smtClean="0">
                <a:solidFill>
                  <a:srgbClr val="FF0000"/>
                </a:solidFill>
              </a:rPr>
              <a:t>Componenti “sorgente” </a:t>
            </a:r>
          </a:p>
          <a:p>
            <a:r>
              <a:rPr lang="it-IT" dirty="0" smtClean="0"/>
              <a:t>Costituiscono circa il 24%</a:t>
            </a:r>
          </a:p>
          <a:p>
            <a:pPr lvl="1"/>
            <a:r>
              <a:rPr lang="it-IT" dirty="0" smtClean="0"/>
              <a:t>Puntano (direttamente o indirettamente) verso la componente gigante, ma …</a:t>
            </a:r>
          </a:p>
          <a:p>
            <a:pPr lvl="1"/>
            <a:r>
              <a:rPr lang="it-IT" dirty="0" smtClean="0"/>
              <a:t>… non sono raggiungibili dalla componente gigante.</a:t>
            </a:r>
          </a:p>
          <a:p>
            <a:r>
              <a:rPr lang="it-IT" dirty="0" smtClean="0"/>
              <a:t>Sono le pagine “reiette”.</a:t>
            </a:r>
          </a:p>
          <a:p>
            <a:endParaRPr lang="it-IT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267744" y="1268760"/>
            <a:ext cx="3967336" cy="2293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194" name="Comment 2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2503488" y="1479550"/>
            <a:ext cx="885825" cy="1663700"/>
          </a:xfrm>
          <a:custGeom>
            <a:avLst/>
            <a:gdLst>
              <a:gd name="T0" fmla="+- 0 7874 6953"/>
              <a:gd name="T1" fmla="*/ T0 w 2462"/>
              <a:gd name="T2" fmla="+- 0 4112 4112"/>
              <a:gd name="T3" fmla="*/ 4112 h 4620"/>
              <a:gd name="T4" fmla="+- 0 7850 6953"/>
              <a:gd name="T5" fmla="*/ T4 w 2462"/>
              <a:gd name="T6" fmla="+- 0 4123 4112"/>
              <a:gd name="T7" fmla="*/ 4123 h 4620"/>
              <a:gd name="T8" fmla="+- 0 7824 6953"/>
              <a:gd name="T9" fmla="*/ T8 w 2462"/>
              <a:gd name="T10" fmla="+- 0 4119 4112"/>
              <a:gd name="T11" fmla="*/ 4119 h 4620"/>
              <a:gd name="T12" fmla="+- 0 7810 6953"/>
              <a:gd name="T13" fmla="*/ T12 w 2462"/>
              <a:gd name="T14" fmla="+- 0 4128 4112"/>
              <a:gd name="T15" fmla="*/ 4128 h 4620"/>
              <a:gd name="T16" fmla="+- 0 7768 6953"/>
              <a:gd name="T17" fmla="*/ T16 w 2462"/>
              <a:gd name="T18" fmla="+- 0 4154 4112"/>
              <a:gd name="T19" fmla="*/ 4154 h 4620"/>
              <a:gd name="T20" fmla="+- 0 7767 6953"/>
              <a:gd name="T21" fmla="*/ T20 w 2462"/>
              <a:gd name="T22" fmla="+- 0 4156 4112"/>
              <a:gd name="T23" fmla="*/ 4156 h 4620"/>
              <a:gd name="T24" fmla="+- 0 7731 6953"/>
              <a:gd name="T25" fmla="*/ T24 w 2462"/>
              <a:gd name="T26" fmla="+- 0 4191 4112"/>
              <a:gd name="T27" fmla="*/ 4191 h 4620"/>
              <a:gd name="T28" fmla="+- 0 7698 6953"/>
              <a:gd name="T29" fmla="*/ T28 w 2462"/>
              <a:gd name="T30" fmla="+- 0 4224 4112"/>
              <a:gd name="T31" fmla="*/ 4224 h 4620"/>
              <a:gd name="T32" fmla="+- 0 7664 6953"/>
              <a:gd name="T33" fmla="*/ T32 w 2462"/>
              <a:gd name="T34" fmla="+- 0 4265 4112"/>
              <a:gd name="T35" fmla="*/ 4265 h 4620"/>
              <a:gd name="T36" fmla="+- 0 7636 6953"/>
              <a:gd name="T37" fmla="*/ T36 w 2462"/>
              <a:gd name="T38" fmla="+- 0 4302 4112"/>
              <a:gd name="T39" fmla="*/ 4302 h 4620"/>
              <a:gd name="T40" fmla="+- 0 7620 6953"/>
              <a:gd name="T41" fmla="*/ T40 w 2462"/>
              <a:gd name="T42" fmla="+- 0 4322 4112"/>
              <a:gd name="T43" fmla="*/ 4322 h 4620"/>
              <a:gd name="T44" fmla="+- 0 7617 6953"/>
              <a:gd name="T45" fmla="*/ T44 w 2462"/>
              <a:gd name="T46" fmla="+- 0 4347 4112"/>
              <a:gd name="T47" fmla="*/ 4347 h 4620"/>
              <a:gd name="T48" fmla="+- 0 7604 6953"/>
              <a:gd name="T49" fmla="*/ T48 w 2462"/>
              <a:gd name="T50" fmla="+- 0 4366 4112"/>
              <a:gd name="T51" fmla="*/ 4366 h 4620"/>
              <a:gd name="T52" fmla="+- 0 7595 6953"/>
              <a:gd name="T53" fmla="*/ T52 w 2462"/>
              <a:gd name="T54" fmla="+- 0 4378 4112"/>
              <a:gd name="T55" fmla="*/ 4378 h 4620"/>
              <a:gd name="T56" fmla="+- 0 7572 6953"/>
              <a:gd name="T57" fmla="*/ T56 w 2462"/>
              <a:gd name="T58" fmla="+- 0 4404 4112"/>
              <a:gd name="T59" fmla="*/ 4404 h 4620"/>
              <a:gd name="T60" fmla="+- 0 7556 6953"/>
              <a:gd name="T61" fmla="*/ T60 w 2462"/>
              <a:gd name="T62" fmla="+- 0 4429 4112"/>
              <a:gd name="T63" fmla="*/ 4429 h 4620"/>
              <a:gd name="T64" fmla="+- 0 7529 6953"/>
              <a:gd name="T65" fmla="*/ T64 w 2462"/>
              <a:gd name="T66" fmla="+- 0 4469 4112"/>
              <a:gd name="T67" fmla="*/ 4469 h 4620"/>
              <a:gd name="T68" fmla="+- 0 7499 6953"/>
              <a:gd name="T69" fmla="*/ T68 w 2462"/>
              <a:gd name="T70" fmla="+- 0 4514 4112"/>
              <a:gd name="T71" fmla="*/ 4514 h 4620"/>
              <a:gd name="T72" fmla="+- 0 7477 6953"/>
              <a:gd name="T73" fmla="*/ T72 w 2462"/>
              <a:gd name="T74" fmla="+- 0 4556 4112"/>
              <a:gd name="T75" fmla="*/ 4556 h 4620"/>
              <a:gd name="T76" fmla="+- 0 7461 6953"/>
              <a:gd name="T77" fmla="*/ T76 w 2462"/>
              <a:gd name="T78" fmla="+- 0 4588 4112"/>
              <a:gd name="T79" fmla="*/ 4588 h 4620"/>
              <a:gd name="T80" fmla="+- 0 7451 6953"/>
              <a:gd name="T81" fmla="*/ T80 w 2462"/>
              <a:gd name="T82" fmla="+- 0 4632 4112"/>
              <a:gd name="T83" fmla="*/ 4632 h 4620"/>
              <a:gd name="T84" fmla="+- 0 7430 6953"/>
              <a:gd name="T85" fmla="*/ T84 w 2462"/>
              <a:gd name="T86" fmla="+- 0 4667 4112"/>
              <a:gd name="T87" fmla="*/ 4667 h 4620"/>
              <a:gd name="T88" fmla="+- 0 7395 6953"/>
              <a:gd name="T89" fmla="*/ T88 w 2462"/>
              <a:gd name="T90" fmla="+- 0 4727 4112"/>
              <a:gd name="T91" fmla="*/ 4727 h 4620"/>
              <a:gd name="T92" fmla="+- 0 7339 6953"/>
              <a:gd name="T93" fmla="*/ T92 w 2462"/>
              <a:gd name="T94" fmla="+- 0 4770 4112"/>
              <a:gd name="T95" fmla="*/ 4770 h 4620"/>
              <a:gd name="T96" fmla="+- 0 7302 6953"/>
              <a:gd name="T97" fmla="*/ T96 w 2462"/>
              <a:gd name="T98" fmla="+- 0 4826 4112"/>
              <a:gd name="T99" fmla="*/ 4826 h 4620"/>
              <a:gd name="T100" fmla="+- 0 7282 6953"/>
              <a:gd name="T101" fmla="*/ T100 w 2462"/>
              <a:gd name="T102" fmla="+- 0 4856 4112"/>
              <a:gd name="T103" fmla="*/ 4856 h 4620"/>
              <a:gd name="T104" fmla="+- 0 7262 6953"/>
              <a:gd name="T105" fmla="*/ T104 w 2462"/>
              <a:gd name="T106" fmla="+- 0 4900 4112"/>
              <a:gd name="T107" fmla="*/ 4900 h 4620"/>
              <a:gd name="T108" fmla="+- 0 7255 6953"/>
              <a:gd name="T109" fmla="*/ T108 w 2462"/>
              <a:gd name="T110" fmla="+- 0 4921 4112"/>
              <a:gd name="T111" fmla="*/ 4921 h 4620"/>
              <a:gd name="T112" fmla="+- 0 7244 6953"/>
              <a:gd name="T113" fmla="*/ T112 w 2462"/>
              <a:gd name="T114" fmla="+- 0 4954 4112"/>
              <a:gd name="T115" fmla="*/ 4954 h 4620"/>
              <a:gd name="T116" fmla="+- 0 7251 6953"/>
              <a:gd name="T117" fmla="*/ T116 w 2462"/>
              <a:gd name="T118" fmla="+- 0 4999 4112"/>
              <a:gd name="T119" fmla="*/ 4999 h 4620"/>
              <a:gd name="T120" fmla="+- 0 7239 6953"/>
              <a:gd name="T121" fmla="*/ T120 w 2462"/>
              <a:gd name="T122" fmla="+- 0 5032 4112"/>
              <a:gd name="T123" fmla="*/ 5032 h 4620"/>
              <a:gd name="T124" fmla="+- 0 7228 6953"/>
              <a:gd name="T125" fmla="*/ T124 w 2462"/>
              <a:gd name="T126" fmla="+- 0 5062 4112"/>
              <a:gd name="T127" fmla="*/ 5062 h 4620"/>
              <a:gd name="T128" fmla="+- 0 7204 6953"/>
              <a:gd name="T129" fmla="*/ T128 w 2462"/>
              <a:gd name="T130" fmla="+- 0 5100 4112"/>
              <a:gd name="T131" fmla="*/ 5100 h 4620"/>
              <a:gd name="T132" fmla="+- 0 7191 6953"/>
              <a:gd name="T133" fmla="*/ T132 w 2462"/>
              <a:gd name="T134" fmla="+- 0 5128 4112"/>
              <a:gd name="T135" fmla="*/ 5128 h 4620"/>
              <a:gd name="T136" fmla="+- 0 7170 6953"/>
              <a:gd name="T137" fmla="*/ T136 w 2462"/>
              <a:gd name="T138" fmla="+- 0 5173 4112"/>
              <a:gd name="T139" fmla="*/ 5173 h 4620"/>
              <a:gd name="T140" fmla="+- 0 7142 6953"/>
              <a:gd name="T141" fmla="*/ T140 w 2462"/>
              <a:gd name="T142" fmla="+- 0 5208 4112"/>
              <a:gd name="T143" fmla="*/ 5208 h 4620"/>
              <a:gd name="T144" fmla="+- 0 7128 6953"/>
              <a:gd name="T145" fmla="*/ T144 w 2462"/>
              <a:gd name="T146" fmla="+- 0 5255 4112"/>
              <a:gd name="T147" fmla="*/ 5255 h 4620"/>
              <a:gd name="T148" fmla="+- 0 7118 6953"/>
              <a:gd name="T149" fmla="*/ T148 w 2462"/>
              <a:gd name="T150" fmla="+- 0 5291 4112"/>
              <a:gd name="T151" fmla="*/ 5291 h 4620"/>
              <a:gd name="T152" fmla="+- 0 7103 6953"/>
              <a:gd name="T153" fmla="*/ T152 w 2462"/>
              <a:gd name="T154" fmla="+- 0 5318 4112"/>
              <a:gd name="T155" fmla="*/ 5318 h 4620"/>
              <a:gd name="T156" fmla="+- 0 7096 6953"/>
              <a:gd name="T157" fmla="*/ T156 w 2462"/>
              <a:gd name="T158" fmla="+- 0 5350 4112"/>
              <a:gd name="T159" fmla="*/ 5350 h 4620"/>
              <a:gd name="T160" fmla="+- 0 7079 6953"/>
              <a:gd name="T161" fmla="*/ T160 w 2462"/>
              <a:gd name="T162" fmla="+- 0 5428 4112"/>
              <a:gd name="T163" fmla="*/ 5428 h 4620"/>
              <a:gd name="T164" fmla="+- 0 7088 6953"/>
              <a:gd name="T165" fmla="*/ T164 w 2462"/>
              <a:gd name="T166" fmla="+- 0 5510 4112"/>
              <a:gd name="T167" fmla="*/ 5510 h 4620"/>
              <a:gd name="T168" fmla="+- 0 7064 6953"/>
              <a:gd name="T169" fmla="*/ T168 w 2462"/>
              <a:gd name="T170" fmla="+- 0 5588 4112"/>
              <a:gd name="T171" fmla="*/ 5588 h 4620"/>
              <a:gd name="T172" fmla="+- 0 7048 6953"/>
              <a:gd name="T173" fmla="*/ T172 w 2462"/>
              <a:gd name="T174" fmla="+- 0 5639 4112"/>
              <a:gd name="T175" fmla="*/ 5639 h 4620"/>
              <a:gd name="T176" fmla="+- 0 7023 6953"/>
              <a:gd name="T177" fmla="*/ T176 w 2462"/>
              <a:gd name="T178" fmla="+- 0 5666 4112"/>
              <a:gd name="T179" fmla="*/ 5666 h 4620"/>
              <a:gd name="T180" fmla="+- 0 7017 6953"/>
              <a:gd name="T181" fmla="*/ T180 w 2462"/>
              <a:gd name="T182" fmla="+- 0 5731 4112"/>
              <a:gd name="T183" fmla="*/ 5731 h 4620"/>
              <a:gd name="T184" fmla="+- 0 6998 6953"/>
              <a:gd name="T185" fmla="*/ T184 w 2462"/>
              <a:gd name="T186" fmla="+- 0 5939 4112"/>
              <a:gd name="T187" fmla="*/ 5939 h 4620"/>
              <a:gd name="T188" fmla="+- 0 7000 6953"/>
              <a:gd name="T189" fmla="*/ T188 w 2462"/>
              <a:gd name="T190" fmla="+- 0 6166 4112"/>
              <a:gd name="T191" fmla="*/ 6166 h 4620"/>
              <a:gd name="T192" fmla="+- 0 6985 6953"/>
              <a:gd name="T193" fmla="*/ T192 w 2462"/>
              <a:gd name="T194" fmla="+- 0 6366 4112"/>
              <a:gd name="T195" fmla="*/ 6366 h 4620"/>
              <a:gd name="T196" fmla="+- 0 6977 6953"/>
              <a:gd name="T197" fmla="*/ T196 w 2462"/>
              <a:gd name="T198" fmla="+- 0 6468 4112"/>
              <a:gd name="T199" fmla="*/ 6468 h 4620"/>
              <a:gd name="T200" fmla="+- 0 6973 6953"/>
              <a:gd name="T201" fmla="*/ T200 w 2462"/>
              <a:gd name="T202" fmla="+- 0 6566 4112"/>
              <a:gd name="T203" fmla="*/ 6566 h 4620"/>
              <a:gd name="T204" fmla="+- 0 6969 6953"/>
              <a:gd name="T205" fmla="*/ T204 w 2462"/>
              <a:gd name="T206" fmla="+- 0 6668 4112"/>
              <a:gd name="T207" fmla="*/ 6668 h 4620"/>
              <a:gd name="T208" fmla="+- 0 6964 6953"/>
              <a:gd name="T209" fmla="*/ T208 w 2462"/>
              <a:gd name="T210" fmla="+- 0 6791 4112"/>
              <a:gd name="T211" fmla="*/ 6791 h 4620"/>
              <a:gd name="T212" fmla="+- 0 6957 6953"/>
              <a:gd name="T213" fmla="*/ T212 w 2462"/>
              <a:gd name="T214" fmla="+- 0 6937 4112"/>
              <a:gd name="T215" fmla="*/ 6937 h 4620"/>
              <a:gd name="T216" fmla="+- 0 6953 6953"/>
              <a:gd name="T217" fmla="*/ T216 w 2462"/>
              <a:gd name="T218" fmla="+- 0 7048 4112"/>
              <a:gd name="T219" fmla="*/ 7048 h 4620"/>
              <a:gd name="T220" fmla="+- 0 6942 6953"/>
              <a:gd name="T221" fmla="*/ T220 w 2462"/>
              <a:gd name="T222" fmla="+- 0 7376 4112"/>
              <a:gd name="T223" fmla="*/ 7376 h 4620"/>
              <a:gd name="T224" fmla="+- 0 6871 6953"/>
              <a:gd name="T225" fmla="*/ T224 w 2462"/>
              <a:gd name="T226" fmla="+- 0 7857 4112"/>
              <a:gd name="T227" fmla="*/ 7857 h 4620"/>
              <a:gd name="T228" fmla="+- 0 7001 6953"/>
              <a:gd name="T229" fmla="*/ T228 w 2462"/>
              <a:gd name="T230" fmla="+- 0 8144 4112"/>
              <a:gd name="T231" fmla="*/ 8144 h 4620"/>
              <a:gd name="T232" fmla="+- 0 7021 6953"/>
              <a:gd name="T233" fmla="*/ T232 w 2462"/>
              <a:gd name="T234" fmla="+- 0 8188 4112"/>
              <a:gd name="T235" fmla="*/ 8188 h 4620"/>
              <a:gd name="T236" fmla="+- 0 7054 6953"/>
              <a:gd name="T237" fmla="*/ T236 w 2462"/>
              <a:gd name="T238" fmla="+- 0 8217 4112"/>
              <a:gd name="T239" fmla="*/ 8217 h 4620"/>
              <a:gd name="T240" fmla="+- 0 7080 6953"/>
              <a:gd name="T241" fmla="*/ T240 w 2462"/>
              <a:gd name="T242" fmla="+- 0 8255 4112"/>
              <a:gd name="T243" fmla="*/ 8255 h 4620"/>
              <a:gd name="T244" fmla="+- 0 7095 6953"/>
              <a:gd name="T245" fmla="*/ T244 w 2462"/>
              <a:gd name="T246" fmla="+- 0 8277 4112"/>
              <a:gd name="T247" fmla="*/ 8277 h 4620"/>
              <a:gd name="T248" fmla="+- 0 7130 6953"/>
              <a:gd name="T249" fmla="*/ T248 w 2462"/>
              <a:gd name="T250" fmla="+- 0 8302 4112"/>
              <a:gd name="T251" fmla="*/ 8302 h 4620"/>
              <a:gd name="T252" fmla="+- 0 7144 6953"/>
              <a:gd name="T253" fmla="*/ T252 w 2462"/>
              <a:gd name="T254" fmla="+- 0 8318 4112"/>
              <a:gd name="T255" fmla="*/ 8318 h 462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  <a:cxn ang="0">
                <a:pos x="T145" y="T147"/>
              </a:cxn>
              <a:cxn ang="0">
                <a:pos x="T149" y="T151"/>
              </a:cxn>
              <a:cxn ang="0">
                <a:pos x="T153" y="T155"/>
              </a:cxn>
              <a:cxn ang="0">
                <a:pos x="T157" y="T159"/>
              </a:cxn>
              <a:cxn ang="0">
                <a:pos x="T161" y="T163"/>
              </a:cxn>
              <a:cxn ang="0">
                <a:pos x="T165" y="T167"/>
              </a:cxn>
              <a:cxn ang="0">
                <a:pos x="T169" y="T171"/>
              </a:cxn>
              <a:cxn ang="0">
                <a:pos x="T173" y="T175"/>
              </a:cxn>
              <a:cxn ang="0">
                <a:pos x="T177" y="T179"/>
              </a:cxn>
              <a:cxn ang="0">
                <a:pos x="T181" y="T183"/>
              </a:cxn>
              <a:cxn ang="0">
                <a:pos x="T185" y="T187"/>
              </a:cxn>
              <a:cxn ang="0">
                <a:pos x="T189" y="T191"/>
              </a:cxn>
              <a:cxn ang="0">
                <a:pos x="T193" y="T195"/>
              </a:cxn>
              <a:cxn ang="0">
                <a:pos x="T197" y="T199"/>
              </a:cxn>
              <a:cxn ang="0">
                <a:pos x="T201" y="T203"/>
              </a:cxn>
              <a:cxn ang="0">
                <a:pos x="T205" y="T207"/>
              </a:cxn>
              <a:cxn ang="0">
                <a:pos x="T209" y="T211"/>
              </a:cxn>
              <a:cxn ang="0">
                <a:pos x="T213" y="T215"/>
              </a:cxn>
              <a:cxn ang="0">
                <a:pos x="T217" y="T219"/>
              </a:cxn>
              <a:cxn ang="0">
                <a:pos x="T221" y="T223"/>
              </a:cxn>
              <a:cxn ang="0">
                <a:pos x="T225" y="T227"/>
              </a:cxn>
              <a:cxn ang="0">
                <a:pos x="T229" y="T231"/>
              </a:cxn>
              <a:cxn ang="0">
                <a:pos x="T233" y="T235"/>
              </a:cxn>
              <a:cxn ang="0">
                <a:pos x="T237" y="T239"/>
              </a:cxn>
              <a:cxn ang="0">
                <a:pos x="T241" y="T243"/>
              </a:cxn>
              <a:cxn ang="0">
                <a:pos x="T245" y="T247"/>
              </a:cxn>
              <a:cxn ang="0">
                <a:pos x="T249" y="T251"/>
              </a:cxn>
              <a:cxn ang="0">
                <a:pos x="T253" y="T255"/>
              </a:cxn>
            </a:cxnLst>
            <a:rect l="0" t="0" r="r" b="b"/>
            <a:pathLst>
              <a:path w="2462" h="4620" extrusionOk="0">
                <a:moveTo>
                  <a:pt x="921" y="0"/>
                </a:moveTo>
                <a:cubicBezTo>
                  <a:pt x="897" y="11"/>
                  <a:pt x="871" y="7"/>
                  <a:pt x="857" y="16"/>
                </a:cubicBezTo>
                <a:cubicBezTo>
                  <a:pt x="815" y="42"/>
                  <a:pt x="814" y="44"/>
                  <a:pt x="778" y="79"/>
                </a:cubicBezTo>
                <a:cubicBezTo>
                  <a:pt x="745" y="112"/>
                  <a:pt x="711" y="153"/>
                  <a:pt x="683" y="190"/>
                </a:cubicBezTo>
                <a:cubicBezTo>
                  <a:pt x="667" y="210"/>
                  <a:pt x="664" y="235"/>
                  <a:pt x="651" y="254"/>
                </a:cubicBezTo>
                <a:cubicBezTo>
                  <a:pt x="642" y="266"/>
                  <a:pt x="619" y="292"/>
                  <a:pt x="603" y="317"/>
                </a:cubicBezTo>
                <a:cubicBezTo>
                  <a:pt x="576" y="357"/>
                  <a:pt x="546" y="402"/>
                  <a:pt x="524" y="444"/>
                </a:cubicBezTo>
                <a:cubicBezTo>
                  <a:pt x="508" y="476"/>
                  <a:pt x="498" y="520"/>
                  <a:pt x="477" y="555"/>
                </a:cubicBezTo>
                <a:cubicBezTo>
                  <a:pt x="442" y="615"/>
                  <a:pt x="386" y="658"/>
                  <a:pt x="349" y="714"/>
                </a:cubicBezTo>
                <a:cubicBezTo>
                  <a:pt x="329" y="744"/>
                  <a:pt x="309" y="788"/>
                  <a:pt x="302" y="809"/>
                </a:cubicBezTo>
                <a:cubicBezTo>
                  <a:pt x="291" y="842"/>
                  <a:pt x="298" y="887"/>
                  <a:pt x="286" y="920"/>
                </a:cubicBezTo>
                <a:cubicBezTo>
                  <a:pt x="275" y="950"/>
                  <a:pt x="251" y="988"/>
                  <a:pt x="238" y="1016"/>
                </a:cubicBezTo>
                <a:cubicBezTo>
                  <a:pt x="217" y="1061"/>
                  <a:pt x="189" y="1096"/>
                  <a:pt x="175" y="1143"/>
                </a:cubicBezTo>
                <a:cubicBezTo>
                  <a:pt x="165" y="1179"/>
                  <a:pt x="150" y="1206"/>
                  <a:pt x="143" y="1238"/>
                </a:cubicBezTo>
                <a:cubicBezTo>
                  <a:pt x="126" y="1316"/>
                  <a:pt x="135" y="1398"/>
                  <a:pt x="111" y="1476"/>
                </a:cubicBezTo>
                <a:cubicBezTo>
                  <a:pt x="95" y="1527"/>
                  <a:pt x="70" y="1554"/>
                  <a:pt x="64" y="1619"/>
                </a:cubicBezTo>
                <a:cubicBezTo>
                  <a:pt x="45" y="1827"/>
                  <a:pt x="47" y="2054"/>
                  <a:pt x="32" y="2254"/>
                </a:cubicBezTo>
                <a:cubicBezTo>
                  <a:pt x="24" y="2356"/>
                  <a:pt x="20" y="2454"/>
                  <a:pt x="16" y="2556"/>
                </a:cubicBezTo>
                <a:cubicBezTo>
                  <a:pt x="11" y="2679"/>
                  <a:pt x="4" y="2825"/>
                  <a:pt x="0" y="2936"/>
                </a:cubicBezTo>
                <a:cubicBezTo>
                  <a:pt x="-11" y="3264"/>
                  <a:pt x="-82" y="3745"/>
                  <a:pt x="48" y="4032"/>
                </a:cubicBezTo>
                <a:cubicBezTo>
                  <a:pt x="68" y="4076"/>
                  <a:pt x="101" y="4105"/>
                  <a:pt x="127" y="4143"/>
                </a:cubicBezTo>
                <a:cubicBezTo>
                  <a:pt x="142" y="4165"/>
                  <a:pt x="177" y="4190"/>
                  <a:pt x="191" y="4206"/>
                </a:cubicBezTo>
                <a:cubicBezTo>
                  <a:pt x="207" y="4225"/>
                  <a:pt x="217" y="4234"/>
                  <a:pt x="238" y="4254"/>
                </a:cubicBezTo>
                <a:cubicBezTo>
                  <a:pt x="279" y="4294"/>
                  <a:pt x="319" y="4359"/>
                  <a:pt x="365" y="4397"/>
                </a:cubicBezTo>
                <a:cubicBezTo>
                  <a:pt x="421" y="4443"/>
                  <a:pt x="512" y="4496"/>
                  <a:pt x="572" y="4524"/>
                </a:cubicBezTo>
                <a:cubicBezTo>
                  <a:pt x="624" y="4548"/>
                  <a:pt x="678" y="4559"/>
                  <a:pt x="731" y="4572"/>
                </a:cubicBezTo>
                <a:cubicBezTo>
                  <a:pt x="809" y="4590"/>
                  <a:pt x="889" y="4593"/>
                  <a:pt x="969" y="4603"/>
                </a:cubicBezTo>
                <a:cubicBezTo>
                  <a:pt x="1054" y="4614"/>
                  <a:pt x="1137" y="4618"/>
                  <a:pt x="1223" y="4619"/>
                </a:cubicBezTo>
                <a:cubicBezTo>
                  <a:pt x="1399" y="4621"/>
                  <a:pt x="1584" y="4632"/>
                  <a:pt x="1747" y="4588"/>
                </a:cubicBezTo>
                <a:cubicBezTo>
                  <a:pt x="1815" y="4570"/>
                  <a:pt x="1863" y="4537"/>
                  <a:pt x="1921" y="4508"/>
                </a:cubicBezTo>
                <a:cubicBezTo>
                  <a:pt x="1973" y="4482"/>
                  <a:pt x="2030" y="4450"/>
                  <a:pt x="2080" y="4429"/>
                </a:cubicBezTo>
                <a:cubicBezTo>
                  <a:pt x="2106" y="4418"/>
                  <a:pt x="2136" y="4431"/>
                  <a:pt x="2159" y="4413"/>
                </a:cubicBezTo>
                <a:cubicBezTo>
                  <a:pt x="2184" y="4394"/>
                  <a:pt x="2182" y="4356"/>
                  <a:pt x="2207" y="4334"/>
                </a:cubicBezTo>
                <a:cubicBezTo>
                  <a:pt x="2232" y="4313"/>
                  <a:pt x="2256" y="4302"/>
                  <a:pt x="2270" y="4286"/>
                </a:cubicBezTo>
                <a:cubicBezTo>
                  <a:pt x="2300" y="4253"/>
                  <a:pt x="2326" y="4223"/>
                  <a:pt x="2350" y="4191"/>
                </a:cubicBezTo>
                <a:cubicBezTo>
                  <a:pt x="2362" y="4174"/>
                  <a:pt x="2403" y="4133"/>
                  <a:pt x="2413" y="4111"/>
                </a:cubicBezTo>
                <a:cubicBezTo>
                  <a:pt x="2423" y="4090"/>
                  <a:pt x="2439" y="4058"/>
                  <a:pt x="2445" y="4032"/>
                </a:cubicBezTo>
                <a:cubicBezTo>
                  <a:pt x="2474" y="3901"/>
                  <a:pt x="2441" y="3694"/>
                  <a:pt x="2429" y="3587"/>
                </a:cubicBezTo>
                <a:cubicBezTo>
                  <a:pt x="2422" y="3524"/>
                  <a:pt x="2422" y="3460"/>
                  <a:pt x="2413" y="3397"/>
                </a:cubicBezTo>
                <a:cubicBezTo>
                  <a:pt x="2403" y="3329"/>
                  <a:pt x="2397" y="3275"/>
                  <a:pt x="2381" y="3206"/>
                </a:cubicBezTo>
                <a:cubicBezTo>
                  <a:pt x="2372" y="3169"/>
                  <a:pt x="2361" y="3131"/>
                  <a:pt x="2350" y="3095"/>
                </a:cubicBezTo>
                <a:cubicBezTo>
                  <a:pt x="2347" y="3085"/>
                  <a:pt x="2325" y="3030"/>
                  <a:pt x="2318" y="3000"/>
                </a:cubicBezTo>
                <a:cubicBezTo>
                  <a:pt x="2311" y="2968"/>
                  <a:pt x="2305" y="2938"/>
                  <a:pt x="2302" y="2905"/>
                </a:cubicBezTo>
                <a:cubicBezTo>
                  <a:pt x="2277" y="2639"/>
                  <a:pt x="2288" y="2341"/>
                  <a:pt x="2318" y="2079"/>
                </a:cubicBezTo>
                <a:cubicBezTo>
                  <a:pt x="2324" y="2026"/>
                  <a:pt x="2327" y="1973"/>
                  <a:pt x="2334" y="1920"/>
                </a:cubicBezTo>
                <a:cubicBezTo>
                  <a:pt x="2338" y="1887"/>
                  <a:pt x="2342" y="1856"/>
                  <a:pt x="2350" y="1825"/>
                </a:cubicBezTo>
                <a:cubicBezTo>
                  <a:pt x="2355" y="1805"/>
                  <a:pt x="2381" y="1748"/>
                  <a:pt x="2381" y="1746"/>
                </a:cubicBezTo>
                <a:cubicBezTo>
                  <a:pt x="2389" y="1701"/>
                  <a:pt x="2406" y="1642"/>
                  <a:pt x="2413" y="1603"/>
                </a:cubicBezTo>
                <a:cubicBezTo>
                  <a:pt x="2426" y="1531"/>
                  <a:pt x="2452" y="1452"/>
                  <a:pt x="2461" y="1381"/>
                </a:cubicBezTo>
                <a:cubicBezTo>
                  <a:pt x="2480" y="1241"/>
                  <a:pt x="2439" y="1083"/>
                  <a:pt x="2397" y="952"/>
                </a:cubicBezTo>
                <a:cubicBezTo>
                  <a:pt x="2337" y="762"/>
                  <a:pt x="2269" y="588"/>
                  <a:pt x="2207" y="396"/>
                </a:cubicBezTo>
                <a:cubicBezTo>
                  <a:pt x="2163" y="260"/>
                  <a:pt x="2142" y="182"/>
                  <a:pt x="2048" y="95"/>
                </a:cubicBezTo>
                <a:cubicBezTo>
                  <a:pt x="2030" y="78"/>
                  <a:pt x="1975" y="55"/>
                  <a:pt x="1953" y="47"/>
                </a:cubicBezTo>
                <a:cubicBezTo>
                  <a:pt x="1920" y="36"/>
                  <a:pt x="1861" y="34"/>
                  <a:pt x="1826" y="31"/>
                </a:cubicBezTo>
                <a:cubicBezTo>
                  <a:pt x="1504" y="3"/>
                  <a:pt x="1166" y="31"/>
                  <a:pt x="842" y="31"/>
                </a:cubicBezTo>
              </a:path>
            </a:pathLst>
          </a:custGeom>
          <a:noFill/>
          <a:ln w="19050" cap="rnd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SMALL WORLD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3645024"/>
            <a:ext cx="8229600" cy="2511936"/>
          </a:xfrm>
        </p:spPr>
        <p:txBody>
          <a:bodyPr/>
          <a:lstStyle/>
          <a:p>
            <a:pPr algn="ctr">
              <a:buNone/>
            </a:pPr>
            <a:r>
              <a:rPr lang="it-IT" cap="all" dirty="0" smtClean="0">
                <a:solidFill>
                  <a:srgbClr val="FF0000"/>
                </a:solidFill>
              </a:rPr>
              <a:t>Componenti “pozzo” </a:t>
            </a:r>
          </a:p>
          <a:p>
            <a:r>
              <a:rPr lang="it-IT" dirty="0" smtClean="0"/>
              <a:t>Costituiscono circa il 24%</a:t>
            </a:r>
          </a:p>
          <a:p>
            <a:pPr lvl="1"/>
            <a:r>
              <a:rPr lang="it-IT" dirty="0" smtClean="0"/>
              <a:t>Sono raggiungibili dalla componente gigante, ma …</a:t>
            </a:r>
          </a:p>
          <a:p>
            <a:pPr lvl="1"/>
            <a:r>
              <a:rPr lang="it-IT" dirty="0" smtClean="0"/>
              <a:t>… da esse non si può tornare indietro.</a:t>
            </a:r>
          </a:p>
          <a:p>
            <a:r>
              <a:rPr lang="it-IT" dirty="0" smtClean="0"/>
              <a:t>In questa categoria rientra la maggior parte dei documenti senza link.</a:t>
            </a:r>
          </a:p>
          <a:p>
            <a:endParaRPr lang="it-IT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267744" y="1268760"/>
            <a:ext cx="3967336" cy="2293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218" name="Comment 2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5149850" y="1479550"/>
            <a:ext cx="828675" cy="1674813"/>
          </a:xfrm>
          <a:custGeom>
            <a:avLst/>
            <a:gdLst>
              <a:gd name="T0" fmla="+- 0 15780 14303"/>
              <a:gd name="T1" fmla="*/ T0 w 2303"/>
              <a:gd name="T2" fmla="+- 0 4699 4112"/>
              <a:gd name="T3" fmla="*/ 4699 h 4652"/>
              <a:gd name="T4" fmla="+- 0 15713 14303"/>
              <a:gd name="T5" fmla="*/ T4 w 2303"/>
              <a:gd name="T6" fmla="+- 0 4716 4112"/>
              <a:gd name="T7" fmla="*/ 4716 h 4652"/>
              <a:gd name="T8" fmla="+- 0 15640 14303"/>
              <a:gd name="T9" fmla="*/ T8 w 2303"/>
              <a:gd name="T10" fmla="+- 0 4721 4112"/>
              <a:gd name="T11" fmla="*/ 4721 h 4652"/>
              <a:gd name="T12" fmla="+- 0 15573 14303"/>
              <a:gd name="T13" fmla="*/ T12 w 2303"/>
              <a:gd name="T14" fmla="+- 0 4747 4112"/>
              <a:gd name="T15" fmla="*/ 4747 h 4652"/>
              <a:gd name="T16" fmla="+- 0 15520 14303"/>
              <a:gd name="T17" fmla="*/ T16 w 2303"/>
              <a:gd name="T18" fmla="+- 0 4767 4112"/>
              <a:gd name="T19" fmla="*/ 4767 h 4652"/>
              <a:gd name="T20" fmla="+- 0 15466 14303"/>
              <a:gd name="T21" fmla="*/ T20 w 2303"/>
              <a:gd name="T22" fmla="+- 0 4788 4112"/>
              <a:gd name="T23" fmla="*/ 4788 h 4652"/>
              <a:gd name="T24" fmla="+- 0 15415 14303"/>
              <a:gd name="T25" fmla="*/ T24 w 2303"/>
              <a:gd name="T26" fmla="+- 0 4810 4112"/>
              <a:gd name="T27" fmla="*/ 4810 h 4652"/>
              <a:gd name="T28" fmla="+- 0 15306 14303"/>
              <a:gd name="T29" fmla="*/ T28 w 2303"/>
              <a:gd name="T30" fmla="+- 0 4857 4112"/>
              <a:gd name="T31" fmla="*/ 4857 h 4652"/>
              <a:gd name="T32" fmla="+- 0 15201 14303"/>
              <a:gd name="T33" fmla="*/ T32 w 2303"/>
              <a:gd name="T34" fmla="+- 0 4917 4112"/>
              <a:gd name="T35" fmla="*/ 4917 h 4652"/>
              <a:gd name="T36" fmla="+- 0 15097 14303"/>
              <a:gd name="T37" fmla="*/ T36 w 2303"/>
              <a:gd name="T38" fmla="+- 0 4969 4112"/>
              <a:gd name="T39" fmla="*/ 4969 h 4652"/>
              <a:gd name="T40" fmla="+- 0 15043 14303"/>
              <a:gd name="T41" fmla="*/ T40 w 2303"/>
              <a:gd name="T42" fmla="+- 0 4996 4112"/>
              <a:gd name="T43" fmla="*/ 4996 h 4652"/>
              <a:gd name="T44" fmla="+- 0 15005 14303"/>
              <a:gd name="T45" fmla="*/ T44 w 2303"/>
              <a:gd name="T46" fmla="+- 0 5032 4112"/>
              <a:gd name="T47" fmla="*/ 5032 h 4652"/>
              <a:gd name="T48" fmla="+- 0 14954 14303"/>
              <a:gd name="T49" fmla="*/ T48 w 2303"/>
              <a:gd name="T50" fmla="+- 0 5064 4112"/>
              <a:gd name="T51" fmla="*/ 5064 h 4652"/>
              <a:gd name="T52" fmla="+- 0 14903 14303"/>
              <a:gd name="T53" fmla="*/ T52 w 2303"/>
              <a:gd name="T54" fmla="+- 0 5096 4112"/>
              <a:gd name="T55" fmla="*/ 5096 h 4652"/>
              <a:gd name="T56" fmla="+- 0 14840 14303"/>
              <a:gd name="T57" fmla="*/ T56 w 2303"/>
              <a:gd name="T58" fmla="+- 0 5117 4112"/>
              <a:gd name="T59" fmla="*/ 5117 h 4652"/>
              <a:gd name="T60" fmla="+- 0 14796 14303"/>
              <a:gd name="T61" fmla="*/ T60 w 2303"/>
              <a:gd name="T62" fmla="+- 0 5159 4112"/>
              <a:gd name="T63" fmla="*/ 5159 h 4652"/>
              <a:gd name="T64" fmla="+- 0 14754 14303"/>
              <a:gd name="T65" fmla="*/ T64 w 2303"/>
              <a:gd name="T66" fmla="+- 0 5199 4112"/>
              <a:gd name="T67" fmla="*/ 5199 h 4652"/>
              <a:gd name="T68" fmla="+- 0 14705 14303"/>
              <a:gd name="T69" fmla="*/ T68 w 2303"/>
              <a:gd name="T70" fmla="+- 0 5270 4112"/>
              <a:gd name="T71" fmla="*/ 5270 h 4652"/>
              <a:gd name="T72" fmla="+- 0 14653 14303"/>
              <a:gd name="T73" fmla="*/ T72 w 2303"/>
              <a:gd name="T74" fmla="+- 0 5318 4112"/>
              <a:gd name="T75" fmla="*/ 5318 h 4652"/>
              <a:gd name="T76" fmla="+- 0 14622 14303"/>
              <a:gd name="T77" fmla="*/ T76 w 2303"/>
              <a:gd name="T78" fmla="+- 0 5347 4112"/>
              <a:gd name="T79" fmla="*/ 5347 h 4652"/>
              <a:gd name="T80" fmla="+- 0 14575 14303"/>
              <a:gd name="T81" fmla="*/ T80 w 2303"/>
              <a:gd name="T82" fmla="+- 0 5384 4112"/>
              <a:gd name="T83" fmla="*/ 5384 h 4652"/>
              <a:gd name="T84" fmla="+- 0 14557 14303"/>
              <a:gd name="T85" fmla="*/ T84 w 2303"/>
              <a:gd name="T86" fmla="+- 0 5413 4112"/>
              <a:gd name="T87" fmla="*/ 5413 h 4652"/>
              <a:gd name="T88" fmla="+- 0 14544 14303"/>
              <a:gd name="T89" fmla="*/ T88 w 2303"/>
              <a:gd name="T90" fmla="+- 0 5434 4112"/>
              <a:gd name="T91" fmla="*/ 5434 h 4652"/>
              <a:gd name="T92" fmla="+- 0 14513 14303"/>
              <a:gd name="T93" fmla="*/ T92 w 2303"/>
              <a:gd name="T94" fmla="+- 0 5500 4112"/>
              <a:gd name="T95" fmla="*/ 5500 h 4652"/>
              <a:gd name="T96" fmla="+- 0 14510 14303"/>
              <a:gd name="T97" fmla="*/ T96 w 2303"/>
              <a:gd name="T98" fmla="+- 0 5509 4112"/>
              <a:gd name="T99" fmla="*/ 5509 h 4652"/>
              <a:gd name="T100" fmla="+- 0 14502 14303"/>
              <a:gd name="T101" fmla="*/ T100 w 2303"/>
              <a:gd name="T102" fmla="+- 0 5534 4112"/>
              <a:gd name="T103" fmla="*/ 5534 h 4652"/>
              <a:gd name="T104" fmla="+- 0 14499 14303"/>
              <a:gd name="T105" fmla="*/ T104 w 2303"/>
              <a:gd name="T106" fmla="+- 0 5564 4112"/>
              <a:gd name="T107" fmla="*/ 5564 h 4652"/>
              <a:gd name="T108" fmla="+- 0 14494 14303"/>
              <a:gd name="T109" fmla="*/ T108 w 2303"/>
              <a:gd name="T110" fmla="+- 0 5588 4112"/>
              <a:gd name="T111" fmla="*/ 5588 h 4652"/>
              <a:gd name="T112" fmla="+- 0 14482 14303"/>
              <a:gd name="T113" fmla="*/ T112 w 2303"/>
              <a:gd name="T114" fmla="+- 0 5645 4112"/>
              <a:gd name="T115" fmla="*/ 5645 h 4652"/>
              <a:gd name="T116" fmla="+- 0 14481 14303"/>
              <a:gd name="T117" fmla="*/ T116 w 2303"/>
              <a:gd name="T118" fmla="+- 0 5719 4112"/>
              <a:gd name="T119" fmla="*/ 5719 h 4652"/>
              <a:gd name="T120" fmla="+- 0 14478 14303"/>
              <a:gd name="T121" fmla="*/ T120 w 2303"/>
              <a:gd name="T122" fmla="+- 0 5778 4112"/>
              <a:gd name="T123" fmla="*/ 5778 h 4652"/>
              <a:gd name="T124" fmla="+- 0 14452 14303"/>
              <a:gd name="T125" fmla="*/ T124 w 2303"/>
              <a:gd name="T126" fmla="+- 0 6242 4112"/>
              <a:gd name="T127" fmla="*/ 6242 h 4652"/>
              <a:gd name="T128" fmla="+- 0 14516 14303"/>
              <a:gd name="T129" fmla="*/ T128 w 2303"/>
              <a:gd name="T130" fmla="+- 0 6717 4112"/>
              <a:gd name="T131" fmla="*/ 6717 h 4652"/>
              <a:gd name="T132" fmla="+- 0 14462 14303"/>
              <a:gd name="T133" fmla="*/ T132 w 2303"/>
              <a:gd name="T134" fmla="+- 0 7176 4112"/>
              <a:gd name="T135" fmla="*/ 7176 h 4652"/>
              <a:gd name="T136" fmla="+- 0 14453 14303"/>
              <a:gd name="T137" fmla="*/ T136 w 2303"/>
              <a:gd name="T138" fmla="+- 0 7252 4112"/>
              <a:gd name="T139" fmla="*/ 7252 h 4652"/>
              <a:gd name="T140" fmla="+- 0 14439 14303"/>
              <a:gd name="T141" fmla="*/ T140 w 2303"/>
              <a:gd name="T142" fmla="+- 0 7332 4112"/>
              <a:gd name="T143" fmla="*/ 7332 h 4652"/>
              <a:gd name="T144" fmla="+- 0 14414 14303"/>
              <a:gd name="T145" fmla="*/ T144 w 2303"/>
              <a:gd name="T146" fmla="+- 0 7398 4112"/>
              <a:gd name="T147" fmla="*/ 7398 h 4652"/>
              <a:gd name="T148" fmla="+- 0 14407 14303"/>
              <a:gd name="T149" fmla="*/ T148 w 2303"/>
              <a:gd name="T150" fmla="+- 0 7417 4112"/>
              <a:gd name="T151" fmla="*/ 7417 h 4652"/>
              <a:gd name="T152" fmla="+- 0 14384 14303"/>
              <a:gd name="T153" fmla="*/ T152 w 2303"/>
              <a:gd name="T154" fmla="+- 0 7457 4112"/>
              <a:gd name="T155" fmla="*/ 7457 h 4652"/>
              <a:gd name="T156" fmla="+- 0 14383 14303"/>
              <a:gd name="T157" fmla="*/ T156 w 2303"/>
              <a:gd name="T158" fmla="+- 0 7461 4112"/>
              <a:gd name="T159" fmla="*/ 7461 h 4652"/>
              <a:gd name="T160" fmla="+- 0 14372 14303"/>
              <a:gd name="T161" fmla="*/ T160 w 2303"/>
              <a:gd name="T162" fmla="+- 0 7491 4112"/>
              <a:gd name="T163" fmla="*/ 7491 h 4652"/>
              <a:gd name="T164" fmla="+- 0 14361 14303"/>
              <a:gd name="T165" fmla="*/ T164 w 2303"/>
              <a:gd name="T166" fmla="+- 0 7515 4112"/>
              <a:gd name="T167" fmla="*/ 7515 h 4652"/>
              <a:gd name="T168" fmla="+- 0 14351 14303"/>
              <a:gd name="T169" fmla="*/ T168 w 2303"/>
              <a:gd name="T170" fmla="+- 0 7541 4112"/>
              <a:gd name="T171" fmla="*/ 7541 h 4652"/>
              <a:gd name="T172" fmla="+- 0 14338 14303"/>
              <a:gd name="T173" fmla="*/ T172 w 2303"/>
              <a:gd name="T174" fmla="+- 0 7572 4112"/>
              <a:gd name="T175" fmla="*/ 7572 h 4652"/>
              <a:gd name="T176" fmla="+- 0 14324 14303"/>
              <a:gd name="T177" fmla="*/ T176 w 2303"/>
              <a:gd name="T178" fmla="+- 0 7587 4112"/>
              <a:gd name="T179" fmla="*/ 7587 h 4652"/>
              <a:gd name="T180" fmla="+- 0 14319 14303"/>
              <a:gd name="T181" fmla="*/ T180 w 2303"/>
              <a:gd name="T182" fmla="+- 0 7620 4112"/>
              <a:gd name="T183" fmla="*/ 7620 h 4652"/>
              <a:gd name="T184" fmla="+- 0 14312 14303"/>
              <a:gd name="T185" fmla="*/ T184 w 2303"/>
              <a:gd name="T186" fmla="+- 0 7664 4112"/>
              <a:gd name="T187" fmla="*/ 7664 h 4652"/>
              <a:gd name="T188" fmla="+- 0 14306 14303"/>
              <a:gd name="T189" fmla="*/ T188 w 2303"/>
              <a:gd name="T190" fmla="+- 0 7741 4112"/>
              <a:gd name="T191" fmla="*/ 7741 h 4652"/>
              <a:gd name="T192" fmla="+- 0 14303 14303"/>
              <a:gd name="T193" fmla="*/ T192 w 2303"/>
              <a:gd name="T194" fmla="+- 0 7779 4112"/>
              <a:gd name="T195" fmla="*/ 7779 h 4652"/>
              <a:gd name="T196" fmla="+- 0 14296 14303"/>
              <a:gd name="T197" fmla="*/ T196 w 2303"/>
              <a:gd name="T198" fmla="+- 0 7876 4112"/>
              <a:gd name="T199" fmla="*/ 7876 h 4652"/>
              <a:gd name="T200" fmla="+- 0 14298 14303"/>
              <a:gd name="T201" fmla="*/ T200 w 2303"/>
              <a:gd name="T202" fmla="+- 0 7969 4112"/>
              <a:gd name="T203" fmla="*/ 7969 h 4652"/>
              <a:gd name="T204" fmla="+- 0 14335 14303"/>
              <a:gd name="T205" fmla="*/ T204 w 2303"/>
              <a:gd name="T206" fmla="+- 0 8049 4112"/>
              <a:gd name="T207" fmla="*/ 8049 h 4652"/>
              <a:gd name="T208" fmla="+- 0 14346 14303"/>
              <a:gd name="T209" fmla="*/ T208 w 2303"/>
              <a:gd name="T210" fmla="+- 0 8073 4112"/>
              <a:gd name="T211" fmla="*/ 8073 h 4652"/>
              <a:gd name="T212" fmla="+- 0 14369 14303"/>
              <a:gd name="T213" fmla="*/ T212 w 2303"/>
              <a:gd name="T214" fmla="+- 0 8088 4112"/>
              <a:gd name="T215" fmla="*/ 8088 h 4652"/>
              <a:gd name="T216" fmla="+- 0 14383 14303"/>
              <a:gd name="T217" fmla="*/ T216 w 2303"/>
              <a:gd name="T218" fmla="+- 0 8112 4112"/>
              <a:gd name="T219" fmla="*/ 8112 h 4652"/>
              <a:gd name="T220" fmla="+- 0 14391 14303"/>
              <a:gd name="T221" fmla="*/ T220 w 2303"/>
              <a:gd name="T222" fmla="+- 0 8126 4112"/>
              <a:gd name="T223" fmla="*/ 8126 h 4652"/>
              <a:gd name="T224" fmla="+- 0 14404 14303"/>
              <a:gd name="T225" fmla="*/ T224 w 2303"/>
              <a:gd name="T226" fmla="+- 0 8185 4112"/>
              <a:gd name="T227" fmla="*/ 8185 h 4652"/>
              <a:gd name="T228" fmla="+- 0 14414 14303"/>
              <a:gd name="T229" fmla="*/ T228 w 2303"/>
              <a:gd name="T230" fmla="+- 0 8192 4112"/>
              <a:gd name="T231" fmla="*/ 8192 h 4652"/>
              <a:gd name="T232" fmla="+- 0 14427 14303"/>
              <a:gd name="T233" fmla="*/ T232 w 2303"/>
              <a:gd name="T234" fmla="+- 0 8202 4112"/>
              <a:gd name="T235" fmla="*/ 8202 h 4652"/>
              <a:gd name="T236" fmla="+- 0 14476 14303"/>
              <a:gd name="T237" fmla="*/ T236 w 2303"/>
              <a:gd name="T238" fmla="+- 0 8215 4112"/>
              <a:gd name="T239" fmla="*/ 8215 h 4652"/>
              <a:gd name="T240" fmla="+- 0 14494 14303"/>
              <a:gd name="T241" fmla="*/ T240 w 2303"/>
              <a:gd name="T242" fmla="+- 0 8223 4112"/>
              <a:gd name="T243" fmla="*/ 8223 h 4652"/>
              <a:gd name="T244" fmla="+- 0 14515 14303"/>
              <a:gd name="T245" fmla="*/ T244 w 2303"/>
              <a:gd name="T246" fmla="+- 0 8233 4112"/>
              <a:gd name="T247" fmla="*/ 8233 h 4652"/>
              <a:gd name="T248" fmla="+- 0 14515 14303"/>
              <a:gd name="T249" fmla="*/ T248 w 2303"/>
              <a:gd name="T250" fmla="+- 0 8229 4112"/>
              <a:gd name="T251" fmla="*/ 8229 h 4652"/>
              <a:gd name="T252" fmla="+- 0 14542 14303"/>
              <a:gd name="T253" fmla="*/ T252 w 2303"/>
              <a:gd name="T254" fmla="+- 0 8239 4112"/>
              <a:gd name="T255" fmla="*/ 8239 h 4652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  <a:cxn ang="0">
                <a:pos x="T145" y="T147"/>
              </a:cxn>
              <a:cxn ang="0">
                <a:pos x="T149" y="T151"/>
              </a:cxn>
              <a:cxn ang="0">
                <a:pos x="T153" y="T155"/>
              </a:cxn>
              <a:cxn ang="0">
                <a:pos x="T157" y="T159"/>
              </a:cxn>
              <a:cxn ang="0">
                <a:pos x="T161" y="T163"/>
              </a:cxn>
              <a:cxn ang="0">
                <a:pos x="T165" y="T167"/>
              </a:cxn>
              <a:cxn ang="0">
                <a:pos x="T169" y="T171"/>
              </a:cxn>
              <a:cxn ang="0">
                <a:pos x="T173" y="T175"/>
              </a:cxn>
              <a:cxn ang="0">
                <a:pos x="T177" y="T179"/>
              </a:cxn>
              <a:cxn ang="0">
                <a:pos x="T181" y="T183"/>
              </a:cxn>
              <a:cxn ang="0">
                <a:pos x="T185" y="T187"/>
              </a:cxn>
              <a:cxn ang="0">
                <a:pos x="T189" y="T191"/>
              </a:cxn>
              <a:cxn ang="0">
                <a:pos x="T193" y="T195"/>
              </a:cxn>
              <a:cxn ang="0">
                <a:pos x="T197" y="T199"/>
              </a:cxn>
              <a:cxn ang="0">
                <a:pos x="T201" y="T203"/>
              </a:cxn>
              <a:cxn ang="0">
                <a:pos x="T205" y="T207"/>
              </a:cxn>
              <a:cxn ang="0">
                <a:pos x="T209" y="T211"/>
              </a:cxn>
              <a:cxn ang="0">
                <a:pos x="T213" y="T215"/>
              </a:cxn>
              <a:cxn ang="0">
                <a:pos x="T217" y="T219"/>
              </a:cxn>
              <a:cxn ang="0">
                <a:pos x="T221" y="T223"/>
              </a:cxn>
              <a:cxn ang="0">
                <a:pos x="T225" y="T227"/>
              </a:cxn>
              <a:cxn ang="0">
                <a:pos x="T229" y="T231"/>
              </a:cxn>
              <a:cxn ang="0">
                <a:pos x="T233" y="T235"/>
              </a:cxn>
              <a:cxn ang="0">
                <a:pos x="T237" y="T239"/>
              </a:cxn>
              <a:cxn ang="0">
                <a:pos x="T241" y="T243"/>
              </a:cxn>
              <a:cxn ang="0">
                <a:pos x="T245" y="T247"/>
              </a:cxn>
              <a:cxn ang="0">
                <a:pos x="T249" y="T251"/>
              </a:cxn>
              <a:cxn ang="0">
                <a:pos x="T253" y="T255"/>
              </a:cxn>
            </a:cxnLst>
            <a:rect l="0" t="0" r="r" b="b"/>
            <a:pathLst>
              <a:path w="2303" h="4652" extrusionOk="0">
                <a:moveTo>
                  <a:pt x="1477" y="587"/>
                </a:moveTo>
                <a:cubicBezTo>
                  <a:pt x="1410" y="604"/>
                  <a:pt x="1337" y="609"/>
                  <a:pt x="1270" y="635"/>
                </a:cubicBezTo>
                <a:cubicBezTo>
                  <a:pt x="1217" y="655"/>
                  <a:pt x="1163" y="676"/>
                  <a:pt x="1112" y="698"/>
                </a:cubicBezTo>
                <a:cubicBezTo>
                  <a:pt x="1003" y="745"/>
                  <a:pt x="898" y="805"/>
                  <a:pt x="794" y="857"/>
                </a:cubicBezTo>
                <a:cubicBezTo>
                  <a:pt x="740" y="884"/>
                  <a:pt x="702" y="920"/>
                  <a:pt x="651" y="952"/>
                </a:cubicBezTo>
                <a:cubicBezTo>
                  <a:pt x="600" y="984"/>
                  <a:pt x="537" y="1005"/>
                  <a:pt x="493" y="1047"/>
                </a:cubicBezTo>
                <a:cubicBezTo>
                  <a:pt x="451" y="1087"/>
                  <a:pt x="402" y="1158"/>
                  <a:pt x="350" y="1206"/>
                </a:cubicBezTo>
                <a:cubicBezTo>
                  <a:pt x="319" y="1235"/>
                  <a:pt x="272" y="1272"/>
                  <a:pt x="254" y="1301"/>
                </a:cubicBezTo>
                <a:cubicBezTo>
                  <a:pt x="241" y="1322"/>
                  <a:pt x="210" y="1388"/>
                  <a:pt x="207" y="1397"/>
                </a:cubicBezTo>
                <a:cubicBezTo>
                  <a:pt x="199" y="1422"/>
                  <a:pt x="196" y="1452"/>
                  <a:pt x="191" y="1476"/>
                </a:cubicBezTo>
                <a:cubicBezTo>
                  <a:pt x="179" y="1533"/>
                  <a:pt x="178" y="1607"/>
                  <a:pt x="175" y="1666"/>
                </a:cubicBezTo>
                <a:cubicBezTo>
                  <a:pt x="149" y="2130"/>
                  <a:pt x="213" y="2605"/>
                  <a:pt x="159" y="3064"/>
                </a:cubicBezTo>
                <a:cubicBezTo>
                  <a:pt x="150" y="3140"/>
                  <a:pt x="136" y="3220"/>
                  <a:pt x="111" y="3286"/>
                </a:cubicBezTo>
                <a:cubicBezTo>
                  <a:pt x="104" y="3305"/>
                  <a:pt x="81" y="3345"/>
                  <a:pt x="80" y="3349"/>
                </a:cubicBezTo>
                <a:cubicBezTo>
                  <a:pt x="69" y="3379"/>
                  <a:pt x="58" y="3403"/>
                  <a:pt x="48" y="3429"/>
                </a:cubicBezTo>
                <a:cubicBezTo>
                  <a:pt x="35" y="3460"/>
                  <a:pt x="21" y="3475"/>
                  <a:pt x="16" y="3508"/>
                </a:cubicBezTo>
                <a:cubicBezTo>
                  <a:pt x="9" y="3552"/>
                  <a:pt x="3" y="3629"/>
                  <a:pt x="0" y="3667"/>
                </a:cubicBezTo>
                <a:cubicBezTo>
                  <a:pt x="-7" y="3764"/>
                  <a:pt x="-5" y="3857"/>
                  <a:pt x="32" y="3937"/>
                </a:cubicBezTo>
                <a:cubicBezTo>
                  <a:pt x="43" y="3961"/>
                  <a:pt x="66" y="3976"/>
                  <a:pt x="80" y="4000"/>
                </a:cubicBezTo>
                <a:cubicBezTo>
                  <a:pt x="88" y="4014"/>
                  <a:pt x="101" y="4073"/>
                  <a:pt x="111" y="4080"/>
                </a:cubicBezTo>
                <a:cubicBezTo>
                  <a:pt x="124" y="4090"/>
                  <a:pt x="173" y="4103"/>
                  <a:pt x="191" y="4111"/>
                </a:cubicBezTo>
                <a:cubicBezTo>
                  <a:pt x="212" y="4121"/>
                  <a:pt x="212" y="4117"/>
                  <a:pt x="239" y="4127"/>
                </a:cubicBezTo>
                <a:cubicBezTo>
                  <a:pt x="291" y="4146"/>
                  <a:pt x="344" y="4145"/>
                  <a:pt x="397" y="4159"/>
                </a:cubicBezTo>
                <a:cubicBezTo>
                  <a:pt x="430" y="4168"/>
                  <a:pt x="460" y="4178"/>
                  <a:pt x="493" y="4191"/>
                </a:cubicBezTo>
                <a:cubicBezTo>
                  <a:pt x="523" y="4203"/>
                  <a:pt x="557" y="4224"/>
                  <a:pt x="588" y="4238"/>
                </a:cubicBezTo>
                <a:cubicBezTo>
                  <a:pt x="628" y="4256"/>
                  <a:pt x="663" y="4272"/>
                  <a:pt x="699" y="4286"/>
                </a:cubicBezTo>
                <a:cubicBezTo>
                  <a:pt x="704" y="4288"/>
                  <a:pt x="741" y="4310"/>
                  <a:pt x="762" y="4318"/>
                </a:cubicBezTo>
                <a:cubicBezTo>
                  <a:pt x="795" y="4330"/>
                  <a:pt x="842" y="4342"/>
                  <a:pt x="873" y="4349"/>
                </a:cubicBezTo>
                <a:cubicBezTo>
                  <a:pt x="895" y="4354"/>
                  <a:pt x="915" y="4358"/>
                  <a:pt x="937" y="4365"/>
                </a:cubicBezTo>
                <a:cubicBezTo>
                  <a:pt x="964" y="4373"/>
                  <a:pt x="991" y="4374"/>
                  <a:pt x="1016" y="4381"/>
                </a:cubicBezTo>
                <a:cubicBezTo>
                  <a:pt x="1045" y="4389"/>
                  <a:pt x="1088" y="4402"/>
                  <a:pt x="1112" y="4413"/>
                </a:cubicBezTo>
                <a:cubicBezTo>
                  <a:pt x="1133" y="4422"/>
                  <a:pt x="1139" y="4433"/>
                  <a:pt x="1159" y="4445"/>
                </a:cubicBezTo>
                <a:cubicBezTo>
                  <a:pt x="1182" y="4459"/>
                  <a:pt x="1213" y="4476"/>
                  <a:pt x="1239" y="4492"/>
                </a:cubicBezTo>
                <a:cubicBezTo>
                  <a:pt x="1256" y="4502"/>
                  <a:pt x="1288" y="4527"/>
                  <a:pt x="1318" y="4540"/>
                </a:cubicBezTo>
                <a:cubicBezTo>
                  <a:pt x="1345" y="4552"/>
                  <a:pt x="1368" y="4564"/>
                  <a:pt x="1397" y="4572"/>
                </a:cubicBezTo>
                <a:cubicBezTo>
                  <a:pt x="1421" y="4579"/>
                  <a:pt x="1452" y="4585"/>
                  <a:pt x="1477" y="4588"/>
                </a:cubicBezTo>
                <a:cubicBezTo>
                  <a:pt x="1539" y="4596"/>
                  <a:pt x="1601" y="4611"/>
                  <a:pt x="1651" y="4619"/>
                </a:cubicBezTo>
                <a:cubicBezTo>
                  <a:pt x="1713" y="4629"/>
                  <a:pt x="1780" y="4644"/>
                  <a:pt x="1842" y="4651"/>
                </a:cubicBezTo>
                <a:cubicBezTo>
                  <a:pt x="1958" y="4664"/>
                  <a:pt x="2079" y="4671"/>
                  <a:pt x="2159" y="4588"/>
                </a:cubicBezTo>
                <a:cubicBezTo>
                  <a:pt x="2244" y="4499"/>
                  <a:pt x="2287" y="4354"/>
                  <a:pt x="2302" y="4238"/>
                </a:cubicBezTo>
                <a:cubicBezTo>
                  <a:pt x="2353" y="3851"/>
                  <a:pt x="2346" y="3354"/>
                  <a:pt x="2286" y="2968"/>
                </a:cubicBezTo>
                <a:cubicBezTo>
                  <a:pt x="2261" y="2808"/>
                  <a:pt x="2203" y="2655"/>
                  <a:pt x="2191" y="2492"/>
                </a:cubicBezTo>
                <a:cubicBezTo>
                  <a:pt x="2183" y="2381"/>
                  <a:pt x="2176" y="2271"/>
                  <a:pt x="2175" y="2159"/>
                </a:cubicBezTo>
                <a:cubicBezTo>
                  <a:pt x="2174" y="2085"/>
                  <a:pt x="2182" y="1985"/>
                  <a:pt x="2191" y="1936"/>
                </a:cubicBezTo>
                <a:cubicBezTo>
                  <a:pt x="2198" y="1896"/>
                  <a:pt x="2219" y="1899"/>
                  <a:pt x="2223" y="1873"/>
                </a:cubicBezTo>
                <a:cubicBezTo>
                  <a:pt x="2237" y="1785"/>
                  <a:pt x="2224" y="1686"/>
                  <a:pt x="2207" y="1603"/>
                </a:cubicBezTo>
                <a:cubicBezTo>
                  <a:pt x="2182" y="1478"/>
                  <a:pt x="2134" y="1348"/>
                  <a:pt x="2112" y="1222"/>
                </a:cubicBezTo>
                <a:cubicBezTo>
                  <a:pt x="2056" y="910"/>
                  <a:pt x="1998" y="597"/>
                  <a:pt x="1953" y="285"/>
                </a:cubicBezTo>
                <a:cubicBezTo>
                  <a:pt x="1944" y="224"/>
                  <a:pt x="1895" y="139"/>
                  <a:pt x="1905" y="79"/>
                </a:cubicBezTo>
                <a:cubicBezTo>
                  <a:pt x="1912" y="34"/>
                  <a:pt x="1947" y="31"/>
                  <a:pt x="1953" y="0"/>
                </a:cubicBezTo>
                <a:cubicBezTo>
                  <a:pt x="1935" y="21"/>
                  <a:pt x="1920" y="48"/>
                  <a:pt x="1905" y="63"/>
                </a:cubicBezTo>
                <a:cubicBezTo>
                  <a:pt x="1884" y="85"/>
                  <a:pt x="1867" y="105"/>
                  <a:pt x="1842" y="127"/>
                </a:cubicBezTo>
                <a:cubicBezTo>
                  <a:pt x="1804" y="160"/>
                  <a:pt x="1768" y="188"/>
                  <a:pt x="1731" y="222"/>
                </a:cubicBezTo>
                <a:cubicBezTo>
                  <a:pt x="1698" y="252"/>
                  <a:pt x="1666" y="290"/>
                  <a:pt x="1635" y="317"/>
                </a:cubicBezTo>
                <a:cubicBezTo>
                  <a:pt x="1619" y="331"/>
                  <a:pt x="1562" y="373"/>
                  <a:pt x="1556" y="381"/>
                </a:cubicBezTo>
                <a:cubicBezTo>
                  <a:pt x="1535" y="409"/>
                  <a:pt x="1525" y="450"/>
                  <a:pt x="1509" y="476"/>
                </a:cubicBezTo>
                <a:cubicBezTo>
                  <a:pt x="1491" y="505"/>
                  <a:pt x="1478" y="518"/>
                  <a:pt x="1461" y="539"/>
                </a:cubicBezTo>
                <a:cubicBezTo>
                  <a:pt x="1450" y="552"/>
                  <a:pt x="1433" y="567"/>
                  <a:pt x="1413" y="587"/>
                </a:cubicBezTo>
                <a:cubicBezTo>
                  <a:pt x="1413" y="603"/>
                  <a:pt x="1413" y="608"/>
                  <a:pt x="1397" y="603"/>
                </a:cubicBezTo>
              </a:path>
            </a:pathLst>
          </a:custGeom>
          <a:noFill/>
          <a:ln w="19050" cap="rnd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SMALL WORLD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3645024"/>
            <a:ext cx="8229600" cy="2511936"/>
          </a:xfrm>
        </p:spPr>
        <p:txBody>
          <a:bodyPr/>
          <a:lstStyle/>
          <a:p>
            <a:pPr algn="ctr">
              <a:buNone/>
            </a:pPr>
            <a:r>
              <a:rPr lang="it-IT" cap="all" dirty="0" smtClean="0">
                <a:solidFill>
                  <a:srgbClr val="FF0000"/>
                </a:solidFill>
              </a:rPr>
              <a:t>Componenti “isolate e tentacoli” </a:t>
            </a:r>
          </a:p>
          <a:p>
            <a:r>
              <a:rPr lang="it-IT" dirty="0" smtClean="0"/>
              <a:t>Costituiscono circa il 24%</a:t>
            </a:r>
          </a:p>
          <a:p>
            <a:pPr lvl="1"/>
            <a:r>
              <a:rPr lang="it-IT" dirty="0" smtClean="0"/>
              <a:t>Sono raggiungibili dalla componente gigante, ma …</a:t>
            </a:r>
          </a:p>
          <a:p>
            <a:pPr lvl="1"/>
            <a:r>
              <a:rPr lang="it-IT" dirty="0" smtClean="0"/>
              <a:t>… da esse non si può tornare indietro.</a:t>
            </a:r>
          </a:p>
          <a:p>
            <a:r>
              <a:rPr lang="it-IT" dirty="0" smtClean="0"/>
              <a:t>In questa categoria rientra la maggior parte dei documenti senza link.</a:t>
            </a:r>
          </a:p>
          <a:p>
            <a:endParaRPr lang="it-IT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267744" y="1268760"/>
            <a:ext cx="3967336" cy="2293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42" name="Comment 2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3257550" y="3286125"/>
            <a:ext cx="982663" cy="314325"/>
          </a:xfrm>
          <a:custGeom>
            <a:avLst/>
            <a:gdLst>
              <a:gd name="T0" fmla="+- 0 9700 9049"/>
              <a:gd name="T1" fmla="*/ T0 w 2731"/>
              <a:gd name="T2" fmla="+- 0 9128 9128"/>
              <a:gd name="T3" fmla="*/ 9128 h 874"/>
              <a:gd name="T4" fmla="+- 0 9629 9049"/>
              <a:gd name="T5" fmla="*/ T4 w 2731"/>
              <a:gd name="T6" fmla="+- 0 9128 9128"/>
              <a:gd name="T7" fmla="*/ 9128 h 874"/>
              <a:gd name="T8" fmla="+- 0 9539 9049"/>
              <a:gd name="T9" fmla="*/ T8 w 2731"/>
              <a:gd name="T10" fmla="+- 0 9133 9128"/>
              <a:gd name="T11" fmla="*/ 9133 h 874"/>
              <a:gd name="T12" fmla="+- 0 9493 9049"/>
              <a:gd name="T13" fmla="*/ T12 w 2731"/>
              <a:gd name="T14" fmla="+- 0 9144 9128"/>
              <a:gd name="T15" fmla="*/ 9144 h 874"/>
              <a:gd name="T16" fmla="+- 0 9434 9049"/>
              <a:gd name="T17" fmla="*/ T16 w 2731"/>
              <a:gd name="T18" fmla="+- 0 9159 9128"/>
              <a:gd name="T19" fmla="*/ 9159 h 874"/>
              <a:gd name="T20" fmla="+- 0 9415 9049"/>
              <a:gd name="T21" fmla="*/ T20 w 2731"/>
              <a:gd name="T22" fmla="+- 0 9184 9128"/>
              <a:gd name="T23" fmla="*/ 9184 h 874"/>
              <a:gd name="T24" fmla="+- 0 9366 9049"/>
              <a:gd name="T25" fmla="*/ T24 w 2731"/>
              <a:gd name="T26" fmla="+- 0 9223 9128"/>
              <a:gd name="T27" fmla="*/ 9223 h 874"/>
              <a:gd name="T28" fmla="+- 0 9318 9049"/>
              <a:gd name="T29" fmla="*/ T28 w 2731"/>
              <a:gd name="T30" fmla="+- 0 9262 9128"/>
              <a:gd name="T31" fmla="*/ 9262 h 874"/>
              <a:gd name="T32" fmla="+- 0 9279 9049"/>
              <a:gd name="T33" fmla="*/ T32 w 2731"/>
              <a:gd name="T34" fmla="+- 0 9334 9128"/>
              <a:gd name="T35" fmla="*/ 9334 h 874"/>
              <a:gd name="T36" fmla="+- 0 9223 9049"/>
              <a:gd name="T37" fmla="*/ T36 w 2731"/>
              <a:gd name="T38" fmla="+- 0 9382 9128"/>
              <a:gd name="T39" fmla="*/ 9382 h 874"/>
              <a:gd name="T40" fmla="+- 0 9180 9049"/>
              <a:gd name="T41" fmla="*/ T40 w 2731"/>
              <a:gd name="T42" fmla="+- 0 9418 9128"/>
              <a:gd name="T43" fmla="*/ 9418 h 874"/>
              <a:gd name="T44" fmla="+- 0 9178 9049"/>
              <a:gd name="T45" fmla="*/ T44 w 2731"/>
              <a:gd name="T46" fmla="+- 0 9381 9128"/>
              <a:gd name="T47" fmla="*/ 9381 h 874"/>
              <a:gd name="T48" fmla="+- 0 9128 9049"/>
              <a:gd name="T49" fmla="*/ T48 w 2731"/>
              <a:gd name="T50" fmla="+- 0 9446 9128"/>
              <a:gd name="T51" fmla="*/ 9446 h 874"/>
              <a:gd name="T52" fmla="+- 0 9103 9049"/>
              <a:gd name="T53" fmla="*/ T52 w 2731"/>
              <a:gd name="T54" fmla="+- 0 9479 9128"/>
              <a:gd name="T55" fmla="*/ 9479 h 874"/>
              <a:gd name="T56" fmla="+- 0 9077 9049"/>
              <a:gd name="T57" fmla="*/ T56 w 2731"/>
              <a:gd name="T58" fmla="+- 0 9533 9128"/>
              <a:gd name="T59" fmla="*/ 9533 h 874"/>
              <a:gd name="T60" fmla="+- 0 9065 9049"/>
              <a:gd name="T61" fmla="*/ T60 w 2731"/>
              <a:gd name="T62" fmla="+- 0 9573 9128"/>
              <a:gd name="T63" fmla="*/ 9573 h 874"/>
              <a:gd name="T64" fmla="+- 0 9056 9049"/>
              <a:gd name="T65" fmla="*/ T64 w 2731"/>
              <a:gd name="T66" fmla="+- 0 9603 9128"/>
              <a:gd name="T67" fmla="*/ 9603 h 874"/>
              <a:gd name="T68" fmla="+- 0 9047 9049"/>
              <a:gd name="T69" fmla="*/ T68 w 2731"/>
              <a:gd name="T70" fmla="+- 0 9631 9128"/>
              <a:gd name="T71" fmla="*/ 9631 h 874"/>
              <a:gd name="T72" fmla="+- 0 9065 9049"/>
              <a:gd name="T73" fmla="*/ T72 w 2731"/>
              <a:gd name="T74" fmla="+- 0 9668 9128"/>
              <a:gd name="T75" fmla="*/ 9668 h 874"/>
              <a:gd name="T76" fmla="+- 0 9078 9049"/>
              <a:gd name="T77" fmla="*/ T76 w 2731"/>
              <a:gd name="T78" fmla="+- 0 9694 9128"/>
              <a:gd name="T79" fmla="*/ 9694 h 874"/>
              <a:gd name="T80" fmla="+- 0 9108 9049"/>
              <a:gd name="T81" fmla="*/ T80 w 2731"/>
              <a:gd name="T82" fmla="+- 0 9706 9128"/>
              <a:gd name="T83" fmla="*/ 9706 h 874"/>
              <a:gd name="T84" fmla="+- 0 9128 9049"/>
              <a:gd name="T85" fmla="*/ T84 w 2731"/>
              <a:gd name="T86" fmla="+- 0 9716 9128"/>
              <a:gd name="T87" fmla="*/ 9716 h 874"/>
              <a:gd name="T88" fmla="+- 0 9142 9049"/>
              <a:gd name="T89" fmla="*/ T88 w 2731"/>
              <a:gd name="T90" fmla="+- 0 9723 9128"/>
              <a:gd name="T91" fmla="*/ 9723 h 874"/>
              <a:gd name="T92" fmla="+- 0 9177 9049"/>
              <a:gd name="T93" fmla="*/ T92 w 2731"/>
              <a:gd name="T94" fmla="+- 0 9725 9128"/>
              <a:gd name="T95" fmla="*/ 9725 h 874"/>
              <a:gd name="T96" fmla="+- 0 9192 9049"/>
              <a:gd name="T97" fmla="*/ T96 w 2731"/>
              <a:gd name="T98" fmla="+- 0 9731 9128"/>
              <a:gd name="T99" fmla="*/ 9731 h 874"/>
              <a:gd name="T100" fmla="+- 0 9219 9049"/>
              <a:gd name="T101" fmla="*/ T100 w 2731"/>
              <a:gd name="T102" fmla="+- 0 9741 9128"/>
              <a:gd name="T103" fmla="*/ 9741 h 874"/>
              <a:gd name="T104" fmla="+- 0 9241 9049"/>
              <a:gd name="T105" fmla="*/ T104 w 2731"/>
              <a:gd name="T106" fmla="+- 0 9751 9128"/>
              <a:gd name="T107" fmla="*/ 9751 h 874"/>
              <a:gd name="T108" fmla="+- 0 9271 9049"/>
              <a:gd name="T109" fmla="*/ T108 w 2731"/>
              <a:gd name="T110" fmla="+- 0 9763 9128"/>
              <a:gd name="T111" fmla="*/ 9763 h 874"/>
              <a:gd name="T112" fmla="+- 0 9291 9049"/>
              <a:gd name="T113" fmla="*/ T112 w 2731"/>
              <a:gd name="T114" fmla="+- 0 9771 9128"/>
              <a:gd name="T115" fmla="*/ 9771 h 874"/>
              <a:gd name="T116" fmla="+- 0 9314 9049"/>
              <a:gd name="T117" fmla="*/ T116 w 2731"/>
              <a:gd name="T118" fmla="+- 0 9773 9128"/>
              <a:gd name="T119" fmla="*/ 9773 h 874"/>
              <a:gd name="T120" fmla="+- 0 9334 9049"/>
              <a:gd name="T121" fmla="*/ T120 w 2731"/>
              <a:gd name="T122" fmla="+- 0 9779 9128"/>
              <a:gd name="T123" fmla="*/ 9779 h 874"/>
              <a:gd name="T124" fmla="+- 0 9362 9049"/>
              <a:gd name="T125" fmla="*/ T124 w 2731"/>
              <a:gd name="T126" fmla="+- 0 9788 9128"/>
              <a:gd name="T127" fmla="*/ 9788 h 874"/>
              <a:gd name="T128" fmla="+- 0 9360 9049"/>
              <a:gd name="T129" fmla="*/ T128 w 2731"/>
              <a:gd name="T130" fmla="+- 0 9788 9128"/>
              <a:gd name="T131" fmla="*/ 9788 h 874"/>
              <a:gd name="T132" fmla="+- 0 9382 9049"/>
              <a:gd name="T133" fmla="*/ T132 w 2731"/>
              <a:gd name="T134" fmla="+- 0 9795 9128"/>
              <a:gd name="T135" fmla="*/ 9795 h 874"/>
              <a:gd name="T136" fmla="+- 0 9398 9049"/>
              <a:gd name="T137" fmla="*/ T136 w 2731"/>
              <a:gd name="T138" fmla="+- 0 9800 9128"/>
              <a:gd name="T139" fmla="*/ 9800 h 874"/>
              <a:gd name="T140" fmla="+- 0 9426 9049"/>
              <a:gd name="T141" fmla="*/ T140 w 2731"/>
              <a:gd name="T142" fmla="+- 0 9825 9128"/>
              <a:gd name="T143" fmla="*/ 9825 h 874"/>
              <a:gd name="T144" fmla="+- 0 9430 9049"/>
              <a:gd name="T145" fmla="*/ T144 w 2731"/>
              <a:gd name="T146" fmla="+- 0 9827 9128"/>
              <a:gd name="T147" fmla="*/ 9827 h 874"/>
              <a:gd name="T148" fmla="+- 0 9449 9049"/>
              <a:gd name="T149" fmla="*/ T148 w 2731"/>
              <a:gd name="T150" fmla="+- 0 9835 9128"/>
              <a:gd name="T151" fmla="*/ 9835 h 874"/>
              <a:gd name="T152" fmla="+- 0 9458 9049"/>
              <a:gd name="T153" fmla="*/ T152 w 2731"/>
              <a:gd name="T154" fmla="+- 0 9835 9128"/>
              <a:gd name="T155" fmla="*/ 9835 h 874"/>
              <a:gd name="T156" fmla="+- 0 9477 9049"/>
              <a:gd name="T157" fmla="*/ T156 w 2731"/>
              <a:gd name="T158" fmla="+- 0 9842 9128"/>
              <a:gd name="T159" fmla="*/ 9842 h 874"/>
              <a:gd name="T160" fmla="+- 0 9500 9049"/>
              <a:gd name="T161" fmla="*/ T160 w 2731"/>
              <a:gd name="T162" fmla="+- 0 9850 9128"/>
              <a:gd name="T163" fmla="*/ 9850 h 874"/>
              <a:gd name="T164" fmla="+- 0 9519 9049"/>
              <a:gd name="T165" fmla="*/ T164 w 2731"/>
              <a:gd name="T166" fmla="+- 0 9866 9128"/>
              <a:gd name="T167" fmla="*/ 9866 h 874"/>
              <a:gd name="T168" fmla="+- 0 9541 9049"/>
              <a:gd name="T169" fmla="*/ T168 w 2731"/>
              <a:gd name="T170" fmla="+- 0 9874 9128"/>
              <a:gd name="T171" fmla="*/ 9874 h 874"/>
              <a:gd name="T172" fmla="+- 0 9559 9049"/>
              <a:gd name="T173" fmla="*/ T172 w 2731"/>
              <a:gd name="T174" fmla="+- 0 9881 9128"/>
              <a:gd name="T175" fmla="*/ 9881 h 874"/>
              <a:gd name="T176" fmla="+- 0 9586 9049"/>
              <a:gd name="T177" fmla="*/ T176 w 2731"/>
              <a:gd name="T178" fmla="+- 0 9887 9128"/>
              <a:gd name="T179" fmla="*/ 9887 h 874"/>
              <a:gd name="T180" fmla="+- 0 9604 9049"/>
              <a:gd name="T181" fmla="*/ T180 w 2731"/>
              <a:gd name="T182" fmla="+- 0 9890 9128"/>
              <a:gd name="T183" fmla="*/ 9890 h 874"/>
              <a:gd name="T184" fmla="+- 0 9953 9049"/>
              <a:gd name="T185" fmla="*/ T184 w 2731"/>
              <a:gd name="T186" fmla="+- 0 9940 9128"/>
              <a:gd name="T187" fmla="*/ 9940 h 874"/>
              <a:gd name="T188" fmla="+- 0 10341 9049"/>
              <a:gd name="T189" fmla="*/ T188 w 2731"/>
              <a:gd name="T190" fmla="+- 0 9877 9128"/>
              <a:gd name="T191" fmla="*/ 9877 h 874"/>
              <a:gd name="T192" fmla="+- 0 10684 9049"/>
              <a:gd name="T193" fmla="*/ T192 w 2731"/>
              <a:gd name="T194" fmla="+- 0 9906 9128"/>
              <a:gd name="T195" fmla="*/ 9906 h 874"/>
              <a:gd name="T196" fmla="+- 0 10731 9049"/>
              <a:gd name="T197" fmla="*/ T196 w 2731"/>
              <a:gd name="T198" fmla="+- 0 9910 9128"/>
              <a:gd name="T199" fmla="*/ 9910 h 874"/>
              <a:gd name="T200" fmla="+- 0 10788 9049"/>
              <a:gd name="T201" fmla="*/ T200 w 2731"/>
              <a:gd name="T202" fmla="+- 0 9918 9128"/>
              <a:gd name="T203" fmla="*/ 9918 h 874"/>
              <a:gd name="T204" fmla="+- 0 10827 9049"/>
              <a:gd name="T205" fmla="*/ T204 w 2731"/>
              <a:gd name="T206" fmla="+- 0 9922 9128"/>
              <a:gd name="T207" fmla="*/ 9922 h 874"/>
              <a:gd name="T208" fmla="+- 0 10873 9049"/>
              <a:gd name="T209" fmla="*/ T208 w 2731"/>
              <a:gd name="T210" fmla="+- 0 9926 9128"/>
              <a:gd name="T211" fmla="*/ 9926 h 874"/>
              <a:gd name="T212" fmla="+- 0 10910 9049"/>
              <a:gd name="T213" fmla="*/ T212 w 2731"/>
              <a:gd name="T214" fmla="+- 0 9929 9128"/>
              <a:gd name="T215" fmla="*/ 9929 h 874"/>
              <a:gd name="T216" fmla="+- 0 10954 9049"/>
              <a:gd name="T217" fmla="*/ T216 w 2731"/>
              <a:gd name="T218" fmla="+- 0 9938 9128"/>
              <a:gd name="T219" fmla="*/ 9938 h 874"/>
              <a:gd name="T220" fmla="+- 0 10995 9049"/>
              <a:gd name="T221" fmla="*/ T220 w 2731"/>
              <a:gd name="T222" fmla="+- 0 9946 9128"/>
              <a:gd name="T223" fmla="*/ 9946 h 874"/>
              <a:gd name="T224" fmla="+- 0 11040 9049"/>
              <a:gd name="T225" fmla="*/ T224 w 2731"/>
              <a:gd name="T226" fmla="+- 0 9946 9128"/>
              <a:gd name="T227" fmla="*/ 9946 h 874"/>
              <a:gd name="T228" fmla="+- 0 11081 9049"/>
              <a:gd name="T229" fmla="*/ T228 w 2731"/>
              <a:gd name="T230" fmla="+- 0 9954 9128"/>
              <a:gd name="T231" fmla="*/ 9954 h 874"/>
              <a:gd name="T232" fmla="+- 0 11112 9049"/>
              <a:gd name="T233" fmla="*/ T232 w 2731"/>
              <a:gd name="T234" fmla="+- 0 9960 9128"/>
              <a:gd name="T235" fmla="*/ 9960 h 874"/>
              <a:gd name="T236" fmla="+- 0 11154 9049"/>
              <a:gd name="T237" fmla="*/ T236 w 2731"/>
              <a:gd name="T238" fmla="+- 0 9964 9128"/>
              <a:gd name="T239" fmla="*/ 9964 h 874"/>
              <a:gd name="T240" fmla="+- 0 11192 9049"/>
              <a:gd name="T241" fmla="*/ T240 w 2731"/>
              <a:gd name="T242" fmla="+- 0 9970 9128"/>
              <a:gd name="T243" fmla="*/ 9970 h 874"/>
              <a:gd name="T244" fmla="+- 0 11237 9049"/>
              <a:gd name="T245" fmla="*/ T244 w 2731"/>
              <a:gd name="T246" fmla="+- 0 9976 9128"/>
              <a:gd name="T247" fmla="*/ 9976 h 874"/>
              <a:gd name="T248" fmla="+- 0 11288 9049"/>
              <a:gd name="T249" fmla="*/ T248 w 2731"/>
              <a:gd name="T250" fmla="+- 0 9978 9128"/>
              <a:gd name="T251" fmla="*/ 9978 h 874"/>
              <a:gd name="T252" fmla="+- 0 11335 9049"/>
              <a:gd name="T253" fmla="*/ T252 w 2731"/>
              <a:gd name="T254" fmla="+- 0 9985 9128"/>
              <a:gd name="T255" fmla="*/ 9985 h 874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  <a:cxn ang="0">
                <a:pos x="T145" y="T147"/>
              </a:cxn>
              <a:cxn ang="0">
                <a:pos x="T149" y="T151"/>
              </a:cxn>
              <a:cxn ang="0">
                <a:pos x="T153" y="T155"/>
              </a:cxn>
              <a:cxn ang="0">
                <a:pos x="T157" y="T159"/>
              </a:cxn>
              <a:cxn ang="0">
                <a:pos x="T161" y="T163"/>
              </a:cxn>
              <a:cxn ang="0">
                <a:pos x="T165" y="T167"/>
              </a:cxn>
              <a:cxn ang="0">
                <a:pos x="T169" y="T171"/>
              </a:cxn>
              <a:cxn ang="0">
                <a:pos x="T173" y="T175"/>
              </a:cxn>
              <a:cxn ang="0">
                <a:pos x="T177" y="T179"/>
              </a:cxn>
              <a:cxn ang="0">
                <a:pos x="T181" y="T183"/>
              </a:cxn>
              <a:cxn ang="0">
                <a:pos x="T185" y="T187"/>
              </a:cxn>
              <a:cxn ang="0">
                <a:pos x="T189" y="T191"/>
              </a:cxn>
              <a:cxn ang="0">
                <a:pos x="T193" y="T195"/>
              </a:cxn>
              <a:cxn ang="0">
                <a:pos x="T197" y="T199"/>
              </a:cxn>
              <a:cxn ang="0">
                <a:pos x="T201" y="T203"/>
              </a:cxn>
              <a:cxn ang="0">
                <a:pos x="T205" y="T207"/>
              </a:cxn>
              <a:cxn ang="0">
                <a:pos x="T209" y="T211"/>
              </a:cxn>
              <a:cxn ang="0">
                <a:pos x="T213" y="T215"/>
              </a:cxn>
              <a:cxn ang="0">
                <a:pos x="T217" y="T219"/>
              </a:cxn>
              <a:cxn ang="0">
                <a:pos x="T221" y="T223"/>
              </a:cxn>
              <a:cxn ang="0">
                <a:pos x="T225" y="T227"/>
              </a:cxn>
              <a:cxn ang="0">
                <a:pos x="T229" y="T231"/>
              </a:cxn>
              <a:cxn ang="0">
                <a:pos x="T233" y="T235"/>
              </a:cxn>
              <a:cxn ang="0">
                <a:pos x="T237" y="T239"/>
              </a:cxn>
              <a:cxn ang="0">
                <a:pos x="T241" y="T243"/>
              </a:cxn>
              <a:cxn ang="0">
                <a:pos x="T245" y="T247"/>
              </a:cxn>
              <a:cxn ang="0">
                <a:pos x="T249" y="T251"/>
              </a:cxn>
              <a:cxn ang="0">
                <a:pos x="T253" y="T255"/>
              </a:cxn>
            </a:cxnLst>
            <a:rect l="0" t="0" r="r" b="b"/>
            <a:pathLst>
              <a:path w="2731" h="874" extrusionOk="0">
                <a:moveTo>
                  <a:pt x="651" y="0"/>
                </a:moveTo>
                <a:cubicBezTo>
                  <a:pt x="580" y="0"/>
                  <a:pt x="490" y="5"/>
                  <a:pt x="444" y="16"/>
                </a:cubicBezTo>
                <a:cubicBezTo>
                  <a:pt x="385" y="31"/>
                  <a:pt x="366" y="56"/>
                  <a:pt x="317" y="95"/>
                </a:cubicBezTo>
                <a:cubicBezTo>
                  <a:pt x="269" y="134"/>
                  <a:pt x="230" y="206"/>
                  <a:pt x="174" y="254"/>
                </a:cubicBezTo>
                <a:cubicBezTo>
                  <a:pt x="131" y="290"/>
                  <a:pt x="129" y="253"/>
                  <a:pt x="79" y="318"/>
                </a:cubicBezTo>
                <a:cubicBezTo>
                  <a:pt x="54" y="351"/>
                  <a:pt x="28" y="405"/>
                  <a:pt x="16" y="445"/>
                </a:cubicBezTo>
                <a:cubicBezTo>
                  <a:pt x="7" y="475"/>
                  <a:pt x="-2" y="503"/>
                  <a:pt x="16" y="540"/>
                </a:cubicBezTo>
                <a:cubicBezTo>
                  <a:pt x="29" y="566"/>
                  <a:pt x="59" y="578"/>
                  <a:pt x="79" y="588"/>
                </a:cubicBezTo>
                <a:cubicBezTo>
                  <a:pt x="93" y="595"/>
                  <a:pt x="128" y="597"/>
                  <a:pt x="143" y="603"/>
                </a:cubicBezTo>
                <a:cubicBezTo>
                  <a:pt x="170" y="613"/>
                  <a:pt x="192" y="623"/>
                  <a:pt x="222" y="635"/>
                </a:cubicBezTo>
                <a:cubicBezTo>
                  <a:pt x="242" y="643"/>
                  <a:pt x="265" y="645"/>
                  <a:pt x="285" y="651"/>
                </a:cubicBezTo>
                <a:cubicBezTo>
                  <a:pt x="313" y="660"/>
                  <a:pt x="311" y="660"/>
                  <a:pt x="333" y="667"/>
                </a:cubicBezTo>
                <a:cubicBezTo>
                  <a:pt x="349" y="672"/>
                  <a:pt x="377" y="697"/>
                  <a:pt x="381" y="699"/>
                </a:cubicBezTo>
                <a:cubicBezTo>
                  <a:pt x="400" y="707"/>
                  <a:pt x="409" y="707"/>
                  <a:pt x="428" y="714"/>
                </a:cubicBezTo>
                <a:cubicBezTo>
                  <a:pt x="451" y="722"/>
                  <a:pt x="470" y="738"/>
                  <a:pt x="492" y="746"/>
                </a:cubicBezTo>
                <a:cubicBezTo>
                  <a:pt x="510" y="753"/>
                  <a:pt x="537" y="759"/>
                  <a:pt x="555" y="762"/>
                </a:cubicBezTo>
                <a:cubicBezTo>
                  <a:pt x="904" y="812"/>
                  <a:pt x="1292" y="749"/>
                  <a:pt x="1635" y="778"/>
                </a:cubicBezTo>
                <a:cubicBezTo>
                  <a:pt x="1682" y="782"/>
                  <a:pt x="1739" y="790"/>
                  <a:pt x="1778" y="794"/>
                </a:cubicBezTo>
                <a:cubicBezTo>
                  <a:pt x="1824" y="798"/>
                  <a:pt x="1861" y="801"/>
                  <a:pt x="1905" y="810"/>
                </a:cubicBezTo>
                <a:cubicBezTo>
                  <a:pt x="1946" y="818"/>
                  <a:pt x="1991" y="818"/>
                  <a:pt x="2032" y="826"/>
                </a:cubicBezTo>
                <a:cubicBezTo>
                  <a:pt x="2063" y="832"/>
                  <a:pt x="2105" y="836"/>
                  <a:pt x="2143" y="842"/>
                </a:cubicBezTo>
                <a:cubicBezTo>
                  <a:pt x="2188" y="848"/>
                  <a:pt x="2239" y="850"/>
                  <a:pt x="2286" y="857"/>
                </a:cubicBezTo>
                <a:cubicBezTo>
                  <a:pt x="2333" y="864"/>
                  <a:pt x="2361" y="872"/>
                  <a:pt x="2413" y="873"/>
                </a:cubicBezTo>
                <a:cubicBezTo>
                  <a:pt x="2462" y="874"/>
                  <a:pt x="2501" y="878"/>
                  <a:pt x="2540" y="857"/>
                </a:cubicBezTo>
                <a:cubicBezTo>
                  <a:pt x="2568" y="842"/>
                  <a:pt x="2577" y="832"/>
                  <a:pt x="2603" y="810"/>
                </a:cubicBezTo>
                <a:cubicBezTo>
                  <a:pt x="2626" y="790"/>
                  <a:pt x="2637" y="765"/>
                  <a:pt x="2651" y="746"/>
                </a:cubicBezTo>
                <a:cubicBezTo>
                  <a:pt x="2691" y="692"/>
                  <a:pt x="2695" y="680"/>
                  <a:pt x="2714" y="619"/>
                </a:cubicBezTo>
                <a:cubicBezTo>
                  <a:pt x="2726" y="581"/>
                  <a:pt x="2734" y="566"/>
                  <a:pt x="2730" y="524"/>
                </a:cubicBezTo>
                <a:cubicBezTo>
                  <a:pt x="2727" y="488"/>
                  <a:pt x="2721" y="489"/>
                  <a:pt x="2699" y="460"/>
                </a:cubicBezTo>
                <a:cubicBezTo>
                  <a:pt x="2682" y="437"/>
                  <a:pt x="2651" y="427"/>
                  <a:pt x="2635" y="413"/>
                </a:cubicBezTo>
                <a:cubicBezTo>
                  <a:pt x="2608" y="389"/>
                  <a:pt x="2589" y="357"/>
                  <a:pt x="2556" y="349"/>
                </a:cubicBezTo>
                <a:cubicBezTo>
                  <a:pt x="2532" y="343"/>
                  <a:pt x="2500" y="337"/>
                  <a:pt x="2492" y="334"/>
                </a:cubicBezTo>
                <a:cubicBezTo>
                  <a:pt x="2475" y="328"/>
                  <a:pt x="2465" y="328"/>
                  <a:pt x="2445" y="318"/>
                </a:cubicBezTo>
                <a:cubicBezTo>
                  <a:pt x="2413" y="301"/>
                  <a:pt x="2402" y="296"/>
                  <a:pt x="2365" y="286"/>
                </a:cubicBezTo>
                <a:cubicBezTo>
                  <a:pt x="2327" y="275"/>
                  <a:pt x="2309" y="277"/>
                  <a:pt x="2270" y="270"/>
                </a:cubicBezTo>
                <a:cubicBezTo>
                  <a:pt x="2225" y="262"/>
                  <a:pt x="2174" y="242"/>
                  <a:pt x="2127" y="238"/>
                </a:cubicBezTo>
                <a:cubicBezTo>
                  <a:pt x="2065" y="232"/>
                  <a:pt x="1995" y="226"/>
                  <a:pt x="1937" y="222"/>
                </a:cubicBezTo>
                <a:cubicBezTo>
                  <a:pt x="1824" y="214"/>
                  <a:pt x="1714" y="226"/>
                  <a:pt x="1603" y="206"/>
                </a:cubicBezTo>
                <a:cubicBezTo>
                  <a:pt x="1505" y="189"/>
                  <a:pt x="1420" y="149"/>
                  <a:pt x="1317" y="143"/>
                </a:cubicBezTo>
                <a:cubicBezTo>
                  <a:pt x="1200" y="136"/>
                  <a:pt x="1083" y="119"/>
                  <a:pt x="968" y="111"/>
                </a:cubicBezTo>
                <a:cubicBezTo>
                  <a:pt x="859" y="103"/>
                  <a:pt x="704" y="103"/>
                  <a:pt x="619" y="95"/>
                </a:cubicBezTo>
                <a:cubicBezTo>
                  <a:pt x="581" y="92"/>
                  <a:pt x="570" y="104"/>
                  <a:pt x="555" y="80"/>
                </a:cubicBezTo>
                <a:cubicBezTo>
                  <a:pt x="538" y="53"/>
                  <a:pt x="549" y="30"/>
                  <a:pt x="539" y="0"/>
                </a:cubicBezTo>
              </a:path>
            </a:pathLst>
          </a:custGeom>
          <a:noFill/>
          <a:ln w="19050" cap="rnd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43" name="Comment 3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4806950" y="3189288"/>
            <a:ext cx="239713" cy="279400"/>
          </a:xfrm>
          <a:custGeom>
            <a:avLst/>
            <a:gdLst>
              <a:gd name="T0" fmla="+- 0 13827 13351"/>
              <a:gd name="T1" fmla="*/ T0 w 668"/>
              <a:gd name="T2" fmla="+- 0 8906 8858"/>
              <a:gd name="T3" fmla="*/ 8906 h 779"/>
              <a:gd name="T4" fmla="+- 0 13789 13351"/>
              <a:gd name="T5" fmla="*/ T4 w 668"/>
              <a:gd name="T6" fmla="+- 0 8906 8858"/>
              <a:gd name="T7" fmla="*/ 8906 h 779"/>
              <a:gd name="T8" fmla="+- 0 13768 13351"/>
              <a:gd name="T9" fmla="*/ T8 w 668"/>
              <a:gd name="T10" fmla="+- 0 8912 8858"/>
              <a:gd name="T11" fmla="*/ 8912 h 779"/>
              <a:gd name="T12" fmla="+- 0 13732 13351"/>
              <a:gd name="T13" fmla="*/ T12 w 668"/>
              <a:gd name="T14" fmla="+- 0 8922 8858"/>
              <a:gd name="T15" fmla="*/ 8922 h 779"/>
              <a:gd name="T16" fmla="+- 0 13643 13351"/>
              <a:gd name="T17" fmla="*/ T16 w 668"/>
              <a:gd name="T18" fmla="+- 0 8948 8858"/>
              <a:gd name="T19" fmla="*/ 8948 h 779"/>
              <a:gd name="T20" fmla="+- 0 13539 13351"/>
              <a:gd name="T21" fmla="*/ T20 w 668"/>
              <a:gd name="T22" fmla="+- 0 9008 8858"/>
              <a:gd name="T23" fmla="*/ 9008 h 779"/>
              <a:gd name="T24" fmla="+- 0 13462 13351"/>
              <a:gd name="T25" fmla="*/ T24 w 668"/>
              <a:gd name="T26" fmla="+- 0 9065 8858"/>
              <a:gd name="T27" fmla="*/ 9065 h 779"/>
              <a:gd name="T28" fmla="+- 0 13427 13351"/>
              <a:gd name="T29" fmla="*/ T28 w 668"/>
              <a:gd name="T30" fmla="+- 0 9091 8858"/>
              <a:gd name="T31" fmla="*/ 9091 h 779"/>
              <a:gd name="T32" fmla="+- 0 13401 13351"/>
              <a:gd name="T33" fmla="*/ T32 w 668"/>
              <a:gd name="T34" fmla="+- 0 9112 8858"/>
              <a:gd name="T35" fmla="*/ 9112 h 779"/>
              <a:gd name="T36" fmla="+- 0 13383 13351"/>
              <a:gd name="T37" fmla="*/ T36 w 668"/>
              <a:gd name="T38" fmla="+- 0 9144 8858"/>
              <a:gd name="T39" fmla="*/ 9144 h 779"/>
              <a:gd name="T40" fmla="+- 0 13367 13351"/>
              <a:gd name="T41" fmla="*/ T40 w 668"/>
              <a:gd name="T42" fmla="+- 0 9172 8858"/>
              <a:gd name="T43" fmla="*/ 9172 h 779"/>
              <a:gd name="T44" fmla="+- 0 13353 13351"/>
              <a:gd name="T45" fmla="*/ T44 w 668"/>
              <a:gd name="T46" fmla="+- 0 9203 8858"/>
              <a:gd name="T47" fmla="*/ 9203 h 779"/>
              <a:gd name="T48" fmla="+- 0 13351 13351"/>
              <a:gd name="T49" fmla="*/ T48 w 668"/>
              <a:gd name="T50" fmla="+- 0 9239 8858"/>
              <a:gd name="T51" fmla="*/ 9239 h 779"/>
              <a:gd name="T52" fmla="+- 0 13347 13351"/>
              <a:gd name="T53" fmla="*/ T52 w 668"/>
              <a:gd name="T54" fmla="+- 0 9308 8858"/>
              <a:gd name="T55" fmla="*/ 9308 h 779"/>
              <a:gd name="T56" fmla="+- 0 13336 13351"/>
              <a:gd name="T57" fmla="*/ T56 w 668"/>
              <a:gd name="T58" fmla="+- 0 9405 8858"/>
              <a:gd name="T59" fmla="*/ 9405 h 779"/>
              <a:gd name="T60" fmla="+- 0 13367 13351"/>
              <a:gd name="T61" fmla="*/ T60 w 668"/>
              <a:gd name="T62" fmla="+- 0 9462 8858"/>
              <a:gd name="T63" fmla="*/ 9462 h 779"/>
              <a:gd name="T64" fmla="+- 0 13382 13351"/>
              <a:gd name="T65" fmla="*/ T64 w 668"/>
              <a:gd name="T66" fmla="+- 0 9490 8858"/>
              <a:gd name="T67" fmla="*/ 9490 h 779"/>
              <a:gd name="T68" fmla="+- 0 13399 13351"/>
              <a:gd name="T69" fmla="*/ T68 w 668"/>
              <a:gd name="T70" fmla="+- 0 9519 8858"/>
              <a:gd name="T71" fmla="*/ 9519 h 779"/>
              <a:gd name="T72" fmla="+- 0 13430 13351"/>
              <a:gd name="T73" fmla="*/ T72 w 668"/>
              <a:gd name="T74" fmla="+- 0 9541 8858"/>
              <a:gd name="T75" fmla="*/ 9541 h 779"/>
              <a:gd name="T76" fmla="+- 0 13460 13351"/>
              <a:gd name="T77" fmla="*/ T76 w 668"/>
              <a:gd name="T78" fmla="+- 0 9562 8858"/>
              <a:gd name="T79" fmla="*/ 9562 h 779"/>
              <a:gd name="T80" fmla="+- 0 13507 13351"/>
              <a:gd name="T81" fmla="*/ T80 w 668"/>
              <a:gd name="T82" fmla="+- 0 9590 8858"/>
              <a:gd name="T83" fmla="*/ 9590 h 779"/>
              <a:gd name="T84" fmla="+- 0 13541 13351"/>
              <a:gd name="T85" fmla="*/ T84 w 668"/>
              <a:gd name="T86" fmla="+- 0 9604 8858"/>
              <a:gd name="T87" fmla="*/ 9604 h 779"/>
              <a:gd name="T88" fmla="+- 0 13582 13351"/>
              <a:gd name="T89" fmla="*/ T88 w 668"/>
              <a:gd name="T90" fmla="+- 0 9621 8858"/>
              <a:gd name="T91" fmla="*/ 9621 h 779"/>
              <a:gd name="T92" fmla="+- 0 13622 13351"/>
              <a:gd name="T93" fmla="*/ T92 w 668"/>
              <a:gd name="T94" fmla="+- 0 9620 8858"/>
              <a:gd name="T95" fmla="*/ 9620 h 779"/>
              <a:gd name="T96" fmla="+- 0 13668 13351"/>
              <a:gd name="T97" fmla="*/ T96 w 668"/>
              <a:gd name="T98" fmla="+- 0 9620 8858"/>
              <a:gd name="T99" fmla="*/ 9620 h 779"/>
              <a:gd name="T100" fmla="+- 0 13708 13351"/>
              <a:gd name="T101" fmla="*/ T100 w 668"/>
              <a:gd name="T102" fmla="+- 0 9620 8858"/>
              <a:gd name="T103" fmla="*/ 9620 h 779"/>
              <a:gd name="T104" fmla="+- 0 13739 13351"/>
              <a:gd name="T105" fmla="*/ T104 w 668"/>
              <a:gd name="T106" fmla="+- 0 9634 8858"/>
              <a:gd name="T107" fmla="*/ 9634 h 779"/>
              <a:gd name="T108" fmla="+- 0 13780 13351"/>
              <a:gd name="T109" fmla="*/ T108 w 668"/>
              <a:gd name="T110" fmla="+- 0 9636 8858"/>
              <a:gd name="T111" fmla="*/ 9636 h 779"/>
              <a:gd name="T112" fmla="+- 0 13811 13351"/>
              <a:gd name="T113" fmla="*/ T112 w 668"/>
              <a:gd name="T114" fmla="+- 0 9638 8858"/>
              <a:gd name="T115" fmla="*/ 9638 h 779"/>
              <a:gd name="T116" fmla="+- 0 13871 13351"/>
              <a:gd name="T117" fmla="*/ T116 w 668"/>
              <a:gd name="T118" fmla="+- 0 9647 8858"/>
              <a:gd name="T119" fmla="*/ 9647 h 779"/>
              <a:gd name="T120" fmla="+- 0 13891 13351"/>
              <a:gd name="T121" fmla="*/ T120 w 668"/>
              <a:gd name="T122" fmla="+- 0 9620 8858"/>
              <a:gd name="T123" fmla="*/ 9620 h 779"/>
              <a:gd name="T124" fmla="+- 0 13931 13351"/>
              <a:gd name="T125" fmla="*/ T124 w 668"/>
              <a:gd name="T126" fmla="+- 0 9566 8858"/>
              <a:gd name="T127" fmla="*/ 9566 h 779"/>
              <a:gd name="T128" fmla="+- 0 13958 13351"/>
              <a:gd name="T129" fmla="*/ T128 w 668"/>
              <a:gd name="T130" fmla="+- 0 9542 8858"/>
              <a:gd name="T131" fmla="*/ 9542 h 779"/>
              <a:gd name="T132" fmla="+- 0 13986 13351"/>
              <a:gd name="T133" fmla="*/ T132 w 668"/>
              <a:gd name="T134" fmla="+- 0 9477 8858"/>
              <a:gd name="T135" fmla="*/ 9477 h 779"/>
              <a:gd name="T136" fmla="+- 0 14001 13351"/>
              <a:gd name="T137" fmla="*/ T136 w 668"/>
              <a:gd name="T138" fmla="+- 0 9441 8858"/>
              <a:gd name="T139" fmla="*/ 9441 h 779"/>
              <a:gd name="T140" fmla="+- 0 14017 13351"/>
              <a:gd name="T141" fmla="*/ T140 w 668"/>
              <a:gd name="T142" fmla="+- 0 9421 8858"/>
              <a:gd name="T143" fmla="*/ 9421 h 779"/>
              <a:gd name="T144" fmla="+- 0 14018 13351"/>
              <a:gd name="T145" fmla="*/ T144 w 668"/>
              <a:gd name="T146" fmla="+- 0 9382 8858"/>
              <a:gd name="T147" fmla="*/ 9382 h 779"/>
              <a:gd name="T148" fmla="+- 0 14020 13351"/>
              <a:gd name="T149" fmla="*/ T148 w 668"/>
              <a:gd name="T150" fmla="+- 0 9281 8858"/>
              <a:gd name="T151" fmla="*/ 9281 h 779"/>
              <a:gd name="T152" fmla="+- 0 14032 13351"/>
              <a:gd name="T153" fmla="*/ T152 w 668"/>
              <a:gd name="T154" fmla="+- 0 9163 8858"/>
              <a:gd name="T155" fmla="*/ 9163 h 779"/>
              <a:gd name="T156" fmla="+- 0 14002 13351"/>
              <a:gd name="T157" fmla="*/ T156 w 668"/>
              <a:gd name="T158" fmla="+- 0 9065 8858"/>
              <a:gd name="T159" fmla="*/ 9065 h 779"/>
              <a:gd name="T160" fmla="+- 0 13990 13351"/>
              <a:gd name="T161" fmla="*/ T160 w 668"/>
              <a:gd name="T162" fmla="+- 0 9026 8858"/>
              <a:gd name="T163" fmla="*/ 9026 h 779"/>
              <a:gd name="T164" fmla="+- 0 13986 13351"/>
              <a:gd name="T165" fmla="*/ T164 w 668"/>
              <a:gd name="T166" fmla="+- 0 9044 8858"/>
              <a:gd name="T167" fmla="*/ 9044 h 779"/>
              <a:gd name="T168" fmla="+- 0 13954 13351"/>
              <a:gd name="T169" fmla="*/ T168 w 668"/>
              <a:gd name="T170" fmla="+- 0 9033 8858"/>
              <a:gd name="T171" fmla="*/ 9033 h 779"/>
              <a:gd name="T172" fmla="+- 0 13936 13351"/>
              <a:gd name="T173" fmla="*/ T172 w 668"/>
              <a:gd name="T174" fmla="+- 0 9027 8858"/>
              <a:gd name="T175" fmla="*/ 9027 h 779"/>
              <a:gd name="T176" fmla="+- 0 13907 13351"/>
              <a:gd name="T177" fmla="*/ T176 w 668"/>
              <a:gd name="T178" fmla="+- 0 9025 8858"/>
              <a:gd name="T179" fmla="*/ 9025 h 779"/>
              <a:gd name="T180" fmla="+- 0 13891 13351"/>
              <a:gd name="T181" fmla="*/ T180 w 668"/>
              <a:gd name="T182" fmla="+- 0 9017 8858"/>
              <a:gd name="T183" fmla="*/ 9017 h 779"/>
              <a:gd name="T184" fmla="+- 0 13854 13351"/>
              <a:gd name="T185" fmla="*/ T184 w 668"/>
              <a:gd name="T186" fmla="+- 0 8998 8858"/>
              <a:gd name="T187" fmla="*/ 8998 h 779"/>
              <a:gd name="T188" fmla="+- 0 13872 13351"/>
              <a:gd name="T189" fmla="*/ T188 w 668"/>
              <a:gd name="T190" fmla="+- 0 8999 8858"/>
              <a:gd name="T191" fmla="*/ 8999 h 779"/>
              <a:gd name="T192" fmla="+- 0 13859 13351"/>
              <a:gd name="T193" fmla="*/ T192 w 668"/>
              <a:gd name="T194" fmla="+- 0 8969 8858"/>
              <a:gd name="T195" fmla="*/ 8969 h 779"/>
              <a:gd name="T196" fmla="+- 0 13845 13351"/>
              <a:gd name="T197" fmla="*/ T196 w 668"/>
              <a:gd name="T198" fmla="+- 0 8935 8858"/>
              <a:gd name="T199" fmla="*/ 8935 h 779"/>
              <a:gd name="T200" fmla="+- 0 13838 13351"/>
              <a:gd name="T201" fmla="*/ T200 w 668"/>
              <a:gd name="T202" fmla="+- 0 8910 8858"/>
              <a:gd name="T203" fmla="*/ 8910 h 779"/>
              <a:gd name="T204" fmla="+- 0 13811 13351"/>
              <a:gd name="T205" fmla="*/ T204 w 668"/>
              <a:gd name="T206" fmla="+- 0 8874 8858"/>
              <a:gd name="T207" fmla="*/ 8874 h 779"/>
              <a:gd name="T208" fmla="+- 0 13806 13351"/>
              <a:gd name="T209" fmla="*/ T208 w 668"/>
              <a:gd name="T210" fmla="+- 0 8869 8858"/>
              <a:gd name="T211" fmla="*/ 8869 h 779"/>
              <a:gd name="T212" fmla="+- 0 13800 13351"/>
              <a:gd name="T213" fmla="*/ T212 w 668"/>
              <a:gd name="T214" fmla="+- 0 8863 8858"/>
              <a:gd name="T215" fmla="*/ 8863 h 779"/>
              <a:gd name="T216" fmla="+- 0 13795 13351"/>
              <a:gd name="T217" fmla="*/ T216 w 668"/>
              <a:gd name="T218" fmla="+- 0 8858 8858"/>
              <a:gd name="T219" fmla="*/ 8858 h 7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  <a:cxn ang="0">
                <a:pos x="T145" y="T147"/>
              </a:cxn>
              <a:cxn ang="0">
                <a:pos x="T149" y="T151"/>
              </a:cxn>
              <a:cxn ang="0">
                <a:pos x="T153" y="T155"/>
              </a:cxn>
              <a:cxn ang="0">
                <a:pos x="T157" y="T159"/>
              </a:cxn>
              <a:cxn ang="0">
                <a:pos x="T161" y="T163"/>
              </a:cxn>
              <a:cxn ang="0">
                <a:pos x="T165" y="T167"/>
              </a:cxn>
              <a:cxn ang="0">
                <a:pos x="T169" y="T171"/>
              </a:cxn>
              <a:cxn ang="0">
                <a:pos x="T173" y="T175"/>
              </a:cxn>
              <a:cxn ang="0">
                <a:pos x="T177" y="T179"/>
              </a:cxn>
              <a:cxn ang="0">
                <a:pos x="T181" y="T183"/>
              </a:cxn>
              <a:cxn ang="0">
                <a:pos x="T185" y="T187"/>
              </a:cxn>
              <a:cxn ang="0">
                <a:pos x="T189" y="T191"/>
              </a:cxn>
              <a:cxn ang="0">
                <a:pos x="T193" y="T195"/>
              </a:cxn>
              <a:cxn ang="0">
                <a:pos x="T197" y="T199"/>
              </a:cxn>
              <a:cxn ang="0">
                <a:pos x="T201" y="T203"/>
              </a:cxn>
              <a:cxn ang="0">
                <a:pos x="T205" y="T207"/>
              </a:cxn>
              <a:cxn ang="0">
                <a:pos x="T209" y="T211"/>
              </a:cxn>
              <a:cxn ang="0">
                <a:pos x="T213" y="T215"/>
              </a:cxn>
              <a:cxn ang="0">
                <a:pos x="T217" y="T219"/>
              </a:cxn>
            </a:cxnLst>
            <a:rect l="0" t="0" r="r" b="b"/>
            <a:pathLst>
              <a:path w="668" h="779" extrusionOk="0">
                <a:moveTo>
                  <a:pt x="476" y="48"/>
                </a:moveTo>
                <a:cubicBezTo>
                  <a:pt x="438" y="48"/>
                  <a:pt x="417" y="54"/>
                  <a:pt x="381" y="64"/>
                </a:cubicBezTo>
                <a:cubicBezTo>
                  <a:pt x="292" y="90"/>
                  <a:pt x="188" y="150"/>
                  <a:pt x="111" y="207"/>
                </a:cubicBezTo>
                <a:cubicBezTo>
                  <a:pt x="76" y="233"/>
                  <a:pt x="50" y="254"/>
                  <a:pt x="32" y="286"/>
                </a:cubicBezTo>
                <a:cubicBezTo>
                  <a:pt x="16" y="314"/>
                  <a:pt x="2" y="345"/>
                  <a:pt x="0" y="381"/>
                </a:cubicBezTo>
                <a:cubicBezTo>
                  <a:pt x="-4" y="450"/>
                  <a:pt x="-15" y="547"/>
                  <a:pt x="16" y="604"/>
                </a:cubicBezTo>
                <a:cubicBezTo>
                  <a:pt x="31" y="632"/>
                  <a:pt x="48" y="661"/>
                  <a:pt x="79" y="683"/>
                </a:cubicBezTo>
                <a:cubicBezTo>
                  <a:pt x="109" y="704"/>
                  <a:pt x="156" y="732"/>
                  <a:pt x="190" y="746"/>
                </a:cubicBezTo>
                <a:cubicBezTo>
                  <a:pt x="231" y="763"/>
                  <a:pt x="271" y="762"/>
                  <a:pt x="317" y="762"/>
                </a:cubicBezTo>
                <a:cubicBezTo>
                  <a:pt x="357" y="762"/>
                  <a:pt x="388" y="776"/>
                  <a:pt x="429" y="778"/>
                </a:cubicBezTo>
                <a:cubicBezTo>
                  <a:pt x="460" y="780"/>
                  <a:pt x="520" y="789"/>
                  <a:pt x="540" y="762"/>
                </a:cubicBezTo>
                <a:cubicBezTo>
                  <a:pt x="580" y="708"/>
                  <a:pt x="607" y="684"/>
                  <a:pt x="635" y="619"/>
                </a:cubicBezTo>
                <a:cubicBezTo>
                  <a:pt x="650" y="583"/>
                  <a:pt x="666" y="563"/>
                  <a:pt x="667" y="524"/>
                </a:cubicBezTo>
                <a:cubicBezTo>
                  <a:pt x="669" y="423"/>
                  <a:pt x="681" y="305"/>
                  <a:pt x="651" y="207"/>
                </a:cubicBezTo>
                <a:cubicBezTo>
                  <a:pt x="639" y="168"/>
                  <a:pt x="635" y="186"/>
                  <a:pt x="603" y="175"/>
                </a:cubicBezTo>
                <a:cubicBezTo>
                  <a:pt x="585" y="169"/>
                  <a:pt x="556" y="167"/>
                  <a:pt x="540" y="159"/>
                </a:cubicBezTo>
                <a:cubicBezTo>
                  <a:pt x="503" y="140"/>
                  <a:pt x="521" y="141"/>
                  <a:pt x="508" y="111"/>
                </a:cubicBezTo>
                <a:cubicBezTo>
                  <a:pt x="494" y="77"/>
                  <a:pt x="487" y="52"/>
                  <a:pt x="460" y="16"/>
                </a:cubicBezTo>
                <a:cubicBezTo>
                  <a:pt x="455" y="11"/>
                  <a:pt x="449" y="5"/>
                  <a:pt x="444" y="0"/>
                </a:cubicBezTo>
              </a:path>
            </a:pathLst>
          </a:custGeom>
          <a:noFill/>
          <a:ln w="19050" cap="rnd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44" name="Comment 4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2767013" y="1177925"/>
            <a:ext cx="2765425" cy="765175"/>
          </a:xfrm>
          <a:custGeom>
            <a:avLst/>
            <a:gdLst>
              <a:gd name="T0" fmla="+- 0 7684 7684"/>
              <a:gd name="T1" fmla="*/ T0 w 7684"/>
              <a:gd name="T2" fmla="+- 0 4239 3270"/>
              <a:gd name="T3" fmla="*/ 4239 h 2129"/>
              <a:gd name="T4" fmla="+- 0 7709 7684"/>
              <a:gd name="T5" fmla="*/ T4 w 7684"/>
              <a:gd name="T6" fmla="+- 0 4295 3270"/>
              <a:gd name="T7" fmla="*/ 4295 h 2129"/>
              <a:gd name="T8" fmla="+- 0 7712 7684"/>
              <a:gd name="T9" fmla="*/ T8 w 7684"/>
              <a:gd name="T10" fmla="+- 0 4380 3270"/>
              <a:gd name="T11" fmla="*/ 4380 h 2129"/>
              <a:gd name="T12" fmla="+- 0 7747 7684"/>
              <a:gd name="T13" fmla="*/ T12 w 7684"/>
              <a:gd name="T14" fmla="+- 0 4429 3270"/>
              <a:gd name="T15" fmla="*/ 4429 h 2129"/>
              <a:gd name="T16" fmla="+- 0 7785 7684"/>
              <a:gd name="T17" fmla="*/ T16 w 7684"/>
              <a:gd name="T18" fmla="+- 0 4482 3270"/>
              <a:gd name="T19" fmla="*/ 4482 h 2129"/>
              <a:gd name="T20" fmla="+- 0 7857 7684"/>
              <a:gd name="T21" fmla="*/ T20 w 7684"/>
              <a:gd name="T22" fmla="+- 0 4538 3270"/>
              <a:gd name="T23" fmla="*/ 4538 h 2129"/>
              <a:gd name="T24" fmla="+- 0 7906 7684"/>
              <a:gd name="T25" fmla="*/ T24 w 7684"/>
              <a:gd name="T26" fmla="+- 0 4588 3270"/>
              <a:gd name="T27" fmla="*/ 4588 h 2129"/>
              <a:gd name="T28" fmla="+- 0 7935 7684"/>
              <a:gd name="T29" fmla="*/ T28 w 7684"/>
              <a:gd name="T30" fmla="+- 0 4618 3270"/>
              <a:gd name="T31" fmla="*/ 4618 h 2129"/>
              <a:gd name="T32" fmla="+- 0 7954 7684"/>
              <a:gd name="T33" fmla="*/ T32 w 7684"/>
              <a:gd name="T34" fmla="+- 0 4644 3270"/>
              <a:gd name="T35" fmla="*/ 4644 h 2129"/>
              <a:gd name="T36" fmla="+- 0 7985 7684"/>
              <a:gd name="T37" fmla="*/ T36 w 7684"/>
              <a:gd name="T38" fmla="+- 0 4667 3270"/>
              <a:gd name="T39" fmla="*/ 4667 h 2129"/>
              <a:gd name="T40" fmla="+- 0 8010 7684"/>
              <a:gd name="T41" fmla="*/ T40 w 7684"/>
              <a:gd name="T42" fmla="+- 0 4686 3270"/>
              <a:gd name="T43" fmla="*/ 4686 h 2129"/>
              <a:gd name="T44" fmla="+- 0 8037 7684"/>
              <a:gd name="T45" fmla="*/ T44 w 7684"/>
              <a:gd name="T46" fmla="+- 0 4694 3270"/>
              <a:gd name="T47" fmla="*/ 4694 h 2129"/>
              <a:gd name="T48" fmla="+- 0 8064 7684"/>
              <a:gd name="T49" fmla="*/ T48 w 7684"/>
              <a:gd name="T50" fmla="+- 0 4715 3270"/>
              <a:gd name="T51" fmla="*/ 4715 h 2129"/>
              <a:gd name="T52" fmla="+- 0 8113 7684"/>
              <a:gd name="T53" fmla="*/ T52 w 7684"/>
              <a:gd name="T54" fmla="+- 0 4752 3270"/>
              <a:gd name="T55" fmla="*/ 4752 h 2129"/>
              <a:gd name="T56" fmla="+- 0 8157 7684"/>
              <a:gd name="T57" fmla="*/ T56 w 7684"/>
              <a:gd name="T58" fmla="+- 0 4789 3270"/>
              <a:gd name="T59" fmla="*/ 4789 h 2129"/>
              <a:gd name="T60" fmla="+- 0 8207 7684"/>
              <a:gd name="T61" fmla="*/ T60 w 7684"/>
              <a:gd name="T62" fmla="+- 0 4826 3270"/>
              <a:gd name="T63" fmla="*/ 4826 h 2129"/>
              <a:gd name="T64" fmla="+- 0 8240 7684"/>
              <a:gd name="T65" fmla="*/ T64 w 7684"/>
              <a:gd name="T66" fmla="+- 0 4850 3270"/>
              <a:gd name="T67" fmla="*/ 4850 h 2129"/>
              <a:gd name="T68" fmla="+- 0 8253 7684"/>
              <a:gd name="T69" fmla="*/ T68 w 7684"/>
              <a:gd name="T70" fmla="+- 0 4866 3270"/>
              <a:gd name="T71" fmla="*/ 4866 h 2129"/>
              <a:gd name="T72" fmla="+- 0 8287 7684"/>
              <a:gd name="T73" fmla="*/ T72 w 7684"/>
              <a:gd name="T74" fmla="+- 0 4890 3270"/>
              <a:gd name="T75" fmla="*/ 4890 h 2129"/>
              <a:gd name="T76" fmla="+- 0 8319 7684"/>
              <a:gd name="T77" fmla="*/ T76 w 7684"/>
              <a:gd name="T78" fmla="+- 0 4913 3270"/>
              <a:gd name="T79" fmla="*/ 4913 h 2129"/>
              <a:gd name="T80" fmla="+- 0 8349 7684"/>
              <a:gd name="T81" fmla="*/ T80 w 7684"/>
              <a:gd name="T82" fmla="+- 0 4918 3270"/>
              <a:gd name="T83" fmla="*/ 4918 h 2129"/>
              <a:gd name="T84" fmla="+- 0 8382 7684"/>
              <a:gd name="T85" fmla="*/ T84 w 7684"/>
              <a:gd name="T86" fmla="+- 0 4937 3270"/>
              <a:gd name="T87" fmla="*/ 4937 h 2129"/>
              <a:gd name="T88" fmla="+- 0 8420 7684"/>
              <a:gd name="T89" fmla="*/ T88 w 7684"/>
              <a:gd name="T90" fmla="+- 0 4959 3270"/>
              <a:gd name="T91" fmla="*/ 4959 h 2129"/>
              <a:gd name="T92" fmla="+- 0 8458 7684"/>
              <a:gd name="T93" fmla="*/ T92 w 7684"/>
              <a:gd name="T94" fmla="+- 0 4980 3270"/>
              <a:gd name="T95" fmla="*/ 4980 h 2129"/>
              <a:gd name="T96" fmla="+- 0 8493 7684"/>
              <a:gd name="T97" fmla="*/ T96 w 7684"/>
              <a:gd name="T98" fmla="+- 0 5001 3270"/>
              <a:gd name="T99" fmla="*/ 5001 h 2129"/>
              <a:gd name="T100" fmla="+- 0 8529 7684"/>
              <a:gd name="T101" fmla="*/ T100 w 7684"/>
              <a:gd name="T102" fmla="+- 0 5023 3270"/>
              <a:gd name="T103" fmla="*/ 5023 h 2129"/>
              <a:gd name="T104" fmla="+- 0 8600 7684"/>
              <a:gd name="T105" fmla="*/ T104 w 7684"/>
              <a:gd name="T106" fmla="+- 0 5086 3270"/>
              <a:gd name="T107" fmla="*/ 5086 h 2129"/>
              <a:gd name="T108" fmla="+- 0 8636 7684"/>
              <a:gd name="T109" fmla="*/ T108 w 7684"/>
              <a:gd name="T110" fmla="+- 0 5096 3270"/>
              <a:gd name="T111" fmla="*/ 5096 h 2129"/>
              <a:gd name="T112" fmla="+- 0 8721 7684"/>
              <a:gd name="T113" fmla="*/ T112 w 7684"/>
              <a:gd name="T114" fmla="+- 0 5119 3270"/>
              <a:gd name="T115" fmla="*/ 5119 h 2129"/>
              <a:gd name="T116" fmla="+- 0 8803 7684"/>
              <a:gd name="T117" fmla="*/ T116 w 7684"/>
              <a:gd name="T118" fmla="+- 0 5085 3270"/>
              <a:gd name="T119" fmla="*/ 5085 h 2129"/>
              <a:gd name="T120" fmla="+- 0 8874 7684"/>
              <a:gd name="T121" fmla="*/ T120 w 7684"/>
              <a:gd name="T122" fmla="+- 0 5064 3270"/>
              <a:gd name="T123" fmla="*/ 5064 h 2129"/>
              <a:gd name="T124" fmla="+- 0 8959 7684"/>
              <a:gd name="T125" fmla="*/ T124 w 7684"/>
              <a:gd name="T126" fmla="+- 0 5039 3270"/>
              <a:gd name="T127" fmla="*/ 5039 h 2129"/>
              <a:gd name="T128" fmla="+- 0 9050 7684"/>
              <a:gd name="T129" fmla="*/ T128 w 7684"/>
              <a:gd name="T130" fmla="+- 0 4996 3270"/>
              <a:gd name="T131" fmla="*/ 4996 h 2129"/>
              <a:gd name="T132" fmla="+- 0 9128 7684"/>
              <a:gd name="T133" fmla="*/ T132 w 7684"/>
              <a:gd name="T134" fmla="+- 0 4969 3270"/>
              <a:gd name="T135" fmla="*/ 4969 h 2129"/>
              <a:gd name="T136" fmla="+- 0 9161 7684"/>
              <a:gd name="T137" fmla="*/ T136 w 7684"/>
              <a:gd name="T138" fmla="+- 0 4958 3270"/>
              <a:gd name="T139" fmla="*/ 4958 h 2129"/>
              <a:gd name="T140" fmla="+- 0 9201 7684"/>
              <a:gd name="T141" fmla="*/ T140 w 7684"/>
              <a:gd name="T142" fmla="+- 0 4930 3270"/>
              <a:gd name="T143" fmla="*/ 4930 h 2129"/>
              <a:gd name="T144" fmla="+- 0 9239 7684"/>
              <a:gd name="T145" fmla="*/ T144 w 7684"/>
              <a:gd name="T146" fmla="+- 0 4921 3270"/>
              <a:gd name="T147" fmla="*/ 4921 h 2129"/>
              <a:gd name="T148" fmla="+- 0 9297 7684"/>
              <a:gd name="T149" fmla="*/ T148 w 7684"/>
              <a:gd name="T150" fmla="+- 0 4907 3270"/>
              <a:gd name="T151" fmla="*/ 4907 h 2129"/>
              <a:gd name="T152" fmla="+- 0 9354 7684"/>
              <a:gd name="T153" fmla="*/ T152 w 7684"/>
              <a:gd name="T154" fmla="+- 0 4899 3270"/>
              <a:gd name="T155" fmla="*/ 4899 h 2129"/>
              <a:gd name="T156" fmla="+- 0 9414 7684"/>
              <a:gd name="T157" fmla="*/ T156 w 7684"/>
              <a:gd name="T158" fmla="+- 0 4890 3270"/>
              <a:gd name="T159" fmla="*/ 4890 h 2129"/>
              <a:gd name="T160" fmla="+- 0 9506 7684"/>
              <a:gd name="T161" fmla="*/ T160 w 7684"/>
              <a:gd name="T162" fmla="+- 0 4876 3270"/>
              <a:gd name="T163" fmla="*/ 4876 h 2129"/>
              <a:gd name="T164" fmla="+- 0 9584 7684"/>
              <a:gd name="T165" fmla="*/ T164 w 7684"/>
              <a:gd name="T166" fmla="+- 0 4864 3270"/>
              <a:gd name="T167" fmla="*/ 4864 h 2129"/>
              <a:gd name="T168" fmla="+- 0 9668 7684"/>
              <a:gd name="T169" fmla="*/ T168 w 7684"/>
              <a:gd name="T170" fmla="+- 0 4842 3270"/>
              <a:gd name="T171" fmla="*/ 4842 h 2129"/>
              <a:gd name="T172" fmla="+- 0 9732 7684"/>
              <a:gd name="T173" fmla="*/ T172 w 7684"/>
              <a:gd name="T174" fmla="+- 0 4825 3270"/>
              <a:gd name="T175" fmla="*/ 4825 h 2129"/>
              <a:gd name="T176" fmla="+- 0 9799 7684"/>
              <a:gd name="T177" fmla="*/ T176 w 7684"/>
              <a:gd name="T178" fmla="+- 0 4803 3270"/>
              <a:gd name="T179" fmla="*/ 4803 h 2129"/>
              <a:gd name="T180" fmla="+- 0 9858 7684"/>
              <a:gd name="T181" fmla="*/ T180 w 7684"/>
              <a:gd name="T182" fmla="+- 0 4778 3270"/>
              <a:gd name="T183" fmla="*/ 4778 h 2129"/>
              <a:gd name="T184" fmla="+- 0 9929 7684"/>
              <a:gd name="T185" fmla="*/ T184 w 7684"/>
              <a:gd name="T186" fmla="+- 0 4749 3270"/>
              <a:gd name="T187" fmla="*/ 4749 h 2129"/>
              <a:gd name="T188" fmla="+- 0 9994 7684"/>
              <a:gd name="T189" fmla="*/ T188 w 7684"/>
              <a:gd name="T190" fmla="+- 0 4715 3270"/>
              <a:gd name="T191" fmla="*/ 4715 h 2129"/>
              <a:gd name="T192" fmla="+- 0 10065 7684"/>
              <a:gd name="T193" fmla="*/ T192 w 7684"/>
              <a:gd name="T194" fmla="+- 0 4683 3270"/>
              <a:gd name="T195" fmla="*/ 4683 h 2129"/>
              <a:gd name="T196" fmla="+- 0 10106 7684"/>
              <a:gd name="T197" fmla="*/ T196 w 7684"/>
              <a:gd name="T198" fmla="+- 0 4665 3270"/>
              <a:gd name="T199" fmla="*/ 4665 h 2129"/>
              <a:gd name="T200" fmla="+- 0 10152 7684"/>
              <a:gd name="T201" fmla="*/ T200 w 7684"/>
              <a:gd name="T202" fmla="+- 0 4636 3270"/>
              <a:gd name="T203" fmla="*/ 4636 h 2129"/>
              <a:gd name="T204" fmla="+- 0 10192 7684"/>
              <a:gd name="T205" fmla="*/ T204 w 7684"/>
              <a:gd name="T206" fmla="+- 0 4620 3270"/>
              <a:gd name="T207" fmla="*/ 4620 h 2129"/>
              <a:gd name="T208" fmla="+- 0 10248 7684"/>
              <a:gd name="T209" fmla="*/ T208 w 7684"/>
              <a:gd name="T210" fmla="+- 0 4598 3270"/>
              <a:gd name="T211" fmla="*/ 4598 h 2129"/>
              <a:gd name="T212" fmla="+- 0 10301 7684"/>
              <a:gd name="T213" fmla="*/ T212 w 7684"/>
              <a:gd name="T214" fmla="+- 0 4580 3270"/>
              <a:gd name="T215" fmla="*/ 4580 h 2129"/>
              <a:gd name="T216" fmla="+- 0 10350 7684"/>
              <a:gd name="T217" fmla="*/ T216 w 7684"/>
              <a:gd name="T218" fmla="+- 0 4556 3270"/>
              <a:gd name="T219" fmla="*/ 4556 h 2129"/>
              <a:gd name="T220" fmla="+- 0 10375 7684"/>
              <a:gd name="T221" fmla="*/ T220 w 7684"/>
              <a:gd name="T222" fmla="+- 0 4544 3270"/>
              <a:gd name="T223" fmla="*/ 4544 h 2129"/>
              <a:gd name="T224" fmla="+- 0 10401 7684"/>
              <a:gd name="T225" fmla="*/ T224 w 7684"/>
              <a:gd name="T226" fmla="+- 0 4536 3270"/>
              <a:gd name="T227" fmla="*/ 4536 h 2129"/>
              <a:gd name="T228" fmla="+- 0 10430 7684"/>
              <a:gd name="T229" fmla="*/ T228 w 7684"/>
              <a:gd name="T230" fmla="+- 0 4524 3270"/>
              <a:gd name="T231" fmla="*/ 4524 h 2129"/>
              <a:gd name="T232" fmla="+- 0 10452 7684"/>
              <a:gd name="T233" fmla="*/ T232 w 7684"/>
              <a:gd name="T234" fmla="+- 0 4515 3270"/>
              <a:gd name="T235" fmla="*/ 4515 h 2129"/>
              <a:gd name="T236" fmla="+- 0 10471 7684"/>
              <a:gd name="T237" fmla="*/ T236 w 7684"/>
              <a:gd name="T238" fmla="+- 0 4502 3270"/>
              <a:gd name="T239" fmla="*/ 4502 h 2129"/>
              <a:gd name="T240" fmla="+- 0 10493 7684"/>
              <a:gd name="T241" fmla="*/ T240 w 7684"/>
              <a:gd name="T242" fmla="+- 0 4493 3270"/>
              <a:gd name="T243" fmla="*/ 4493 h 2129"/>
              <a:gd name="T244" fmla="+- 0 10522 7684"/>
              <a:gd name="T245" fmla="*/ T244 w 7684"/>
              <a:gd name="T246" fmla="+- 0 4481 3270"/>
              <a:gd name="T247" fmla="*/ 4481 h 2129"/>
              <a:gd name="T248" fmla="+- 0 10558 7684"/>
              <a:gd name="T249" fmla="*/ T248 w 7684"/>
              <a:gd name="T250" fmla="+- 0 4472 3270"/>
              <a:gd name="T251" fmla="*/ 4472 h 2129"/>
              <a:gd name="T252" fmla="+- 0 10589 7684"/>
              <a:gd name="T253" fmla="*/ T252 w 7684"/>
              <a:gd name="T254" fmla="+- 0 4461 3270"/>
              <a:gd name="T255" fmla="*/ 4461 h 212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  <a:cxn ang="0">
                <a:pos x="T145" y="T147"/>
              </a:cxn>
              <a:cxn ang="0">
                <a:pos x="T149" y="T151"/>
              </a:cxn>
              <a:cxn ang="0">
                <a:pos x="T153" y="T155"/>
              </a:cxn>
              <a:cxn ang="0">
                <a:pos x="T157" y="T159"/>
              </a:cxn>
              <a:cxn ang="0">
                <a:pos x="T161" y="T163"/>
              </a:cxn>
              <a:cxn ang="0">
                <a:pos x="T165" y="T167"/>
              </a:cxn>
              <a:cxn ang="0">
                <a:pos x="T169" y="T171"/>
              </a:cxn>
              <a:cxn ang="0">
                <a:pos x="T173" y="T175"/>
              </a:cxn>
              <a:cxn ang="0">
                <a:pos x="T177" y="T179"/>
              </a:cxn>
              <a:cxn ang="0">
                <a:pos x="T181" y="T183"/>
              </a:cxn>
              <a:cxn ang="0">
                <a:pos x="T185" y="T187"/>
              </a:cxn>
              <a:cxn ang="0">
                <a:pos x="T189" y="T191"/>
              </a:cxn>
              <a:cxn ang="0">
                <a:pos x="T193" y="T195"/>
              </a:cxn>
              <a:cxn ang="0">
                <a:pos x="T197" y="T199"/>
              </a:cxn>
              <a:cxn ang="0">
                <a:pos x="T201" y="T203"/>
              </a:cxn>
              <a:cxn ang="0">
                <a:pos x="T205" y="T207"/>
              </a:cxn>
              <a:cxn ang="0">
                <a:pos x="T209" y="T211"/>
              </a:cxn>
              <a:cxn ang="0">
                <a:pos x="T213" y="T215"/>
              </a:cxn>
              <a:cxn ang="0">
                <a:pos x="T217" y="T219"/>
              </a:cxn>
              <a:cxn ang="0">
                <a:pos x="T221" y="T223"/>
              </a:cxn>
              <a:cxn ang="0">
                <a:pos x="T225" y="T227"/>
              </a:cxn>
              <a:cxn ang="0">
                <a:pos x="T229" y="T231"/>
              </a:cxn>
              <a:cxn ang="0">
                <a:pos x="T233" y="T235"/>
              </a:cxn>
              <a:cxn ang="0">
                <a:pos x="T237" y="T239"/>
              </a:cxn>
              <a:cxn ang="0">
                <a:pos x="T241" y="T243"/>
              </a:cxn>
              <a:cxn ang="0">
                <a:pos x="T245" y="T247"/>
              </a:cxn>
              <a:cxn ang="0">
                <a:pos x="T249" y="T251"/>
              </a:cxn>
              <a:cxn ang="0">
                <a:pos x="T253" y="T255"/>
              </a:cxn>
            </a:cxnLst>
            <a:rect l="0" t="0" r="r" b="b"/>
            <a:pathLst>
              <a:path w="7684" h="2129" extrusionOk="0">
                <a:moveTo>
                  <a:pt x="0" y="969"/>
                </a:moveTo>
                <a:cubicBezTo>
                  <a:pt x="25" y="1025"/>
                  <a:pt x="28" y="1110"/>
                  <a:pt x="63" y="1159"/>
                </a:cubicBezTo>
                <a:cubicBezTo>
                  <a:pt x="101" y="1212"/>
                  <a:pt x="173" y="1268"/>
                  <a:pt x="222" y="1318"/>
                </a:cubicBezTo>
                <a:cubicBezTo>
                  <a:pt x="251" y="1348"/>
                  <a:pt x="270" y="1374"/>
                  <a:pt x="301" y="1397"/>
                </a:cubicBezTo>
                <a:cubicBezTo>
                  <a:pt x="326" y="1416"/>
                  <a:pt x="353" y="1424"/>
                  <a:pt x="380" y="1445"/>
                </a:cubicBezTo>
                <a:cubicBezTo>
                  <a:pt x="429" y="1482"/>
                  <a:pt x="473" y="1519"/>
                  <a:pt x="523" y="1556"/>
                </a:cubicBezTo>
                <a:cubicBezTo>
                  <a:pt x="556" y="1580"/>
                  <a:pt x="569" y="1596"/>
                  <a:pt x="603" y="1620"/>
                </a:cubicBezTo>
                <a:cubicBezTo>
                  <a:pt x="635" y="1643"/>
                  <a:pt x="665" y="1648"/>
                  <a:pt x="698" y="1667"/>
                </a:cubicBezTo>
                <a:cubicBezTo>
                  <a:pt x="736" y="1689"/>
                  <a:pt x="774" y="1710"/>
                  <a:pt x="809" y="1731"/>
                </a:cubicBezTo>
                <a:cubicBezTo>
                  <a:pt x="845" y="1753"/>
                  <a:pt x="916" y="1816"/>
                  <a:pt x="952" y="1826"/>
                </a:cubicBezTo>
                <a:cubicBezTo>
                  <a:pt x="1037" y="1849"/>
                  <a:pt x="1119" y="1815"/>
                  <a:pt x="1190" y="1794"/>
                </a:cubicBezTo>
                <a:cubicBezTo>
                  <a:pt x="1275" y="1769"/>
                  <a:pt x="1366" y="1726"/>
                  <a:pt x="1444" y="1699"/>
                </a:cubicBezTo>
                <a:cubicBezTo>
                  <a:pt x="1477" y="1688"/>
                  <a:pt x="1517" y="1660"/>
                  <a:pt x="1555" y="1651"/>
                </a:cubicBezTo>
                <a:cubicBezTo>
                  <a:pt x="1613" y="1637"/>
                  <a:pt x="1670" y="1629"/>
                  <a:pt x="1730" y="1620"/>
                </a:cubicBezTo>
                <a:cubicBezTo>
                  <a:pt x="1822" y="1606"/>
                  <a:pt x="1900" y="1594"/>
                  <a:pt x="1984" y="1572"/>
                </a:cubicBezTo>
                <a:cubicBezTo>
                  <a:pt x="2048" y="1555"/>
                  <a:pt x="2115" y="1533"/>
                  <a:pt x="2174" y="1508"/>
                </a:cubicBezTo>
                <a:cubicBezTo>
                  <a:pt x="2245" y="1479"/>
                  <a:pt x="2310" y="1445"/>
                  <a:pt x="2381" y="1413"/>
                </a:cubicBezTo>
                <a:cubicBezTo>
                  <a:pt x="2422" y="1395"/>
                  <a:pt x="2468" y="1366"/>
                  <a:pt x="2508" y="1350"/>
                </a:cubicBezTo>
                <a:cubicBezTo>
                  <a:pt x="2564" y="1328"/>
                  <a:pt x="2617" y="1310"/>
                  <a:pt x="2666" y="1286"/>
                </a:cubicBezTo>
                <a:cubicBezTo>
                  <a:pt x="2691" y="1274"/>
                  <a:pt x="2717" y="1266"/>
                  <a:pt x="2746" y="1254"/>
                </a:cubicBezTo>
                <a:cubicBezTo>
                  <a:pt x="2768" y="1245"/>
                  <a:pt x="2787" y="1232"/>
                  <a:pt x="2809" y="1223"/>
                </a:cubicBezTo>
                <a:cubicBezTo>
                  <a:pt x="2838" y="1211"/>
                  <a:pt x="2874" y="1202"/>
                  <a:pt x="2905" y="1191"/>
                </a:cubicBezTo>
                <a:cubicBezTo>
                  <a:pt x="2933" y="1181"/>
                  <a:pt x="2958" y="1168"/>
                  <a:pt x="2984" y="1159"/>
                </a:cubicBezTo>
                <a:cubicBezTo>
                  <a:pt x="3016" y="1148"/>
                  <a:pt x="3045" y="1138"/>
                  <a:pt x="3079" y="1127"/>
                </a:cubicBezTo>
                <a:cubicBezTo>
                  <a:pt x="3130" y="1110"/>
                  <a:pt x="3186" y="1098"/>
                  <a:pt x="3238" y="1080"/>
                </a:cubicBezTo>
                <a:cubicBezTo>
                  <a:pt x="3295" y="1060"/>
                  <a:pt x="3357" y="1034"/>
                  <a:pt x="3413" y="1016"/>
                </a:cubicBezTo>
                <a:cubicBezTo>
                  <a:pt x="3515" y="983"/>
                  <a:pt x="3612" y="961"/>
                  <a:pt x="3714" y="937"/>
                </a:cubicBezTo>
                <a:cubicBezTo>
                  <a:pt x="3761" y="926"/>
                  <a:pt x="3808" y="916"/>
                  <a:pt x="3857" y="905"/>
                </a:cubicBezTo>
                <a:cubicBezTo>
                  <a:pt x="3914" y="892"/>
                  <a:pt x="3976" y="868"/>
                  <a:pt x="4032" y="858"/>
                </a:cubicBezTo>
                <a:cubicBezTo>
                  <a:pt x="4079" y="849"/>
                  <a:pt x="4132" y="845"/>
                  <a:pt x="4175" y="842"/>
                </a:cubicBezTo>
                <a:cubicBezTo>
                  <a:pt x="4481" y="822"/>
                  <a:pt x="4864" y="807"/>
                  <a:pt x="5159" y="873"/>
                </a:cubicBezTo>
                <a:cubicBezTo>
                  <a:pt x="5215" y="886"/>
                  <a:pt x="5263" y="897"/>
                  <a:pt x="5318" y="921"/>
                </a:cubicBezTo>
                <a:cubicBezTo>
                  <a:pt x="5350" y="935"/>
                  <a:pt x="5380" y="967"/>
                  <a:pt x="5413" y="984"/>
                </a:cubicBezTo>
                <a:cubicBezTo>
                  <a:pt x="5515" y="1036"/>
                  <a:pt x="5567" y="1073"/>
                  <a:pt x="5651" y="1143"/>
                </a:cubicBezTo>
                <a:cubicBezTo>
                  <a:pt x="5711" y="1193"/>
                  <a:pt x="5776" y="1269"/>
                  <a:pt x="5842" y="1318"/>
                </a:cubicBezTo>
                <a:cubicBezTo>
                  <a:pt x="5876" y="1343"/>
                  <a:pt x="5917" y="1359"/>
                  <a:pt x="5953" y="1381"/>
                </a:cubicBezTo>
                <a:cubicBezTo>
                  <a:pt x="6054" y="1441"/>
                  <a:pt x="6147" y="1488"/>
                  <a:pt x="6254" y="1540"/>
                </a:cubicBezTo>
                <a:cubicBezTo>
                  <a:pt x="6320" y="1572"/>
                  <a:pt x="6416" y="1611"/>
                  <a:pt x="6476" y="1651"/>
                </a:cubicBezTo>
                <a:cubicBezTo>
                  <a:pt x="6512" y="1675"/>
                  <a:pt x="6561" y="1727"/>
                  <a:pt x="6604" y="1762"/>
                </a:cubicBezTo>
                <a:cubicBezTo>
                  <a:pt x="6657" y="1805"/>
                  <a:pt x="6730" y="1909"/>
                  <a:pt x="6778" y="1937"/>
                </a:cubicBezTo>
                <a:cubicBezTo>
                  <a:pt x="6803" y="1952"/>
                  <a:pt x="6832" y="1949"/>
                  <a:pt x="6873" y="1969"/>
                </a:cubicBezTo>
                <a:cubicBezTo>
                  <a:pt x="6899" y="1981"/>
                  <a:pt x="6941" y="1988"/>
                  <a:pt x="6969" y="2000"/>
                </a:cubicBezTo>
                <a:cubicBezTo>
                  <a:pt x="6997" y="2012"/>
                  <a:pt x="7052" y="2042"/>
                  <a:pt x="7064" y="2048"/>
                </a:cubicBezTo>
                <a:cubicBezTo>
                  <a:pt x="7096" y="2063"/>
                  <a:pt x="7126" y="2084"/>
                  <a:pt x="7159" y="2096"/>
                </a:cubicBezTo>
                <a:cubicBezTo>
                  <a:pt x="7188" y="2106"/>
                  <a:pt x="7205" y="2105"/>
                  <a:pt x="7238" y="2112"/>
                </a:cubicBezTo>
                <a:cubicBezTo>
                  <a:pt x="7281" y="2121"/>
                  <a:pt x="7313" y="2131"/>
                  <a:pt x="7366" y="2128"/>
                </a:cubicBezTo>
                <a:cubicBezTo>
                  <a:pt x="7407" y="2126"/>
                  <a:pt x="7442" y="2120"/>
                  <a:pt x="7461" y="2112"/>
                </a:cubicBezTo>
                <a:cubicBezTo>
                  <a:pt x="7471" y="2107"/>
                  <a:pt x="7503" y="2079"/>
                  <a:pt x="7524" y="2064"/>
                </a:cubicBezTo>
                <a:cubicBezTo>
                  <a:pt x="7587" y="2019"/>
                  <a:pt x="7666" y="1928"/>
                  <a:pt x="7683" y="1858"/>
                </a:cubicBezTo>
                <a:cubicBezTo>
                  <a:pt x="7728" y="1671"/>
                  <a:pt x="7648" y="1534"/>
                  <a:pt x="7588" y="1397"/>
                </a:cubicBezTo>
                <a:cubicBezTo>
                  <a:pt x="7568" y="1351"/>
                  <a:pt x="7572" y="1351"/>
                  <a:pt x="7556" y="1318"/>
                </a:cubicBezTo>
                <a:cubicBezTo>
                  <a:pt x="7552" y="1310"/>
                  <a:pt x="7539" y="1258"/>
                  <a:pt x="7524" y="1238"/>
                </a:cubicBezTo>
                <a:cubicBezTo>
                  <a:pt x="7507" y="1215"/>
                  <a:pt x="7518" y="1205"/>
                  <a:pt x="7492" y="1175"/>
                </a:cubicBezTo>
                <a:cubicBezTo>
                  <a:pt x="7475" y="1155"/>
                  <a:pt x="7445" y="1157"/>
                  <a:pt x="7429" y="1143"/>
                </a:cubicBezTo>
                <a:cubicBezTo>
                  <a:pt x="7415" y="1130"/>
                  <a:pt x="7402" y="1112"/>
                  <a:pt x="7381" y="1096"/>
                </a:cubicBezTo>
                <a:cubicBezTo>
                  <a:pt x="7347" y="1069"/>
                  <a:pt x="7321" y="1060"/>
                  <a:pt x="7286" y="1032"/>
                </a:cubicBezTo>
                <a:cubicBezTo>
                  <a:pt x="7259" y="1010"/>
                  <a:pt x="7205" y="958"/>
                  <a:pt x="7175" y="937"/>
                </a:cubicBezTo>
                <a:cubicBezTo>
                  <a:pt x="7117" y="895"/>
                  <a:pt x="7044" y="852"/>
                  <a:pt x="6984" y="810"/>
                </a:cubicBezTo>
                <a:cubicBezTo>
                  <a:pt x="6948" y="785"/>
                  <a:pt x="6926" y="757"/>
                  <a:pt x="6889" y="730"/>
                </a:cubicBezTo>
                <a:cubicBezTo>
                  <a:pt x="6873" y="718"/>
                  <a:pt x="6862" y="712"/>
                  <a:pt x="6842" y="699"/>
                </a:cubicBezTo>
                <a:cubicBezTo>
                  <a:pt x="6816" y="682"/>
                  <a:pt x="6793" y="665"/>
                  <a:pt x="6762" y="651"/>
                </a:cubicBezTo>
                <a:cubicBezTo>
                  <a:pt x="6701" y="624"/>
                  <a:pt x="6654" y="620"/>
                  <a:pt x="6588" y="604"/>
                </a:cubicBezTo>
                <a:cubicBezTo>
                  <a:pt x="6513" y="586"/>
                  <a:pt x="6437" y="553"/>
                  <a:pt x="6365" y="540"/>
                </a:cubicBezTo>
                <a:cubicBezTo>
                  <a:pt x="6238" y="518"/>
                  <a:pt x="6112" y="519"/>
                  <a:pt x="5984" y="508"/>
                </a:cubicBezTo>
                <a:cubicBezTo>
                  <a:pt x="5862" y="498"/>
                  <a:pt x="5740" y="501"/>
                  <a:pt x="5619" y="476"/>
                </a:cubicBezTo>
                <a:cubicBezTo>
                  <a:pt x="5546" y="461"/>
                  <a:pt x="5474" y="424"/>
                  <a:pt x="5397" y="413"/>
                </a:cubicBezTo>
                <a:cubicBezTo>
                  <a:pt x="5259" y="394"/>
                  <a:pt x="5123" y="374"/>
                  <a:pt x="4984" y="350"/>
                </a:cubicBezTo>
                <a:cubicBezTo>
                  <a:pt x="4816" y="321"/>
                  <a:pt x="4657" y="283"/>
                  <a:pt x="4492" y="238"/>
                </a:cubicBezTo>
                <a:cubicBezTo>
                  <a:pt x="4197" y="157"/>
                  <a:pt x="3894" y="65"/>
                  <a:pt x="3587" y="48"/>
                </a:cubicBezTo>
                <a:cubicBezTo>
                  <a:pt x="3395" y="38"/>
                  <a:pt x="3209" y="6"/>
                  <a:pt x="3016" y="0"/>
                </a:cubicBezTo>
                <a:cubicBezTo>
                  <a:pt x="2628" y="-13"/>
                  <a:pt x="2239" y="2"/>
                  <a:pt x="1857" y="32"/>
                </a:cubicBezTo>
                <a:cubicBezTo>
                  <a:pt x="1681" y="46"/>
                  <a:pt x="1508" y="50"/>
                  <a:pt x="1349" y="127"/>
                </a:cubicBezTo>
                <a:cubicBezTo>
                  <a:pt x="1309" y="147"/>
                  <a:pt x="1291" y="170"/>
                  <a:pt x="1254" y="191"/>
                </a:cubicBezTo>
                <a:cubicBezTo>
                  <a:pt x="1213" y="214"/>
                  <a:pt x="1168" y="245"/>
                  <a:pt x="1142" y="270"/>
                </a:cubicBezTo>
                <a:cubicBezTo>
                  <a:pt x="1111" y="300"/>
                  <a:pt x="1095" y="362"/>
                  <a:pt x="1063" y="381"/>
                </a:cubicBezTo>
                <a:cubicBezTo>
                  <a:pt x="983" y="430"/>
                  <a:pt x="912" y="421"/>
                  <a:pt x="825" y="445"/>
                </a:cubicBezTo>
                <a:cubicBezTo>
                  <a:pt x="788" y="455"/>
                  <a:pt x="752" y="454"/>
                  <a:pt x="714" y="461"/>
                </a:cubicBezTo>
                <a:cubicBezTo>
                  <a:pt x="673" y="469"/>
                  <a:pt x="627" y="481"/>
                  <a:pt x="587" y="492"/>
                </a:cubicBezTo>
                <a:cubicBezTo>
                  <a:pt x="559" y="500"/>
                  <a:pt x="534" y="514"/>
                  <a:pt x="508" y="524"/>
                </a:cubicBezTo>
                <a:cubicBezTo>
                  <a:pt x="470" y="539"/>
                  <a:pt x="442" y="542"/>
                  <a:pt x="412" y="556"/>
                </a:cubicBezTo>
                <a:cubicBezTo>
                  <a:pt x="386" y="568"/>
                  <a:pt x="356" y="588"/>
                  <a:pt x="333" y="604"/>
                </a:cubicBezTo>
                <a:cubicBezTo>
                  <a:pt x="301" y="627"/>
                  <a:pt x="265" y="652"/>
                  <a:pt x="238" y="683"/>
                </a:cubicBezTo>
                <a:cubicBezTo>
                  <a:pt x="229" y="693"/>
                  <a:pt x="213" y="706"/>
                  <a:pt x="206" y="715"/>
                </a:cubicBezTo>
                <a:cubicBezTo>
                  <a:pt x="186" y="742"/>
                  <a:pt x="182" y="783"/>
                  <a:pt x="158" y="810"/>
                </a:cubicBezTo>
                <a:cubicBezTo>
                  <a:pt x="147" y="823"/>
                  <a:pt x="132" y="901"/>
                  <a:pt x="126" y="905"/>
                </a:cubicBezTo>
                <a:cubicBezTo>
                  <a:pt x="96" y="927"/>
                  <a:pt x="44" y="904"/>
                  <a:pt x="15" y="921"/>
                </a:cubicBezTo>
                <a:cubicBezTo>
                  <a:pt x="10" y="921"/>
                  <a:pt x="5" y="921"/>
                  <a:pt x="0" y="921"/>
                </a:cubicBezTo>
              </a:path>
            </a:pathLst>
          </a:custGeom>
          <a:noFill/>
          <a:ln w="19050" cap="rnd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TIPI </a:t>
            </a:r>
            <a:r>
              <a:rPr lang="it-IT" dirty="0" err="1" smtClean="0"/>
              <a:t>DI</a:t>
            </a:r>
            <a:r>
              <a:rPr lang="it-IT" dirty="0" smtClean="0"/>
              <a:t> SITI WEB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SITI REFERENZIALI</a:t>
            </a:r>
          </a:p>
          <a:p>
            <a:r>
              <a:rPr lang="it-IT" dirty="0" smtClean="0"/>
              <a:t>SITI </a:t>
            </a:r>
            <a:r>
              <a:rPr lang="it-IT" dirty="0" err="1" smtClean="0"/>
              <a:t>DI</a:t>
            </a:r>
            <a:r>
              <a:rPr lang="it-IT" dirty="0" smtClean="0"/>
              <a:t>  RIFERIMENTO</a:t>
            </a:r>
          </a:p>
          <a:p>
            <a:endParaRPr lang="it-IT" dirty="0" smtClean="0"/>
          </a:p>
          <a:p>
            <a:pPr lvl="1"/>
            <a:endParaRPr lang="it-IT" dirty="0" smtClean="0"/>
          </a:p>
          <a:p>
            <a:pPr lvl="1"/>
            <a:endParaRPr lang="it-IT" dirty="0" smtClean="0"/>
          </a:p>
          <a:p>
            <a:pPr lvl="1"/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del lavoro del team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 lavoro del team</Template>
  <TotalTime>0</TotalTime>
  <Words>1002</Words>
  <Application>Microsoft Macintosh PowerPoint</Application>
  <PresentationFormat>Presentazione su schermo (4:3)</PresentationFormat>
  <Paragraphs>123</Paragraphs>
  <Slides>21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3" baseType="lpstr">
      <vt:lpstr>Presentazione del lavoro del team</vt:lpstr>
      <vt:lpstr>Equazione</vt:lpstr>
      <vt:lpstr>COMUNICAZIONE ONLINE, RETI E VIRTUALITA’</vt:lpstr>
      <vt:lpstr>AGENDA</vt:lpstr>
      <vt:lpstr>LE DIMENSIONI DEL WEB</vt:lpstr>
      <vt:lpstr>GRAFO</vt:lpstr>
      <vt:lpstr>SMALL WORLD</vt:lpstr>
      <vt:lpstr>SMALL WORLD</vt:lpstr>
      <vt:lpstr>SMALL WORLD</vt:lpstr>
      <vt:lpstr>SMALL WORLD</vt:lpstr>
      <vt:lpstr>TIPI DI SITI WEB</vt:lpstr>
      <vt:lpstr>CLASSIFICAZIONE DELLE FUNZIONI</vt:lpstr>
      <vt:lpstr>PAGERANK</vt:lpstr>
      <vt:lpstr>PAGERANK: PRELIMINARI – LE COMPONENTI CONNESSE</vt:lpstr>
      <vt:lpstr>PERCHE’ SERVONO LE MISURE DEL WEB?</vt:lpstr>
      <vt:lpstr>CHE COSA MISURIAMO?</vt:lpstr>
      <vt:lpstr>HITS</vt:lpstr>
      <vt:lpstr>AUTORITY ED HUBNESS</vt:lpstr>
      <vt:lpstr>AUTHORITY ED HUBNESS</vt:lpstr>
      <vt:lpstr>MISURE</vt:lpstr>
      <vt:lpstr>PAGERANK</vt:lpstr>
      <vt:lpstr>L’IDEA DEL PAGERANK</vt:lpstr>
      <vt:lpstr>MISURA AMMORBIDITA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2008-10-25T04:26:16Z</dcterms:created>
  <dcterms:modified xsi:type="dcterms:W3CDTF">2013-12-06T08:22:43Z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_TemplateID">
    <vt:lpwstr>TC102282691040</vt:lpwstr>
  </property>
</Properties>
</file>