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65" r:id="rId13"/>
    <p:sldId id="266" r:id="rId14"/>
    <p:sldId id="268" r:id="rId15"/>
    <p:sldId id="267" r:id="rId16"/>
    <p:sldId id="271" r:id="rId17"/>
    <p:sldId id="272" r:id="rId18"/>
    <p:sldId id="275" r:id="rId19"/>
    <p:sldId id="273" r:id="rId20"/>
    <p:sldId id="274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5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PER IL</a:t>
            </a:r>
            <a:br>
              <a:rPr lang="it-IT" dirty="0" smtClean="0"/>
            </a:br>
            <a:r>
              <a:rPr lang="it-IT" dirty="0" smtClean="0"/>
              <a:t>COMMERCIO ELETTRONICO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Se i valori di </a:t>
            </a:r>
            <a:r>
              <a:rPr lang="it-IT" dirty="0" err="1" smtClean="0"/>
              <a:t>stubborness</a:t>
            </a:r>
            <a:r>
              <a:rPr lang="it-IT" dirty="0" smtClean="0"/>
              <a:t> sommano a meno di un dollaro, l’accordo è possibile</a:t>
            </a:r>
          </a:p>
          <a:p>
            <a:r>
              <a:rPr lang="it-IT" dirty="0" smtClean="0"/>
              <a:t>Se i valori di </a:t>
            </a:r>
            <a:r>
              <a:rPr lang="it-IT" dirty="0" err="1" smtClean="0"/>
              <a:t>stubborness</a:t>
            </a:r>
            <a:r>
              <a:rPr lang="it-IT" dirty="0" smtClean="0"/>
              <a:t> sommano a più di un dollaro l’accordo non è possibile</a:t>
            </a:r>
          </a:p>
          <a:p>
            <a:r>
              <a:rPr lang="it-IT" dirty="0" smtClean="0"/>
              <a:t>Il gioco è in stallo se la sequenza delle offerte è stazionaria (i due giocatori propongono la stessa offerta per due passi in sequenza)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VERSIONE PROBABILISTICA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versione probabilistica del gioco prevede di associare a ciascun giocatore una funzione di probabilità dell’abbandono basata su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n</a:t>
            </a:r>
            <a:r>
              <a:rPr lang="it-IT" baseline="-25000" dirty="0" smtClean="0">
                <a:solidFill>
                  <a:srgbClr val="FF0000"/>
                </a:solidFill>
              </a:rPr>
              <a:t>s</a:t>
            </a:r>
            <a:r>
              <a:rPr lang="it-IT" dirty="0" smtClean="0"/>
              <a:t> Numero di passi in stallo (la probabilità di abbandono cresce in funzione </a:t>
            </a:r>
            <a:r>
              <a:rPr lang="it-IT" dirty="0" smtClean="0">
                <a:solidFill>
                  <a:schemeClr val="tx1"/>
                </a:solidFill>
              </a:rPr>
              <a:t>n</a:t>
            </a:r>
            <a:r>
              <a:rPr lang="it-IT" baseline="-25000" dirty="0" smtClean="0">
                <a:solidFill>
                  <a:schemeClr val="tx1"/>
                </a:solidFill>
              </a:rPr>
              <a:t>s</a:t>
            </a:r>
            <a:r>
              <a:rPr lang="it-IT" dirty="0" smtClean="0">
                <a:solidFill>
                  <a:schemeClr val="tx1"/>
                </a:solidFill>
              </a:rPr>
              <a:t>);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d</a:t>
            </a:r>
            <a:r>
              <a:rPr lang="it-IT" baseline="-25000" dirty="0" smtClean="0">
                <a:solidFill>
                  <a:srgbClr val="FF0000"/>
                </a:solidFill>
              </a:rPr>
              <a:t>s</a:t>
            </a:r>
            <a:r>
              <a:rPr lang="it-IT" dirty="0" smtClean="0"/>
              <a:t> Distanza dal valore di </a:t>
            </a:r>
            <a:r>
              <a:rPr lang="it-IT" dirty="0" err="1" smtClean="0"/>
              <a:t>stubborness</a:t>
            </a:r>
            <a:r>
              <a:rPr lang="it-IT" dirty="0" smtClean="0"/>
              <a:t> (la probabilità di abbandono cresce al diminuire di </a:t>
            </a:r>
            <a:r>
              <a:rPr lang="it-IT" dirty="0" smtClean="0">
                <a:solidFill>
                  <a:schemeClr val="tx1"/>
                </a:solidFill>
              </a:rPr>
              <a:t>d</a:t>
            </a:r>
            <a:r>
              <a:rPr lang="it-IT" baseline="-25000" dirty="0" smtClean="0">
                <a:solidFill>
                  <a:schemeClr val="tx1"/>
                </a:solidFill>
              </a:rPr>
              <a:t>s</a:t>
            </a:r>
            <a:r>
              <a:rPr lang="it-IT" dirty="0" smtClean="0">
                <a:solidFill>
                  <a:schemeClr val="tx1"/>
                </a:solidFill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ESEMPIO: </a:t>
            </a:r>
            <a:r>
              <a:rPr lang="it-IT" dirty="0" err="1" smtClean="0"/>
              <a:t>demand</a:t>
            </a:r>
            <a:r>
              <a:rPr lang="it-IT" dirty="0" smtClean="0"/>
              <a:t> stage</a:t>
            </a:r>
            <a:endParaRPr lang="it-IT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2728" y="1700808"/>
            <a:ext cx="7239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5296" y="1628800"/>
            <a:ext cx="1597104" cy="133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reccia a destra 12"/>
          <p:cNvSpPr/>
          <p:nvPr/>
        </p:nvSpPr>
        <p:spPr>
          <a:xfrm>
            <a:off x="2614856" y="1700808"/>
            <a:ext cx="41764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60 centesimi</a:t>
            </a:r>
          </a:p>
        </p:txBody>
      </p:sp>
      <p:sp>
        <p:nvSpPr>
          <p:cNvPr id="14" name="Freccia a sinistra 13"/>
          <p:cNvSpPr/>
          <p:nvPr/>
        </p:nvSpPr>
        <p:spPr>
          <a:xfrm>
            <a:off x="2614856" y="2276872"/>
            <a:ext cx="4104456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64 centesimi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1534736" y="2996952"/>
            <a:ext cx="619268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La DEMAND STAGE si conclude senza accordo!!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WAR OF ATTRITION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POSSIBILE SEQUENZA (con accordo)</a:t>
            </a:r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547664" y="1916832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56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52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inkTgt spid="_x0000_s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inkTgt spid="_x0000_s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WAR OF ATTRITION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POSSIBILE SEQUENZA (senza accordo)</a:t>
            </a:r>
          </a:p>
          <a:p>
            <a:r>
              <a:rPr lang="it-IT" dirty="0" smtClean="0"/>
              <a:t>I due giocatori hanno valori di </a:t>
            </a:r>
            <a:r>
              <a:rPr lang="it-IT" dirty="0" err="1" smtClean="0"/>
              <a:t>stubborness</a:t>
            </a:r>
            <a:r>
              <a:rPr lang="it-IT" dirty="0" smtClean="0"/>
              <a:t> rispettivamente 55 e 54</a:t>
            </a:r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547664" y="2780928"/>
          <a:ext cx="6096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56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54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STRATEGIE NEGOZIALI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Strategia </a:t>
            </a:r>
            <a:r>
              <a:rPr lang="it-IT" dirty="0" smtClean="0">
                <a:solidFill>
                  <a:srgbClr val="FF0000"/>
                </a:solidFill>
              </a:rPr>
              <a:t>PRUDENTE</a:t>
            </a:r>
            <a:r>
              <a:rPr lang="it-IT" dirty="0" smtClean="0"/>
              <a:t>: le offerte al ribasso dell’avversario vengono </a:t>
            </a:r>
            <a:r>
              <a:rPr lang="it-IT" b="1" dirty="0" smtClean="0"/>
              <a:t>sempre</a:t>
            </a:r>
            <a:r>
              <a:rPr lang="it-IT" dirty="0" smtClean="0"/>
              <a:t> ribassate ulteriormente</a:t>
            </a:r>
          </a:p>
          <a:p>
            <a:r>
              <a:rPr lang="it-IT" dirty="0" smtClean="0"/>
              <a:t>Strategia </a:t>
            </a:r>
            <a:r>
              <a:rPr lang="it-IT" dirty="0" smtClean="0">
                <a:solidFill>
                  <a:srgbClr val="FF0000"/>
                </a:solidFill>
              </a:rPr>
              <a:t>AUDACE</a:t>
            </a:r>
            <a:r>
              <a:rPr lang="it-IT" dirty="0" smtClean="0"/>
              <a:t>: le offerte stazionarie dell’avversario non vengono </a:t>
            </a:r>
            <a:r>
              <a:rPr lang="it-IT" b="1" dirty="0" smtClean="0"/>
              <a:t>mai </a:t>
            </a:r>
            <a:r>
              <a:rPr lang="it-IT" dirty="0" smtClean="0"/>
              <a:t>ribassate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ASTA INGLESE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È un gioco con n+1 giocatori divisi in due categorie:</a:t>
            </a:r>
          </a:p>
          <a:p>
            <a:pPr lvl="1"/>
            <a:r>
              <a:rPr lang="it-IT" dirty="0" smtClean="0"/>
              <a:t>Un giocatore solo è il 	</a:t>
            </a:r>
            <a:r>
              <a:rPr lang="it-IT" dirty="0" smtClean="0">
                <a:solidFill>
                  <a:srgbClr val="FF0000"/>
                </a:solidFill>
              </a:rPr>
              <a:t>BATTITORE (AUCTIONER)</a:t>
            </a:r>
          </a:p>
          <a:p>
            <a:pPr lvl="1"/>
            <a:r>
              <a:rPr lang="it-IT" dirty="0" smtClean="0"/>
              <a:t>Gli altri n sono invece 	</a:t>
            </a:r>
            <a:r>
              <a:rPr lang="it-IT" dirty="0" smtClean="0">
                <a:solidFill>
                  <a:srgbClr val="FF0000"/>
                </a:solidFill>
              </a:rPr>
              <a:t>PARTECIPANTI (AUCTIONEERS)</a:t>
            </a:r>
          </a:p>
          <a:p>
            <a:pPr lvl="1"/>
            <a:endParaRPr lang="it-IT" dirty="0" smtClean="0"/>
          </a:p>
          <a:p>
            <a:r>
              <a:rPr lang="it-IT" dirty="0" smtClean="0"/>
              <a:t>Il battitore propone un bene ad un prezzo di partenza chiamato </a:t>
            </a:r>
            <a:r>
              <a:rPr lang="it-IT" dirty="0" smtClean="0">
                <a:solidFill>
                  <a:srgbClr val="FF0000"/>
                </a:solidFill>
              </a:rPr>
              <a:t>base d’asta</a:t>
            </a:r>
          </a:p>
          <a:p>
            <a:r>
              <a:rPr lang="it-IT" dirty="0" smtClean="0"/>
              <a:t>I partecipanti effettuano offerte </a:t>
            </a:r>
            <a:r>
              <a:rPr lang="it-IT" dirty="0" smtClean="0">
                <a:solidFill>
                  <a:srgbClr val="FF0000"/>
                </a:solidFill>
              </a:rPr>
              <a:t>al rialzo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ASTA INGLESE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Ogni volta che un giocatore offre al rialzo il battitore conta il tempo</a:t>
            </a:r>
          </a:p>
          <a:p>
            <a:r>
              <a:rPr lang="it-IT" dirty="0" smtClean="0"/>
              <a:t>Se il tempo scade il battitore dichiara chiusa l’asta e vincente l’ultima offerta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STRATEGIE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Strategia </a:t>
            </a:r>
            <a:r>
              <a:rPr lang="it-IT" dirty="0" smtClean="0">
                <a:solidFill>
                  <a:srgbClr val="FF0000"/>
                </a:solidFill>
              </a:rPr>
              <a:t>PRUDENTE</a:t>
            </a:r>
            <a:r>
              <a:rPr lang="it-IT" dirty="0" smtClean="0"/>
              <a:t>: le offerte al </a:t>
            </a:r>
            <a:r>
              <a:rPr lang="it-IT" dirty="0" smtClean="0"/>
              <a:t>rialzo di un avversario </a:t>
            </a:r>
            <a:r>
              <a:rPr lang="it-IT" dirty="0" smtClean="0"/>
              <a:t>vengono </a:t>
            </a:r>
            <a:r>
              <a:rPr lang="it-IT" b="1" dirty="0" smtClean="0"/>
              <a:t>sempre</a:t>
            </a:r>
            <a:r>
              <a:rPr lang="it-IT" dirty="0" smtClean="0"/>
              <a:t> </a:t>
            </a:r>
            <a:r>
              <a:rPr lang="it-IT" dirty="0" smtClean="0"/>
              <a:t>alzate ulteriormente</a:t>
            </a:r>
            <a:endParaRPr lang="it-IT" dirty="0" smtClean="0"/>
          </a:p>
          <a:p>
            <a:r>
              <a:rPr lang="it-IT" dirty="0" smtClean="0"/>
              <a:t>Strategia </a:t>
            </a:r>
            <a:r>
              <a:rPr lang="it-IT" dirty="0" smtClean="0">
                <a:solidFill>
                  <a:srgbClr val="FF0000"/>
                </a:solidFill>
              </a:rPr>
              <a:t>AUDACE</a:t>
            </a:r>
            <a:r>
              <a:rPr lang="it-IT" dirty="0" smtClean="0"/>
              <a:t>: le offerte </a:t>
            </a:r>
            <a:r>
              <a:rPr lang="it-IT" dirty="0" smtClean="0"/>
              <a:t>dell’avversario </a:t>
            </a:r>
            <a:r>
              <a:rPr lang="it-IT" dirty="0" smtClean="0"/>
              <a:t>non vengono </a:t>
            </a:r>
            <a:r>
              <a:rPr lang="it-IT" b="1" dirty="0" smtClean="0"/>
              <a:t>mai </a:t>
            </a:r>
            <a:r>
              <a:rPr lang="it-IT" dirty="0" smtClean="0"/>
              <a:t>alzate fino al momento in cui il valore in battuta è sufficientemente vicino al valore massimo ammissibile, e a quel punto si propone quel valore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TEMPO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BATTUTA: 5 SECONDI</a:t>
            </a:r>
          </a:p>
          <a:p>
            <a:r>
              <a:rPr lang="it-IT" dirty="0" smtClean="0"/>
              <a:t>BASE </a:t>
            </a:r>
            <a:r>
              <a:rPr lang="it-IT" dirty="0" err="1" smtClean="0"/>
              <a:t>D’ASTA</a:t>
            </a:r>
            <a:r>
              <a:rPr lang="it-IT" dirty="0" smtClean="0"/>
              <a:t>		100 EURO</a:t>
            </a:r>
          </a:p>
          <a:p>
            <a:r>
              <a:rPr lang="it-IT" dirty="0" smtClean="0"/>
              <a:t>OFFERTA 1		110</a:t>
            </a:r>
          </a:p>
          <a:p>
            <a:pPr lvl="1"/>
            <a:r>
              <a:rPr lang="it-IT" dirty="0" smtClean="0"/>
              <a:t>PASSANO QUATTRO SECONDI</a:t>
            </a:r>
          </a:p>
          <a:p>
            <a:r>
              <a:rPr lang="it-IT" dirty="0" smtClean="0"/>
              <a:t>OFFERTA 2		120</a:t>
            </a:r>
          </a:p>
          <a:p>
            <a:pPr lvl="1"/>
            <a:r>
              <a:rPr lang="it-IT" dirty="0" smtClean="0"/>
              <a:t>PASSANO TRE SECONDI</a:t>
            </a:r>
          </a:p>
          <a:p>
            <a:r>
              <a:rPr lang="it-IT" dirty="0" smtClean="0"/>
              <a:t>OFFERTA 3		140</a:t>
            </a:r>
          </a:p>
          <a:p>
            <a:pPr lvl="1"/>
            <a:r>
              <a:rPr lang="it-IT" dirty="0" smtClean="0"/>
              <a:t>PASSANO CINQUE SECONDI</a:t>
            </a:r>
          </a:p>
          <a:p>
            <a:pPr lvl="1"/>
            <a:r>
              <a:rPr lang="it-IT" b="1" u="sng" dirty="0" smtClean="0"/>
              <a:t>ASTA CONCLUSA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CHE COS’E’ IL COMMERCIO ELETTRONICO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FONDAMENTI </a:t>
                      </a:r>
                      <a:r>
                        <a:rPr kumimoji="0" lang="it-IT" sz="1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DELLA</a:t>
                      </a:r>
                      <a:b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STRUTTURA DELLA RETE 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 smtClean="0"/>
                        <a:t>FONDAMENTI</a:t>
                      </a:r>
                      <a:r>
                        <a:rPr lang="it-IT" sz="1200" b="0" i="1" baseline="0" dirty="0" smtClean="0"/>
                        <a:t> </a:t>
                      </a:r>
                      <a:r>
                        <a:rPr lang="it-IT" sz="1200" b="0" i="1" baseline="0" dirty="0" err="1" smtClean="0"/>
                        <a:t>DI</a:t>
                      </a:r>
                      <a:r>
                        <a:rPr lang="it-IT" sz="1200" b="0" i="1" baseline="0" dirty="0" smtClean="0"/>
                        <a:t> SICUREZZA INFORMATICA</a:t>
                      </a:r>
                      <a:endParaRPr lang="it-IT" sz="1200" b="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 BASE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CRITTOGRAFIA ASIMMETRICA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TRANSAZIONI ONLINE</a:t>
                      </a:r>
                    </a:p>
                    <a:p>
                      <a:endParaRPr kumimoji="0" lang="it-IT" sz="1200" b="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MODALITA’ TECNOLOGICHE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DEI GIOCHI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STRATEGIE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NEGOZIATO NEI GIOCHI A SOMMA ZERO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BARGAINING E ASTA INGLESE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</a:t>
                      </a:r>
                      <a:r>
                        <a:rPr lang="it-IT" b="1" smtClean="0"/>
                        <a:t>.</a:t>
                      </a:r>
                      <a:r>
                        <a:rPr lang="it-IT" b="1" baseline="0" smtClean="0"/>
                        <a:t>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ASTE ONLINE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E-SHOPS</a:t>
                      </a: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smtClean="0"/>
                        <a:t>LEZ.</a:t>
                      </a:r>
                      <a:r>
                        <a:rPr lang="it-IT" b="1" baseline="0" smtClean="0"/>
                        <a:t> 15</a:t>
                      </a:r>
                      <a:endParaRPr lang="it-IT" b="1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DI COMMERCIO ELETTRONICO</a:t>
                      </a:r>
                    </a:p>
                    <a:p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ASTA OLANDESE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È un’asta al ribasso</a:t>
            </a:r>
          </a:p>
          <a:p>
            <a:r>
              <a:rPr lang="it-IT" dirty="0" smtClean="0"/>
              <a:t>La configurazione è uguale a quella dell’asta inglese</a:t>
            </a:r>
          </a:p>
          <a:p>
            <a:r>
              <a:rPr lang="it-IT" dirty="0" smtClean="0"/>
              <a:t>Il battitore parte con un’offerta iniziale </a:t>
            </a:r>
          </a:p>
          <a:p>
            <a:r>
              <a:rPr lang="it-IT" dirty="0" smtClean="0"/>
              <a:t>Ad intervalli regolari, il battitore diminuisce il valore dell’offerta accettata in quel momento</a:t>
            </a:r>
          </a:p>
          <a:p>
            <a:r>
              <a:rPr lang="it-IT" dirty="0" smtClean="0"/>
              <a:t>Non appena un giocatore propone l’acquisto, si aggiudica il bene al valore di battuta di quel momento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STRATEGIE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Strategia </a:t>
            </a:r>
            <a:r>
              <a:rPr lang="it-IT" dirty="0" smtClean="0">
                <a:solidFill>
                  <a:srgbClr val="FF0000"/>
                </a:solidFill>
              </a:rPr>
              <a:t>PRUDENTE</a:t>
            </a:r>
            <a:r>
              <a:rPr lang="it-IT" dirty="0" smtClean="0"/>
              <a:t>: le offerte al ribasso </a:t>
            </a:r>
            <a:r>
              <a:rPr lang="it-IT" dirty="0" smtClean="0"/>
              <a:t>degli avversari non vengono </a:t>
            </a:r>
            <a:r>
              <a:rPr lang="it-IT" b="1" dirty="0" smtClean="0"/>
              <a:t>mai </a:t>
            </a:r>
            <a:r>
              <a:rPr lang="it-IT" dirty="0" smtClean="0"/>
              <a:t>ribassate ulteriormente fino a quando il valore del prezzo in battuta è sufficientemente basso</a:t>
            </a:r>
            <a:endParaRPr lang="it-IT" dirty="0" smtClean="0"/>
          </a:p>
          <a:p>
            <a:r>
              <a:rPr lang="it-IT" dirty="0" smtClean="0"/>
              <a:t>Strategia </a:t>
            </a:r>
            <a:r>
              <a:rPr lang="it-IT" dirty="0" smtClean="0">
                <a:solidFill>
                  <a:srgbClr val="FF0000"/>
                </a:solidFill>
              </a:rPr>
              <a:t>AUDACE</a:t>
            </a:r>
            <a:r>
              <a:rPr lang="it-IT" dirty="0" smtClean="0"/>
              <a:t>: </a:t>
            </a:r>
            <a:r>
              <a:rPr lang="it-IT" dirty="0" smtClean="0"/>
              <a:t>si offre non appena è superato un valore di riferimento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VALORI SPECIALI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Prezzi di riserva</a:t>
            </a:r>
          </a:p>
          <a:p>
            <a:pPr lvl="1"/>
            <a:r>
              <a:rPr lang="it-IT" dirty="0" smtClean="0"/>
              <a:t>Massimo		nelle aste al rialzo, il valore oltre il quale non</a:t>
            </a:r>
            <a:br>
              <a:rPr lang="it-IT" dirty="0" smtClean="0"/>
            </a:br>
            <a:r>
              <a:rPr lang="it-IT" dirty="0" smtClean="0"/>
              <a:t>			si intende proporre offerte</a:t>
            </a:r>
          </a:p>
          <a:p>
            <a:pPr lvl="1"/>
            <a:r>
              <a:rPr lang="it-IT" dirty="0" smtClean="0"/>
              <a:t>Minimo		nelle aste al ribasso il primo valore a cui si</a:t>
            </a:r>
            <a:br>
              <a:rPr lang="it-IT" dirty="0" smtClean="0"/>
            </a:br>
            <a:r>
              <a:rPr lang="it-IT" dirty="0" smtClean="0"/>
              <a:t>			proporrà un’offerta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Teoria dei giochi su WIKIPEDIA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GIOCHI NEGOZIALI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BARGAINING</a:t>
            </a:r>
          </a:p>
          <a:p>
            <a:r>
              <a:rPr lang="it-IT" dirty="0" smtClean="0"/>
              <a:t>ASTA INGLESE</a:t>
            </a:r>
          </a:p>
          <a:p>
            <a:r>
              <a:rPr lang="it-IT" dirty="0" smtClean="0"/>
              <a:t>ASTA OLANDESE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BARGAINING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 partire da John Nash (The </a:t>
            </a:r>
            <a:r>
              <a:rPr lang="it-IT" dirty="0" err="1" smtClean="0"/>
              <a:t>Bargaining</a:t>
            </a:r>
            <a:r>
              <a:rPr lang="it-IT" dirty="0" smtClean="0"/>
              <a:t> </a:t>
            </a:r>
            <a:r>
              <a:rPr lang="it-IT" dirty="0" err="1" smtClean="0"/>
              <a:t>problem</a:t>
            </a:r>
            <a:r>
              <a:rPr lang="it-IT" dirty="0" smtClean="0"/>
              <a:t>, "</a:t>
            </a:r>
            <a:r>
              <a:rPr lang="it-IT" dirty="0" err="1" smtClean="0"/>
              <a:t>Econometrica</a:t>
            </a:r>
            <a:r>
              <a:rPr lang="it-IT" dirty="0" smtClean="0"/>
              <a:t>", 18, 1950), la contrattazione è stata considerata soprattutto come un gioco cooperativo, ma lo stesso Nash e altri hanno intuito che la teoria cooperativa della contrattazione fornisce una descrizione insoddisfacente del comportamento.</a:t>
            </a:r>
          </a:p>
          <a:p>
            <a:r>
              <a:rPr lang="it-IT" dirty="0" smtClean="0"/>
              <a:t>Un negoziato può riguardare oggetti divisibili o indivisibili; oppure oggetti a una o più dimensioni (orari, salari e occupazione).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BARGAINING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Oggetto della contrattazione sono le utilità assegnate dai contraenti(a meno che i contraenti non siano sempre razionali: parti soggette a distorsioni e pregiudizi cognitivi).</a:t>
            </a:r>
          </a:p>
          <a:p>
            <a:r>
              <a:rPr lang="it-IT" dirty="0" smtClean="0"/>
              <a:t>Origine fondamentale dei problemi di contrattazione è la scarsità delle risorse (non le motivazioni egoistiche).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BARGAINING - SETTING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Due giocatori devono discutere su come spartirsi un dollaro</a:t>
            </a:r>
          </a:p>
          <a:p>
            <a:r>
              <a:rPr lang="it-IT" dirty="0" smtClean="0"/>
              <a:t>Ciascuno dei due procede nel gioco proponendo una somma iniziale (</a:t>
            </a:r>
            <a:r>
              <a:rPr lang="it-IT" dirty="0" err="1" smtClean="0">
                <a:solidFill>
                  <a:srgbClr val="FF0000"/>
                </a:solidFill>
              </a:rPr>
              <a:t>initial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offer</a:t>
            </a:r>
            <a:r>
              <a:rPr lang="it-IT" dirty="0" smtClean="0"/>
              <a:t>)</a:t>
            </a:r>
          </a:p>
          <a:p>
            <a:r>
              <a:rPr lang="it-IT" dirty="0" smtClean="0"/>
              <a:t>Se le offerte iniziali dei due giocatori sommano a meno di un dollaro allora</a:t>
            </a:r>
          </a:p>
          <a:p>
            <a:pPr lvl="1"/>
            <a:r>
              <a:rPr lang="it-IT" dirty="0" smtClean="0"/>
              <a:t>I due giocatori prendono ciascuno la somma che pretendono</a:t>
            </a:r>
          </a:p>
          <a:p>
            <a:pPr lvl="1"/>
            <a:r>
              <a:rPr lang="it-IT" dirty="0" smtClean="0"/>
              <a:t>Il resto del dollaro, rimasto non spartito, viene diviso equamente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BARGAINING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Se le offerte iniziali sommano a più di un dollaro, allora</a:t>
            </a:r>
          </a:p>
          <a:p>
            <a:pPr lvl="1"/>
            <a:r>
              <a:rPr lang="it-IT" dirty="0" smtClean="0"/>
              <a:t>Ogni giocatore procede ad ulteriori offerte (</a:t>
            </a:r>
            <a:r>
              <a:rPr lang="it-IT" dirty="0" err="1" smtClean="0">
                <a:solidFill>
                  <a:srgbClr val="FF0000"/>
                </a:solidFill>
              </a:rPr>
              <a:t>negotiable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offers</a:t>
            </a:r>
            <a:r>
              <a:rPr lang="it-IT" dirty="0" smtClean="0">
                <a:solidFill>
                  <a:schemeClr val="tx1"/>
                </a:solidFill>
              </a:rPr>
              <a:t>) al ribasso rispetto alla precedente offerta fatta</a:t>
            </a:r>
          </a:p>
          <a:p>
            <a:r>
              <a:rPr lang="it-IT" dirty="0" smtClean="0"/>
              <a:t>Il gioco si conclude quando la somma delle offerte dei due giocatori è pari ad un dollaro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BARGAINING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Le due fasi si chiamano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DEMAND STAGE</a:t>
            </a:r>
            <a:r>
              <a:rPr lang="it-IT" dirty="0" smtClean="0">
                <a:solidFill>
                  <a:schemeClr val="tx1"/>
                </a:solidFill>
              </a:rPr>
              <a:t> 	la fase in cui vengono fatte le offerte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				iniziali e che si conclude quando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				i due giocatori hanno spartito il 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				dollaro se le loro offerte non 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				superano il dollaro ovvero quando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				appurano di non poter concludere in 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				quel modo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WAR OF ATTTRITION	</a:t>
            </a:r>
            <a:r>
              <a:rPr lang="it-IT" dirty="0" smtClean="0">
                <a:solidFill>
                  <a:schemeClr val="tx1"/>
                </a:solidFill>
              </a:rPr>
              <a:t>la fase in cui si succedono le offerte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				al ribasso che si conclude quando 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				viene raggiunto l’accordo</a:t>
            </a:r>
            <a:endParaRPr lang="it-IT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ABBANDONO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Nelle regole del </a:t>
            </a:r>
            <a:r>
              <a:rPr lang="it-IT" dirty="0" err="1" smtClean="0"/>
              <a:t>Bargaining</a:t>
            </a:r>
            <a:r>
              <a:rPr lang="it-IT" dirty="0" smtClean="0"/>
              <a:t> è concesso ai giocatori di abbandonare il gioco quando non ritengono più conveniente, dal loro punto di vista strategico, di continuare a scambiare offerte</a:t>
            </a:r>
          </a:p>
          <a:p>
            <a:r>
              <a:rPr lang="it-IT" dirty="0" smtClean="0"/>
              <a:t>L’abbandono avviene quando il giocatore considera superato il limite di valore MINIMO entro cui continuare il negoziato</a:t>
            </a:r>
          </a:p>
          <a:p>
            <a:r>
              <a:rPr lang="it-IT" dirty="0" smtClean="0"/>
              <a:t>Tale valore viene detto </a:t>
            </a:r>
            <a:r>
              <a:rPr lang="it-IT" dirty="0" err="1" smtClean="0">
                <a:solidFill>
                  <a:srgbClr val="FF0000"/>
                </a:solidFill>
              </a:rPr>
              <a:t>stubborness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value</a:t>
            </a:r>
            <a:endParaRPr lang="it-IT" dirty="0" smtClean="0"/>
          </a:p>
          <a:p>
            <a:r>
              <a:rPr lang="it-IT" dirty="0" smtClean="0"/>
              <a:t>La distanza tra l’offerta iniziale e lo </a:t>
            </a:r>
            <a:r>
              <a:rPr lang="it-IT" dirty="0" err="1" smtClean="0"/>
              <a:t>stubboness</a:t>
            </a:r>
            <a:r>
              <a:rPr lang="it-IT" dirty="0" smtClean="0"/>
              <a:t> </a:t>
            </a:r>
            <a:r>
              <a:rPr lang="it-IT" dirty="0" err="1" smtClean="0"/>
              <a:t>value</a:t>
            </a:r>
            <a:r>
              <a:rPr lang="it-IT" dirty="0" smtClean="0"/>
              <a:t> viene detta </a:t>
            </a:r>
            <a:r>
              <a:rPr lang="it-IT" dirty="0" smtClean="0">
                <a:solidFill>
                  <a:srgbClr val="FF0000"/>
                </a:solidFill>
              </a:rPr>
              <a:t>margine di negoziato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854</Words>
  <Application>Microsoft Office PowerPoint</Application>
  <PresentationFormat>Presentazione su schermo (4:3)</PresentationFormat>
  <Paragraphs>157</Paragraphs>
  <Slides>23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Presentazione del lavoro del team</vt:lpstr>
      <vt:lpstr>INFORMATICA PER IL COMMERCIO ELETTRONICO</vt:lpstr>
      <vt:lpstr>INDICE</vt:lpstr>
      <vt:lpstr>GIOCHI NEGOZIALI</vt:lpstr>
      <vt:lpstr>BARGAINING</vt:lpstr>
      <vt:lpstr>BARGAINING</vt:lpstr>
      <vt:lpstr>BARGAINING - SETTING</vt:lpstr>
      <vt:lpstr>BARGAINING</vt:lpstr>
      <vt:lpstr>BARGAINING</vt:lpstr>
      <vt:lpstr>ABBANDONO</vt:lpstr>
      <vt:lpstr>STALLO</vt:lpstr>
      <vt:lpstr>VERSIONE PROBABILISTICA</vt:lpstr>
      <vt:lpstr>ESEMPIO: demand stage</vt:lpstr>
      <vt:lpstr>WAR OF ATTRITION</vt:lpstr>
      <vt:lpstr>WAR OF ATTRITION</vt:lpstr>
      <vt:lpstr>STRATEGIE NEGOZIALI</vt:lpstr>
      <vt:lpstr>ASTA INGLESE</vt:lpstr>
      <vt:lpstr>ASTA INGLESE</vt:lpstr>
      <vt:lpstr>STRATEGIE</vt:lpstr>
      <vt:lpstr>ESEMPIO</vt:lpstr>
      <vt:lpstr>ASTA OLANDESE</vt:lpstr>
      <vt:lpstr>STRATEGIE</vt:lpstr>
      <vt:lpstr>VALORI SPECIALI</vt:lpstr>
      <vt:lpstr>RIFERIMENTI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2011-08-20T17:04:36Z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