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D224E1F-BD03-4F54-8E08-D2F7C1CF0AFC}" type="datetimeFigureOut">
              <a:rPr lang="it-IT" smtClean="0"/>
              <a:t>13/12/2013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4095BA-A376-4B86-9E3F-F7DA31FCB9FB}" type="slidenum">
              <a:rPr lang="it-IT" smtClean="0"/>
              <a:t>‹N›</a:t>
            </a:fld>
            <a:endParaRPr lang="it-IT"/>
          </a:p>
        </p:txBody>
      </p:sp>
    </p:spTree>
    <p:extLst>
      <p:ext uri="{BB962C8B-B14F-4D97-AF65-F5344CB8AC3E}">
        <p14:creationId xmlns:p14="http://schemas.microsoft.com/office/powerpoint/2010/main" val="3271234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D224E1F-BD03-4F54-8E08-D2F7C1CF0AFC}" type="datetimeFigureOut">
              <a:rPr lang="it-IT" smtClean="0"/>
              <a:t>13/12/2013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4095BA-A376-4B86-9E3F-F7DA31FCB9FB}" type="slidenum">
              <a:rPr lang="it-IT" smtClean="0"/>
              <a:t>‹N›</a:t>
            </a:fld>
            <a:endParaRPr lang="it-IT"/>
          </a:p>
        </p:txBody>
      </p:sp>
    </p:spTree>
    <p:extLst>
      <p:ext uri="{BB962C8B-B14F-4D97-AF65-F5344CB8AC3E}">
        <p14:creationId xmlns:p14="http://schemas.microsoft.com/office/powerpoint/2010/main" val="6900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D224E1F-BD03-4F54-8E08-D2F7C1CF0AFC}" type="datetimeFigureOut">
              <a:rPr lang="it-IT" smtClean="0"/>
              <a:t>13/12/2013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4095BA-A376-4B86-9E3F-F7DA31FCB9FB}" type="slidenum">
              <a:rPr lang="it-IT" smtClean="0"/>
              <a:t>‹N›</a:t>
            </a:fld>
            <a:endParaRPr lang="it-IT"/>
          </a:p>
        </p:txBody>
      </p:sp>
    </p:spTree>
    <p:extLst>
      <p:ext uri="{BB962C8B-B14F-4D97-AF65-F5344CB8AC3E}">
        <p14:creationId xmlns:p14="http://schemas.microsoft.com/office/powerpoint/2010/main" val="3077914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D224E1F-BD03-4F54-8E08-D2F7C1CF0AFC}" type="datetimeFigureOut">
              <a:rPr lang="it-IT" smtClean="0"/>
              <a:t>13/12/2013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4095BA-A376-4B86-9E3F-F7DA31FCB9FB}" type="slidenum">
              <a:rPr lang="it-IT" smtClean="0"/>
              <a:t>‹N›</a:t>
            </a:fld>
            <a:endParaRPr lang="it-IT"/>
          </a:p>
        </p:txBody>
      </p:sp>
    </p:spTree>
    <p:extLst>
      <p:ext uri="{BB962C8B-B14F-4D97-AF65-F5344CB8AC3E}">
        <p14:creationId xmlns:p14="http://schemas.microsoft.com/office/powerpoint/2010/main" val="182138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D224E1F-BD03-4F54-8E08-D2F7C1CF0AFC}" type="datetimeFigureOut">
              <a:rPr lang="it-IT" smtClean="0"/>
              <a:t>13/12/2013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4095BA-A376-4B86-9E3F-F7DA31FCB9FB}" type="slidenum">
              <a:rPr lang="it-IT" smtClean="0"/>
              <a:t>‹N›</a:t>
            </a:fld>
            <a:endParaRPr lang="it-IT"/>
          </a:p>
        </p:txBody>
      </p:sp>
    </p:spTree>
    <p:extLst>
      <p:ext uri="{BB962C8B-B14F-4D97-AF65-F5344CB8AC3E}">
        <p14:creationId xmlns:p14="http://schemas.microsoft.com/office/powerpoint/2010/main" val="2972176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D224E1F-BD03-4F54-8E08-D2F7C1CF0AFC}" type="datetimeFigureOut">
              <a:rPr lang="it-IT" smtClean="0"/>
              <a:t>13/12/2013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84095BA-A376-4B86-9E3F-F7DA31FCB9FB}" type="slidenum">
              <a:rPr lang="it-IT" smtClean="0"/>
              <a:t>‹N›</a:t>
            </a:fld>
            <a:endParaRPr lang="it-IT"/>
          </a:p>
        </p:txBody>
      </p:sp>
    </p:spTree>
    <p:extLst>
      <p:ext uri="{BB962C8B-B14F-4D97-AF65-F5344CB8AC3E}">
        <p14:creationId xmlns:p14="http://schemas.microsoft.com/office/powerpoint/2010/main" val="132643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D224E1F-BD03-4F54-8E08-D2F7C1CF0AFC}" type="datetimeFigureOut">
              <a:rPr lang="it-IT" smtClean="0"/>
              <a:t>13/12/2013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84095BA-A376-4B86-9E3F-F7DA31FCB9FB}" type="slidenum">
              <a:rPr lang="it-IT" smtClean="0"/>
              <a:t>‹N›</a:t>
            </a:fld>
            <a:endParaRPr lang="it-IT"/>
          </a:p>
        </p:txBody>
      </p:sp>
    </p:spTree>
    <p:extLst>
      <p:ext uri="{BB962C8B-B14F-4D97-AF65-F5344CB8AC3E}">
        <p14:creationId xmlns:p14="http://schemas.microsoft.com/office/powerpoint/2010/main" val="2369995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D224E1F-BD03-4F54-8E08-D2F7C1CF0AFC}" type="datetimeFigureOut">
              <a:rPr lang="it-IT" smtClean="0"/>
              <a:t>13/12/2013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84095BA-A376-4B86-9E3F-F7DA31FCB9FB}" type="slidenum">
              <a:rPr lang="it-IT" smtClean="0"/>
              <a:t>‹N›</a:t>
            </a:fld>
            <a:endParaRPr lang="it-IT"/>
          </a:p>
        </p:txBody>
      </p:sp>
    </p:spTree>
    <p:extLst>
      <p:ext uri="{BB962C8B-B14F-4D97-AF65-F5344CB8AC3E}">
        <p14:creationId xmlns:p14="http://schemas.microsoft.com/office/powerpoint/2010/main" val="116710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D224E1F-BD03-4F54-8E08-D2F7C1CF0AFC}" type="datetimeFigureOut">
              <a:rPr lang="it-IT" smtClean="0"/>
              <a:t>13/12/2013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84095BA-A376-4B86-9E3F-F7DA31FCB9FB}" type="slidenum">
              <a:rPr lang="it-IT" smtClean="0"/>
              <a:t>‹N›</a:t>
            </a:fld>
            <a:endParaRPr lang="it-IT"/>
          </a:p>
        </p:txBody>
      </p:sp>
    </p:spTree>
    <p:extLst>
      <p:ext uri="{BB962C8B-B14F-4D97-AF65-F5344CB8AC3E}">
        <p14:creationId xmlns:p14="http://schemas.microsoft.com/office/powerpoint/2010/main" val="837755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D224E1F-BD03-4F54-8E08-D2F7C1CF0AFC}" type="datetimeFigureOut">
              <a:rPr lang="it-IT" smtClean="0"/>
              <a:t>13/12/2013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84095BA-A376-4B86-9E3F-F7DA31FCB9FB}" type="slidenum">
              <a:rPr lang="it-IT" smtClean="0"/>
              <a:t>‹N›</a:t>
            </a:fld>
            <a:endParaRPr lang="it-IT"/>
          </a:p>
        </p:txBody>
      </p:sp>
    </p:spTree>
    <p:extLst>
      <p:ext uri="{BB962C8B-B14F-4D97-AF65-F5344CB8AC3E}">
        <p14:creationId xmlns:p14="http://schemas.microsoft.com/office/powerpoint/2010/main" val="3374411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D224E1F-BD03-4F54-8E08-D2F7C1CF0AFC}" type="datetimeFigureOut">
              <a:rPr lang="it-IT" smtClean="0"/>
              <a:t>13/12/2013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84095BA-A376-4B86-9E3F-F7DA31FCB9FB}" type="slidenum">
              <a:rPr lang="it-IT" smtClean="0"/>
              <a:t>‹N›</a:t>
            </a:fld>
            <a:endParaRPr lang="it-IT"/>
          </a:p>
        </p:txBody>
      </p:sp>
    </p:spTree>
    <p:extLst>
      <p:ext uri="{BB962C8B-B14F-4D97-AF65-F5344CB8AC3E}">
        <p14:creationId xmlns:p14="http://schemas.microsoft.com/office/powerpoint/2010/main" val="568305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224E1F-BD03-4F54-8E08-D2F7C1CF0AFC}" type="datetimeFigureOut">
              <a:rPr lang="it-IT" smtClean="0"/>
              <a:t>13/12/2013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4095BA-A376-4B86-9E3F-F7DA31FCB9FB}" type="slidenum">
              <a:rPr lang="it-IT" smtClean="0"/>
              <a:t>‹N›</a:t>
            </a:fld>
            <a:endParaRPr lang="it-IT"/>
          </a:p>
        </p:txBody>
      </p:sp>
    </p:spTree>
    <p:extLst>
      <p:ext uri="{BB962C8B-B14F-4D97-AF65-F5344CB8AC3E}">
        <p14:creationId xmlns:p14="http://schemas.microsoft.com/office/powerpoint/2010/main" val="1701878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4186960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685800" y="381000"/>
            <a:ext cx="7772400" cy="762000"/>
          </a:xfrm>
          <a:ln>
            <a:solidFill>
              <a:schemeClr val="tx1"/>
            </a:solidFill>
            <a:miter lim="800000"/>
            <a:headEnd/>
            <a:tailEnd/>
          </a:ln>
        </p:spPr>
        <p:txBody>
          <a:bodyPr/>
          <a:lstStyle/>
          <a:p>
            <a:pPr algn="l"/>
            <a:r>
              <a:rPr lang="it-IT" altLang="it-IT" sz="2000" b="1" smtClean="0">
                <a:latin typeface="Verdana" pitchFamily="34" charset="0"/>
                <a:cs typeface="Times New Roman" pitchFamily="18" charset="0"/>
              </a:rPr>
              <a:t>Il </a:t>
            </a:r>
            <a:r>
              <a:rPr lang="it-IT" altLang="it-IT" sz="2000" b="1" dirty="0" smtClean="0">
                <a:latin typeface="Verdana" pitchFamily="34" charset="0"/>
                <a:cs typeface="Times New Roman" pitchFamily="18" charset="0"/>
              </a:rPr>
              <a:t>diritto canonico</a:t>
            </a:r>
            <a:endParaRPr lang="en-GB" altLang="it-IT" sz="2000" b="1" dirty="0" smtClean="0">
              <a:latin typeface="Verdana" pitchFamily="34" charset="0"/>
              <a:cs typeface="Times New Roman" pitchFamily="18" charset="0"/>
            </a:endParaRPr>
          </a:p>
        </p:txBody>
      </p:sp>
      <p:sp>
        <p:nvSpPr>
          <p:cNvPr id="76803" name="Rectangle 3"/>
          <p:cNvSpPr>
            <a:spLocks noGrp="1" noChangeArrowheads="1"/>
          </p:cNvSpPr>
          <p:nvPr>
            <p:ph idx="1"/>
          </p:nvPr>
        </p:nvSpPr>
        <p:spPr>
          <a:xfrm>
            <a:off x="685800" y="1371600"/>
            <a:ext cx="7772400" cy="4724400"/>
          </a:xfrm>
        </p:spPr>
        <p:txBody>
          <a:bodyPr/>
          <a:lstStyle/>
          <a:p>
            <a:pPr>
              <a:buFont typeface="Wingdings" pitchFamily="2" charset="2"/>
              <a:buChar char="Ø"/>
            </a:pPr>
            <a:r>
              <a:rPr lang="en-GB" altLang="it-IT" sz="2000" b="1" smtClean="0"/>
              <a:t>Graziano</a:t>
            </a:r>
            <a:endParaRPr lang="en-GB" altLang="it-IT" sz="2000" smtClean="0"/>
          </a:p>
          <a:p>
            <a:pPr lvl="1">
              <a:buFont typeface="Symbol" pitchFamily="18" charset="2"/>
              <a:buChar char="¨"/>
            </a:pPr>
            <a:r>
              <a:rPr lang="it-IT" altLang="it-IT" sz="1800" i="1" smtClean="0">
                <a:solidFill>
                  <a:srgbClr val="000000"/>
                </a:solidFill>
              </a:rPr>
              <a:t>Concordia discordantium canonum</a:t>
            </a:r>
            <a:r>
              <a:rPr lang="it-IT" altLang="it-IT" sz="1800" smtClean="0">
                <a:solidFill>
                  <a:srgbClr val="000000"/>
                </a:solidFill>
              </a:rPr>
              <a:t> / </a:t>
            </a:r>
            <a:r>
              <a:rPr lang="it-IT" altLang="it-IT" sz="1800" i="1" smtClean="0">
                <a:solidFill>
                  <a:srgbClr val="000000"/>
                </a:solidFill>
              </a:rPr>
              <a:t>Decretum</a:t>
            </a:r>
            <a:r>
              <a:rPr lang="it-IT" altLang="it-IT" sz="1800" smtClean="0">
                <a:solidFill>
                  <a:srgbClr val="000000"/>
                </a:solidFill>
              </a:rPr>
              <a:t> (1140?)</a:t>
            </a:r>
            <a:endParaRPr lang="it-IT" altLang="it-IT" sz="1800" smtClean="0"/>
          </a:p>
          <a:p>
            <a:pPr lvl="1">
              <a:buFont typeface="Symbol" pitchFamily="18" charset="2"/>
              <a:buChar char="¨"/>
            </a:pPr>
            <a:r>
              <a:rPr lang="it-IT" altLang="it-IT" sz="1800" i="1" smtClean="0">
                <a:solidFill>
                  <a:srgbClr val="000000"/>
                </a:solidFill>
              </a:rPr>
              <a:t>dicta</a:t>
            </a:r>
            <a:r>
              <a:rPr lang="it-IT" altLang="it-IT" sz="1800" smtClean="0">
                <a:solidFill>
                  <a:srgbClr val="000000"/>
                </a:solidFill>
              </a:rPr>
              <a:t> e </a:t>
            </a:r>
            <a:r>
              <a:rPr lang="it-IT" altLang="it-IT" sz="1800" i="1" smtClean="0">
                <a:solidFill>
                  <a:srgbClr val="000000"/>
                </a:solidFill>
              </a:rPr>
              <a:t>paleae</a:t>
            </a:r>
            <a:endParaRPr lang="it-IT" altLang="it-IT" sz="1800" smtClean="0"/>
          </a:p>
          <a:p>
            <a:pPr lvl="1">
              <a:buFont typeface="Symbol" pitchFamily="18" charset="2"/>
              <a:buChar char="¨"/>
            </a:pPr>
            <a:r>
              <a:rPr lang="it-IT" altLang="it-IT" sz="1800" smtClean="0">
                <a:solidFill>
                  <a:srgbClr val="000000"/>
                </a:solidFill>
              </a:rPr>
              <a:t>Paucapalea e Rolando</a:t>
            </a:r>
          </a:p>
          <a:p>
            <a:pPr>
              <a:buFont typeface="Wingdings" pitchFamily="2" charset="2"/>
              <a:buChar char="Ø"/>
            </a:pPr>
            <a:endParaRPr lang="en-GB" altLang="it-IT" sz="1000" smtClean="0"/>
          </a:p>
          <a:p>
            <a:pPr>
              <a:buFont typeface="Wingdings" pitchFamily="2" charset="2"/>
              <a:buChar char="Ø"/>
            </a:pPr>
            <a:r>
              <a:rPr lang="en-GB" altLang="it-IT" sz="2000" b="1" smtClean="0"/>
              <a:t>Alessandro III e Innocenzo III</a:t>
            </a:r>
          </a:p>
          <a:p>
            <a:pPr>
              <a:buFont typeface="Wingdings" pitchFamily="2" charset="2"/>
              <a:buChar char="Ø"/>
            </a:pPr>
            <a:endParaRPr lang="en-GB" altLang="it-IT" sz="1000" smtClean="0"/>
          </a:p>
          <a:p>
            <a:pPr>
              <a:buFont typeface="Wingdings" pitchFamily="2" charset="2"/>
              <a:buChar char="Ø"/>
            </a:pPr>
            <a:r>
              <a:rPr lang="en-GB" altLang="it-IT" sz="2000" b="1" i="1" smtClean="0"/>
              <a:t>Quinque compilationes antiquae</a:t>
            </a:r>
            <a:endParaRPr lang="en-GB" altLang="it-IT" sz="2000" smtClean="0"/>
          </a:p>
          <a:p>
            <a:pPr>
              <a:buFont typeface="Wingdings" pitchFamily="2" charset="2"/>
              <a:buNone/>
            </a:pPr>
            <a:r>
              <a:rPr lang="it-IT" altLang="it-IT" sz="2000" b="1" smtClean="0"/>
              <a:t>	I)</a:t>
            </a:r>
            <a:r>
              <a:rPr lang="it-IT" altLang="it-IT" sz="2000" smtClean="0"/>
              <a:t> </a:t>
            </a:r>
            <a:r>
              <a:rPr lang="it-IT" altLang="it-IT" sz="2000" i="1" smtClean="0"/>
              <a:t>Compilatio</a:t>
            </a:r>
            <a:r>
              <a:rPr lang="it-IT" altLang="it-IT" sz="2000" smtClean="0"/>
              <a:t> I: redatta da un canonista operante nella curia di Roma, Bernardo da Pavia, verso il 1190 preparando una raccolta di circa 900 pezzi. Attinge direttamente agli archivi papali riunendo Decretali prodotte dalla metà del secolo XII agli atti dei grandi concili tenuti nel corso dello stesso secolo XII (detta perciò </a:t>
            </a:r>
            <a:r>
              <a:rPr lang="it-IT" altLang="it-IT" sz="2000" i="1" smtClean="0"/>
              <a:t>Breviarium extravagantium</a:t>
            </a:r>
            <a:r>
              <a:rPr lang="it-IT" altLang="it-IT" sz="2000" smtClean="0"/>
              <a:t>). Di questa raccolta viene predisposta anche una seconda redazione rivista nel 1192-98.</a:t>
            </a:r>
            <a:endParaRPr lang="en-GB" altLang="it-IT" sz="2000" smtClean="0"/>
          </a:p>
        </p:txBody>
      </p:sp>
      <p:sp>
        <p:nvSpPr>
          <p:cNvPr id="76804"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F4BD37F8-D320-430D-B37D-9116531A819C}" type="slidenum">
              <a:rPr lang="en-GB" altLang="it-IT" sz="1400">
                <a:latin typeface="Times New Roman" pitchFamily="18" charset="0"/>
              </a:rPr>
              <a:pPr>
                <a:spcBef>
                  <a:spcPct val="0"/>
                </a:spcBef>
                <a:buFontTx/>
                <a:buNone/>
              </a:pPr>
              <a:t>2</a:t>
            </a:fld>
            <a:endParaRPr lang="en-GB" altLang="it-IT" sz="1400">
              <a:latin typeface="Times New Roman" pitchFamily="18" charset="0"/>
            </a:endParaRPr>
          </a:p>
        </p:txBody>
      </p:sp>
    </p:spTree>
    <p:extLst>
      <p:ext uri="{BB962C8B-B14F-4D97-AF65-F5344CB8AC3E}">
        <p14:creationId xmlns:p14="http://schemas.microsoft.com/office/powerpoint/2010/main" val="2755382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304800"/>
            <a:ext cx="7772400" cy="762000"/>
          </a:xfrm>
          <a:ln>
            <a:solidFill>
              <a:schemeClr val="tx1"/>
            </a:solidFill>
            <a:miter lim="800000"/>
            <a:headEnd/>
            <a:tailEnd/>
          </a:ln>
        </p:spPr>
        <p:txBody>
          <a:bodyPr/>
          <a:lstStyle/>
          <a:p>
            <a:pPr algn="l"/>
            <a:r>
              <a:rPr lang="it-IT" altLang="it-IT" sz="2000" b="1" smtClean="0">
                <a:latin typeface="Verdana" pitchFamily="34" charset="0"/>
                <a:cs typeface="Times New Roman" pitchFamily="18" charset="0"/>
              </a:rPr>
              <a:t>XVI. Il diritto canonico</a:t>
            </a:r>
            <a:endParaRPr lang="en-GB" altLang="it-IT" sz="2000" b="1" smtClean="0">
              <a:latin typeface="Verdana" pitchFamily="34" charset="0"/>
              <a:cs typeface="Times New Roman" pitchFamily="18" charset="0"/>
            </a:endParaRPr>
          </a:p>
        </p:txBody>
      </p:sp>
      <p:sp>
        <p:nvSpPr>
          <p:cNvPr id="77827" name="Rectangle 4"/>
          <p:cNvSpPr>
            <a:spLocks noGrp="1" noChangeArrowheads="1"/>
          </p:cNvSpPr>
          <p:nvPr>
            <p:ph idx="1"/>
          </p:nvPr>
        </p:nvSpPr>
        <p:spPr>
          <a:xfrm>
            <a:off x="685800" y="1371600"/>
            <a:ext cx="7772400" cy="4114800"/>
          </a:xfrm>
        </p:spPr>
        <p:txBody>
          <a:bodyPr/>
          <a:lstStyle/>
          <a:p>
            <a:pPr>
              <a:buFontTx/>
              <a:buNone/>
            </a:pPr>
            <a:r>
              <a:rPr lang="it-IT" altLang="it-IT" sz="2000" smtClean="0"/>
              <a:t>	Le consolidazioni canonistiche, a partire dalla </a:t>
            </a:r>
            <a:r>
              <a:rPr lang="it-IT" altLang="it-IT" sz="2000" i="1" smtClean="0"/>
              <a:t>Compilatio </a:t>
            </a:r>
            <a:r>
              <a:rPr lang="it-IT" altLang="it-IT" sz="2000" smtClean="0"/>
              <a:t>I di Bernardo da Pavia, sono suddivise in 5 libri secondo alcuni grandi argomenti che organizzano sistematicamente le fonti:</a:t>
            </a:r>
          </a:p>
          <a:p>
            <a:pPr>
              <a:buFontTx/>
              <a:buNone/>
            </a:pPr>
            <a:endParaRPr lang="it-IT" altLang="it-IT" sz="2000" smtClean="0"/>
          </a:p>
          <a:p>
            <a:pPr algn="just">
              <a:buFontTx/>
              <a:buNone/>
            </a:pPr>
            <a:r>
              <a:rPr lang="it-IT" altLang="it-IT" sz="2000" u="sng" smtClean="0"/>
              <a:t>iudex		</a:t>
            </a:r>
            <a:r>
              <a:rPr lang="it-IT" altLang="it-IT" sz="2000" smtClean="0"/>
              <a:t>(relativo alle autorità giudiziarie e all’organizzazione dei 		tribunali)</a:t>
            </a:r>
          </a:p>
          <a:p>
            <a:pPr algn="just">
              <a:buFontTx/>
              <a:buNone/>
            </a:pPr>
            <a:r>
              <a:rPr lang="it-IT" altLang="it-IT" sz="2000" u="sng" smtClean="0"/>
              <a:t>iudicium</a:t>
            </a:r>
            <a:r>
              <a:rPr lang="it-IT" altLang="it-IT" sz="2000" smtClean="0"/>
              <a:t>		(relativo al processo, alle sentenze e alla procedura)</a:t>
            </a:r>
          </a:p>
          <a:p>
            <a:pPr algn="just">
              <a:buFontTx/>
              <a:buNone/>
            </a:pPr>
            <a:r>
              <a:rPr lang="it-IT" altLang="it-IT" sz="2000" u="sng" smtClean="0"/>
              <a:t>clerus</a:t>
            </a:r>
            <a:r>
              <a:rPr lang="it-IT" altLang="it-IT" sz="2000" smtClean="0"/>
              <a:t>		(relativo agli ecclesiastici, sui loro diritti e privilegi)</a:t>
            </a:r>
          </a:p>
          <a:p>
            <a:pPr algn="just">
              <a:buFontTx/>
              <a:buNone/>
            </a:pPr>
            <a:r>
              <a:rPr lang="it-IT" altLang="it-IT" sz="2000" u="sng" smtClean="0"/>
              <a:t>connubium</a:t>
            </a:r>
            <a:r>
              <a:rPr lang="it-IT" altLang="it-IT" sz="2000" smtClean="0"/>
              <a:t>	(relativo al matrimonio, e quindi sul diritto di famiglia e 		delle persone)</a:t>
            </a:r>
          </a:p>
          <a:p>
            <a:pPr algn="just">
              <a:buFontTx/>
              <a:buNone/>
            </a:pPr>
            <a:r>
              <a:rPr lang="it-IT" altLang="it-IT" sz="2000" u="sng" smtClean="0"/>
              <a:t>crimen</a:t>
            </a:r>
            <a:r>
              <a:rPr lang="it-IT" altLang="it-IT" sz="2000" smtClean="0"/>
              <a:t>		(relativo alla procedura e al diritto penale)</a:t>
            </a:r>
            <a:endParaRPr lang="it-IT" altLang="it-IT" smtClean="0"/>
          </a:p>
        </p:txBody>
      </p:sp>
      <p:sp>
        <p:nvSpPr>
          <p:cNvPr id="77828"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B153EA1-2F7E-4999-A1C7-B6533EABB4F4}" type="slidenum">
              <a:rPr lang="en-GB" altLang="it-IT" sz="1400">
                <a:latin typeface="Times New Roman" pitchFamily="18" charset="0"/>
              </a:rPr>
              <a:pPr>
                <a:spcBef>
                  <a:spcPct val="0"/>
                </a:spcBef>
                <a:buFontTx/>
                <a:buNone/>
              </a:pPr>
              <a:t>3</a:t>
            </a:fld>
            <a:endParaRPr lang="en-GB" altLang="it-IT" sz="1400">
              <a:latin typeface="Times New Roman" pitchFamily="18" charset="0"/>
            </a:endParaRPr>
          </a:p>
        </p:txBody>
      </p:sp>
    </p:spTree>
    <p:extLst>
      <p:ext uri="{BB962C8B-B14F-4D97-AF65-F5344CB8AC3E}">
        <p14:creationId xmlns:p14="http://schemas.microsoft.com/office/powerpoint/2010/main" val="4217673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85800" y="304800"/>
            <a:ext cx="7772400" cy="685800"/>
          </a:xfrm>
          <a:ln>
            <a:solidFill>
              <a:schemeClr val="tx1"/>
            </a:solidFill>
            <a:miter lim="800000"/>
            <a:headEnd/>
            <a:tailEnd/>
          </a:ln>
        </p:spPr>
        <p:txBody>
          <a:bodyPr/>
          <a:lstStyle/>
          <a:p>
            <a:pPr algn="l"/>
            <a:r>
              <a:rPr lang="it-IT" altLang="it-IT" sz="2000" b="1" smtClean="0">
                <a:latin typeface="Verdana" pitchFamily="34" charset="0"/>
                <a:cs typeface="Times New Roman" pitchFamily="18" charset="0"/>
              </a:rPr>
              <a:t>XVI. Il diritto canonico</a:t>
            </a:r>
            <a:endParaRPr lang="en-GB" altLang="it-IT" sz="2000" b="1" smtClean="0">
              <a:latin typeface="Verdana" pitchFamily="34" charset="0"/>
              <a:cs typeface="Times New Roman" pitchFamily="18" charset="0"/>
            </a:endParaRPr>
          </a:p>
        </p:txBody>
      </p:sp>
      <p:sp>
        <p:nvSpPr>
          <p:cNvPr id="78851" name="Rectangle 3"/>
          <p:cNvSpPr>
            <a:spLocks noGrp="1" noChangeArrowheads="1"/>
          </p:cNvSpPr>
          <p:nvPr>
            <p:ph idx="1"/>
          </p:nvPr>
        </p:nvSpPr>
        <p:spPr>
          <a:xfrm>
            <a:off x="685800" y="1447800"/>
            <a:ext cx="7848600" cy="3505200"/>
          </a:xfrm>
        </p:spPr>
        <p:txBody>
          <a:bodyPr/>
          <a:lstStyle/>
          <a:p>
            <a:pPr>
              <a:lnSpc>
                <a:spcPct val="90000"/>
              </a:lnSpc>
              <a:buFontTx/>
              <a:buNone/>
            </a:pPr>
            <a:r>
              <a:rPr lang="it-IT" altLang="it-IT" sz="2000" b="1" smtClean="0"/>
              <a:t>II-III)</a:t>
            </a:r>
            <a:r>
              <a:rPr lang="it-IT" altLang="it-IT" sz="2000" smtClean="0"/>
              <a:t> </a:t>
            </a:r>
            <a:r>
              <a:rPr lang="it-IT" altLang="it-IT" sz="2000" i="1" smtClean="0"/>
              <a:t>Compilatio</a:t>
            </a:r>
            <a:r>
              <a:rPr lang="it-IT" altLang="it-IT" sz="2000" smtClean="0"/>
              <a:t> III: si tratta di una raccolta di 482 Decretali di Innocenzo III preparata al più tardi nel 1209 da Pietro Collevaccino da Benevento e inviata nel 1210 a docenti e studenti dello </a:t>
            </a:r>
            <a:r>
              <a:rPr lang="it-IT" altLang="it-IT" sz="2000" i="1" smtClean="0"/>
              <a:t>Studium</a:t>
            </a:r>
            <a:r>
              <a:rPr lang="it-IT" altLang="it-IT" sz="2000" smtClean="0"/>
              <a:t> di Bologna, ove venne anche glossata (per cui acquista </a:t>
            </a:r>
            <a:r>
              <a:rPr lang="it-IT" altLang="it-IT" sz="2000" u="sng" smtClean="0"/>
              <a:t>carattere ufficiale</a:t>
            </a:r>
            <a:r>
              <a:rPr lang="it-IT" altLang="it-IT" sz="2000" smtClean="0"/>
              <a:t>). Ad essa fece seguito la </a:t>
            </a:r>
            <a:r>
              <a:rPr lang="it-IT" altLang="it-IT" sz="2000" i="1" smtClean="0"/>
              <a:t>Compilatio</a:t>
            </a:r>
            <a:r>
              <a:rPr lang="it-IT" altLang="it-IT" sz="2000" smtClean="0"/>
              <a:t> II (1210-12), con una serie di Decretali omesse nella raccolta precedente e raccolte a cura di Giovanni di Galles.</a:t>
            </a:r>
          </a:p>
          <a:p>
            <a:pPr algn="just">
              <a:lnSpc>
                <a:spcPct val="90000"/>
              </a:lnSpc>
              <a:buFontTx/>
              <a:buNone/>
            </a:pPr>
            <a:endParaRPr lang="it-IT" altLang="it-IT" sz="2000" smtClean="0"/>
          </a:p>
          <a:p>
            <a:pPr>
              <a:lnSpc>
                <a:spcPct val="90000"/>
              </a:lnSpc>
              <a:buFontTx/>
              <a:buNone/>
            </a:pPr>
            <a:r>
              <a:rPr lang="it-IT" altLang="it-IT" sz="2000" b="1" smtClean="0"/>
              <a:t>IV)</a:t>
            </a:r>
            <a:r>
              <a:rPr lang="it-IT" altLang="it-IT" sz="2000" smtClean="0"/>
              <a:t> </a:t>
            </a:r>
            <a:r>
              <a:rPr lang="it-IT" altLang="it-IT" sz="2000" i="1" smtClean="0"/>
              <a:t>Compilatio</a:t>
            </a:r>
            <a:r>
              <a:rPr lang="it-IT" altLang="it-IT" sz="2000" smtClean="0"/>
              <a:t> IV: si tratta di una raccolta operata da Giovanni Teutonico di 71 canoni del IV Concilio Lateranense del 1215, cui vengono aggiunti altri 104 testi di Innocenzo III; rimane ancora una raccolta a carattere privato.</a:t>
            </a:r>
            <a:r>
              <a:rPr lang="it-IT" altLang="it-IT" sz="2000" smtClean="0">
                <a:cs typeface="Times New Roman" pitchFamily="18" charset="0"/>
              </a:rPr>
              <a:t> </a:t>
            </a:r>
            <a:endParaRPr lang="en-GB" altLang="it-IT" sz="2000" smtClean="0"/>
          </a:p>
        </p:txBody>
      </p:sp>
      <p:sp>
        <p:nvSpPr>
          <p:cNvPr id="78852"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CF617A6-1379-4267-8879-D9800E7D91E0}" type="slidenum">
              <a:rPr lang="en-GB" altLang="it-IT" sz="1400">
                <a:latin typeface="Times New Roman" pitchFamily="18" charset="0"/>
              </a:rPr>
              <a:pPr>
                <a:spcBef>
                  <a:spcPct val="0"/>
                </a:spcBef>
                <a:buFontTx/>
                <a:buNone/>
              </a:pPr>
              <a:t>4</a:t>
            </a:fld>
            <a:endParaRPr lang="en-GB" altLang="it-IT" sz="1400">
              <a:latin typeface="Times New Roman" pitchFamily="18" charset="0"/>
            </a:endParaRPr>
          </a:p>
        </p:txBody>
      </p:sp>
    </p:spTree>
    <p:extLst>
      <p:ext uri="{BB962C8B-B14F-4D97-AF65-F5344CB8AC3E}">
        <p14:creationId xmlns:p14="http://schemas.microsoft.com/office/powerpoint/2010/main" val="3819823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85800" y="381000"/>
            <a:ext cx="7772400" cy="609600"/>
          </a:xfrm>
          <a:ln>
            <a:solidFill>
              <a:schemeClr val="tx1"/>
            </a:solidFill>
            <a:miter lim="800000"/>
            <a:headEnd/>
            <a:tailEnd/>
          </a:ln>
        </p:spPr>
        <p:txBody>
          <a:bodyPr/>
          <a:lstStyle/>
          <a:p>
            <a:pPr algn="l"/>
            <a:r>
              <a:rPr lang="it-IT" altLang="it-IT" sz="2000" b="1" smtClean="0">
                <a:latin typeface="Verdana" pitchFamily="34" charset="0"/>
                <a:cs typeface="Times New Roman" pitchFamily="18" charset="0"/>
              </a:rPr>
              <a:t>XVI. Il diritto canonico</a:t>
            </a:r>
            <a:endParaRPr lang="en-GB" altLang="it-IT" sz="2000" b="1" smtClean="0">
              <a:latin typeface="Verdana" pitchFamily="34" charset="0"/>
              <a:cs typeface="Times New Roman" pitchFamily="18" charset="0"/>
            </a:endParaRPr>
          </a:p>
        </p:txBody>
      </p:sp>
      <p:sp>
        <p:nvSpPr>
          <p:cNvPr id="79875" name="Rectangle 3"/>
          <p:cNvSpPr>
            <a:spLocks noGrp="1" noChangeArrowheads="1"/>
          </p:cNvSpPr>
          <p:nvPr>
            <p:ph idx="1"/>
          </p:nvPr>
        </p:nvSpPr>
        <p:spPr>
          <a:xfrm>
            <a:off x="685800" y="1219200"/>
            <a:ext cx="7772400" cy="4876800"/>
          </a:xfrm>
        </p:spPr>
        <p:txBody>
          <a:bodyPr/>
          <a:lstStyle/>
          <a:p>
            <a:pPr>
              <a:buFontTx/>
              <a:buNone/>
            </a:pPr>
            <a:r>
              <a:rPr lang="it-IT" altLang="it-IT" sz="2000" b="1" smtClean="0"/>
              <a:t>V)</a:t>
            </a:r>
            <a:r>
              <a:rPr lang="it-IT" altLang="it-IT" sz="2000" smtClean="0"/>
              <a:t> </a:t>
            </a:r>
            <a:r>
              <a:rPr lang="it-IT" altLang="it-IT" sz="2000" i="1" smtClean="0"/>
              <a:t>Compilatio</a:t>
            </a:r>
            <a:r>
              <a:rPr lang="it-IT" altLang="it-IT" sz="2000" smtClean="0"/>
              <a:t> V: redatta dal canonista Tancredi (arcidiacono di Bologna) nel 1224, su ordine di papa Onorio III, raccogliendo le sue decretali degli anni 1216-26 e unendovi anche la costituzione emanata da Federico II nel 1220 al momento dell’incoronazione imperiale (la </a:t>
            </a:r>
            <a:r>
              <a:rPr lang="it-IT" altLang="it-IT" sz="2000" i="1" smtClean="0"/>
              <a:t>Constitutio in Basilica Petri</a:t>
            </a:r>
            <a:r>
              <a:rPr lang="it-IT" altLang="it-IT" sz="2000" smtClean="0"/>
              <a:t>), che privilegiava la Chiesa. Tale raccolta ottiene il riconoscimento ufficiale nel 1226 tramite il suo invio a studenti e maestri dello </a:t>
            </a:r>
            <a:r>
              <a:rPr lang="it-IT" altLang="it-IT" sz="2000" i="1" smtClean="0"/>
              <a:t>Studium</a:t>
            </a:r>
            <a:r>
              <a:rPr lang="it-IT" altLang="it-IT" sz="2000" smtClean="0"/>
              <a:t> di Bologna e di Padova.</a:t>
            </a:r>
          </a:p>
          <a:p>
            <a:pPr algn="just">
              <a:buFontTx/>
              <a:buNone/>
            </a:pPr>
            <a:endParaRPr lang="it-IT" altLang="it-IT" sz="2000" smtClean="0"/>
          </a:p>
          <a:p>
            <a:pPr>
              <a:buFontTx/>
              <a:buNone/>
            </a:pPr>
            <a:r>
              <a:rPr lang="it-IT" altLang="it-IT" sz="2000" smtClean="0">
                <a:sym typeface="Wingdings" pitchFamily="2" charset="2"/>
              </a:rPr>
              <a:t></a:t>
            </a:r>
            <a:r>
              <a:rPr lang="it-IT" altLang="it-IT" sz="2000" smtClean="0"/>
              <a:t> il papa ora dispone anche che i testi debbano essere citati nei tribunali, oltre ad essere utilizzati nelle scuole, così come figurano nella raccolta di Tancredi.</a:t>
            </a:r>
          </a:p>
          <a:p>
            <a:pPr algn="just">
              <a:buFontTx/>
              <a:buNone/>
            </a:pPr>
            <a:endParaRPr lang="it-IT" altLang="it-IT" sz="2000" smtClean="0"/>
          </a:p>
          <a:p>
            <a:pPr>
              <a:buFontTx/>
              <a:buNone/>
            </a:pPr>
            <a:r>
              <a:rPr lang="it-IT" altLang="it-IT" sz="2000" smtClean="0">
                <a:sym typeface="Wingdings" pitchFamily="2" charset="2"/>
              </a:rPr>
              <a:t></a:t>
            </a:r>
            <a:r>
              <a:rPr lang="it-IT" altLang="it-IT" sz="2000" smtClean="0"/>
              <a:t> per la prima volta il papato assume consapevolmente il ruolo di legislatore per la Cristianità intera per mezzo del Diritto</a:t>
            </a:r>
            <a:endParaRPr lang="en-GB" altLang="it-IT" smtClean="0"/>
          </a:p>
        </p:txBody>
      </p:sp>
      <p:sp>
        <p:nvSpPr>
          <p:cNvPr id="79876"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599EF28-C538-46E9-A135-8E6E0983B949}" type="slidenum">
              <a:rPr lang="en-GB" altLang="it-IT" sz="1400">
                <a:latin typeface="Times New Roman" pitchFamily="18" charset="0"/>
              </a:rPr>
              <a:pPr>
                <a:spcBef>
                  <a:spcPct val="0"/>
                </a:spcBef>
                <a:buFontTx/>
                <a:buNone/>
              </a:pPr>
              <a:t>5</a:t>
            </a:fld>
            <a:endParaRPr lang="en-GB" altLang="it-IT" sz="1400">
              <a:latin typeface="Times New Roman" pitchFamily="18" charset="0"/>
            </a:endParaRPr>
          </a:p>
        </p:txBody>
      </p:sp>
    </p:spTree>
    <p:extLst>
      <p:ext uri="{BB962C8B-B14F-4D97-AF65-F5344CB8AC3E}">
        <p14:creationId xmlns:p14="http://schemas.microsoft.com/office/powerpoint/2010/main" val="1061981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85800" y="381000"/>
            <a:ext cx="7772400" cy="685800"/>
          </a:xfrm>
          <a:ln>
            <a:solidFill>
              <a:schemeClr val="tx1"/>
            </a:solidFill>
            <a:miter lim="800000"/>
            <a:headEnd/>
            <a:tailEnd/>
          </a:ln>
        </p:spPr>
        <p:txBody>
          <a:bodyPr/>
          <a:lstStyle/>
          <a:p>
            <a:pPr algn="l"/>
            <a:r>
              <a:rPr lang="it-IT" altLang="it-IT" sz="2000" b="1" smtClean="0">
                <a:latin typeface="Verdana" pitchFamily="34" charset="0"/>
                <a:cs typeface="Times New Roman" pitchFamily="18" charset="0"/>
              </a:rPr>
              <a:t>XVI. Il diritto canonico</a:t>
            </a:r>
            <a:endParaRPr lang="en-GB" altLang="it-IT" sz="2000" b="1" smtClean="0">
              <a:latin typeface="Verdana" pitchFamily="34" charset="0"/>
              <a:cs typeface="Times New Roman" pitchFamily="18" charset="0"/>
            </a:endParaRPr>
          </a:p>
        </p:txBody>
      </p:sp>
      <p:sp>
        <p:nvSpPr>
          <p:cNvPr id="80899" name="Rectangle 3"/>
          <p:cNvSpPr>
            <a:spLocks noGrp="1" noChangeArrowheads="1"/>
          </p:cNvSpPr>
          <p:nvPr>
            <p:ph idx="1"/>
          </p:nvPr>
        </p:nvSpPr>
        <p:spPr>
          <a:xfrm>
            <a:off x="685800" y="1371600"/>
            <a:ext cx="7772400" cy="4343400"/>
          </a:xfrm>
        </p:spPr>
        <p:txBody>
          <a:bodyPr/>
          <a:lstStyle/>
          <a:p>
            <a:pPr algn="just">
              <a:lnSpc>
                <a:spcPct val="90000"/>
              </a:lnSpc>
              <a:buFont typeface="Wingdings" pitchFamily="2" charset="2"/>
              <a:buChar char="Ø"/>
            </a:pPr>
            <a:r>
              <a:rPr lang="en-GB" altLang="it-IT" sz="2000" b="1" i="1" smtClean="0">
                <a:cs typeface="Times New Roman" pitchFamily="18" charset="0"/>
              </a:rPr>
              <a:t>Corpus Iuris Canonici</a:t>
            </a:r>
            <a:endParaRPr lang="en-GB" altLang="it-IT" sz="2000" b="1" smtClean="0">
              <a:cs typeface="Times New Roman" pitchFamily="18" charset="0"/>
            </a:endParaRPr>
          </a:p>
          <a:p>
            <a:pPr lvl="1" algn="just">
              <a:lnSpc>
                <a:spcPct val="90000"/>
              </a:lnSpc>
              <a:buFont typeface="Symbol" pitchFamily="18" charset="2"/>
              <a:buChar char="¨"/>
            </a:pPr>
            <a:r>
              <a:rPr lang="it-IT" altLang="it-IT" sz="1800" i="1" smtClean="0">
                <a:solidFill>
                  <a:srgbClr val="000000"/>
                </a:solidFill>
              </a:rPr>
              <a:t>Decretum</a:t>
            </a:r>
          </a:p>
          <a:p>
            <a:pPr lvl="1" algn="just">
              <a:lnSpc>
                <a:spcPct val="90000"/>
              </a:lnSpc>
              <a:buFont typeface="Symbol" pitchFamily="18" charset="2"/>
              <a:buChar char="¨"/>
            </a:pPr>
            <a:r>
              <a:rPr lang="it-IT" altLang="it-IT" sz="1800" i="1" smtClean="0">
                <a:solidFill>
                  <a:srgbClr val="000000"/>
                </a:solidFill>
              </a:rPr>
              <a:t>Liber extra</a:t>
            </a:r>
            <a:r>
              <a:rPr lang="it-IT" altLang="it-IT" sz="1800" smtClean="0">
                <a:solidFill>
                  <a:srgbClr val="000000"/>
                </a:solidFill>
              </a:rPr>
              <a:t> (1234 - Raimondo de Peñafort, Gregorio IX - </a:t>
            </a:r>
            <a:r>
              <a:rPr lang="it-IT" altLang="it-IT" sz="1800" i="1" smtClean="0">
                <a:solidFill>
                  <a:srgbClr val="000000"/>
                </a:solidFill>
              </a:rPr>
              <a:t>rex pacificus</a:t>
            </a:r>
            <a:r>
              <a:rPr lang="it-IT" altLang="it-IT" sz="1800" smtClean="0">
                <a:solidFill>
                  <a:srgbClr val="000000"/>
                </a:solidFill>
              </a:rPr>
              <a:t>)</a:t>
            </a:r>
          </a:p>
          <a:p>
            <a:pPr lvl="1" algn="just">
              <a:lnSpc>
                <a:spcPct val="90000"/>
              </a:lnSpc>
              <a:buFont typeface="Symbol" pitchFamily="18" charset="2"/>
              <a:buChar char="¨"/>
            </a:pPr>
            <a:r>
              <a:rPr lang="it-IT" altLang="it-IT" sz="1800" i="1" smtClean="0">
                <a:solidFill>
                  <a:srgbClr val="000000"/>
                </a:solidFill>
              </a:rPr>
              <a:t>Liber sextus</a:t>
            </a:r>
            <a:r>
              <a:rPr lang="it-IT" altLang="it-IT" sz="1800" smtClean="0">
                <a:solidFill>
                  <a:srgbClr val="000000"/>
                </a:solidFill>
              </a:rPr>
              <a:t> (1298 - Bonifacio VIII)</a:t>
            </a:r>
          </a:p>
          <a:p>
            <a:pPr lvl="1" algn="just">
              <a:lnSpc>
                <a:spcPct val="90000"/>
              </a:lnSpc>
              <a:buFont typeface="Symbol" pitchFamily="18" charset="2"/>
              <a:buChar char="¨"/>
            </a:pPr>
            <a:r>
              <a:rPr lang="it-IT" altLang="it-IT" sz="1800" i="1" smtClean="0">
                <a:solidFill>
                  <a:srgbClr val="000000"/>
                </a:solidFill>
              </a:rPr>
              <a:t>Clementinae</a:t>
            </a:r>
            <a:r>
              <a:rPr lang="it-IT" altLang="it-IT" sz="1800" smtClean="0">
                <a:solidFill>
                  <a:srgbClr val="000000"/>
                </a:solidFill>
              </a:rPr>
              <a:t> (1316 - Clemente V, Giovanni XXII)</a:t>
            </a:r>
          </a:p>
          <a:p>
            <a:pPr lvl="1" algn="just">
              <a:lnSpc>
                <a:spcPct val="90000"/>
              </a:lnSpc>
              <a:buFont typeface="Symbol" pitchFamily="18" charset="2"/>
              <a:buChar char="¨"/>
            </a:pPr>
            <a:r>
              <a:rPr lang="it-IT" altLang="it-IT" sz="1800" i="1" smtClean="0">
                <a:solidFill>
                  <a:srgbClr val="000000"/>
                </a:solidFill>
              </a:rPr>
              <a:t>Extravagantes</a:t>
            </a:r>
            <a:r>
              <a:rPr lang="it-IT" altLang="it-IT" sz="1800" smtClean="0">
                <a:solidFill>
                  <a:srgbClr val="000000"/>
                </a:solidFill>
              </a:rPr>
              <a:t> (Giovanni XXII sqq.)</a:t>
            </a:r>
          </a:p>
          <a:p>
            <a:pPr algn="just">
              <a:lnSpc>
                <a:spcPct val="90000"/>
              </a:lnSpc>
              <a:buFont typeface="Symbol" pitchFamily="18" charset="2"/>
              <a:buChar char="¨"/>
            </a:pPr>
            <a:endParaRPr lang="en-GB" altLang="it-IT" sz="2000" smtClean="0">
              <a:cs typeface="Times New Roman" pitchFamily="18" charset="0"/>
            </a:endParaRPr>
          </a:p>
          <a:p>
            <a:pPr algn="just">
              <a:lnSpc>
                <a:spcPct val="90000"/>
              </a:lnSpc>
              <a:buFont typeface="Wingdings" pitchFamily="2" charset="2"/>
              <a:buChar char="Ø"/>
            </a:pPr>
            <a:r>
              <a:rPr lang="en-GB" altLang="it-IT" sz="2000" b="1" smtClean="0">
                <a:cs typeface="Times New Roman" pitchFamily="18" charset="0"/>
              </a:rPr>
              <a:t>decretisti e decretalisti</a:t>
            </a:r>
          </a:p>
          <a:p>
            <a:pPr lvl="1" algn="just">
              <a:lnSpc>
                <a:spcPct val="90000"/>
              </a:lnSpc>
              <a:buFont typeface="Symbol" pitchFamily="18" charset="2"/>
              <a:buChar char="¨"/>
            </a:pPr>
            <a:r>
              <a:rPr lang="it-IT" altLang="it-IT" sz="1800" smtClean="0">
                <a:solidFill>
                  <a:srgbClr val="000000"/>
                </a:solidFill>
              </a:rPr>
              <a:t>glosse, glosse ordinarie (Giovanni Teutonico, Bartolomeo da Brescia, Giovanni d’Andrea), </a:t>
            </a:r>
            <a:r>
              <a:rPr lang="it-IT" altLang="it-IT" sz="1800" i="1" smtClean="0">
                <a:solidFill>
                  <a:srgbClr val="000000"/>
                </a:solidFill>
              </a:rPr>
              <a:t>summae</a:t>
            </a:r>
            <a:endParaRPr lang="it-IT" altLang="it-IT" sz="1800" smtClean="0">
              <a:solidFill>
                <a:srgbClr val="000000"/>
              </a:solidFill>
            </a:endParaRPr>
          </a:p>
          <a:p>
            <a:pPr lvl="1" algn="just">
              <a:lnSpc>
                <a:spcPct val="90000"/>
              </a:lnSpc>
              <a:buFont typeface="Symbol" pitchFamily="18" charset="2"/>
              <a:buChar char="¨"/>
            </a:pPr>
            <a:r>
              <a:rPr lang="it-IT" altLang="it-IT" sz="1800" smtClean="0">
                <a:solidFill>
                  <a:srgbClr val="000000"/>
                </a:solidFill>
              </a:rPr>
              <a:t>gli esordi decretistici: Uguccione da Pisa</a:t>
            </a:r>
          </a:p>
          <a:p>
            <a:pPr lvl="1" algn="just">
              <a:lnSpc>
                <a:spcPct val="90000"/>
              </a:lnSpc>
              <a:buFont typeface="Symbol" pitchFamily="18" charset="2"/>
              <a:buChar char="¨"/>
            </a:pPr>
            <a:r>
              <a:rPr lang="it-IT" altLang="it-IT" sz="1800" smtClean="0">
                <a:solidFill>
                  <a:srgbClr val="000000"/>
                </a:solidFill>
              </a:rPr>
              <a:t>i decretalisti: Goffredo da Trani; Sinibaldo Fieschi; il cardinale Ostiense (Enrico da Susa)</a:t>
            </a:r>
            <a:endParaRPr lang="en-GB" altLang="it-IT" sz="1800" smtClean="0">
              <a:cs typeface="Times New Roman" pitchFamily="18" charset="0"/>
            </a:endParaRPr>
          </a:p>
        </p:txBody>
      </p:sp>
      <p:sp>
        <p:nvSpPr>
          <p:cNvPr id="80900"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FC525596-1FFF-4FC5-83E8-A614AE592CA6}" type="slidenum">
              <a:rPr lang="en-GB" altLang="it-IT" sz="1400">
                <a:latin typeface="Times New Roman" pitchFamily="18" charset="0"/>
              </a:rPr>
              <a:pPr>
                <a:spcBef>
                  <a:spcPct val="0"/>
                </a:spcBef>
                <a:buFontTx/>
                <a:buNone/>
              </a:pPr>
              <a:t>6</a:t>
            </a:fld>
            <a:endParaRPr lang="en-GB" altLang="it-IT" sz="1400">
              <a:latin typeface="Times New Roman" pitchFamily="18" charset="0"/>
            </a:endParaRPr>
          </a:p>
        </p:txBody>
      </p:sp>
    </p:spTree>
    <p:extLst>
      <p:ext uri="{BB962C8B-B14F-4D97-AF65-F5344CB8AC3E}">
        <p14:creationId xmlns:p14="http://schemas.microsoft.com/office/powerpoint/2010/main" val="3439573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85800" y="381000"/>
            <a:ext cx="7772400" cy="609600"/>
          </a:xfrm>
          <a:ln>
            <a:solidFill>
              <a:schemeClr val="tx1"/>
            </a:solidFill>
            <a:miter lim="800000"/>
            <a:headEnd/>
            <a:tailEnd/>
          </a:ln>
        </p:spPr>
        <p:txBody>
          <a:bodyPr/>
          <a:lstStyle/>
          <a:p>
            <a:pPr algn="l"/>
            <a:r>
              <a:rPr lang="it-IT" altLang="it-IT" sz="2000" b="1" smtClean="0">
                <a:latin typeface="Verdana" pitchFamily="34" charset="0"/>
                <a:cs typeface="Times New Roman" pitchFamily="18" charset="0"/>
              </a:rPr>
              <a:t>XVI. Il diritto canonico</a:t>
            </a:r>
            <a:endParaRPr lang="en-GB" altLang="it-IT" sz="2000" b="1" smtClean="0">
              <a:latin typeface="Verdana" pitchFamily="34" charset="0"/>
              <a:cs typeface="Times New Roman" pitchFamily="18" charset="0"/>
            </a:endParaRPr>
          </a:p>
        </p:txBody>
      </p:sp>
      <p:sp>
        <p:nvSpPr>
          <p:cNvPr id="81923" name="Rectangle 3"/>
          <p:cNvSpPr>
            <a:spLocks noGrp="1" noChangeArrowheads="1"/>
          </p:cNvSpPr>
          <p:nvPr>
            <p:ph idx="1"/>
          </p:nvPr>
        </p:nvSpPr>
        <p:spPr>
          <a:xfrm>
            <a:off x="685800" y="1447800"/>
            <a:ext cx="7772400" cy="4648200"/>
          </a:xfrm>
        </p:spPr>
        <p:txBody>
          <a:bodyPr/>
          <a:lstStyle/>
          <a:p>
            <a:pPr algn="just">
              <a:lnSpc>
                <a:spcPct val="90000"/>
              </a:lnSpc>
              <a:buFont typeface="Wingdings" pitchFamily="2" charset="2"/>
              <a:buChar char="Ø"/>
            </a:pPr>
            <a:r>
              <a:rPr lang="it-IT" altLang="it-IT" sz="2000" b="1" i="1" smtClean="0">
                <a:solidFill>
                  <a:srgbClr val="000000"/>
                </a:solidFill>
              </a:rPr>
              <a:t>utrumque ius</a:t>
            </a:r>
            <a:r>
              <a:rPr lang="it-IT" altLang="it-IT" sz="2000" b="1" smtClean="0">
                <a:solidFill>
                  <a:srgbClr val="000000"/>
                </a:solidFill>
              </a:rPr>
              <a:t> e </a:t>
            </a:r>
            <a:r>
              <a:rPr lang="it-IT" altLang="it-IT" sz="2000" b="1" i="1" smtClean="0">
                <a:solidFill>
                  <a:srgbClr val="000000"/>
                </a:solidFill>
              </a:rPr>
              <a:t>ratio peccati</a:t>
            </a:r>
            <a:r>
              <a:rPr lang="it-IT" altLang="it-IT" sz="2000" b="1" smtClean="0">
                <a:solidFill>
                  <a:srgbClr val="000000"/>
                </a:solidFill>
              </a:rPr>
              <a:t> (Innocenzo III)</a:t>
            </a:r>
          </a:p>
          <a:p>
            <a:pPr lvl="1" algn="just">
              <a:lnSpc>
                <a:spcPct val="90000"/>
              </a:lnSpc>
              <a:buFont typeface="Symbol" pitchFamily="18" charset="2"/>
              <a:buChar char="¨"/>
            </a:pPr>
            <a:r>
              <a:rPr lang="it-IT" altLang="it-IT" sz="1800" smtClean="0">
                <a:solidFill>
                  <a:srgbClr val="000000"/>
                </a:solidFill>
              </a:rPr>
              <a:t>da </a:t>
            </a:r>
            <a:r>
              <a:rPr lang="it-IT" altLang="it-IT" sz="1800" i="1" smtClean="0">
                <a:solidFill>
                  <a:srgbClr val="000000"/>
                </a:solidFill>
              </a:rPr>
              <a:t>Vicarius Petri</a:t>
            </a:r>
            <a:r>
              <a:rPr lang="it-IT" altLang="it-IT" sz="1800" smtClean="0">
                <a:solidFill>
                  <a:srgbClr val="000000"/>
                </a:solidFill>
              </a:rPr>
              <a:t> a </a:t>
            </a:r>
            <a:r>
              <a:rPr lang="it-IT" altLang="it-IT" sz="1800" i="1" smtClean="0">
                <a:solidFill>
                  <a:srgbClr val="000000"/>
                </a:solidFill>
              </a:rPr>
              <a:t>Vicarius Christi</a:t>
            </a:r>
            <a:r>
              <a:rPr lang="it-IT" altLang="it-IT" sz="1800" smtClean="0">
                <a:solidFill>
                  <a:srgbClr val="000000"/>
                </a:solidFill>
              </a:rPr>
              <a:t>  (bolla </a:t>
            </a:r>
            <a:r>
              <a:rPr lang="it-IT" altLang="it-IT" sz="1800" i="1" smtClean="0">
                <a:solidFill>
                  <a:srgbClr val="000000"/>
                </a:solidFill>
              </a:rPr>
              <a:t>Unam sanctam</a:t>
            </a:r>
            <a:r>
              <a:rPr lang="it-IT" altLang="it-IT" sz="1800" smtClean="0">
                <a:solidFill>
                  <a:srgbClr val="000000"/>
                </a:solidFill>
              </a:rPr>
              <a:t> - Bonifacio VIII)</a:t>
            </a:r>
            <a:endParaRPr lang="it-IT" altLang="it-IT" sz="1800" smtClean="0"/>
          </a:p>
          <a:p>
            <a:pPr lvl="1" algn="just">
              <a:lnSpc>
                <a:spcPct val="90000"/>
              </a:lnSpc>
              <a:buFont typeface="Symbol" pitchFamily="18" charset="2"/>
              <a:buChar char="¨"/>
            </a:pPr>
            <a:r>
              <a:rPr lang="it-IT" altLang="it-IT" sz="1800" i="1" smtClean="0">
                <a:solidFill>
                  <a:srgbClr val="000000"/>
                </a:solidFill>
              </a:rPr>
              <a:t>potestas indirecta</a:t>
            </a:r>
            <a:r>
              <a:rPr lang="it-IT" altLang="it-IT" sz="1800" smtClean="0">
                <a:solidFill>
                  <a:srgbClr val="000000"/>
                </a:solidFill>
              </a:rPr>
              <a:t> / </a:t>
            </a:r>
            <a:r>
              <a:rPr lang="it-IT" altLang="it-IT" sz="1800" i="1" smtClean="0">
                <a:solidFill>
                  <a:srgbClr val="000000"/>
                </a:solidFill>
              </a:rPr>
              <a:t>potestas directa in temporalibus</a:t>
            </a:r>
            <a:endParaRPr lang="it-IT" altLang="it-IT" sz="1800" smtClean="0"/>
          </a:p>
          <a:p>
            <a:pPr lvl="1" algn="just">
              <a:lnSpc>
                <a:spcPct val="90000"/>
              </a:lnSpc>
              <a:buFont typeface="Symbol" pitchFamily="18" charset="2"/>
              <a:buChar char="¨"/>
            </a:pPr>
            <a:r>
              <a:rPr lang="it-IT" altLang="it-IT" sz="1800" i="1" smtClean="0">
                <a:solidFill>
                  <a:srgbClr val="000000"/>
                </a:solidFill>
              </a:rPr>
              <a:t>papa ratione peccati se intromittit de omnibus</a:t>
            </a:r>
            <a:r>
              <a:rPr lang="it-IT" altLang="it-IT" sz="1800" smtClean="0">
                <a:solidFill>
                  <a:srgbClr val="000000"/>
                </a:solidFill>
              </a:rPr>
              <a:t>; </a:t>
            </a:r>
            <a:r>
              <a:rPr lang="it-IT" altLang="it-IT" sz="1800" i="1" smtClean="0">
                <a:solidFill>
                  <a:srgbClr val="000000"/>
                </a:solidFill>
              </a:rPr>
              <a:t>lupi rapaces</a:t>
            </a:r>
            <a:r>
              <a:rPr lang="it-IT" altLang="it-IT" sz="1800" smtClean="0">
                <a:solidFill>
                  <a:srgbClr val="000000"/>
                </a:solidFill>
              </a:rPr>
              <a:t> (Odofredo); </a:t>
            </a:r>
            <a:r>
              <a:rPr lang="it-IT" altLang="it-IT" sz="1800" i="1" smtClean="0">
                <a:solidFill>
                  <a:srgbClr val="000000"/>
                </a:solidFill>
              </a:rPr>
              <a:t>nullus bonus iurista nisi sit decretista</a:t>
            </a:r>
            <a:endParaRPr lang="it-IT" altLang="it-IT" sz="1800" smtClean="0">
              <a:solidFill>
                <a:srgbClr val="000000"/>
              </a:solidFill>
            </a:endParaRPr>
          </a:p>
          <a:p>
            <a:pPr algn="just">
              <a:lnSpc>
                <a:spcPct val="90000"/>
              </a:lnSpc>
              <a:buFont typeface="Symbol" pitchFamily="18" charset="2"/>
              <a:buChar char="¨"/>
            </a:pPr>
            <a:endParaRPr lang="en-GB" altLang="it-IT" sz="2000" b="1" smtClean="0">
              <a:solidFill>
                <a:srgbClr val="000000"/>
              </a:solidFill>
            </a:endParaRPr>
          </a:p>
          <a:p>
            <a:pPr algn="just">
              <a:lnSpc>
                <a:spcPct val="90000"/>
              </a:lnSpc>
              <a:buFont typeface="Wingdings" pitchFamily="2" charset="2"/>
              <a:buChar char="Ø"/>
            </a:pPr>
            <a:r>
              <a:rPr lang="en-GB" altLang="it-IT" sz="2000" b="1" smtClean="0">
                <a:solidFill>
                  <a:srgbClr val="000000"/>
                </a:solidFill>
              </a:rPr>
              <a:t>specificità canonistica</a:t>
            </a:r>
          </a:p>
          <a:p>
            <a:pPr lvl="1" algn="just">
              <a:lnSpc>
                <a:spcPct val="90000"/>
              </a:lnSpc>
              <a:buFont typeface="Symbol" pitchFamily="18" charset="2"/>
              <a:buChar char="¨"/>
            </a:pPr>
            <a:r>
              <a:rPr lang="it-IT" altLang="it-IT" sz="1800" smtClean="0">
                <a:solidFill>
                  <a:srgbClr val="000000"/>
                </a:solidFill>
              </a:rPr>
              <a:t>società sacra; </a:t>
            </a:r>
            <a:r>
              <a:rPr lang="it-IT" altLang="it-IT" sz="1800" i="1" smtClean="0">
                <a:solidFill>
                  <a:srgbClr val="000000"/>
                </a:solidFill>
              </a:rPr>
              <a:t>salus animarum</a:t>
            </a:r>
            <a:r>
              <a:rPr lang="it-IT" altLang="it-IT" sz="1800" smtClean="0">
                <a:solidFill>
                  <a:srgbClr val="000000"/>
                </a:solidFill>
              </a:rPr>
              <a:t>, </a:t>
            </a:r>
            <a:r>
              <a:rPr lang="it-IT" altLang="it-IT" sz="1800" i="1" smtClean="0">
                <a:solidFill>
                  <a:srgbClr val="000000"/>
                </a:solidFill>
              </a:rPr>
              <a:t>ratio peccati vitandi</a:t>
            </a:r>
            <a:r>
              <a:rPr lang="it-IT" altLang="it-IT" sz="1800" smtClean="0">
                <a:solidFill>
                  <a:srgbClr val="000000"/>
                </a:solidFill>
              </a:rPr>
              <a:t>, </a:t>
            </a:r>
            <a:r>
              <a:rPr lang="it-IT" altLang="it-IT" sz="1800" i="1" smtClean="0">
                <a:solidFill>
                  <a:srgbClr val="000000"/>
                </a:solidFill>
              </a:rPr>
              <a:t>ratio scandali</a:t>
            </a:r>
            <a:r>
              <a:rPr lang="it-IT" altLang="it-IT" sz="1800" i="1" smtClean="0"/>
              <a:t> </a:t>
            </a:r>
            <a:r>
              <a:rPr lang="it-IT" altLang="it-IT" sz="1800" i="1" smtClean="0">
                <a:solidFill>
                  <a:srgbClr val="000000"/>
                </a:solidFill>
              </a:rPr>
              <a:t>vitandi</a:t>
            </a:r>
            <a:r>
              <a:rPr lang="it-IT" altLang="it-IT" sz="1800" smtClean="0">
                <a:solidFill>
                  <a:srgbClr val="000000"/>
                </a:solidFill>
              </a:rPr>
              <a:t> (</a:t>
            </a:r>
            <a:r>
              <a:rPr lang="it-IT" altLang="it-IT" sz="1800" i="1" smtClean="0">
                <a:solidFill>
                  <a:srgbClr val="000000"/>
                </a:solidFill>
              </a:rPr>
              <a:t>rigor</a:t>
            </a:r>
            <a:r>
              <a:rPr lang="it-IT" altLang="it-IT" sz="1800" smtClean="0">
                <a:solidFill>
                  <a:srgbClr val="000000"/>
                </a:solidFill>
              </a:rPr>
              <a:t> / </a:t>
            </a:r>
            <a:r>
              <a:rPr lang="it-IT" altLang="it-IT" sz="1800" i="1" smtClean="0">
                <a:solidFill>
                  <a:srgbClr val="000000"/>
                </a:solidFill>
              </a:rPr>
              <a:t>moderatio </a:t>
            </a:r>
            <a:r>
              <a:rPr lang="it-IT" altLang="it-IT" sz="1800" smtClean="0">
                <a:solidFill>
                  <a:srgbClr val="000000"/>
                </a:solidFill>
              </a:rPr>
              <a:t>– </a:t>
            </a:r>
            <a:r>
              <a:rPr lang="it-IT" altLang="it-IT" sz="1800" i="1" smtClean="0">
                <a:solidFill>
                  <a:srgbClr val="000000"/>
                </a:solidFill>
              </a:rPr>
              <a:t>temperatio</a:t>
            </a:r>
            <a:r>
              <a:rPr lang="it-IT" altLang="it-IT" sz="1800" smtClean="0">
                <a:solidFill>
                  <a:srgbClr val="000000"/>
                </a:solidFill>
              </a:rPr>
              <a:t> / </a:t>
            </a:r>
            <a:r>
              <a:rPr lang="it-IT" altLang="it-IT" sz="1800" i="1" smtClean="0">
                <a:solidFill>
                  <a:srgbClr val="000000"/>
                </a:solidFill>
              </a:rPr>
              <a:t>relaxatio</a:t>
            </a:r>
            <a:r>
              <a:rPr lang="it-IT" altLang="it-IT" sz="1800" smtClean="0">
                <a:solidFill>
                  <a:srgbClr val="000000"/>
                </a:solidFill>
              </a:rPr>
              <a:t> / </a:t>
            </a:r>
            <a:r>
              <a:rPr lang="it-IT" altLang="it-IT" sz="1800" i="1" smtClean="0">
                <a:solidFill>
                  <a:srgbClr val="000000"/>
                </a:solidFill>
              </a:rPr>
              <a:t>dissimulatio </a:t>
            </a:r>
            <a:r>
              <a:rPr lang="it-IT" altLang="it-IT" sz="1800" smtClean="0">
                <a:solidFill>
                  <a:srgbClr val="000000"/>
                </a:solidFill>
              </a:rPr>
              <a:t>– temperantia)</a:t>
            </a:r>
            <a:endParaRPr lang="it-IT" altLang="it-IT" sz="1800" smtClean="0"/>
          </a:p>
          <a:p>
            <a:pPr lvl="1" algn="just">
              <a:lnSpc>
                <a:spcPct val="90000"/>
              </a:lnSpc>
              <a:buFont typeface="Symbol" pitchFamily="18" charset="2"/>
              <a:buChar char="¨"/>
            </a:pPr>
            <a:r>
              <a:rPr lang="it-IT" altLang="it-IT" sz="1800" i="1" smtClean="0">
                <a:solidFill>
                  <a:srgbClr val="000000"/>
                </a:solidFill>
              </a:rPr>
              <a:t>aequitas</a:t>
            </a:r>
            <a:r>
              <a:rPr lang="it-IT" altLang="it-IT" sz="1800" smtClean="0">
                <a:solidFill>
                  <a:srgbClr val="000000"/>
                </a:solidFill>
              </a:rPr>
              <a:t> canonica; semplicità canonistica (contratti)</a:t>
            </a:r>
          </a:p>
          <a:p>
            <a:pPr lvl="1" algn="just">
              <a:lnSpc>
                <a:spcPct val="90000"/>
              </a:lnSpc>
              <a:buFont typeface="Symbol" pitchFamily="18" charset="2"/>
              <a:buChar char="¨"/>
            </a:pPr>
            <a:r>
              <a:rPr lang="it-IT" altLang="it-IT" sz="1800" smtClean="0">
                <a:solidFill>
                  <a:srgbClr val="000000"/>
                </a:solidFill>
              </a:rPr>
              <a:t>concetto di persona giuridica (</a:t>
            </a:r>
            <a:r>
              <a:rPr lang="it-IT" altLang="it-IT" sz="1800" i="1" smtClean="0">
                <a:solidFill>
                  <a:srgbClr val="000000"/>
                </a:solidFill>
              </a:rPr>
              <a:t>corpus mysticum</a:t>
            </a:r>
            <a:r>
              <a:rPr lang="it-IT" altLang="it-IT" sz="1800" smtClean="0">
                <a:solidFill>
                  <a:srgbClr val="000000"/>
                </a:solidFill>
              </a:rPr>
              <a:t>)</a:t>
            </a:r>
          </a:p>
          <a:p>
            <a:pPr lvl="1" algn="just">
              <a:lnSpc>
                <a:spcPct val="90000"/>
              </a:lnSpc>
              <a:buFont typeface="Symbol" pitchFamily="18" charset="2"/>
              <a:buChar char="¨"/>
            </a:pPr>
            <a:r>
              <a:rPr lang="it-IT" altLang="it-IT" sz="1800" smtClean="0">
                <a:solidFill>
                  <a:srgbClr val="000000"/>
                </a:solidFill>
              </a:rPr>
              <a:t>processo romano-canonico</a:t>
            </a:r>
            <a:endParaRPr lang="en-GB" altLang="it-IT" b="1" smtClean="0">
              <a:solidFill>
                <a:srgbClr val="000000"/>
              </a:solidFill>
            </a:endParaRPr>
          </a:p>
        </p:txBody>
      </p:sp>
      <p:sp>
        <p:nvSpPr>
          <p:cNvPr id="81924"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E697512-23C8-48FA-B6B5-CD5F022DDD84}" type="slidenum">
              <a:rPr lang="en-GB" altLang="it-IT" sz="1400">
                <a:latin typeface="Times New Roman" pitchFamily="18" charset="0"/>
              </a:rPr>
              <a:pPr>
                <a:spcBef>
                  <a:spcPct val="0"/>
                </a:spcBef>
                <a:buFontTx/>
                <a:buNone/>
              </a:pPr>
              <a:t>7</a:t>
            </a:fld>
            <a:endParaRPr lang="en-GB" altLang="it-IT" sz="1400">
              <a:latin typeface="Times New Roman" pitchFamily="18" charset="0"/>
            </a:endParaRPr>
          </a:p>
        </p:txBody>
      </p:sp>
    </p:spTree>
    <p:extLst>
      <p:ext uri="{BB962C8B-B14F-4D97-AF65-F5344CB8AC3E}">
        <p14:creationId xmlns:p14="http://schemas.microsoft.com/office/powerpoint/2010/main" val="168631369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493</Words>
  <Application>Microsoft Office PowerPoint</Application>
  <PresentationFormat>Presentazione su schermo (4:3)</PresentationFormat>
  <Paragraphs>57</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Presentazione standard di PowerPoint</vt:lpstr>
      <vt:lpstr>Il diritto canonico</vt:lpstr>
      <vt:lpstr>XVI. Il diritto canonico</vt:lpstr>
      <vt:lpstr>XVI. Il diritto canonico</vt:lpstr>
      <vt:lpstr>XVI. Il diritto canonico</vt:lpstr>
      <vt:lpstr>XVI. Il diritto canonico</vt:lpstr>
      <vt:lpstr>XVI. Il diritto canonico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Varanini</dc:creator>
  <cp:lastModifiedBy>Varanini</cp:lastModifiedBy>
  <cp:revision>1</cp:revision>
  <dcterms:created xsi:type="dcterms:W3CDTF">2013-12-13T08:00:55Z</dcterms:created>
  <dcterms:modified xsi:type="dcterms:W3CDTF">2013-12-13T08:01:24Z</dcterms:modified>
</cp:coreProperties>
</file>