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1"/>
  </p:notesMasterIdLst>
  <p:sldIdLst>
    <p:sldId id="256" r:id="rId2"/>
    <p:sldId id="263" r:id="rId3"/>
    <p:sldId id="257" r:id="rId4"/>
    <p:sldId id="261" r:id="rId5"/>
    <p:sldId id="258" r:id="rId6"/>
    <p:sldId id="262" r:id="rId7"/>
    <p:sldId id="259" r:id="rId8"/>
    <p:sldId id="267" r:id="rId9"/>
    <p:sldId id="265" r:id="rId10"/>
    <p:sldId id="268" r:id="rId11"/>
    <p:sldId id="269" r:id="rId12"/>
    <p:sldId id="270" r:id="rId13"/>
    <p:sldId id="26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6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DD4D3-B19D-45A2-9D19-C400262F06E8}" type="datetimeFigureOut">
              <a:rPr lang="it-IT" smtClean="0"/>
              <a:t>09/03/2015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A331E-B94E-44D0-AEC9-02B71DD4908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70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65184-C865-4D1E-9A63-FF6C698315DC}" type="slidenum">
              <a:rPr lang="it-IT" altLang="it-IT"/>
              <a:pPr/>
              <a:t>10</a:t>
            </a:fld>
            <a:endParaRPr lang="it-IT" altLang="it-IT"/>
          </a:p>
        </p:txBody>
      </p:sp>
      <p:sp>
        <p:nvSpPr>
          <p:cNvPr id="116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740B7-4B43-4B53-B2CD-6EA769BC8EF8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6CC73-E1D1-4F80-83CB-77C38042DECE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B2E19-C6F2-4D85-B833-6EC444A85B2E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5B40B9-FF6F-46A3-97E5-21C8417337E9}" type="slidenum">
              <a:rPr lang="it-IT" altLang="it-IT"/>
              <a:pPr/>
              <a:t>23</a:t>
            </a:fld>
            <a:endParaRPr lang="it-IT" altLang="it-IT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8E8AA-878A-43CE-BA63-311F5CBDD9B5}" type="slidenum">
              <a:rPr lang="it-IT" altLang="it-IT"/>
              <a:pPr/>
              <a:t>24</a:t>
            </a:fld>
            <a:endParaRPr lang="it-IT" altLang="it-IT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B9B72-5237-4AB1-8320-0B849E85A43A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35EFE-BE92-4D1D-9932-54450D34BB21}" type="slidenum">
              <a:rPr lang="it-IT" altLang="it-IT"/>
              <a:pPr/>
              <a:t>26</a:t>
            </a:fld>
            <a:endParaRPr lang="it-IT" altLang="it-IT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72545-5DD7-4669-9476-E461DECE17A7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B5224-C07C-4AB1-B69B-9A4CFD210A3D}" type="slidenum">
              <a:rPr lang="it-IT" altLang="it-IT"/>
              <a:pPr/>
              <a:t>29</a:t>
            </a:fld>
            <a:endParaRPr lang="it-IT" altLang="it-IT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60D80-207A-4EC7-8034-8B87FEBD6C3A}" type="slidenum">
              <a:rPr lang="it-IT" altLang="it-IT"/>
              <a:pPr/>
              <a:t>30</a:t>
            </a:fld>
            <a:endParaRPr lang="it-IT" altLang="it-IT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D5771D-BE28-4A49-8C81-BD3B32AC87E8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1177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16E7CB-DB54-4C87-89E4-5C359A33A26C}" type="slidenum">
              <a:rPr lang="it-IT" altLang="it-IT"/>
              <a:pPr/>
              <a:t>31</a:t>
            </a:fld>
            <a:endParaRPr lang="it-IT" altLang="it-IT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254E5E-17C5-40AC-B0CC-630C8C1D82B0}" type="slidenum">
              <a:rPr lang="it-IT" altLang="it-IT"/>
              <a:pPr/>
              <a:t>32</a:t>
            </a:fld>
            <a:endParaRPr lang="it-IT" altLang="it-IT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047BB5-57CE-407D-9535-DB7DF90D57D2}" type="slidenum">
              <a:rPr lang="it-IT" altLang="it-IT"/>
              <a:pPr/>
              <a:t>33</a:t>
            </a:fld>
            <a:endParaRPr lang="it-IT" altLang="it-IT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C7E28-3840-4024-A9B9-E76C458A1785}" type="slidenum">
              <a:rPr lang="it-IT" altLang="it-IT"/>
              <a:pPr/>
              <a:t>34</a:t>
            </a:fld>
            <a:endParaRPr lang="it-IT" altLang="it-IT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9D3D0-3600-4BE9-9D3A-F6680C15B784}" type="slidenum">
              <a:rPr lang="it-IT" altLang="it-IT"/>
              <a:pPr/>
              <a:t>35</a:t>
            </a:fld>
            <a:endParaRPr lang="it-IT" altLang="it-IT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792418-DA28-4DEB-B15C-319E1CC9F907}" type="slidenum">
              <a:rPr lang="it-IT" altLang="it-IT"/>
              <a:pPr/>
              <a:t>36</a:t>
            </a:fld>
            <a:endParaRPr lang="it-IT" altLang="it-IT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12F93-C3A7-4973-BB0C-86834F46E258}" type="slidenum">
              <a:rPr lang="it-IT" altLang="it-IT"/>
              <a:pPr/>
              <a:t>37</a:t>
            </a:fld>
            <a:endParaRPr lang="it-IT" altLang="it-IT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C0356E-3D51-4F89-8987-442207C4780A}" type="slidenum">
              <a:rPr lang="it-IT" altLang="it-IT"/>
              <a:pPr/>
              <a:t>38</a:t>
            </a:fld>
            <a:endParaRPr lang="it-IT" altLang="it-IT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749F3-9B0B-4D26-AC3C-E2C0F4E41312}" type="slidenum">
              <a:rPr lang="it-IT" altLang="it-IT"/>
              <a:pPr/>
              <a:t>39</a:t>
            </a:fld>
            <a:endParaRPr lang="it-IT" altLang="it-IT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74F2D-C6FB-497D-BB36-21B15D398361}" type="slidenum">
              <a:rPr lang="it-IT" altLang="it-IT"/>
              <a:pPr/>
              <a:t>40</a:t>
            </a:fld>
            <a:endParaRPr lang="it-IT" altLang="it-IT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AD0C9D-0B92-4705-A695-A0953DA2EC62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118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BB9803-B968-4DE6-9187-DE1621DDDA7A}" type="slidenum">
              <a:rPr lang="it-IT" altLang="it-IT"/>
              <a:pPr/>
              <a:t>41</a:t>
            </a:fld>
            <a:endParaRPr lang="it-IT" altLang="it-IT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A01ECE-D8B9-4957-AA14-1BFC49156894}" type="slidenum">
              <a:rPr lang="it-IT" altLang="it-IT"/>
              <a:pPr/>
              <a:t>42</a:t>
            </a:fld>
            <a:endParaRPr lang="it-IT" altLang="it-IT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39C60-2464-4C76-9651-1DBEEBDF72C7}" type="slidenum">
              <a:rPr lang="it-IT" altLang="it-IT"/>
              <a:pPr/>
              <a:t>43</a:t>
            </a:fld>
            <a:endParaRPr lang="it-IT" altLang="it-IT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596849-D3A1-4AEA-9787-BAB75A5F429B}" type="slidenum">
              <a:rPr lang="it-IT" altLang="it-IT"/>
              <a:pPr/>
              <a:t>44</a:t>
            </a:fld>
            <a:endParaRPr lang="it-IT" altLang="it-IT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E96B2-E4F3-411B-9C45-C0F7E06061AF}" type="slidenum">
              <a:rPr lang="it-IT" altLang="it-IT"/>
              <a:pPr/>
              <a:t>45</a:t>
            </a:fld>
            <a:endParaRPr lang="it-IT" altLang="it-IT"/>
          </a:p>
        </p:txBody>
      </p:sp>
      <p:sp>
        <p:nvSpPr>
          <p:cNvPr id="150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95FF3A-1680-49F6-9880-859AA24579AF}" type="slidenum">
              <a:rPr lang="it-IT" altLang="it-IT"/>
              <a:pPr/>
              <a:t>46</a:t>
            </a:fld>
            <a:endParaRPr lang="it-IT" altLang="it-IT"/>
          </a:p>
        </p:txBody>
      </p:sp>
      <p:sp>
        <p:nvSpPr>
          <p:cNvPr id="151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9BCDD-2F88-499F-BB0B-EE20E043155A}" type="slidenum">
              <a:rPr lang="it-IT" altLang="it-IT"/>
              <a:pPr/>
              <a:t>47</a:t>
            </a:fld>
            <a:endParaRPr lang="it-IT" altLang="it-IT"/>
          </a:p>
        </p:txBody>
      </p:sp>
      <p:sp>
        <p:nvSpPr>
          <p:cNvPr id="152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1CEF10-0EAB-4980-8872-C2A0503D6FAC}" type="slidenum">
              <a:rPr lang="it-IT" altLang="it-IT"/>
              <a:pPr/>
              <a:t>48</a:t>
            </a:fld>
            <a:endParaRPr lang="it-IT" altLang="it-IT"/>
          </a:p>
        </p:txBody>
      </p:sp>
      <p:sp>
        <p:nvSpPr>
          <p:cNvPr id="153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B6DF08-BAE9-46FA-A635-2B9B48E16955}" type="slidenum">
              <a:rPr lang="it-IT" altLang="it-IT"/>
              <a:pPr/>
              <a:t>49</a:t>
            </a:fld>
            <a:endParaRPr lang="it-IT" altLang="it-IT"/>
          </a:p>
        </p:txBody>
      </p:sp>
      <p:sp>
        <p:nvSpPr>
          <p:cNvPr id="154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109ED2-EFC8-4E4F-B417-138C3D2473CE}" type="slidenum">
              <a:rPr lang="it-IT" altLang="it-IT"/>
              <a:pPr/>
              <a:t>50</a:t>
            </a:fld>
            <a:endParaRPr lang="it-IT" altLang="it-IT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6B1898-263F-4CF9-ABBA-B158293A4BF7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1198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A533DC-EA8B-4A00-AA9F-8540A663DB24}" type="slidenum">
              <a:rPr lang="it-IT" altLang="it-IT"/>
              <a:pPr/>
              <a:t>51</a:t>
            </a:fld>
            <a:endParaRPr lang="it-IT" altLang="it-IT"/>
          </a:p>
        </p:txBody>
      </p:sp>
      <p:sp>
        <p:nvSpPr>
          <p:cNvPr id="156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D31F54-B48E-482C-8EDC-1507EF319FFA}" type="slidenum">
              <a:rPr lang="it-IT" altLang="it-IT"/>
              <a:pPr/>
              <a:t>52</a:t>
            </a:fld>
            <a:endParaRPr lang="it-IT" altLang="it-IT"/>
          </a:p>
        </p:txBody>
      </p:sp>
      <p:sp>
        <p:nvSpPr>
          <p:cNvPr id="157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9A6741-718E-439F-AFBD-E70DD03F4B41}" type="slidenum">
              <a:rPr lang="it-IT" altLang="it-IT"/>
              <a:pPr/>
              <a:t>53</a:t>
            </a:fld>
            <a:endParaRPr lang="it-IT" altLang="it-IT"/>
          </a:p>
        </p:txBody>
      </p:sp>
      <p:sp>
        <p:nvSpPr>
          <p:cNvPr id="158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9EA6C-6D41-48B8-B19E-3F11DC681D34}" type="slidenum">
              <a:rPr lang="it-IT" altLang="it-IT"/>
              <a:pPr/>
              <a:t>54</a:t>
            </a:fld>
            <a:endParaRPr lang="it-IT" altLang="it-IT"/>
          </a:p>
        </p:txBody>
      </p:sp>
      <p:sp>
        <p:nvSpPr>
          <p:cNvPr id="159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B693E3-4EE4-4660-83E5-AE2E680414A7}" type="slidenum">
              <a:rPr lang="it-IT" altLang="it-IT"/>
              <a:pPr/>
              <a:t>55</a:t>
            </a:fld>
            <a:endParaRPr lang="it-IT" altLang="it-IT"/>
          </a:p>
        </p:txBody>
      </p:sp>
      <p:sp>
        <p:nvSpPr>
          <p:cNvPr id="160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C4487-0A8F-4BFD-A51F-82A3501E4066}" type="slidenum">
              <a:rPr lang="it-IT" altLang="it-IT"/>
              <a:pPr/>
              <a:t>56</a:t>
            </a:fld>
            <a:endParaRPr lang="it-IT" altLang="it-IT"/>
          </a:p>
        </p:txBody>
      </p:sp>
      <p:sp>
        <p:nvSpPr>
          <p:cNvPr id="161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B67A7-DB2E-4A54-9E0E-990136EAE1D6}" type="slidenum">
              <a:rPr lang="it-IT" altLang="it-IT"/>
              <a:pPr/>
              <a:t>57</a:t>
            </a:fld>
            <a:endParaRPr lang="it-IT" altLang="it-IT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500F7B-A3B5-45FD-9D5E-2C8E5733B1A3}" type="slidenum">
              <a:rPr lang="it-IT" altLang="it-IT"/>
              <a:pPr/>
              <a:t>58</a:t>
            </a:fld>
            <a:endParaRPr lang="it-IT" altLang="it-IT"/>
          </a:p>
        </p:txBody>
      </p:sp>
      <p:sp>
        <p:nvSpPr>
          <p:cNvPr id="163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4898E-4838-4F7A-92E3-DE195735183C}" type="slidenum">
              <a:rPr lang="it-IT" altLang="it-IT"/>
              <a:pPr/>
              <a:t>59</a:t>
            </a:fld>
            <a:endParaRPr lang="it-IT" altLang="it-IT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159F7-3570-46BE-B111-22723CEE76A3}" type="slidenum">
              <a:rPr lang="it-IT" altLang="it-IT"/>
              <a:pPr/>
              <a:t>15</a:t>
            </a:fld>
            <a:endParaRPr lang="it-IT" altLang="it-IT"/>
          </a:p>
        </p:txBody>
      </p:sp>
      <p:sp>
        <p:nvSpPr>
          <p:cNvPr id="120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B1504E-5855-4F65-B51B-5A6F8027F153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1218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79EB7-4FDB-4D07-B9B1-AD3812DB8F2C}" type="slidenum">
              <a:rPr lang="it-IT" altLang="it-IT"/>
              <a:pPr/>
              <a:t>17</a:t>
            </a:fld>
            <a:endParaRPr lang="it-IT" altLang="it-IT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92BCE0-4831-4838-AF9D-4D3D090E4800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56B27-D95F-404E-BF65-7B89F8D952BB}" type="slidenum">
              <a:rPr lang="it-IT" altLang="it-IT"/>
              <a:pPr/>
              <a:t>19</a:t>
            </a:fld>
            <a:endParaRPr lang="it-IT" altLang="it-IT"/>
          </a:p>
        </p:txBody>
      </p:sp>
      <p:sp>
        <p:nvSpPr>
          <p:cNvPr id="1249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FB43240-C77A-419A-96A3-B750A317911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8233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AE0AF6-B81E-46F1-9E1B-25BFF3F8ADE0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56861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05A4B4F-7DC2-47EE-AA64-901B5E1884F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31255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D19D44F-4FF3-4C73-AB04-8FB4C038D8D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80507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olo e testo sopra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47B390-DFAA-4132-8E6C-BB8FB2B10256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91446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3515ECD-BF29-4932-9A5C-D917D50EF311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5640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B80C7E-B8EC-4CE3-B1DA-964294E3B927}" type="datetimeFigureOut">
              <a:rPr lang="it-IT" smtClean="0"/>
              <a:pPr/>
              <a:t>09/03/2015</a:t>
            </a:fld>
            <a:endParaRPr 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27FF93-BC6D-42D1-AF9A-7F142D5037DE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La vera «scoperta» dell’America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25.000 anni fa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3983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altLang="it-IT" sz="3800" b="1" i="1" dirty="0"/>
              <a:t>Il mondo conosciuto secondo Tolomeo (carta del 1482)</a:t>
            </a:r>
          </a:p>
        </p:txBody>
      </p:sp>
      <p:pic>
        <p:nvPicPr>
          <p:cNvPr id="7174" name="Picture 6" descr="1482 Tolomeo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557338"/>
            <a:ext cx="7516812" cy="5097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8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2800" b="1" i="1"/>
              <a:t>Il contesto: </a:t>
            </a:r>
            <a:br>
              <a:rPr lang="it-IT" altLang="it-IT" sz="2800" b="1" i="1"/>
            </a:br>
            <a:r>
              <a:rPr lang="it-IT" altLang="it-IT" sz="2800" b="1" i="1"/>
              <a:t>la concorrenza ispano-portoghese per il controllo del </a:t>
            </a:r>
            <a:r>
              <a:rPr lang="it-IT" altLang="it-IT" sz="2800" b="1" i="1">
                <a:solidFill>
                  <a:srgbClr val="FF3300"/>
                </a:solidFill>
              </a:rPr>
              <a:t>mercato delle spezie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it-IT" altLang="it-IT" sz="2600"/>
          </a:p>
          <a:p>
            <a:pPr>
              <a:lnSpc>
                <a:spcPct val="90000"/>
              </a:lnSpc>
            </a:pPr>
            <a:r>
              <a:rPr lang="it-IT" altLang="it-IT" sz="2600"/>
              <a:t>Il </a:t>
            </a:r>
            <a:r>
              <a:rPr lang="it-IT" altLang="it-IT" sz="2600" b="1">
                <a:solidFill>
                  <a:srgbClr val="FF3300"/>
                </a:solidFill>
              </a:rPr>
              <a:t>Portogallo</a:t>
            </a:r>
            <a:r>
              <a:rPr lang="it-IT" altLang="it-IT" sz="2600"/>
              <a:t> monopolizza il traffico delle </a:t>
            </a:r>
            <a:r>
              <a:rPr lang="it-IT" altLang="it-IT" sz="2600">
                <a:solidFill>
                  <a:srgbClr val="FF3300"/>
                </a:solidFill>
              </a:rPr>
              <a:t>spezie </a:t>
            </a:r>
            <a:r>
              <a:rPr lang="it-IT" altLang="it-IT" sz="2600"/>
              <a:t>(Africa, Oceano Indiano) condiviso con </a:t>
            </a:r>
            <a:r>
              <a:rPr lang="it-IT" altLang="it-IT" sz="2600" b="1"/>
              <a:t>Venezia</a:t>
            </a:r>
            <a:r>
              <a:rPr lang="it-IT" altLang="it-IT" sz="2600"/>
              <a:t> e </a:t>
            </a:r>
            <a:r>
              <a:rPr lang="it-IT" altLang="it-IT" sz="2600" b="1"/>
              <a:t>l’Impero Ottomano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26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2600"/>
          </a:p>
          <a:p>
            <a:pPr>
              <a:lnSpc>
                <a:spcPct val="90000"/>
              </a:lnSpc>
            </a:pPr>
            <a:r>
              <a:rPr lang="it-IT" altLang="it-IT" sz="2600"/>
              <a:t>Guarda al </a:t>
            </a:r>
            <a:r>
              <a:rPr lang="it-IT" altLang="it-IT" sz="2600">
                <a:solidFill>
                  <a:srgbClr val="FF3300"/>
                </a:solidFill>
              </a:rPr>
              <a:t>commercio</a:t>
            </a:r>
            <a:r>
              <a:rPr lang="it-IT" altLang="it-IT" sz="2600"/>
              <a:t> e non alla terra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it-IT" altLang="it-IT" sz="2600"/>
          </a:p>
          <a:p>
            <a:pPr>
              <a:lnSpc>
                <a:spcPct val="90000"/>
              </a:lnSpc>
            </a:pPr>
            <a:r>
              <a:rPr lang="it-IT" altLang="it-IT" sz="2600"/>
              <a:t>La </a:t>
            </a:r>
            <a:r>
              <a:rPr lang="it-IT" altLang="it-IT" sz="2600" b="1">
                <a:solidFill>
                  <a:srgbClr val="FF3300"/>
                </a:solidFill>
              </a:rPr>
              <a:t>Spagna</a:t>
            </a:r>
            <a:r>
              <a:rPr lang="it-IT" altLang="it-IT" sz="2600"/>
              <a:t> vuole rompere il monopolio portoghese raggiungendo le Indie attraverso una nuova via</a:t>
            </a:r>
          </a:p>
          <a:p>
            <a:pPr>
              <a:lnSpc>
                <a:spcPct val="90000"/>
              </a:lnSpc>
            </a:pPr>
            <a:endParaRPr lang="it-IT" altLang="it-IT" sz="2600"/>
          </a:p>
          <a:p>
            <a:pPr>
              <a:lnSpc>
                <a:spcPct val="90000"/>
              </a:lnSpc>
            </a:pPr>
            <a:endParaRPr lang="it-IT" altLang="it-IT" sz="2600"/>
          </a:p>
          <a:p>
            <a:pPr>
              <a:lnSpc>
                <a:spcPct val="90000"/>
              </a:lnSpc>
            </a:pPr>
            <a:r>
              <a:rPr lang="it-IT" altLang="it-IT" sz="2600"/>
              <a:t>Cerca di controllare il traffico delle </a:t>
            </a:r>
            <a:r>
              <a:rPr lang="it-IT" altLang="it-IT" sz="2600">
                <a:solidFill>
                  <a:srgbClr val="FF3300"/>
                </a:solidFill>
              </a:rPr>
              <a:t>spezie</a:t>
            </a:r>
          </a:p>
        </p:txBody>
      </p:sp>
    </p:spTree>
    <p:extLst>
      <p:ext uri="{BB962C8B-B14F-4D97-AF65-F5344CB8AC3E}">
        <p14:creationId xmlns:p14="http://schemas.microsoft.com/office/powerpoint/2010/main" val="272459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39825"/>
          </a:xfrm>
        </p:spPr>
        <p:txBody>
          <a:bodyPr/>
          <a:lstStyle/>
          <a:p>
            <a:r>
              <a:rPr lang="it-IT" altLang="it-IT" b="1" i="1" dirty="0"/>
              <a:t>Una protagonista: la caravella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3322638" cy="48625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600"/>
              <a:t>Nuova imbarcazione a tre alberi, agile e maneggevole;</a:t>
            </a:r>
          </a:p>
          <a:p>
            <a:pPr>
              <a:lnSpc>
                <a:spcPct val="90000"/>
              </a:lnSpc>
            </a:pPr>
            <a:r>
              <a:rPr lang="it-IT" altLang="it-IT" sz="2600"/>
              <a:t>più leggera della </a:t>
            </a:r>
            <a:r>
              <a:rPr lang="it-IT" altLang="it-IT" sz="2600" b="1"/>
              <a:t>Galera</a:t>
            </a:r>
            <a:r>
              <a:rPr lang="it-IT" altLang="it-IT" sz="2600"/>
              <a:t>;</a:t>
            </a:r>
          </a:p>
          <a:p>
            <a:pPr>
              <a:lnSpc>
                <a:spcPct val="90000"/>
              </a:lnSpc>
            </a:pPr>
            <a:r>
              <a:rPr lang="it-IT" altLang="it-IT" sz="2600"/>
              <a:t>più adatta alla navigazione d’alto mare;</a:t>
            </a:r>
          </a:p>
          <a:p>
            <a:pPr>
              <a:lnSpc>
                <a:spcPct val="90000"/>
              </a:lnSpc>
            </a:pPr>
            <a:r>
              <a:rPr lang="it-IT" altLang="it-IT" sz="2600"/>
              <a:t>equipaggio ridotto (trenta uomini circa).</a:t>
            </a:r>
            <a:endParaRPr lang="it-IT" altLang="it-IT" sz="2600" b="1"/>
          </a:p>
        </p:txBody>
      </p:sp>
      <p:pic>
        <p:nvPicPr>
          <p:cNvPr id="6150" name="Picture 6" descr="caravell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908050"/>
            <a:ext cx="5329238" cy="5184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8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Dal genocidio al ripopolamento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 1508 la popolazione indigena di Haiti era stimata attorno alle 60.000 unità; </a:t>
            </a:r>
            <a:endParaRPr lang="it-IT" dirty="0" smtClean="0"/>
          </a:p>
          <a:p>
            <a:r>
              <a:rPr lang="it-IT" dirty="0" smtClean="0"/>
              <a:t>nel </a:t>
            </a:r>
            <a:r>
              <a:rPr lang="it-IT" dirty="0"/>
              <a:t>1530 era ridotta a 400 unità e dovette essere integrata con gli schiavi neri provenienti dall’Africa</a:t>
            </a:r>
            <a:r>
              <a:rPr lang="it-IT" dirty="0" smtClean="0"/>
              <a:t>.</a:t>
            </a:r>
          </a:p>
          <a:p>
            <a:r>
              <a:rPr lang="it-IT" dirty="0" smtClean="0"/>
              <a:t>Attorno al 1590 gli schiavi neri ad Haiti, impiegati nelle piantagioni, erano </a:t>
            </a:r>
            <a:r>
              <a:rPr lang="it-IT" smtClean="0"/>
              <a:t>circa 15.000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489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/>
              <a:t>Galera veneziana (XIV secolo)</a:t>
            </a:r>
          </a:p>
        </p:txBody>
      </p:sp>
      <p:pic>
        <p:nvPicPr>
          <p:cNvPr id="111619" name="Picture 3" descr="galera veneziana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7250" y="1941513"/>
            <a:ext cx="4889500" cy="3848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09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altLang="it-IT" b="1" i="1" dirty="0"/>
              <a:t>Portolano del 1489</a:t>
            </a:r>
          </a:p>
        </p:txBody>
      </p:sp>
      <p:pic>
        <p:nvPicPr>
          <p:cNvPr id="8198" name="Picture 6" descr="1489 Portolano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484313"/>
            <a:ext cx="6696075" cy="4500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73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800" b="1" i="1"/>
              <a:t>I portoghesi alla scoperta dell’Africa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1487 - </a:t>
            </a:r>
            <a:r>
              <a:rPr lang="it-IT" altLang="it-IT" b="1">
                <a:solidFill>
                  <a:srgbClr val="FF3300"/>
                </a:solidFill>
              </a:rPr>
              <a:t>Bartolomeo Diaz</a:t>
            </a:r>
            <a:r>
              <a:rPr lang="it-IT" altLang="it-IT"/>
              <a:t> supera il Capo di Buona Speranza (Sud Africa)</a:t>
            </a:r>
          </a:p>
          <a:p>
            <a:r>
              <a:rPr lang="it-IT" altLang="it-IT"/>
              <a:t>1497 - </a:t>
            </a:r>
            <a:r>
              <a:rPr lang="it-IT" altLang="it-IT" b="1">
                <a:solidFill>
                  <a:srgbClr val="FF3300"/>
                </a:solidFill>
              </a:rPr>
              <a:t>Vasco da Gama</a:t>
            </a:r>
            <a:r>
              <a:rPr lang="it-IT" altLang="it-IT"/>
              <a:t> circumnaviga il continente africano e approda nel 1498 in India (Calicut)</a:t>
            </a:r>
          </a:p>
        </p:txBody>
      </p:sp>
    </p:spTree>
    <p:extLst>
      <p:ext uri="{BB962C8B-B14F-4D97-AF65-F5344CB8AC3E}">
        <p14:creationId xmlns:p14="http://schemas.microsoft.com/office/powerpoint/2010/main" val="38845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39825"/>
          </a:xfrm>
        </p:spPr>
        <p:txBody>
          <a:bodyPr/>
          <a:lstStyle/>
          <a:p>
            <a:r>
              <a:rPr lang="it-IT" altLang="it-IT" b="1" i="1" dirty="0"/>
              <a:t>Cristoforo Colombo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95300" indent="-495300">
              <a:buFont typeface="Wingdings" pitchFamily="2" charset="2"/>
              <a:buNone/>
            </a:pPr>
            <a:r>
              <a:rPr lang="it-IT" altLang="it-IT" sz="2600" b="1"/>
              <a:t>I quattro viaggi di Colombo nelle Indie:</a:t>
            </a:r>
          </a:p>
          <a:p>
            <a:pPr marL="495300" indent="-495300">
              <a:buFont typeface="Wingdings" pitchFamily="2" charset="2"/>
              <a:buNone/>
            </a:pPr>
            <a:endParaRPr lang="it-IT" altLang="it-IT" sz="2600" b="1"/>
          </a:p>
          <a:p>
            <a:pPr marL="495300" indent="-495300">
              <a:buFont typeface="Wingdings" pitchFamily="2" charset="2"/>
              <a:buAutoNum type="arabicPeriod"/>
            </a:pPr>
            <a:r>
              <a:rPr lang="it-IT" altLang="it-IT" sz="2600"/>
              <a:t>1492-1493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it-IT" altLang="it-IT" sz="2600"/>
              <a:t>1493-1496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it-IT" altLang="it-IT" sz="2600"/>
              <a:t>1498-1500</a:t>
            </a:r>
          </a:p>
          <a:p>
            <a:pPr marL="495300" indent="-495300">
              <a:buFont typeface="Wingdings" pitchFamily="2" charset="2"/>
              <a:buAutoNum type="arabicPeriod"/>
            </a:pPr>
            <a:r>
              <a:rPr lang="it-IT" altLang="it-IT" sz="2600"/>
              <a:t>1502-1504</a:t>
            </a:r>
          </a:p>
        </p:txBody>
      </p:sp>
      <p:pic>
        <p:nvPicPr>
          <p:cNvPr id="50182" name="Picture 6" descr="colombo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908050"/>
            <a:ext cx="4324350" cy="5726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38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it-IT" altLang="it-IT" sz="3200" b="1" i="1" dirty="0"/>
              <a:t>La rotta di Colombo </a:t>
            </a:r>
            <a:br>
              <a:rPr lang="it-IT" altLang="it-IT" sz="3200" b="1" i="1" dirty="0"/>
            </a:br>
            <a:r>
              <a:rPr lang="it-IT" altLang="it-IT" sz="3200" b="1" i="1" dirty="0"/>
              <a:t>(3 agosto-12 ottobre 1492)</a:t>
            </a:r>
          </a:p>
        </p:txBody>
      </p:sp>
      <p:pic>
        <p:nvPicPr>
          <p:cNvPr id="9222" name="Picture 6" descr="1492 rotta di colombo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533674"/>
            <a:ext cx="6559550" cy="4919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9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Il viaggio di Colombo (1492-93):</a:t>
            </a:r>
            <a:br>
              <a:rPr lang="it-IT" altLang="it-IT" sz="3800" b="1" i="1"/>
            </a:br>
            <a:r>
              <a:rPr lang="it-IT" altLang="it-IT" sz="3800" b="1" i="1"/>
              <a:t>un fallimento commerciale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Wingdings" pitchFamily="2" charset="2"/>
              <a:buAutoNum type="arabicPeriod"/>
            </a:pPr>
            <a:r>
              <a:rPr lang="it-IT" altLang="it-IT"/>
              <a:t>Il nuovo continente </a:t>
            </a:r>
            <a:r>
              <a:rPr lang="it-IT" altLang="it-IT">
                <a:solidFill>
                  <a:srgbClr val="FF3300"/>
                </a:solidFill>
              </a:rPr>
              <a:t>non è l’Asia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altLang="it-IT"/>
              <a:t>“  “ non porta al contatto con grandi civiltà commerciali, ma un mondo di </a:t>
            </a:r>
            <a:r>
              <a:rPr lang="it-IT" altLang="it-IT">
                <a:solidFill>
                  <a:srgbClr val="FF3300"/>
                </a:solidFill>
              </a:rPr>
              <a:t>foreste, popoli selvaggi, malattie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altLang="it-IT"/>
              <a:t>“    “ non porta nuovi prodotti commerciabili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altLang="it-IT"/>
              <a:t>“    “ niente spezie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altLang="it-IT"/>
              <a:t>“    “ non si ostacolano i portoghesi</a:t>
            </a:r>
          </a:p>
          <a:p>
            <a:pPr marL="571500" indent="-571500"/>
            <a:r>
              <a:rPr lang="it-IT" altLang="it-IT">
                <a:solidFill>
                  <a:srgbClr val="FF3300"/>
                </a:solidFill>
              </a:rPr>
              <a:t>unica consolazione è la presenza di</a:t>
            </a:r>
            <a:r>
              <a:rPr lang="it-IT" altLang="it-IT"/>
              <a:t> </a:t>
            </a:r>
            <a:r>
              <a:rPr lang="it-IT" altLang="it-IT">
                <a:solidFill>
                  <a:srgbClr val="FF3300"/>
                </a:solidFill>
              </a:rPr>
              <a:t>oro</a:t>
            </a:r>
          </a:p>
          <a:p>
            <a:pPr marL="571500" indent="-571500">
              <a:buFont typeface="Wingdings" pitchFamily="2" charset="2"/>
              <a:buNone/>
            </a:pPr>
            <a:endParaRPr lang="it-IT" altLang="it-IT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662784" cy="580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6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 dirty="0" err="1"/>
              <a:t>AmerigoVespucci</a:t>
            </a:r>
            <a:r>
              <a:rPr lang="it-IT" altLang="it-IT" b="1" i="1" dirty="0"/>
              <a:t> (1454-1512)  </a:t>
            </a:r>
          </a:p>
        </p:txBody>
      </p:sp>
      <p:pic>
        <p:nvPicPr>
          <p:cNvPr id="46088" name="Picture 8" descr="amerigo_vespucci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628800"/>
            <a:ext cx="4165600" cy="5078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0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altLang="it-IT" sz="2600" dirty="0"/>
              <a:t>Il cartografo e navigatore fiorentino Amerigo Vespucci, al servizio della Spagna, per primo si rende conto (1499-1501) che il continente toccato da Colombo non è l’India, ma un </a:t>
            </a:r>
            <a:r>
              <a:rPr lang="it-IT" altLang="it-IT" sz="2600" b="1" dirty="0">
                <a:solidFill>
                  <a:srgbClr val="FF3300"/>
                </a:solidFill>
              </a:rPr>
              <a:t>Nuovo Mondo</a:t>
            </a:r>
          </a:p>
        </p:txBody>
      </p:sp>
    </p:spTree>
    <p:extLst>
      <p:ext uri="{BB962C8B-B14F-4D97-AF65-F5344CB8AC3E}">
        <p14:creationId xmlns:p14="http://schemas.microsoft.com/office/powerpoint/2010/main" val="38589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altLang="it-IT" sz="2800" b="1" i="1" dirty="0"/>
              <a:t>1507: Il cartografo tedesco Martin </a:t>
            </a:r>
            <a:r>
              <a:rPr lang="it-IT" altLang="it-IT" sz="2800" b="1" i="1" dirty="0" err="1"/>
              <a:t>Waldseem</a:t>
            </a:r>
            <a:r>
              <a:rPr lang="en-US" altLang="it-IT" sz="2800" b="1" i="1" dirty="0"/>
              <a:t>ü</a:t>
            </a:r>
            <a:r>
              <a:rPr lang="it-IT" altLang="it-IT" sz="2800" b="1" i="1" dirty="0" err="1"/>
              <a:t>ller</a:t>
            </a:r>
            <a:r>
              <a:rPr lang="it-IT" altLang="it-IT" sz="2800" b="1" i="1" dirty="0"/>
              <a:t> propone di intitolare ad Amerigo Vespucci il Nuovo Continente</a:t>
            </a:r>
          </a:p>
        </p:txBody>
      </p:sp>
      <p:pic>
        <p:nvPicPr>
          <p:cNvPr id="10246" name="Picture 6" descr="1507 Waldseemuller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8620125" cy="4837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2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altLang="it-IT" sz="3800" b="1" i="1" dirty="0"/>
              <a:t>America</a:t>
            </a:r>
            <a:br>
              <a:rPr lang="it-IT" altLang="it-IT" sz="3800" b="1" i="1" dirty="0"/>
            </a:br>
            <a:r>
              <a:rPr lang="it-IT" altLang="it-IT" sz="3800" b="1" i="1" dirty="0"/>
              <a:t>Carta nautica del 1510 circa</a:t>
            </a:r>
          </a:p>
        </p:txBody>
      </p:sp>
      <p:pic>
        <p:nvPicPr>
          <p:cNvPr id="26630" name="Picture 6" descr="1504 Mondo Nuovo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50032"/>
            <a:ext cx="8229600" cy="4459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200" b="1" i="1"/>
              <a:t>I trattati di Tordesillas (1494) e Saragozza (1529) e la spartizione del mondo fra Spagna e Portogallo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530725"/>
          </a:xfrm>
        </p:spPr>
        <p:txBody>
          <a:bodyPr/>
          <a:lstStyle/>
          <a:p>
            <a:r>
              <a:rPr lang="it-IT" altLang="it-IT" sz="2600"/>
              <a:t>Per porre fine al conflitto commerciale ispano-portoghese, con l’accordo del papa </a:t>
            </a:r>
            <a:r>
              <a:rPr lang="it-IT" altLang="it-IT" sz="2600" b="1"/>
              <a:t>Alessandro VI Borgia</a:t>
            </a:r>
            <a:r>
              <a:rPr lang="it-IT" altLang="it-IT" sz="2600"/>
              <a:t>, nel </a:t>
            </a:r>
            <a:r>
              <a:rPr lang="it-IT" altLang="it-IT" sz="2600">
                <a:solidFill>
                  <a:srgbClr val="FF3300"/>
                </a:solidFill>
              </a:rPr>
              <a:t>1494</a:t>
            </a:r>
            <a:r>
              <a:rPr lang="it-IT" altLang="it-IT" sz="2600"/>
              <a:t> viene siglato il </a:t>
            </a:r>
            <a:r>
              <a:rPr lang="it-IT" altLang="it-IT" sz="2600" b="1">
                <a:solidFill>
                  <a:srgbClr val="FF3300"/>
                </a:solidFill>
              </a:rPr>
              <a:t>Trattato di Tordesillas</a:t>
            </a:r>
            <a:r>
              <a:rPr lang="it-IT" altLang="it-IT" sz="2600">
                <a:solidFill>
                  <a:srgbClr val="FF3300"/>
                </a:solidFill>
              </a:rPr>
              <a:t> </a:t>
            </a:r>
            <a:r>
              <a:rPr lang="it-IT" altLang="it-IT" sz="2600"/>
              <a:t>che sancisce la spartizione del mondo conosciuto in due emisferi: il Portogallo dovrà limitarsi a sfruttare le terre a est del meridiano della </a:t>
            </a:r>
            <a:r>
              <a:rPr lang="it-IT" altLang="it-IT" sz="2600" i="1"/>
              <a:t>rraya</a:t>
            </a:r>
            <a:r>
              <a:rPr lang="it-IT" altLang="it-IT" sz="2600"/>
              <a:t>, mentre a ovest la Spagna ha campo libero.</a:t>
            </a:r>
            <a:endParaRPr lang="it-IT" altLang="it-IT" sz="2600">
              <a:solidFill>
                <a:srgbClr val="FF3300"/>
              </a:solidFill>
            </a:endParaRPr>
          </a:p>
          <a:p>
            <a:r>
              <a:rPr lang="it-IT" altLang="it-IT" sz="2600"/>
              <a:t>Il successivo </a:t>
            </a:r>
            <a:r>
              <a:rPr lang="it-IT" altLang="it-IT" sz="2600" b="1">
                <a:solidFill>
                  <a:srgbClr val="FF3300"/>
                </a:solidFill>
              </a:rPr>
              <a:t>Trattato di Saragozza</a:t>
            </a:r>
            <a:r>
              <a:rPr lang="it-IT" altLang="it-IT" sz="2600">
                <a:solidFill>
                  <a:srgbClr val="FF3300"/>
                </a:solidFill>
              </a:rPr>
              <a:t> </a:t>
            </a:r>
            <a:r>
              <a:rPr lang="it-IT" altLang="it-IT" sz="2600"/>
              <a:t>del</a:t>
            </a:r>
            <a:r>
              <a:rPr lang="it-IT" altLang="it-IT" sz="2600">
                <a:solidFill>
                  <a:srgbClr val="FF3300"/>
                </a:solidFill>
              </a:rPr>
              <a:t> 1529 </a:t>
            </a:r>
            <a:r>
              <a:rPr lang="it-IT" altLang="it-IT" sz="2600"/>
              <a:t>definisce il limite dell’espansione orientale portoghese all’arcipelago delle Molucche.</a:t>
            </a:r>
            <a:r>
              <a:rPr lang="it-IT" altLang="it-IT" sz="2600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93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altLang="it-IT" sz="3800" dirty="0"/>
              <a:t>Gli imperi coloniali portoghese e spagnolo</a:t>
            </a:r>
          </a:p>
        </p:txBody>
      </p:sp>
      <p:pic>
        <p:nvPicPr>
          <p:cNvPr id="55303" name="Picture 7" descr="prot_619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4608512" cy="3240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4" name="Picture 8" descr="prot_620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284538"/>
            <a:ext cx="4787900" cy="330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/>
              <a:t>Il sistema coloniale portoghese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/>
              <a:t>Secondo la dottrina elaborata nel 1505 da </a:t>
            </a:r>
            <a:r>
              <a:rPr lang="it-IT" altLang="it-IT" b="1">
                <a:solidFill>
                  <a:srgbClr val="FF3300"/>
                </a:solidFill>
              </a:rPr>
              <a:t>Francisco de Almeida</a:t>
            </a:r>
            <a:r>
              <a:rPr lang="it-IT" altLang="it-IT"/>
              <a:t>, primo vicerè portoghese delle Indie </a:t>
            </a:r>
          </a:p>
          <a:p>
            <a:pPr>
              <a:lnSpc>
                <a:spcPct val="90000"/>
              </a:lnSpc>
            </a:pPr>
            <a:r>
              <a:rPr lang="it-IT" altLang="it-IT" i="1"/>
              <a:t>“Qualunque occupazione territoriale diretta delle aree interne è un’impresa inutile e costosa, mentre si deve sempre privilegiare l’installazione di basi fortificate sulle coste e in corrispondenza delle città portuali di maggiore interesse commerciale per il Portogallo”.</a:t>
            </a:r>
          </a:p>
        </p:txBody>
      </p:sp>
    </p:spTree>
    <p:extLst>
      <p:ext uri="{BB962C8B-B14F-4D97-AF65-F5344CB8AC3E}">
        <p14:creationId xmlns:p14="http://schemas.microsoft.com/office/powerpoint/2010/main" val="2077175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/>
              <a:t>Delusione (1493-1525)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Dopo l’impresa di Colombo, finanziata dalla Spagna, sugli Oceani prevalgono ancora a lungo i portoghesi:</a:t>
            </a:r>
          </a:p>
          <a:p>
            <a:pPr>
              <a:buFont typeface="Wingdings" pitchFamily="2" charset="2"/>
              <a:buNone/>
            </a:pPr>
            <a:endParaRPr lang="it-IT" altLang="it-IT"/>
          </a:p>
          <a:p>
            <a:pPr>
              <a:buFont typeface="Wingdings" pitchFamily="2" charset="2"/>
              <a:buNone/>
            </a:pPr>
            <a:r>
              <a:rPr lang="it-IT" altLang="it-IT"/>
              <a:t>1513 – </a:t>
            </a:r>
            <a:r>
              <a:rPr lang="it-IT" altLang="it-IT" b="1">
                <a:solidFill>
                  <a:srgbClr val="FF3300"/>
                </a:solidFill>
              </a:rPr>
              <a:t>Nu</a:t>
            </a:r>
            <a:r>
              <a:rPr lang="en-US" altLang="it-IT" b="1">
                <a:solidFill>
                  <a:srgbClr val="FF3300"/>
                </a:solidFill>
                <a:cs typeface="Arial" charset="0"/>
              </a:rPr>
              <a:t>ñez de Balboã</a:t>
            </a:r>
            <a:r>
              <a:rPr lang="en-US" altLang="it-IT">
                <a:cs typeface="Arial" charset="0"/>
              </a:rPr>
              <a:t> “scopre” l’Oceano Pacifico</a:t>
            </a:r>
          </a:p>
          <a:p>
            <a:pPr>
              <a:buFont typeface="Wingdings" pitchFamily="2" charset="2"/>
              <a:buNone/>
            </a:pPr>
            <a:r>
              <a:rPr lang="en-US" altLang="it-IT">
                <a:cs typeface="Arial" charset="0"/>
              </a:rPr>
              <a:t>1521 – </a:t>
            </a:r>
            <a:r>
              <a:rPr lang="en-US" altLang="it-IT" b="1">
                <a:solidFill>
                  <a:srgbClr val="FF3300"/>
                </a:solidFill>
                <a:cs typeface="Arial" charset="0"/>
              </a:rPr>
              <a:t>Magalhães</a:t>
            </a:r>
            <a:r>
              <a:rPr lang="en-US" altLang="it-IT">
                <a:cs typeface="Arial" charset="0"/>
              </a:rPr>
              <a:t> supera il</a:t>
            </a:r>
            <a:r>
              <a:rPr lang="en-US" altLang="it-IT" i="1">
                <a:cs typeface="Arial" charset="0"/>
              </a:rPr>
              <a:t> Capo Horn</a:t>
            </a:r>
            <a:r>
              <a:rPr lang="en-US" altLang="it-IT">
                <a:cs typeface="Arial" charset="0"/>
              </a:rPr>
              <a:t> e passa dall’Atlantico a Pacifico, compiendo la prima vera circumnavigazione del globo</a:t>
            </a:r>
          </a:p>
        </p:txBody>
      </p:sp>
    </p:spTree>
    <p:extLst>
      <p:ext uri="{BB962C8B-B14F-4D97-AF65-F5344CB8AC3E}">
        <p14:creationId xmlns:p14="http://schemas.microsoft.com/office/powerpoint/2010/main" val="134810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altLang="it-IT" sz="3800" b="1" i="1" dirty="0"/>
              <a:t>Carta nautica dell’Oceano Pacifico (</a:t>
            </a:r>
            <a:r>
              <a:rPr lang="it-IT" altLang="it-IT" sz="3800" b="1" i="1" dirty="0" err="1"/>
              <a:t>Ortelius</a:t>
            </a:r>
            <a:r>
              <a:rPr lang="it-IT" altLang="it-IT" sz="3800" b="1" i="1" dirty="0"/>
              <a:t> 1589)</a:t>
            </a:r>
          </a:p>
        </p:txBody>
      </p:sp>
      <p:pic>
        <p:nvPicPr>
          <p:cNvPr id="25606" name="Picture 6" descr="1589 OrteliusPacific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484313"/>
            <a:ext cx="7272337" cy="5124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05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Meccanismi del dominio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popolazioni più gerarchizzate (come quelle </a:t>
            </a:r>
            <a:r>
              <a:rPr lang="it-IT" dirty="0" err="1" smtClean="0"/>
              <a:t>degi</a:t>
            </a:r>
            <a:r>
              <a:rPr lang="it-IT" dirty="0" smtClean="0"/>
              <a:t> imperi </a:t>
            </a:r>
            <a:r>
              <a:rPr lang="it-IT" dirty="0" err="1" smtClean="0"/>
              <a:t>mexica</a:t>
            </a:r>
            <a:r>
              <a:rPr lang="it-IT" dirty="0" smtClean="0"/>
              <a:t> e inca) sono le più facili da dominare per gli spagnoli. Basta sostituire l’autorità centrale e la catena del comando resta intatta.</a:t>
            </a:r>
          </a:p>
          <a:p>
            <a:r>
              <a:rPr lang="it-IT" dirty="0" smtClean="0"/>
              <a:t>I territori più frammentati (come le comunità maya dello Yucatan) sono assai più difficili da sottomettere.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La Spagna decise di sfruttare il continente americano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/>
              <a:t>Delusi dall’insuccesso commerciale, gli spagnoli decidono di sfruttare al massimo le nuove terre, puntando su </a:t>
            </a:r>
            <a:r>
              <a:rPr lang="it-IT" altLang="it-IT">
                <a:solidFill>
                  <a:srgbClr val="FF3300"/>
                </a:solidFill>
              </a:rPr>
              <a:t>tre settori</a:t>
            </a:r>
            <a:r>
              <a:rPr lang="it-IT" altLang="it-IT"/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/>
          </a:p>
          <a:p>
            <a:pPr>
              <a:lnSpc>
                <a:spcPct val="90000"/>
              </a:lnSpc>
            </a:pPr>
            <a:r>
              <a:rPr lang="it-IT" altLang="it-IT">
                <a:solidFill>
                  <a:srgbClr val="FF3300"/>
                </a:solidFill>
              </a:rPr>
              <a:t>MINIERE     </a:t>
            </a:r>
            <a:r>
              <a:rPr lang="it-IT" altLang="it-IT"/>
              <a:t>(utilizzo di mano d’opera locale)</a:t>
            </a:r>
            <a:endParaRPr lang="it-IT" altLang="it-IT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</a:pPr>
            <a:r>
              <a:rPr lang="it-IT" altLang="it-IT">
                <a:solidFill>
                  <a:srgbClr val="FF3300"/>
                </a:solidFill>
              </a:rPr>
              <a:t>ALLEVAMENTO </a:t>
            </a:r>
            <a:r>
              <a:rPr lang="it-IT" altLang="it-IT"/>
              <a:t>(sconosciuto)</a:t>
            </a:r>
          </a:p>
          <a:p>
            <a:pPr>
              <a:lnSpc>
                <a:spcPct val="90000"/>
              </a:lnSpc>
            </a:pPr>
            <a:r>
              <a:rPr lang="it-IT" altLang="it-IT">
                <a:solidFill>
                  <a:srgbClr val="FF3300"/>
                </a:solidFill>
              </a:rPr>
              <a:t>AGRICOLTURA </a:t>
            </a:r>
            <a:r>
              <a:rPr lang="it-IT" altLang="it-IT"/>
              <a:t>(</a:t>
            </a:r>
            <a:r>
              <a:rPr lang="it-IT" altLang="it-IT" i="1"/>
              <a:t>nuovi prodotti:</a:t>
            </a:r>
            <a:r>
              <a:rPr lang="it-IT" altLang="it-IT"/>
              <a:t> mais, pomodoro, patata, fagioli, peperoni, cacao, tabacco, gomma, canna da zucchero)</a:t>
            </a:r>
          </a:p>
        </p:txBody>
      </p:sp>
    </p:spTree>
    <p:extLst>
      <p:ext uri="{BB962C8B-B14F-4D97-AF65-F5344CB8AC3E}">
        <p14:creationId xmlns:p14="http://schemas.microsoft.com/office/powerpoint/2010/main" val="293721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La scoperta </a:t>
            </a:r>
            <a:r>
              <a:rPr lang="it-IT" b="1" dirty="0" smtClean="0"/>
              <a:t>dell’America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L</a:t>
            </a:r>
            <a:r>
              <a:rPr lang="it-IT" dirty="0" smtClean="0"/>
              <a:t>’ America</a:t>
            </a:r>
            <a:r>
              <a:rPr lang="it-IT" dirty="0"/>
              <a:t>, abitata solo da animali, viene popolata probabilmente 25.000 anni fa quando, in due o tre ondate successive, alcuni cacciatori-raccoglitori eurasiatici (a loro volta originari dell’Africa) provenienti dalla </a:t>
            </a:r>
            <a:r>
              <a:rPr lang="it-IT" dirty="0" smtClean="0"/>
              <a:t>Siberia </a:t>
            </a:r>
            <a:r>
              <a:rPr lang="it-IT" dirty="0"/>
              <a:t>e dalla penisola di Kamchatka, seguendo le piste dei </a:t>
            </a:r>
            <a:r>
              <a:rPr lang="it-IT" dirty="0" err="1"/>
              <a:t>mammuth</a:t>
            </a:r>
            <a:r>
              <a:rPr lang="it-IT" dirty="0"/>
              <a:t> e dei caribù attraverso lo stretto di Bering ghiacciato, giungono nel continente americano e lo colonizzano. </a:t>
            </a:r>
            <a:endParaRPr lang="it-IT" dirty="0" smtClean="0"/>
          </a:p>
          <a:p>
            <a:r>
              <a:rPr lang="it-IT" dirty="0" smtClean="0"/>
              <a:t>Dall’Alaska </a:t>
            </a:r>
            <a:r>
              <a:rPr lang="it-IT" dirty="0"/>
              <a:t>al Canada danno origine alle popolazioni amerinde, strettamente imparentate con gli eschimesi e con le popolazioni siberiane (occhi a mandorla, zigomi rialzati, grasso sottocutaneo per proteggersi dalla luce e dal freddo</a:t>
            </a:r>
            <a:r>
              <a:rPr lang="it-IT" dirty="0" smtClean="0"/>
              <a:t>).</a:t>
            </a:r>
          </a:p>
          <a:p>
            <a:r>
              <a:rPr lang="it-IT" dirty="0" smtClean="0"/>
              <a:t> </a:t>
            </a:r>
            <a:r>
              <a:rPr lang="it-IT" dirty="0"/>
              <a:t>Cacciatori, arcieri, lavorano con abilità le pelli e le ossa con le quali realizzano abiti, calzature, capanne.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92540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I nuovi prodotti americani:</a:t>
            </a:r>
            <a:br>
              <a:rPr lang="it-IT" altLang="it-IT" sz="3800" b="1" i="1"/>
            </a:br>
            <a:r>
              <a:rPr lang="it-IT" altLang="it-IT" sz="3800"/>
              <a:t>pomodori, patate, canna da zucchero, tabacco</a:t>
            </a:r>
          </a:p>
        </p:txBody>
      </p:sp>
      <p:pic>
        <p:nvPicPr>
          <p:cNvPr id="47113" name="Picture 9" descr="CA1LPUZA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060575"/>
            <a:ext cx="3378200" cy="2792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4" name="Picture 10" descr="papa2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313" y="3860800"/>
            <a:ext cx="2976562" cy="2276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5" name="Picture 11" descr="cacha1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25" y="1628775"/>
            <a:ext cx="2768600" cy="276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6" name="Picture 12" descr="TABACCO1"/>
          <p:cNvPicPr>
            <a:picLocks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3663" y="3213100"/>
            <a:ext cx="2325687" cy="284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6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I nuovi prodotti americani:</a:t>
            </a:r>
            <a:r>
              <a:rPr lang="it-IT" altLang="it-IT" sz="3800"/>
              <a:t/>
            </a:r>
            <a:br>
              <a:rPr lang="it-IT" altLang="it-IT" sz="3800"/>
            </a:br>
            <a:r>
              <a:rPr lang="it-IT" altLang="it-IT" sz="3800"/>
              <a:t>mais, gomma</a:t>
            </a:r>
          </a:p>
        </p:txBody>
      </p:sp>
      <p:pic>
        <p:nvPicPr>
          <p:cNvPr id="52232" name="Picture 8" descr="gomma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492375"/>
            <a:ext cx="5184775" cy="3484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3" name="Picture 9" descr="Mais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052513"/>
            <a:ext cx="4321175" cy="2898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34" name="Picture 10" descr="incas"/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5963" y="4076700"/>
            <a:ext cx="2520950" cy="17192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29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/>
              <a:t>Il mondo americano, però, non è solo costituito da </a:t>
            </a:r>
            <a:r>
              <a:rPr lang="it-IT" altLang="it-IT" sz="3800" i="1"/>
              <a:t>prodotti</a:t>
            </a:r>
            <a:r>
              <a:rPr lang="it-IT" altLang="it-IT" sz="3800"/>
              <a:t>, ma anche da antiche e raffinate </a:t>
            </a:r>
            <a:r>
              <a:rPr lang="it-IT" altLang="it-IT" sz="3800" i="1"/>
              <a:t>civiltà</a:t>
            </a:r>
          </a:p>
        </p:txBody>
      </p:sp>
      <p:pic>
        <p:nvPicPr>
          <p:cNvPr id="80901" name="Picture 5" descr="calendar_maya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2060575"/>
            <a:ext cx="6796087" cy="4530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3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La città inca di Macchu Picchu e le piramidi azteche</a:t>
            </a:r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557338"/>
            <a:ext cx="4978400" cy="21891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sz="2400"/>
              <a:t>Testimonianze di una civiltà superiore,</a:t>
            </a:r>
          </a:p>
          <a:p>
            <a:pPr>
              <a:buFont typeface="Wingdings" pitchFamily="2" charset="2"/>
              <a:buNone/>
            </a:pPr>
            <a:r>
              <a:rPr lang="it-IT" altLang="it-IT" sz="2400"/>
              <a:t>Completamente distrutta dagli europei</a:t>
            </a:r>
          </a:p>
        </p:txBody>
      </p:sp>
      <p:pic>
        <p:nvPicPr>
          <p:cNvPr id="36873" name="Picture 9" descr="maya_36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3284538"/>
            <a:ext cx="6337300" cy="3376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80" name="Picture 16" descr="incas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341438"/>
            <a:ext cx="4321175" cy="294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58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39825"/>
          </a:xfrm>
        </p:spPr>
        <p:txBody>
          <a:bodyPr/>
          <a:lstStyle/>
          <a:p>
            <a:r>
              <a:rPr lang="it-IT" altLang="it-IT" b="1" i="1" dirty="0"/>
              <a:t>L’Impero Inca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1628775"/>
            <a:ext cx="4038600" cy="4530725"/>
          </a:xfrm>
        </p:spPr>
        <p:txBody>
          <a:bodyPr/>
          <a:lstStyle/>
          <a:p>
            <a:r>
              <a:rPr lang="it-IT" altLang="it-IT" sz="2600"/>
              <a:t>La città imperiale di </a:t>
            </a:r>
            <a:r>
              <a:rPr lang="it-IT" altLang="it-IT" sz="2600" b="1"/>
              <a:t>Cuzco </a:t>
            </a:r>
            <a:r>
              <a:rPr lang="it-IT" altLang="it-IT" sz="2600"/>
              <a:t>(Perù) principale centro urbano del grande Impero andino, conquistato e distrutto dal generale spagnolo </a:t>
            </a:r>
            <a:r>
              <a:rPr lang="it-IT" altLang="it-IT" sz="2600" b="1"/>
              <a:t>Francisco Pizarro</a:t>
            </a:r>
          </a:p>
        </p:txBody>
      </p:sp>
      <p:pic>
        <p:nvPicPr>
          <p:cNvPr id="86023" name="Picture 7" descr="!40cuzco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138" y="1125538"/>
            <a:ext cx="4711700" cy="5399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58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/>
          <a:lstStyle/>
          <a:p>
            <a:r>
              <a:rPr lang="it-IT" altLang="it-IT" b="1" i="1" dirty="0"/>
              <a:t>L’Impero Azteco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63973"/>
            <a:ext cx="8229600" cy="5005387"/>
          </a:xfrm>
        </p:spPr>
        <p:txBody>
          <a:bodyPr/>
          <a:lstStyle/>
          <a:p>
            <a:r>
              <a:rPr lang="it-IT" altLang="it-IT" dirty="0"/>
              <a:t>Nel 1519 l’imperatore Azteco </a:t>
            </a:r>
            <a:r>
              <a:rPr lang="it-IT" altLang="it-IT" b="1" dirty="0"/>
              <a:t>Montezuma</a:t>
            </a:r>
            <a:r>
              <a:rPr lang="it-IT" altLang="it-IT" dirty="0"/>
              <a:t> regna sul Messico.</a:t>
            </a:r>
          </a:p>
          <a:p>
            <a:r>
              <a:rPr lang="it-IT" altLang="it-IT" dirty="0"/>
              <a:t>L’impero Azteco conta circa </a:t>
            </a:r>
            <a:r>
              <a:rPr lang="it-IT" altLang="it-IT" dirty="0">
                <a:solidFill>
                  <a:srgbClr val="FF3300"/>
                </a:solidFill>
              </a:rPr>
              <a:t>venti milioni</a:t>
            </a:r>
            <a:r>
              <a:rPr lang="it-IT" altLang="it-IT" dirty="0"/>
              <a:t> di sudditi e la sola valle del Messico (fra </a:t>
            </a:r>
            <a:r>
              <a:rPr lang="it-IT" altLang="it-IT" dirty="0" err="1"/>
              <a:t>Tenochtitlan</a:t>
            </a:r>
            <a:r>
              <a:rPr lang="it-IT" altLang="it-IT" dirty="0"/>
              <a:t> e </a:t>
            </a:r>
            <a:r>
              <a:rPr lang="it-IT" altLang="it-IT" dirty="0" err="1"/>
              <a:t>Tlaxcala</a:t>
            </a:r>
            <a:r>
              <a:rPr lang="it-IT" altLang="it-IT" dirty="0"/>
              <a:t>) è popolata da </a:t>
            </a:r>
            <a:r>
              <a:rPr lang="it-IT" altLang="it-IT" dirty="0">
                <a:solidFill>
                  <a:srgbClr val="FF3300"/>
                </a:solidFill>
              </a:rPr>
              <a:t>cinque milioni</a:t>
            </a:r>
            <a:r>
              <a:rPr lang="it-IT" altLang="it-IT" dirty="0"/>
              <a:t> di abitanti: la più grande concentrazione urbana del mondo. </a:t>
            </a:r>
          </a:p>
          <a:p>
            <a:r>
              <a:rPr lang="it-IT" altLang="it-IT" dirty="0"/>
              <a:t>Di questo impero si impadronirà in pochi mesi </a:t>
            </a:r>
            <a:r>
              <a:rPr lang="it-IT" altLang="it-IT" b="1" dirty="0"/>
              <a:t>Hernan Cortés </a:t>
            </a:r>
            <a:r>
              <a:rPr lang="it-IT" altLang="it-IT" dirty="0"/>
              <a:t>con soli 600 soldati spagnoli, 16 cavalli, 10 cannoni e 13 </a:t>
            </a:r>
            <a:r>
              <a:rPr lang="it-IT" altLang="it-IT" dirty="0" err="1"/>
              <a:t>arcibugi</a:t>
            </a:r>
            <a:r>
              <a:rPr lang="it-IT" alt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263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altLang="it-IT" sz="3800" b="1" i="1" dirty="0"/>
              <a:t>Montezuma e </a:t>
            </a:r>
            <a:r>
              <a:rPr lang="it-IT" altLang="it-IT" sz="3800" b="1" i="1" dirty="0" err="1"/>
              <a:t>Cortez</a:t>
            </a:r>
            <a:r>
              <a:rPr lang="it-IT" altLang="it-IT" sz="3800" b="1" i="1" dirty="0"/>
              <a:t>: </a:t>
            </a:r>
            <a:br>
              <a:rPr lang="it-IT" altLang="it-IT" sz="3800" b="1" i="1" dirty="0"/>
            </a:br>
            <a:r>
              <a:rPr lang="it-IT" altLang="it-IT" sz="3800" b="1" i="1" dirty="0"/>
              <a:t>un incontro impossibile</a:t>
            </a:r>
          </a:p>
        </p:txBody>
      </p:sp>
      <p:pic>
        <p:nvPicPr>
          <p:cNvPr id="48134" name="Picture 6" descr="montezuma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2809875" cy="4694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8137" name="Picture 9" descr="cortez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3350" y="1628775"/>
            <a:ext cx="4305300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altLang="it-IT" sz="3800" dirty="0"/>
              <a:t>Le “civiltà </a:t>
            </a:r>
            <a:r>
              <a:rPr lang="it-IT" altLang="it-IT" sz="3800" i="1" dirty="0" err="1"/>
              <a:t>pre</a:t>
            </a:r>
            <a:r>
              <a:rPr lang="it-IT" altLang="it-IT" sz="3800" i="1" dirty="0"/>
              <a:t>-colombiane</a:t>
            </a:r>
            <a:r>
              <a:rPr lang="it-IT" altLang="it-IT" sz="3800" dirty="0"/>
              <a:t>”: un concetto eurocentrico e razzista</a:t>
            </a:r>
          </a:p>
        </p:txBody>
      </p:sp>
      <p:pic>
        <p:nvPicPr>
          <p:cNvPr id="51207" name="Picture 7" descr="indios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51275" y="2781300"/>
            <a:ext cx="4902200" cy="3360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8" name="Picture 8" descr="quipufabric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12875"/>
            <a:ext cx="4537075" cy="3143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18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Paradossalmente il mondo americano NON conosce: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La scrittura</a:t>
            </a:r>
          </a:p>
          <a:p>
            <a:r>
              <a:rPr lang="it-IT" altLang="it-IT"/>
              <a:t>La ruota</a:t>
            </a:r>
          </a:p>
          <a:p>
            <a:r>
              <a:rPr lang="it-IT" altLang="it-IT"/>
              <a:t>L’aratro</a:t>
            </a:r>
          </a:p>
          <a:p>
            <a:r>
              <a:rPr lang="it-IT" altLang="it-IT"/>
              <a:t>Le armi da fuoco</a:t>
            </a:r>
          </a:p>
          <a:p>
            <a:pPr>
              <a:buFont typeface="Wingdings" pitchFamily="2" charset="2"/>
              <a:buNone/>
            </a:pPr>
            <a:endParaRPr lang="it-IT" altLang="it-IT"/>
          </a:p>
          <a:p>
            <a:r>
              <a:rPr lang="it-IT" altLang="it-IT"/>
              <a:t>Il cavallo</a:t>
            </a:r>
          </a:p>
          <a:p>
            <a:r>
              <a:rPr lang="it-IT" altLang="it-IT"/>
              <a:t>L’allevamento bovino</a:t>
            </a:r>
          </a:p>
        </p:txBody>
      </p:sp>
    </p:spTree>
    <p:extLst>
      <p:ext uri="{BB962C8B-B14F-4D97-AF65-F5344CB8AC3E}">
        <p14:creationId xmlns:p14="http://schemas.microsoft.com/office/powerpoint/2010/main" val="267045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La nuova civiltà agricola americana coloniale:        mais + allevamento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b="1">
                <a:solidFill>
                  <a:srgbClr val="FF3300"/>
                </a:solidFill>
              </a:rPr>
              <a:t>MAIS</a:t>
            </a:r>
          </a:p>
          <a:p>
            <a:r>
              <a:rPr lang="it-IT" altLang="it-IT" sz="2400" i="1"/>
              <a:t>Rendimento unitario maggiore del frumento</a:t>
            </a:r>
          </a:p>
          <a:p>
            <a:r>
              <a:rPr lang="it-IT" altLang="it-IT" sz="2400" i="1"/>
              <a:t>Minori cure necessarie</a:t>
            </a:r>
          </a:p>
          <a:p>
            <a:r>
              <a:rPr lang="it-IT" altLang="it-IT" sz="2400" i="1"/>
              <a:t>Minori qualità nutritive</a:t>
            </a:r>
          </a:p>
          <a:p>
            <a:endParaRPr lang="it-IT" altLang="it-IT" sz="2400" i="1"/>
          </a:p>
          <a:p>
            <a:pPr>
              <a:buFont typeface="Wingdings" pitchFamily="2" charset="2"/>
              <a:buNone/>
            </a:pPr>
            <a:r>
              <a:rPr lang="it-IT" altLang="it-IT" b="1">
                <a:solidFill>
                  <a:srgbClr val="FF3300"/>
                </a:solidFill>
              </a:rPr>
              <a:t>ALLEVAMENTO</a:t>
            </a:r>
          </a:p>
          <a:p>
            <a:r>
              <a:rPr lang="it-IT" altLang="it-IT" sz="2400" i="1"/>
              <a:t>A Nord era conosciuto il </a:t>
            </a:r>
            <a:r>
              <a:rPr lang="it-IT" altLang="it-IT" sz="2400" b="1" i="1"/>
              <a:t>bisonte</a:t>
            </a:r>
            <a:r>
              <a:rPr lang="it-IT" altLang="it-IT" sz="2400" i="1"/>
              <a:t> (caccia)</a:t>
            </a:r>
          </a:p>
          <a:p>
            <a:r>
              <a:rPr lang="it-IT" altLang="it-IT" sz="2400" i="1"/>
              <a:t>A sud era conosciuto il </a:t>
            </a:r>
            <a:r>
              <a:rPr lang="it-IT" altLang="it-IT" sz="2400" b="1" i="1"/>
              <a:t>lama</a:t>
            </a:r>
            <a:r>
              <a:rPr lang="it-IT" altLang="it-IT" sz="2400" i="1"/>
              <a:t> (trasporto)</a:t>
            </a:r>
          </a:p>
          <a:p>
            <a:r>
              <a:rPr lang="it-IT" altLang="it-IT" sz="2400">
                <a:solidFill>
                  <a:srgbClr val="FF3300"/>
                </a:solidFill>
              </a:rPr>
              <a:t>L’allevamento bovino era del tutto sconosciuto</a:t>
            </a:r>
            <a:r>
              <a:rPr lang="it-IT" altLang="it-IT" sz="2400"/>
              <a:t> in America</a:t>
            </a:r>
          </a:p>
        </p:txBody>
      </p:sp>
    </p:spTree>
    <p:extLst>
      <p:ext uri="{BB962C8B-B14F-4D97-AF65-F5344CB8AC3E}">
        <p14:creationId xmlns:p14="http://schemas.microsoft.com/office/powerpoint/2010/main" val="266954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passaggio sui ghiacci</a:t>
            </a:r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6211408" cy="469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451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it-IT" altLang="it-IT" b="1" i="1" dirty="0"/>
              <a:t>Un ecosistema al collasso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19957"/>
            <a:ext cx="8229600" cy="50053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600" dirty="0"/>
              <a:t>Gli spagnoli importano in America dall’Europa: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2600" dirty="0"/>
          </a:p>
          <a:p>
            <a:pPr>
              <a:lnSpc>
                <a:spcPct val="90000"/>
              </a:lnSpc>
            </a:pPr>
            <a:r>
              <a:rPr lang="it-IT" altLang="it-IT" sz="2600" dirty="0"/>
              <a:t>i </a:t>
            </a:r>
            <a:r>
              <a:rPr lang="it-IT" altLang="it-IT" sz="2600" dirty="0">
                <a:solidFill>
                  <a:srgbClr val="FF3300"/>
                </a:solidFill>
              </a:rPr>
              <a:t>cavalli</a:t>
            </a:r>
          </a:p>
          <a:p>
            <a:pPr>
              <a:lnSpc>
                <a:spcPct val="90000"/>
              </a:lnSpc>
            </a:pPr>
            <a:r>
              <a:rPr lang="it-IT" altLang="it-IT" sz="2600" dirty="0"/>
              <a:t> i </a:t>
            </a:r>
            <a:r>
              <a:rPr lang="it-IT" altLang="it-IT" sz="2600" dirty="0">
                <a:solidFill>
                  <a:srgbClr val="FF3300"/>
                </a:solidFill>
              </a:rPr>
              <a:t>bovini da allevamento</a:t>
            </a:r>
          </a:p>
          <a:p>
            <a:pPr>
              <a:lnSpc>
                <a:spcPct val="90000"/>
              </a:lnSpc>
            </a:pPr>
            <a:r>
              <a:rPr lang="it-IT" altLang="it-IT" sz="2600" dirty="0"/>
              <a:t>L’istituto giuridico (ed economico) di matrice feudale dell’</a:t>
            </a:r>
            <a:r>
              <a:rPr lang="it-IT" altLang="it-IT" sz="2600" b="1" i="1" dirty="0">
                <a:solidFill>
                  <a:srgbClr val="FF3300"/>
                </a:solidFill>
              </a:rPr>
              <a:t>encomienda</a:t>
            </a:r>
            <a:r>
              <a:rPr lang="it-IT" altLang="it-IT" sz="2600" dirty="0"/>
              <a:t> (=latifondo schiavistico)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it-IT" altLang="it-IT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altLang="it-IT" sz="2600" dirty="0"/>
              <a:t>Provocando in pochi decenni la </a:t>
            </a:r>
            <a:r>
              <a:rPr lang="it-IT" altLang="it-IT" sz="2600" b="1" dirty="0">
                <a:solidFill>
                  <a:srgbClr val="FF3300"/>
                </a:solidFill>
              </a:rPr>
              <a:t>distruzione dell’ecosistema e del tessuto connettivo della società americana</a:t>
            </a:r>
          </a:p>
        </p:txBody>
      </p:sp>
    </p:spTree>
    <p:extLst>
      <p:ext uri="{BB962C8B-B14F-4D97-AF65-F5344CB8AC3E}">
        <p14:creationId xmlns:p14="http://schemas.microsoft.com/office/powerpoint/2010/main" val="673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/>
              <a:t>Rapido tracollo demografico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>
                <a:solidFill>
                  <a:srgbClr val="FF3300"/>
                </a:solidFill>
              </a:rPr>
              <a:t>La popolazione locale viene rapidamente decimata grazie a:</a:t>
            </a:r>
          </a:p>
          <a:p>
            <a:endParaRPr lang="it-IT" altLang="it-IT"/>
          </a:p>
          <a:p>
            <a:r>
              <a:rPr lang="it-IT" altLang="it-IT" i="1"/>
              <a:t>Stragi degli indigeni</a:t>
            </a:r>
          </a:p>
          <a:p>
            <a:r>
              <a:rPr lang="it-IT" altLang="it-IT" i="1"/>
              <a:t>Lavoro forzato nelle miniere</a:t>
            </a:r>
          </a:p>
          <a:p>
            <a:r>
              <a:rPr lang="it-IT" altLang="it-IT" i="1"/>
              <a:t>Malattie (influenza)</a:t>
            </a:r>
          </a:p>
        </p:txBody>
      </p:sp>
    </p:spTree>
    <p:extLst>
      <p:ext uri="{BB962C8B-B14F-4D97-AF65-F5344CB8AC3E}">
        <p14:creationId xmlns:p14="http://schemas.microsoft.com/office/powerpoint/2010/main" val="285503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800" b="1" i="1"/>
              <a:t>Le cifre del genocidio americano</a:t>
            </a:r>
            <a:br>
              <a:rPr lang="it-IT" altLang="it-IT" sz="3800" b="1" i="1"/>
            </a:br>
            <a:r>
              <a:rPr lang="it-IT" altLang="it-IT" sz="2400" b="1" i="1"/>
              <a:t>In milioni di abitanti</a:t>
            </a:r>
          </a:p>
        </p:txBody>
      </p:sp>
      <p:graphicFrame>
        <p:nvGraphicFramePr>
          <p:cNvPr id="31749" name="Object 5"/>
          <p:cNvGraphicFramePr>
            <a:graphicFrameLocks noChangeAspect="1"/>
          </p:cNvGraphicFramePr>
          <p:nvPr>
            <p:ph type="chart" idx="1"/>
          </p:nvPr>
        </p:nvGraphicFramePr>
        <p:xfrm>
          <a:off x="468313" y="1700213"/>
          <a:ext cx="8223250" cy="486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fico" r:id="rId4" imgW="8229561" imgH="4533810" progId="MSGraph.Chart.8">
                  <p:embed followColorScheme="full"/>
                </p:oleObj>
              </mc:Choice>
              <mc:Fallback>
                <p:oleObj name="Grafico" r:id="rId4" imgW="8229561" imgH="45338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700213"/>
                        <a:ext cx="8223250" cy="486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80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altLang="it-IT" sz="3800" b="1" i="1" dirty="0"/>
              <a:t>Carta di Munster del Mondo conosciuto nel 1540</a:t>
            </a:r>
          </a:p>
        </p:txBody>
      </p:sp>
      <p:pic>
        <p:nvPicPr>
          <p:cNvPr id="27654" name="Picture 6" descr="1540 Munster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772816"/>
            <a:ext cx="5832475" cy="4508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1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993031"/>
            <a:ext cx="4043363" cy="1139825"/>
          </a:xfrm>
        </p:spPr>
        <p:txBody>
          <a:bodyPr>
            <a:normAutofit fontScale="90000"/>
          </a:bodyPr>
          <a:lstStyle/>
          <a:p>
            <a:r>
              <a:rPr lang="it-IT" altLang="it-IT" sz="3800" dirty="0"/>
              <a:t>Il porto di Siviglia: principale scalo commerciale spagnolo</a:t>
            </a:r>
          </a:p>
        </p:txBody>
      </p:sp>
      <p:pic>
        <p:nvPicPr>
          <p:cNvPr id="53254" name="Picture 6" descr="Spanish_Galleon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2565400"/>
            <a:ext cx="2857500" cy="3924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258" name="Picture 10" descr="!10sivigliaporto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02163" y="404813"/>
            <a:ext cx="4254500" cy="5616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/>
              <a:t>L’afflusso di oro e argento americano al porto di Siviglia (1521-1640)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250825" y="1628775"/>
          <a:ext cx="8223250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Grafico" r:id="rId4" imgW="8229561" imgH="4533810" progId="MSGraph.Chart.8">
                  <p:embed followColorScheme="full"/>
                </p:oleObj>
              </mc:Choice>
              <mc:Fallback>
                <p:oleObj name="Grafico" r:id="rId4" imgW="8229561" imgH="453381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28775"/>
                        <a:ext cx="8223250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660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800" b="1" i="1"/>
              <a:t>Conseguenze delle scoperte americane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altLang="it-IT" b="1">
                <a:solidFill>
                  <a:srgbClr val="FF3300"/>
                </a:solidFill>
              </a:rPr>
              <a:t>Per il continente americano:</a:t>
            </a:r>
          </a:p>
          <a:p>
            <a:r>
              <a:rPr lang="it-IT" altLang="it-IT"/>
              <a:t>la distruzione</a:t>
            </a:r>
          </a:p>
          <a:p>
            <a:pPr>
              <a:buFont typeface="Wingdings" pitchFamily="2" charset="2"/>
              <a:buNone/>
            </a:pPr>
            <a:endParaRPr lang="it-IT" altLang="it-IT"/>
          </a:p>
          <a:p>
            <a:pPr>
              <a:buFont typeface="Wingdings" pitchFamily="2" charset="2"/>
              <a:buNone/>
            </a:pPr>
            <a:r>
              <a:rPr lang="it-IT" altLang="it-IT" b="1">
                <a:solidFill>
                  <a:srgbClr val="FF3300"/>
                </a:solidFill>
              </a:rPr>
              <a:t>Per il continente europeo:</a:t>
            </a:r>
          </a:p>
          <a:p>
            <a:r>
              <a:rPr lang="it-IT" altLang="it-IT"/>
              <a:t>La crisi d’identità (geografia, storia, cronologia, teologia, morale)</a:t>
            </a:r>
          </a:p>
          <a:p>
            <a:r>
              <a:rPr lang="it-IT" altLang="it-IT"/>
              <a:t>La crisi economica (aumento dei prezzi)</a:t>
            </a:r>
          </a:p>
          <a:p>
            <a:r>
              <a:rPr lang="it-IT" altLang="it-IT"/>
              <a:t>L’inizio della </a:t>
            </a:r>
            <a:r>
              <a:rPr lang="it-IT" altLang="it-IT" i="1"/>
              <a:t>globalizzazione</a:t>
            </a:r>
          </a:p>
        </p:txBody>
      </p:sp>
    </p:spTree>
    <p:extLst>
      <p:ext uri="{BB962C8B-B14F-4D97-AF65-F5344CB8AC3E}">
        <p14:creationId xmlns:p14="http://schemas.microsoft.com/office/powerpoint/2010/main" val="330927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/>
              <a:t>Una lenta assimilazione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Fra la scoperta dell’America (1492) e la sua piena assimilazione da parte della cultura europea trascorrono almeno </a:t>
            </a:r>
            <a:r>
              <a:rPr lang="it-IT" altLang="it-IT">
                <a:solidFill>
                  <a:srgbClr val="FF3300"/>
                </a:solidFill>
              </a:rPr>
              <a:t>tre secoli.</a:t>
            </a:r>
          </a:p>
          <a:p>
            <a:r>
              <a:rPr lang="it-IT" altLang="it-IT"/>
              <a:t>Questo scarto temporale testimonia una vera e propria</a:t>
            </a:r>
            <a:r>
              <a:rPr lang="it-IT" altLang="it-IT">
                <a:solidFill>
                  <a:srgbClr val="FF3300"/>
                </a:solidFill>
              </a:rPr>
              <a:t> crisi della coscienza europea </a:t>
            </a:r>
            <a:r>
              <a:rPr lang="it-IT" altLang="it-IT"/>
              <a:t>che coincide con la modernità. </a:t>
            </a:r>
          </a:p>
        </p:txBody>
      </p:sp>
    </p:spTree>
    <p:extLst>
      <p:ext uri="{BB962C8B-B14F-4D97-AF65-F5344CB8AC3E}">
        <p14:creationId xmlns:p14="http://schemas.microsoft.com/office/powerpoint/2010/main" val="6251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b="1" i="1"/>
              <a:t>Il vecchio e il nuovo mondo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/>
              <a:t>Oltre che studiare l’impatto della civiltà europea sul resto del mondo (</a:t>
            </a:r>
            <a:r>
              <a:rPr lang="it-IT" altLang="it-IT" i="1"/>
              <a:t>sguardo eurocentrico</a:t>
            </a:r>
            <a:r>
              <a:rPr lang="it-IT" altLang="it-IT"/>
              <a:t>) è utile studiare anche </a:t>
            </a:r>
            <a:r>
              <a:rPr lang="it-IT" altLang="it-IT">
                <a:solidFill>
                  <a:srgbClr val="FF3300"/>
                </a:solidFill>
              </a:rPr>
              <a:t>l’impatto del </a:t>
            </a:r>
            <a:r>
              <a:rPr lang="it-IT" altLang="it-IT" i="1">
                <a:solidFill>
                  <a:srgbClr val="FF3300"/>
                </a:solidFill>
              </a:rPr>
              <a:t>Nuovo mondo</a:t>
            </a:r>
            <a:r>
              <a:rPr lang="it-IT" altLang="it-IT">
                <a:solidFill>
                  <a:srgbClr val="FF3300"/>
                </a:solidFill>
              </a:rPr>
              <a:t> sulla civiltà europea</a:t>
            </a:r>
            <a:r>
              <a:rPr lang="it-IT" altLang="it-IT"/>
              <a:t>, ammettendone la crisi.</a:t>
            </a:r>
          </a:p>
          <a:p>
            <a:r>
              <a:rPr lang="it-IT" altLang="it-IT"/>
              <a:t>L’America viene così </a:t>
            </a:r>
            <a:r>
              <a:rPr lang="it-IT" altLang="it-IT" i="1"/>
              <a:t>riscoperta</a:t>
            </a:r>
            <a:r>
              <a:rPr lang="it-IT" altLang="it-IT"/>
              <a:t> solo quando si cessa di considerarla </a:t>
            </a:r>
            <a:r>
              <a:rPr lang="it-IT" altLang="it-IT">
                <a:solidFill>
                  <a:srgbClr val="FF3300"/>
                </a:solidFill>
              </a:rPr>
              <a:t>qualcosa di già noto</a:t>
            </a:r>
            <a:r>
              <a:rPr lang="it-IT" altLang="it-IT"/>
              <a:t> (è la tesi dello studioso messicano Edmundo O’Gorman, </a:t>
            </a:r>
            <a:r>
              <a:rPr lang="it-IT" altLang="it-IT" i="1"/>
              <a:t>L’invenzione dell’America</a:t>
            </a:r>
            <a:r>
              <a:rPr lang="it-IT" altLang="it-IT"/>
              <a:t>, 1961).</a:t>
            </a:r>
            <a:endParaRPr lang="it-IT" altLang="it-IT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4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Come gli europei interpretano il Nuovo Mondo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71500" indent="-571500"/>
            <a:r>
              <a:rPr lang="it-IT" altLang="it-IT" sz="2600"/>
              <a:t>Gli europei del XVI secolo </a:t>
            </a:r>
            <a:r>
              <a:rPr lang="it-IT" altLang="it-IT" sz="2600">
                <a:solidFill>
                  <a:srgbClr val="FF3300"/>
                </a:solidFill>
              </a:rPr>
              <a:t>vedono nel Nuovo Mondo ciò che si aspettano di vedere</a:t>
            </a:r>
            <a:r>
              <a:rPr lang="it-IT" altLang="it-IT" sz="2600"/>
              <a:t> in base alla loro cultura ed esperienza (= pensare per luoghi comuni) e respingono ciò che non si adatta ai loro schemi.</a:t>
            </a:r>
          </a:p>
          <a:p>
            <a:pPr marL="571500" indent="-571500"/>
            <a:r>
              <a:rPr lang="it-IT" altLang="it-IT" sz="2600"/>
              <a:t>Interpretano le civiltà americane sulla base delle categorie mentali fornite dalla: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altLang="it-IT" sz="2600">
                <a:solidFill>
                  <a:srgbClr val="FF3300"/>
                </a:solidFill>
              </a:rPr>
              <a:t>tradizione cristiana</a:t>
            </a:r>
            <a:r>
              <a:rPr lang="it-IT" altLang="it-IT" sz="2600"/>
              <a:t> (cristiani/pagani; peccato/redenzione)</a:t>
            </a:r>
          </a:p>
          <a:p>
            <a:pPr marL="571500" indent="-571500">
              <a:buFont typeface="Wingdings" pitchFamily="2" charset="2"/>
              <a:buAutoNum type="arabicPeriod"/>
            </a:pPr>
            <a:r>
              <a:rPr lang="it-IT" altLang="it-IT" sz="2600">
                <a:solidFill>
                  <a:srgbClr val="FF3300"/>
                </a:solidFill>
              </a:rPr>
              <a:t>cultura classica</a:t>
            </a:r>
            <a:r>
              <a:rPr lang="it-IT" altLang="it-IT" sz="2600"/>
              <a:t> (civiltà/barbarie)</a:t>
            </a:r>
          </a:p>
        </p:txBody>
      </p:sp>
    </p:spTree>
    <p:extLst>
      <p:ext uri="{BB962C8B-B14F-4D97-AF65-F5344CB8AC3E}">
        <p14:creationId xmlns:p14="http://schemas.microsoft.com/office/powerpoint/2010/main" val="322681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L’America isolata dal mondo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Con lo scioglimento dei ghiacci lo stretto di Bering diviene impraticabile e il contatto fra Asia e America si interrompe. </a:t>
            </a:r>
            <a:endParaRPr lang="it-IT" dirty="0" smtClean="0"/>
          </a:p>
          <a:p>
            <a:r>
              <a:rPr lang="it-IT" dirty="0" smtClean="0"/>
              <a:t>Alcune </a:t>
            </a:r>
            <a:r>
              <a:rPr lang="it-IT" dirty="0"/>
              <a:t>di queste popolazioni, in piccoli gruppi di 25-30 individui, si spostano dalla regione dei grandi laghi verso sud, giungendo fino in  Nuovo Messico, dopo una lunga attraversata del continente settentrionale, lungo la costa atlantica. </a:t>
            </a:r>
            <a:r>
              <a:rPr lang="it-IT" dirty="0" smtClean="0"/>
              <a:t>Dalla </a:t>
            </a:r>
            <a:r>
              <a:rPr lang="it-IT" dirty="0"/>
              <a:t>Pennsylvania (18.000 ani fa) alla Virginia (16.000 anni fa) al Mississippi (15.000 anni fa), fino al nuovo Messico (11.000 anni fa) dove danno vita alla cultura “</a:t>
            </a:r>
            <a:r>
              <a:rPr lang="it-IT" dirty="0" err="1"/>
              <a:t>clovis</a:t>
            </a:r>
            <a:r>
              <a:rPr lang="it-IT" dirty="0"/>
              <a:t>”.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6702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b="1" i="1"/>
              <a:t>Una lettura falsata dalle letture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/>
              <a:t>Esempi:</a:t>
            </a:r>
          </a:p>
          <a:p>
            <a:pPr>
              <a:lnSpc>
                <a:spcPct val="90000"/>
              </a:lnSpc>
            </a:pPr>
            <a:r>
              <a:rPr lang="it-IT" altLang="it-IT"/>
              <a:t>La </a:t>
            </a:r>
            <a:r>
              <a:rPr lang="it-IT" altLang="it-IT">
                <a:solidFill>
                  <a:srgbClr val="FF3300"/>
                </a:solidFill>
              </a:rPr>
              <a:t>lettura “asiatica”</a:t>
            </a:r>
            <a:r>
              <a:rPr lang="it-IT" altLang="it-IT"/>
              <a:t> dell’America (le </a:t>
            </a:r>
            <a:r>
              <a:rPr lang="it-IT" altLang="it-IT" i="1"/>
              <a:t>Indie occidentali</a:t>
            </a:r>
            <a:r>
              <a:rPr lang="it-IT" altLang="it-IT"/>
              <a:t> e gli </a:t>
            </a:r>
            <a:r>
              <a:rPr lang="it-IT" altLang="it-IT" i="1"/>
              <a:t>indiani</a:t>
            </a:r>
            <a:r>
              <a:rPr lang="it-IT" altLang="it-IT"/>
              <a:t>)</a:t>
            </a:r>
          </a:p>
          <a:p>
            <a:pPr>
              <a:lnSpc>
                <a:spcPct val="90000"/>
              </a:lnSpc>
            </a:pPr>
            <a:r>
              <a:rPr lang="it-IT" altLang="it-IT"/>
              <a:t>L’inservibile coppia </a:t>
            </a:r>
            <a:r>
              <a:rPr lang="it-IT" altLang="it-IT" i="1">
                <a:solidFill>
                  <a:srgbClr val="FF3300"/>
                </a:solidFill>
              </a:rPr>
              <a:t>civiltà/barbarie</a:t>
            </a:r>
            <a:r>
              <a:rPr lang="it-IT" altLang="it-IT"/>
              <a:t>: l’indio è </a:t>
            </a:r>
            <a:r>
              <a:rPr lang="it-IT" altLang="it-IT" i="1"/>
              <a:t>selvaggio</a:t>
            </a:r>
            <a:r>
              <a:rPr lang="it-IT" altLang="it-IT"/>
              <a:t>; l’Azteco è </a:t>
            </a:r>
            <a:r>
              <a:rPr lang="it-IT" altLang="it-IT" i="1"/>
              <a:t>civile</a:t>
            </a:r>
          </a:p>
          <a:p>
            <a:pPr>
              <a:lnSpc>
                <a:spcPct val="90000"/>
              </a:lnSpc>
            </a:pPr>
            <a:r>
              <a:rPr lang="it-IT" altLang="it-IT"/>
              <a:t>La </a:t>
            </a:r>
            <a:r>
              <a:rPr lang="it-IT" altLang="it-IT">
                <a:solidFill>
                  <a:srgbClr val="FF3300"/>
                </a:solidFill>
              </a:rPr>
              <a:t>nudità</a:t>
            </a:r>
            <a:r>
              <a:rPr lang="it-IT" altLang="it-IT"/>
              <a:t> che non prova vergogna (gli indios come </a:t>
            </a:r>
            <a:r>
              <a:rPr lang="it-IT" altLang="it-IT" i="1"/>
              <a:t>preadamiti</a:t>
            </a:r>
            <a:r>
              <a:rPr lang="it-IT" altLang="it-IT"/>
              <a:t>)</a:t>
            </a:r>
          </a:p>
          <a:p>
            <a:pPr>
              <a:lnSpc>
                <a:spcPct val="90000"/>
              </a:lnSpc>
            </a:pPr>
            <a:r>
              <a:rPr lang="it-IT" altLang="it-IT"/>
              <a:t>Il difficile rapporto con la </a:t>
            </a:r>
            <a:r>
              <a:rPr lang="it-IT" altLang="it-IT">
                <a:solidFill>
                  <a:srgbClr val="FF3300"/>
                </a:solidFill>
              </a:rPr>
              <a:t>cronologia biblica</a:t>
            </a:r>
            <a:r>
              <a:rPr lang="it-IT" altLang="it-IT"/>
              <a:t>: che rapporto ha l’America con il Diluvio?</a:t>
            </a:r>
          </a:p>
        </p:txBody>
      </p:sp>
    </p:spTree>
    <p:extLst>
      <p:ext uri="{BB962C8B-B14F-4D97-AF65-F5344CB8AC3E}">
        <p14:creationId xmlns:p14="http://schemas.microsoft.com/office/powerpoint/2010/main" val="100924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sz="3200" b="1" i="1"/>
              <a:t>Una lettura falsata dalle letture e (sacre) scritture pone drammatici interrogativi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it-IT" altLang="it-IT" sz="2600"/>
              <a:t>Perché gli Amerindi non si possono inserire nei </a:t>
            </a:r>
            <a:r>
              <a:rPr lang="it-IT" altLang="it-IT" sz="2600">
                <a:solidFill>
                  <a:srgbClr val="FF3300"/>
                </a:solidFill>
              </a:rPr>
              <a:t>racconti storici della Bibbia</a:t>
            </a:r>
            <a:r>
              <a:rPr lang="it-IT" altLang="it-IT" sz="2600"/>
              <a:t>?</a:t>
            </a:r>
          </a:p>
          <a:p>
            <a:pPr>
              <a:lnSpc>
                <a:spcPct val="80000"/>
              </a:lnSpc>
            </a:pPr>
            <a:r>
              <a:rPr lang="it-IT" altLang="it-IT" sz="2600"/>
              <a:t>A quale delle tre </a:t>
            </a:r>
            <a:r>
              <a:rPr lang="it-IT" altLang="it-IT" sz="2600" i="1">
                <a:solidFill>
                  <a:srgbClr val="FF3300"/>
                </a:solidFill>
              </a:rPr>
              <a:t>razze bibliche</a:t>
            </a:r>
            <a:r>
              <a:rPr lang="it-IT" altLang="it-IT" sz="2600">
                <a:solidFill>
                  <a:srgbClr val="FF3300"/>
                </a:solidFill>
              </a:rPr>
              <a:t> </a:t>
            </a:r>
            <a:r>
              <a:rPr lang="it-IT" altLang="it-IT" sz="2600"/>
              <a:t>appartengono? Sem (Ebrei), Cam (Africani), Japhet (asiatici)?</a:t>
            </a:r>
          </a:p>
          <a:p>
            <a:pPr>
              <a:lnSpc>
                <a:spcPct val="80000"/>
              </a:lnSpc>
            </a:pPr>
            <a:r>
              <a:rPr lang="it-IT" altLang="it-IT" sz="2600"/>
              <a:t>Come è possibile che non abbiano né accettato (come i cristiani), né respinto (come gli infedeli) </a:t>
            </a:r>
            <a:r>
              <a:rPr lang="it-IT" altLang="it-IT" sz="2600">
                <a:solidFill>
                  <a:srgbClr val="FF3300"/>
                </a:solidFill>
              </a:rPr>
              <a:t>la Rivelazione</a:t>
            </a:r>
            <a:r>
              <a:rPr lang="it-IT" altLang="it-IT" sz="2600"/>
              <a:t>? E questo è un vantaggio o uno svantaggio rispetto agli </a:t>
            </a:r>
            <a:r>
              <a:rPr lang="it-IT" altLang="it-IT" sz="2600" i="1"/>
              <a:t>infedeli </a:t>
            </a:r>
            <a:r>
              <a:rPr lang="it-IT" altLang="it-IT" sz="2600"/>
              <a:t>(ebrei e musulmani)?</a:t>
            </a:r>
          </a:p>
          <a:p>
            <a:pPr>
              <a:lnSpc>
                <a:spcPct val="80000"/>
              </a:lnSpc>
            </a:pPr>
            <a:r>
              <a:rPr lang="it-IT" altLang="it-IT" sz="2600"/>
              <a:t>Come si giustificano i </a:t>
            </a:r>
            <a:r>
              <a:rPr lang="it-IT" altLang="it-IT" sz="2600">
                <a:solidFill>
                  <a:srgbClr val="FF3300"/>
                </a:solidFill>
              </a:rPr>
              <a:t>“vizi nefandi”</a:t>
            </a:r>
            <a:r>
              <a:rPr lang="it-IT" altLang="it-IT" sz="2600"/>
              <a:t> degli Amerindi, da loro vissuti in assoluta innocenza (poligamia, promiscuità sessuale, idolatria, sacrifici umani, antropofagia)?</a:t>
            </a:r>
          </a:p>
        </p:txBody>
      </p:sp>
    </p:spTree>
    <p:extLst>
      <p:ext uri="{BB962C8B-B14F-4D97-AF65-F5344CB8AC3E}">
        <p14:creationId xmlns:p14="http://schemas.microsoft.com/office/powerpoint/2010/main" val="225095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b="1" i="1"/>
              <a:t>Una tradizione quasi inservibile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altLang="it-IT" sz="2600"/>
              <a:t>L’</a:t>
            </a:r>
            <a:r>
              <a:rPr lang="it-IT" altLang="it-IT" sz="2600" i="1">
                <a:solidFill>
                  <a:srgbClr val="FF3300"/>
                </a:solidFill>
              </a:rPr>
              <a:t>auctoritas</a:t>
            </a:r>
            <a:r>
              <a:rPr lang="it-IT" altLang="it-IT" sz="2600"/>
              <a:t> degli Antichi è messa in crisi irrimediabilmente</a:t>
            </a:r>
          </a:p>
          <a:p>
            <a:r>
              <a:rPr lang="it-IT" altLang="it-IT" sz="2600"/>
              <a:t>La superiorità dell’</a:t>
            </a:r>
            <a:r>
              <a:rPr lang="it-IT" altLang="it-IT" sz="2600">
                <a:solidFill>
                  <a:srgbClr val="FF3300"/>
                </a:solidFill>
              </a:rPr>
              <a:t>osservazione diretta</a:t>
            </a:r>
            <a:r>
              <a:rPr lang="it-IT" altLang="it-IT" sz="2600"/>
              <a:t> rispetto al richiamo all’</a:t>
            </a:r>
            <a:r>
              <a:rPr lang="it-IT" altLang="it-IT" sz="2600" i="1"/>
              <a:t>auctoritas</a:t>
            </a:r>
            <a:r>
              <a:rPr lang="it-IT" altLang="it-IT" sz="2600"/>
              <a:t> viene dimostrata poco a poco</a:t>
            </a:r>
          </a:p>
          <a:p>
            <a:r>
              <a:rPr lang="it-IT" altLang="it-IT" sz="2600"/>
              <a:t>Il metodo cumulativo del collezionismo antiquario serve a conoscere, ma non a </a:t>
            </a:r>
            <a:r>
              <a:rPr lang="it-IT" altLang="it-IT" sz="2600">
                <a:solidFill>
                  <a:srgbClr val="FF3300"/>
                </a:solidFill>
              </a:rPr>
              <a:t>comprendere</a:t>
            </a:r>
          </a:p>
          <a:p>
            <a:r>
              <a:rPr lang="it-IT" altLang="it-IT" sz="2600"/>
              <a:t>I missionari per primi (Las Casas) cercano di comprendere e spiegarsi la natura degli Amerindi</a:t>
            </a:r>
          </a:p>
        </p:txBody>
      </p:sp>
    </p:spTree>
    <p:extLst>
      <p:ext uri="{BB962C8B-B14F-4D97-AF65-F5344CB8AC3E}">
        <p14:creationId xmlns:p14="http://schemas.microsoft.com/office/powerpoint/2010/main" val="229298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>
                <a:solidFill>
                  <a:srgbClr val="FF3300"/>
                </a:solidFill>
              </a:rPr>
              <a:t>Francisco Pizarro:</a:t>
            </a:r>
            <a:r>
              <a:rPr lang="it-IT" altLang="it-IT" sz="3800" b="1" i="1"/>
              <a:t> “el Conquistador”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Bartolomé de Las Casas:</a:t>
            </a:r>
            <a:r>
              <a:rPr lang="it-IT" altLang="it-IT" sz="3800" b="1" i="1"/>
              <a:t> il missionario</a:t>
            </a:r>
            <a:br>
              <a:rPr lang="it-IT" altLang="it-IT" sz="3800" b="1" i="1"/>
            </a:br>
            <a:r>
              <a:rPr lang="it-IT" altLang="it-IT" sz="3800" b="1" i="1"/>
              <a:t>                                     </a:t>
            </a:r>
            <a:r>
              <a:rPr lang="it-IT" altLang="it-IT" sz="2400" b="1" i="1"/>
              <a:t>Due sguardi divergenti</a:t>
            </a:r>
          </a:p>
        </p:txBody>
      </p:sp>
      <p:pic>
        <p:nvPicPr>
          <p:cNvPr id="37896" name="Picture 8" descr="Pizarro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636838"/>
            <a:ext cx="4608513" cy="4075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8" name="Picture 10" descr="Bartolomedelascasas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700213"/>
            <a:ext cx="3486150" cy="4392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 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Francesco Guicciardini (1540)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600" i="1"/>
              <a:t>“Né solo ha questa navigazione confuso molte cose affermate dagli scrittori delle cose terrene, ma dato oltre a ciò, qualche ansietà agli interpreti della scrittura sacra”.</a:t>
            </a:r>
          </a:p>
        </p:txBody>
      </p:sp>
      <p:pic>
        <p:nvPicPr>
          <p:cNvPr id="105478" name="Picture 6" descr="guicciardini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989138"/>
            <a:ext cx="2501900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704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 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Jean Bodin (1568)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200"/>
              <a:t>Per primo lo storico e giurista francese </a:t>
            </a:r>
            <a:r>
              <a:rPr lang="it-IT" altLang="it-IT" sz="2200" b="1"/>
              <a:t>Jean Bodin,</a:t>
            </a:r>
            <a:r>
              <a:rPr lang="it-IT" altLang="it-IT" sz="2200"/>
              <a:t> nel 1568, pubblica un breve trattato di finanza in cui affronta il problema dell'aumento generalizzato dei prezzi in Europa </a:t>
            </a:r>
            <a:r>
              <a:rPr lang="it-IT" altLang="it-IT" sz="2200" i="1"/>
              <a:t>(inflazione),</a:t>
            </a:r>
            <a:r>
              <a:rPr lang="it-IT" altLang="it-IT" sz="2200"/>
              <a:t> che attribuisce all'arrivo dell'oro e dell'argento americano ("tesi metallista”).</a:t>
            </a:r>
          </a:p>
        </p:txBody>
      </p:sp>
      <p:pic>
        <p:nvPicPr>
          <p:cNvPr id="91141" name="Picture 5" descr="jean-bodin-1-sized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0" y="1196975"/>
            <a:ext cx="3746500" cy="4630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4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 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François Raynal (1776)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200"/>
              <a:t>A due secoli di distanza da Bodin, nel </a:t>
            </a:r>
            <a:r>
              <a:rPr lang="it-IT" altLang="it-IT" sz="2200" b="1"/>
              <a:t>1776</a:t>
            </a:r>
            <a:r>
              <a:rPr lang="it-IT" altLang="it-IT" sz="2200"/>
              <a:t>, l’enciclopedista francese  </a:t>
            </a:r>
            <a:r>
              <a:rPr lang="it-IT" altLang="it-IT" sz="2200" b="1"/>
              <a:t>François</a:t>
            </a:r>
            <a:r>
              <a:rPr lang="it-IT" altLang="it-IT" sz="2200"/>
              <a:t> </a:t>
            </a:r>
            <a:r>
              <a:rPr lang="it-IT" altLang="it-IT" sz="2200" b="1"/>
              <a:t>Raynal</a:t>
            </a:r>
            <a:r>
              <a:rPr lang="it-IT" altLang="it-IT" sz="2200"/>
              <a:t> propone all’Accademia di Parigi un premio: </a:t>
            </a:r>
            <a:r>
              <a:rPr lang="it-IT" altLang="it-IT" sz="2200" i="1"/>
              <a:t>“La scoperta dell’America è risultata utile o dannosa per l’umanità? Se utile, come se ne può accrescere l’utilità? Se dannosa, come se ne possono ridurre gli svantaggi?”</a:t>
            </a:r>
            <a:endParaRPr lang="it-IT" altLang="it-IT" sz="2200"/>
          </a:p>
        </p:txBody>
      </p:sp>
      <p:pic>
        <p:nvPicPr>
          <p:cNvPr id="92167" name="Picture 7" descr="Raynal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7300" y="1341438"/>
            <a:ext cx="4076700" cy="4789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3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Adam Smith (1776)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200"/>
              <a:t>Nello stesso anno 1776 l’economista scozzese </a:t>
            </a:r>
            <a:r>
              <a:rPr lang="it-IT" altLang="it-IT" sz="2200" b="1"/>
              <a:t>Adam Smith</a:t>
            </a:r>
            <a:r>
              <a:rPr lang="it-IT" altLang="it-IT" sz="2200"/>
              <a:t> pubblica il trattato </a:t>
            </a:r>
            <a:r>
              <a:rPr lang="it-IT" altLang="it-IT" sz="2200" i="1"/>
              <a:t>La ricchezza delle nazioni</a:t>
            </a:r>
            <a:r>
              <a:rPr lang="it-IT" altLang="it-IT" sz="2200"/>
              <a:t> nel quale si afferma che: </a:t>
            </a:r>
            <a:r>
              <a:rPr lang="it-IT" altLang="it-IT" sz="2200" i="1"/>
              <a:t>“La scoperta dell’America e quella di un passaggio alle Indie orientali attraverso il Capo di Buona Speranza sono i due avvenimenti più grandi e più importanti nella storia dell’umanità”.</a:t>
            </a:r>
            <a:endParaRPr lang="it-IT" altLang="it-IT" sz="2200"/>
          </a:p>
        </p:txBody>
      </p:sp>
      <p:pic>
        <p:nvPicPr>
          <p:cNvPr id="93189" name="Picture 5" descr="smith2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5" y="2079625"/>
            <a:ext cx="3143250" cy="3571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434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/>
              <a:t>il concorso accademico del 1792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  <a:p>
            <a:r>
              <a:rPr lang="it-IT" altLang="it-IT"/>
              <a:t>Nel 1792, tre anni dopo lo scoppio della rivoluzione francese, l’Académie Nationale de France propone un premio: </a:t>
            </a:r>
            <a:r>
              <a:rPr lang="it-IT" altLang="it-IT" i="1"/>
              <a:t>“Sull’influsso dell’America sulla politica, il commercio ed i costumi europei”.</a:t>
            </a:r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18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b="1" i="1"/>
              <a:t>Le tappe della riflessione europea:</a:t>
            </a:r>
            <a:br>
              <a:rPr lang="it-IT" altLang="it-IT" sz="3800" b="1" i="1"/>
            </a:br>
            <a:r>
              <a:rPr lang="it-IT" altLang="it-IT" sz="3800" b="1" i="1">
                <a:solidFill>
                  <a:srgbClr val="FF3300"/>
                </a:solidFill>
              </a:rPr>
              <a:t>Alexander von Humboldt (1845)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it-IT" altLang="it-IT" sz="2400"/>
              <a:t>Nel 1845 il naturalista e geografo tedesco </a:t>
            </a:r>
            <a:r>
              <a:rPr lang="it-IT" altLang="it-IT" sz="2400" b="1"/>
              <a:t>Alexander von Homboldt</a:t>
            </a:r>
            <a:r>
              <a:rPr lang="it-IT" altLang="it-IT" sz="2400"/>
              <a:t> pubblica </a:t>
            </a:r>
            <a:r>
              <a:rPr lang="it-IT" altLang="it-IT" sz="2400" i="1"/>
              <a:t>Kosmos</a:t>
            </a:r>
            <a:r>
              <a:rPr lang="it-IT" altLang="it-IT" sz="2400"/>
              <a:t>, la più matura riflessione ottocentesca sul processo di mondializzazione della civiltà umana, frutto anche di cinque anni di viaggi ed esplorazioni nel continente americano.</a:t>
            </a:r>
          </a:p>
        </p:txBody>
      </p:sp>
      <p:pic>
        <p:nvPicPr>
          <p:cNvPr id="95237" name="Picture 5" descr="humb1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03788" y="1484313"/>
            <a:ext cx="3360737" cy="4537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69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3250704" cy="3444992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Il lento popolamento del continente americano</a:t>
            </a:r>
            <a:br>
              <a:rPr lang="it-IT" sz="3600" dirty="0" smtClean="0"/>
            </a:br>
            <a:r>
              <a:rPr lang="it-IT" sz="3600" dirty="0" smtClean="0"/>
              <a:t>25.000-4.000 anni fa</a:t>
            </a:r>
            <a:endParaRPr lang="it-IT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231"/>
            <a:ext cx="5139712" cy="6701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99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Il lento popolamento del sud America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presenza umana in sud America risale a 13-11.000 anni  fa (Venezuela, Amazzonia) per giungere alla Terra del Fuoco attorno agli 8.000 anni fa. </a:t>
            </a:r>
            <a:endParaRPr lang="it-IT" dirty="0" smtClean="0"/>
          </a:p>
          <a:p>
            <a:r>
              <a:rPr lang="it-IT" dirty="0" smtClean="0"/>
              <a:t>I </a:t>
            </a:r>
            <a:r>
              <a:rPr lang="it-IT" dirty="0"/>
              <a:t>Caraibi e delle Grandi Antille vengono popolati attorno a 4.000 anni fa da popolazioni </a:t>
            </a:r>
            <a:r>
              <a:rPr lang="it-IT" dirty="0" err="1"/>
              <a:t>taìno</a:t>
            </a:r>
            <a:r>
              <a:rPr lang="it-IT" dirty="0"/>
              <a:t> provenienti dal bacino dell’Orinoco. </a:t>
            </a:r>
            <a:endParaRPr lang="it-IT" dirty="0" smtClean="0"/>
          </a:p>
          <a:p>
            <a:r>
              <a:rPr lang="it-IT" dirty="0" smtClean="0"/>
              <a:t>Saranno </a:t>
            </a:r>
            <a:r>
              <a:rPr lang="it-IT" dirty="0"/>
              <a:t>questi gli “indiani” scoperti da Colombo nel 1492.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190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 Vichinghi «scoprono» per primi l’America</a:t>
            </a:r>
            <a:endParaRPr lang="it-IT" dirty="0"/>
          </a:p>
        </p:txBody>
      </p:sp>
      <p:pic>
        <p:nvPicPr>
          <p:cNvPr id="1026" name="Picture 2" descr="C:\Users\rmggpl17\Desktop\Nuova cartella\06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24744"/>
            <a:ext cx="5400600" cy="555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2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culture “amerindiane”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Nella loro storia plurimillenaria e fino all’arrivo degli spagnoli le diverse culture amerindiane si sviluppano senza alcun contatto con l’esterno e con scarsissimi contatti fra loro.</a:t>
            </a:r>
          </a:p>
          <a:p>
            <a:r>
              <a:rPr lang="it-IT" dirty="0" smtClean="0"/>
              <a:t>Nord, centro e sud America vedono svilupparsi civiltà quasi del tutto indipendenti fra loro.</a:t>
            </a:r>
          </a:p>
          <a:p>
            <a:r>
              <a:rPr lang="it-IT" dirty="0" smtClean="0"/>
              <a:t>Popolazioni nomadi e semisedentarie vivono a fianco di civiltà complesse e fortemente gerarchizzate come:</a:t>
            </a:r>
          </a:p>
          <a:p>
            <a:r>
              <a:rPr lang="it-IT" dirty="0" err="1" smtClean="0"/>
              <a:t>Mexica</a:t>
            </a:r>
            <a:r>
              <a:rPr lang="it-IT" dirty="0" smtClean="0"/>
              <a:t> e Maya (centro)</a:t>
            </a:r>
          </a:p>
          <a:p>
            <a:r>
              <a:rPr lang="it-IT" dirty="0" err="1" smtClean="0"/>
              <a:t>Chibcha</a:t>
            </a:r>
            <a:r>
              <a:rPr lang="it-IT" dirty="0" smtClean="0"/>
              <a:t> e Inca (sud)</a:t>
            </a:r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2204</Words>
  <Application>Microsoft Office PowerPoint</Application>
  <PresentationFormat>Presentazione su schermo (4:3)</PresentationFormat>
  <Paragraphs>237</Paragraphs>
  <Slides>59</Slides>
  <Notes>48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59</vt:i4>
      </vt:variant>
    </vt:vector>
  </HeadingPairs>
  <TitlesOfParts>
    <vt:vector size="61" baseType="lpstr">
      <vt:lpstr>Equinozio</vt:lpstr>
      <vt:lpstr>Grafico di Microsoft Graph</vt:lpstr>
      <vt:lpstr>La vera «scoperta» dell’America</vt:lpstr>
      <vt:lpstr>Presentazione standard di PowerPoint</vt:lpstr>
      <vt:lpstr>La scoperta dell’America </vt:lpstr>
      <vt:lpstr>Il passaggio sui ghiacci</vt:lpstr>
      <vt:lpstr>L’America isolata dal mondo</vt:lpstr>
      <vt:lpstr>Il lento popolamento del continente americano 25.000-4.000 anni fa</vt:lpstr>
      <vt:lpstr>Il lento popolamento del sud America</vt:lpstr>
      <vt:lpstr>I Vichinghi «scoprono» per primi l’America</vt:lpstr>
      <vt:lpstr>Le culture “amerindiane” </vt:lpstr>
      <vt:lpstr>Il mondo conosciuto secondo Tolomeo (carta del 1482)</vt:lpstr>
      <vt:lpstr>Il contesto:  la concorrenza ispano-portoghese per il controllo del mercato delle spezie</vt:lpstr>
      <vt:lpstr>Una protagonista: la caravella</vt:lpstr>
      <vt:lpstr>Dal genocidio al ripopolamento</vt:lpstr>
      <vt:lpstr>Galera veneziana (XIV secolo)</vt:lpstr>
      <vt:lpstr>Portolano del 1489</vt:lpstr>
      <vt:lpstr>I portoghesi alla scoperta dell’Africa</vt:lpstr>
      <vt:lpstr>Cristoforo Colombo</vt:lpstr>
      <vt:lpstr>La rotta di Colombo  (3 agosto-12 ottobre 1492)</vt:lpstr>
      <vt:lpstr>Il viaggio di Colombo (1492-93): un fallimento commerciale</vt:lpstr>
      <vt:lpstr>AmerigoVespucci (1454-1512)  </vt:lpstr>
      <vt:lpstr>1507: Il cartografo tedesco Martin Waldseemüller propone di intitolare ad Amerigo Vespucci il Nuovo Continente</vt:lpstr>
      <vt:lpstr>America Carta nautica del 1510 circa</vt:lpstr>
      <vt:lpstr>I trattati di Tordesillas (1494) e Saragozza (1529) e la spartizione del mondo fra Spagna e Portogallo</vt:lpstr>
      <vt:lpstr>Gli imperi coloniali portoghese e spagnolo</vt:lpstr>
      <vt:lpstr>Il sistema coloniale portoghese</vt:lpstr>
      <vt:lpstr>Delusione (1493-1525)</vt:lpstr>
      <vt:lpstr>Carta nautica dell’Oceano Pacifico (Ortelius 1589)</vt:lpstr>
      <vt:lpstr>Meccanismi del dominio</vt:lpstr>
      <vt:lpstr>La Spagna decise di sfruttare il continente americano</vt:lpstr>
      <vt:lpstr>I nuovi prodotti americani: pomodori, patate, canna da zucchero, tabacco</vt:lpstr>
      <vt:lpstr>I nuovi prodotti americani: mais, gomma</vt:lpstr>
      <vt:lpstr>Il mondo americano, però, non è solo costituito da prodotti, ma anche da antiche e raffinate civiltà</vt:lpstr>
      <vt:lpstr>La città inca di Macchu Picchu e le piramidi azteche</vt:lpstr>
      <vt:lpstr>L’Impero Inca</vt:lpstr>
      <vt:lpstr>L’Impero Azteco</vt:lpstr>
      <vt:lpstr>Montezuma e Cortez:  un incontro impossibile</vt:lpstr>
      <vt:lpstr>Le “civiltà pre-colombiane”: un concetto eurocentrico e razzista</vt:lpstr>
      <vt:lpstr>Paradossalmente il mondo americano NON conosce:</vt:lpstr>
      <vt:lpstr>La nuova civiltà agricola americana coloniale:        mais + allevamento</vt:lpstr>
      <vt:lpstr>Un ecosistema al collasso</vt:lpstr>
      <vt:lpstr>Rapido tracollo demografico</vt:lpstr>
      <vt:lpstr>Le cifre del genocidio americano In milioni di abitanti</vt:lpstr>
      <vt:lpstr>Carta di Munster del Mondo conosciuto nel 1540</vt:lpstr>
      <vt:lpstr>Il porto di Siviglia: principale scalo commerciale spagnolo</vt:lpstr>
      <vt:lpstr>L’afflusso di oro e argento americano al porto di Siviglia (1521-1640)</vt:lpstr>
      <vt:lpstr>Conseguenze delle scoperte americane</vt:lpstr>
      <vt:lpstr>Una lenta assimilazione</vt:lpstr>
      <vt:lpstr>Il vecchio e il nuovo mondo</vt:lpstr>
      <vt:lpstr>Come gli europei interpretano il Nuovo Mondo</vt:lpstr>
      <vt:lpstr>Una lettura falsata dalle letture</vt:lpstr>
      <vt:lpstr>Una lettura falsata dalle letture e (sacre) scritture pone drammatici interrogativi</vt:lpstr>
      <vt:lpstr>Una tradizione quasi inservibile</vt:lpstr>
      <vt:lpstr>Francisco Pizarro: “el Conquistador” Bartolomé de Las Casas: il missionario                                      Due sguardi divergenti</vt:lpstr>
      <vt:lpstr>Le tappe della riflessione europea:  Francesco Guicciardini (1540)</vt:lpstr>
      <vt:lpstr>Le tappe della riflessione europea:  Jean Bodin (1568)</vt:lpstr>
      <vt:lpstr>Le tappe della riflessione europea:  François Raynal (1776)</vt:lpstr>
      <vt:lpstr>Le tappe della riflessione europea: Adam Smith (1776)</vt:lpstr>
      <vt:lpstr>Le tappe della riflessione europea: il concorso accademico del 1792</vt:lpstr>
      <vt:lpstr>Le tappe della riflessione europea: Alexander von Humboldt (1845)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vera «scoperta» dell’America</dc:title>
  <dc:creator>a</dc:creator>
  <cp:lastModifiedBy>a</cp:lastModifiedBy>
  <cp:revision>18</cp:revision>
  <dcterms:created xsi:type="dcterms:W3CDTF">2014-04-29T12:12:52Z</dcterms:created>
  <dcterms:modified xsi:type="dcterms:W3CDTF">2015-03-09T12:16:35Z</dcterms:modified>
</cp:coreProperties>
</file>