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7"/>
  </p:notesMasterIdLst>
  <p:sldIdLst>
    <p:sldId id="256" r:id="rId2"/>
    <p:sldId id="258" r:id="rId3"/>
    <p:sldId id="275" r:id="rId4"/>
    <p:sldId id="276" r:id="rId5"/>
    <p:sldId id="277" r:id="rId6"/>
    <p:sldId id="278" r:id="rId7"/>
    <p:sldId id="279" r:id="rId8"/>
    <p:sldId id="280" r:id="rId9"/>
    <p:sldId id="281" r:id="rId10"/>
    <p:sldId id="259" r:id="rId11"/>
    <p:sldId id="260" r:id="rId12"/>
    <p:sldId id="261" r:id="rId13"/>
    <p:sldId id="262" r:id="rId14"/>
    <p:sldId id="263" r:id="rId15"/>
    <p:sldId id="264" r:id="rId16"/>
    <p:sldId id="265" r:id="rId17"/>
    <p:sldId id="268" r:id="rId18"/>
    <p:sldId id="269" r:id="rId19"/>
    <p:sldId id="266" r:id="rId20"/>
    <p:sldId id="274" r:id="rId21"/>
    <p:sldId id="270" r:id="rId22"/>
    <p:sldId id="271" r:id="rId23"/>
    <p:sldId id="272" r:id="rId24"/>
    <p:sldId id="273" r:id="rId25"/>
    <p:sldId id="267"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3" autoAdjust="0"/>
    <p:restoredTop sz="94671" autoAdjust="0"/>
  </p:normalViewPr>
  <p:slideViewPr>
    <p:cSldViewPr>
      <p:cViewPr varScale="1">
        <p:scale>
          <a:sx n="98" d="100"/>
          <a:sy n="98" d="100"/>
        </p:scale>
        <p:origin x="-2288" y="-104"/>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06/12/13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extLst>
      <p:ext uri="{BB962C8B-B14F-4D97-AF65-F5344CB8AC3E}">
        <p14:creationId xmlns:p14="http://schemas.microsoft.com/office/powerpoint/2010/main" val="1192418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06/12/13</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06/12/13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06/12/13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06/12/13</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06/12/13</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06/12/13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06/12/13</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06/12/13</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06/12/13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06/12/13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06/12/13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06/12/13</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t.wikibooks.org/wiki/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BASI DEL LINGUAGGIO HTML5</a:t>
            </a:r>
            <a:endParaRPr lang="it-IT" dirty="0"/>
          </a:p>
        </p:txBody>
      </p:sp>
      <p:sp>
        <p:nvSpPr>
          <p:cNvPr id="3" name="Segnaposto contenuto 2"/>
          <p:cNvSpPr>
            <a:spLocks noGrp="1"/>
          </p:cNvSpPr>
          <p:nvPr>
            <p:ph sz="quarter" idx="1"/>
          </p:nvPr>
        </p:nvSpPr>
        <p:spPr/>
        <p:txBody>
          <a:bodyPr/>
          <a:lstStyle/>
          <a:p>
            <a:r>
              <a:rPr lang="it-IT" dirty="0" smtClean="0"/>
              <a:t>HTML è un linguaggio di descrizione di pagine</a:t>
            </a:r>
          </a:p>
          <a:p>
            <a:r>
              <a:rPr lang="it-IT" dirty="0" smtClean="0"/>
              <a:t>Un documento HTML è un file di testo (file ASCII) contenente dei comandi per</a:t>
            </a:r>
          </a:p>
          <a:p>
            <a:pPr lvl="1"/>
            <a:r>
              <a:rPr lang="it-IT" dirty="0" smtClean="0"/>
              <a:t>Formattazione</a:t>
            </a:r>
          </a:p>
          <a:p>
            <a:pPr lvl="1"/>
            <a:r>
              <a:rPr lang="it-IT" dirty="0" smtClean="0"/>
              <a:t>Inserimento parti multimediali</a:t>
            </a:r>
          </a:p>
          <a:p>
            <a:pPr lvl="1"/>
            <a:r>
              <a:rPr lang="it-IT" dirty="0" smtClean="0"/>
              <a:t>Link ipertestuali</a:t>
            </a:r>
          </a:p>
          <a:p>
            <a:r>
              <a:rPr lang="it-IT" dirty="0" smtClean="0"/>
              <a:t>I file di testo hanno estensione .html o .htm</a:t>
            </a:r>
            <a:br>
              <a:rPr lang="it-IT" dirty="0" smtClean="0"/>
            </a:br>
            <a:r>
              <a:rPr lang="it-IT" dirty="0" smtClean="0"/>
              <a:t>E’ preferibile .html</a:t>
            </a:r>
          </a:p>
          <a:p>
            <a:endParaRPr lang="it-IT"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BASI DEL LINGUAGGIO HTML5</a:t>
            </a:r>
            <a:endParaRPr lang="it-IT" dirty="0"/>
          </a:p>
        </p:txBody>
      </p:sp>
      <p:sp>
        <p:nvSpPr>
          <p:cNvPr id="3" name="Segnaposto contenuto 2"/>
          <p:cNvSpPr>
            <a:spLocks noGrp="1"/>
          </p:cNvSpPr>
          <p:nvPr>
            <p:ph sz="quarter" idx="1"/>
          </p:nvPr>
        </p:nvSpPr>
        <p:spPr/>
        <p:txBody>
          <a:bodyPr/>
          <a:lstStyle/>
          <a:p>
            <a:r>
              <a:rPr lang="it-IT" dirty="0" smtClean="0"/>
              <a:t>HTML è case </a:t>
            </a:r>
            <a:r>
              <a:rPr lang="it-IT" dirty="0" err="1" smtClean="0"/>
              <a:t>insensitive</a:t>
            </a:r>
            <a:r>
              <a:rPr lang="it-IT" dirty="0" smtClean="0"/>
              <a:t>: i </a:t>
            </a:r>
            <a:r>
              <a:rPr lang="it-IT" dirty="0" err="1" smtClean="0"/>
              <a:t>tag</a:t>
            </a:r>
            <a:r>
              <a:rPr lang="it-IT" dirty="0" smtClean="0"/>
              <a:t> possono essere scritti in maiuscolo e/o minuscolo </a:t>
            </a:r>
            <a:br>
              <a:rPr lang="it-IT" dirty="0" smtClean="0"/>
            </a:br>
            <a:r>
              <a:rPr lang="it-IT" dirty="0" smtClean="0"/>
              <a:t>E’ preferibile minuscolo</a:t>
            </a:r>
          </a:p>
          <a:p>
            <a:r>
              <a:rPr lang="it-IT" dirty="0" smtClean="0"/>
              <a:t>HTML è non posizionale:</a:t>
            </a:r>
          </a:p>
          <a:p>
            <a:pPr lvl="1"/>
            <a:r>
              <a:rPr lang="it-IT" dirty="0" smtClean="0"/>
              <a:t>è possibile, ma sconsigliato,scrivere tutto il codice di una pagina su di una sola linea;</a:t>
            </a:r>
          </a:p>
          <a:p>
            <a:pPr lvl="1"/>
            <a:r>
              <a:rPr lang="it-IT" dirty="0" smtClean="0"/>
              <a:t>andare a capo nel file html non significa andare a capo nella pagina;</a:t>
            </a:r>
          </a:p>
          <a:p>
            <a:pPr lvl="1"/>
            <a:r>
              <a:rPr lang="it-IT" dirty="0" smtClean="0"/>
              <a:t>non è possibile utilizzare il carattere spazio per allineare parti di testo</a:t>
            </a:r>
          </a:p>
          <a:p>
            <a:r>
              <a:rPr lang="it-IT" dirty="0" smtClean="0"/>
              <a:t>Come qualificatori di testo è indifferente utilizzare le apici singole o doppie</a:t>
            </a:r>
            <a:br>
              <a:rPr lang="it-IT" dirty="0" smtClean="0"/>
            </a:br>
            <a:r>
              <a:rPr lang="it-IT" dirty="0" smtClean="0"/>
              <a:t>E’ preferibile usare le doppie apici</a:t>
            </a:r>
          </a:p>
          <a:p>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TAG</a:t>
            </a:r>
            <a:endParaRPr lang="it-IT" dirty="0"/>
          </a:p>
        </p:txBody>
      </p:sp>
      <p:sp>
        <p:nvSpPr>
          <p:cNvPr id="3" name="Segnaposto contenuto 2"/>
          <p:cNvSpPr>
            <a:spLocks noGrp="1"/>
          </p:cNvSpPr>
          <p:nvPr>
            <p:ph sz="quarter" idx="1"/>
          </p:nvPr>
        </p:nvSpPr>
        <p:spPr/>
        <p:txBody>
          <a:bodyPr/>
          <a:lstStyle/>
          <a:p>
            <a:pPr>
              <a:lnSpc>
                <a:spcPct val="80000"/>
              </a:lnSpc>
            </a:pPr>
            <a:r>
              <a:rPr lang="it-IT" sz="2000" dirty="0" smtClean="0"/>
              <a:t>I comandi (marcatori, </a:t>
            </a:r>
            <a:r>
              <a:rPr lang="it-IT" sz="2000" dirty="0" err="1" smtClean="0"/>
              <a:t>tag</a:t>
            </a:r>
            <a:r>
              <a:rPr lang="it-IT" sz="2000" dirty="0" smtClean="0"/>
              <a:t>) hanno una forma sintattica particolare</a:t>
            </a:r>
            <a:br>
              <a:rPr lang="it-IT" sz="2000" dirty="0" smtClean="0"/>
            </a:br>
            <a:r>
              <a:rPr lang="it-IT" sz="2000" b="1" dirty="0" smtClean="0"/>
              <a:t>&lt;</a:t>
            </a:r>
            <a:r>
              <a:rPr lang="it-IT" sz="2000" b="1" dirty="0" err="1" smtClean="0"/>
              <a:t>tag</a:t>
            </a:r>
            <a:r>
              <a:rPr lang="it-IT" sz="2000" b="1" dirty="0" smtClean="0"/>
              <a:t>&gt;</a:t>
            </a:r>
            <a:r>
              <a:rPr lang="it-IT" sz="2000" dirty="0" smtClean="0"/>
              <a:t>informazioni</a:t>
            </a:r>
            <a:r>
              <a:rPr lang="it-IT" sz="2000" b="1" dirty="0" smtClean="0"/>
              <a:t>&lt;/</a:t>
            </a:r>
            <a:r>
              <a:rPr lang="it-IT" sz="2000" b="1" dirty="0" err="1" smtClean="0"/>
              <a:t>tag</a:t>
            </a:r>
            <a:r>
              <a:rPr lang="it-IT" sz="2000" b="1" dirty="0" smtClean="0"/>
              <a:t>&gt;</a:t>
            </a:r>
            <a:endParaRPr lang="it-IT" sz="2000" dirty="0" smtClean="0"/>
          </a:p>
          <a:p>
            <a:pPr>
              <a:lnSpc>
                <a:spcPct val="80000"/>
              </a:lnSpc>
            </a:pPr>
            <a:endParaRPr lang="it-IT" sz="2000" dirty="0" smtClean="0"/>
          </a:p>
          <a:p>
            <a:pPr>
              <a:lnSpc>
                <a:spcPct val="80000"/>
              </a:lnSpc>
            </a:pPr>
            <a:r>
              <a:rPr lang="it-IT" sz="2000" dirty="0" smtClean="0"/>
              <a:t>Le informazioni tra &lt;</a:t>
            </a:r>
            <a:r>
              <a:rPr lang="it-IT" sz="2000" dirty="0" err="1" smtClean="0"/>
              <a:t>tag</a:t>
            </a:r>
            <a:r>
              <a:rPr lang="it-IT" sz="2000" dirty="0" smtClean="0"/>
              <a:t>&gt; e &lt;/</a:t>
            </a:r>
            <a:r>
              <a:rPr lang="it-IT" sz="2000" dirty="0" err="1" smtClean="0"/>
              <a:t>tag</a:t>
            </a:r>
            <a:r>
              <a:rPr lang="it-IT" sz="2000" dirty="0" smtClean="0"/>
              <a:t>&gt; devono essere trattate secondo quanto stabilito dal comando stesso</a:t>
            </a:r>
          </a:p>
          <a:p>
            <a:pPr lvl="1">
              <a:lnSpc>
                <a:spcPct val="80000"/>
              </a:lnSpc>
            </a:pPr>
            <a:r>
              <a:rPr lang="it-IT" sz="1800" dirty="0" smtClean="0"/>
              <a:t>I </a:t>
            </a:r>
            <a:r>
              <a:rPr lang="it-IT" sz="1800" dirty="0" err="1" smtClean="0"/>
              <a:t>tag</a:t>
            </a:r>
            <a:r>
              <a:rPr lang="it-IT" sz="1800" dirty="0" smtClean="0"/>
              <a:t> hanno nomi mnemonici</a:t>
            </a:r>
          </a:p>
          <a:p>
            <a:pPr lvl="1">
              <a:lnSpc>
                <a:spcPct val="80000"/>
              </a:lnSpc>
            </a:pPr>
            <a:r>
              <a:rPr lang="it-IT" sz="1800" dirty="0" smtClean="0"/>
              <a:t>Esistono degli </a:t>
            </a:r>
            <a:r>
              <a:rPr lang="it-IT" sz="1800" dirty="0" err="1" smtClean="0"/>
              <a:t>editor</a:t>
            </a:r>
            <a:r>
              <a:rPr lang="it-IT" sz="1800" dirty="0" smtClean="0"/>
              <a:t> che assistono nella creazione delle pagine</a:t>
            </a:r>
          </a:p>
          <a:p>
            <a:pPr>
              <a:lnSpc>
                <a:spcPct val="80000"/>
              </a:lnSpc>
            </a:pPr>
            <a:endParaRPr lang="it-IT" sz="2000" dirty="0" smtClean="0"/>
          </a:p>
          <a:p>
            <a:pPr>
              <a:lnSpc>
                <a:spcPct val="80000"/>
              </a:lnSpc>
            </a:pPr>
            <a:r>
              <a:rPr lang="it-IT" sz="2000" dirty="0" smtClean="0"/>
              <a:t>I </a:t>
            </a:r>
            <a:r>
              <a:rPr lang="it-IT" sz="2000" dirty="0" err="1" smtClean="0"/>
              <a:t>tag</a:t>
            </a:r>
            <a:r>
              <a:rPr lang="it-IT" sz="2000" dirty="0" smtClean="0"/>
              <a:t> possono avere degli attributi</a:t>
            </a:r>
            <a:br>
              <a:rPr lang="it-IT" sz="2000" dirty="0" smtClean="0"/>
            </a:br>
            <a:r>
              <a:rPr lang="it-IT" sz="2000" dirty="0" smtClean="0"/>
              <a:t>&lt;</a:t>
            </a:r>
            <a:r>
              <a:rPr lang="it-IT" sz="2000" dirty="0" err="1" smtClean="0"/>
              <a:t>tag</a:t>
            </a:r>
            <a:r>
              <a:rPr lang="it-IT" sz="2000" dirty="0" smtClean="0"/>
              <a:t> attr1=“valore1” attr2=“valore2” … &gt;informazioni&lt;/</a:t>
            </a:r>
            <a:r>
              <a:rPr lang="it-IT" sz="2000" dirty="0" err="1" smtClean="0"/>
              <a:t>tag</a:t>
            </a:r>
            <a:r>
              <a:rPr lang="it-IT" sz="2000" dirty="0" smtClean="0"/>
              <a:t>&gt;</a:t>
            </a:r>
          </a:p>
          <a:p>
            <a:pPr>
              <a:lnSpc>
                <a:spcPct val="80000"/>
              </a:lnSpc>
            </a:pPr>
            <a:endParaRPr lang="it-IT" sz="2000" dirty="0" smtClean="0"/>
          </a:p>
          <a:p>
            <a:pPr>
              <a:lnSpc>
                <a:spcPct val="80000"/>
              </a:lnSpc>
            </a:pPr>
            <a:r>
              <a:rPr lang="it-IT" sz="2000" dirty="0" smtClean="0"/>
              <a:t>XHTML:</a:t>
            </a:r>
          </a:p>
          <a:p>
            <a:pPr lvl="1">
              <a:lnSpc>
                <a:spcPct val="80000"/>
              </a:lnSpc>
            </a:pPr>
            <a:r>
              <a:rPr lang="it-IT" sz="1800" dirty="0" smtClean="0"/>
              <a:t>tutti i </a:t>
            </a:r>
            <a:r>
              <a:rPr lang="it-IT" sz="1800" dirty="0" err="1" smtClean="0"/>
              <a:t>tag</a:t>
            </a:r>
            <a:r>
              <a:rPr lang="it-IT" sz="1800" dirty="0" smtClean="0"/>
              <a:t> hanno sempre una forma di apertura ed una di chiusura</a:t>
            </a:r>
          </a:p>
          <a:p>
            <a:pPr lvl="1">
              <a:lnSpc>
                <a:spcPct val="80000"/>
              </a:lnSpc>
            </a:pPr>
            <a:r>
              <a:rPr lang="it-IT" sz="1800" dirty="0" smtClean="0"/>
              <a:t>qualora un </a:t>
            </a:r>
            <a:r>
              <a:rPr lang="it-IT" sz="1800" dirty="0" err="1" smtClean="0"/>
              <a:t>tag</a:t>
            </a:r>
            <a:r>
              <a:rPr lang="it-IT" sz="1800" dirty="0" smtClean="0"/>
              <a:t> non ha forma di chiusura esso va scritto nella forma</a:t>
            </a:r>
            <a:br>
              <a:rPr lang="it-IT" sz="1800" dirty="0" smtClean="0"/>
            </a:br>
            <a:r>
              <a:rPr lang="it-IT" sz="1800" b="1" dirty="0" smtClean="0"/>
              <a:t>&lt;</a:t>
            </a:r>
            <a:r>
              <a:rPr lang="it-IT" sz="1800" b="1" dirty="0" err="1" smtClean="0"/>
              <a:t>tag</a:t>
            </a:r>
            <a:r>
              <a:rPr lang="it-IT" sz="1800" b="1" dirty="0" smtClean="0"/>
              <a:t> attr1=“valore” … /&gt;</a:t>
            </a:r>
          </a:p>
          <a:p>
            <a:pPr lvl="1">
              <a:lnSpc>
                <a:spcPct val="80000"/>
              </a:lnSpc>
            </a:pPr>
            <a:r>
              <a:rPr lang="it-IT" sz="1800" dirty="0" smtClean="0"/>
              <a:t>I valori degli attributi vanno scritti sempre fra doppie apici</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INTESTAZIONE</a:t>
            </a:r>
            <a:endParaRPr lang="it-IT" dirty="0"/>
          </a:p>
        </p:txBody>
      </p:sp>
      <p:sp>
        <p:nvSpPr>
          <p:cNvPr id="3" name="Segnaposto contenuto 2"/>
          <p:cNvSpPr>
            <a:spLocks noGrp="1"/>
          </p:cNvSpPr>
          <p:nvPr>
            <p:ph sz="quarter" idx="1"/>
          </p:nvPr>
        </p:nvSpPr>
        <p:spPr/>
        <p:txBody>
          <a:bodyPr/>
          <a:lstStyle/>
          <a:p>
            <a:pPr>
              <a:lnSpc>
                <a:spcPct val="80000"/>
              </a:lnSpc>
            </a:pPr>
            <a:r>
              <a:rPr lang="it-IT" sz="1800" dirty="0" smtClean="0"/>
              <a:t>Un documento HTML è costituito da due parti</a:t>
            </a:r>
            <a:br>
              <a:rPr lang="it-IT" sz="1800" dirty="0" smtClean="0"/>
            </a:br>
            <a:r>
              <a:rPr lang="it-IT" sz="1800" b="1" dirty="0" smtClean="0"/>
              <a:t>&lt;html&gt;</a:t>
            </a:r>
            <a:br>
              <a:rPr lang="it-IT" sz="1800" b="1" dirty="0" smtClean="0"/>
            </a:br>
            <a:r>
              <a:rPr lang="it-IT" sz="1800" b="1" dirty="0" smtClean="0"/>
              <a:t>	&lt;head&gt;</a:t>
            </a:r>
            <a:br>
              <a:rPr lang="it-IT" sz="1800" b="1" dirty="0" smtClean="0"/>
            </a:br>
            <a:r>
              <a:rPr lang="it-IT" sz="1800" b="1" dirty="0" smtClean="0"/>
              <a:t>		</a:t>
            </a:r>
            <a:r>
              <a:rPr lang="it-IT" sz="1800" dirty="0" smtClean="0"/>
              <a:t>descrizione delle caratteristiche del documento</a:t>
            </a:r>
            <a:br>
              <a:rPr lang="it-IT" sz="1800" dirty="0" smtClean="0"/>
            </a:br>
            <a:r>
              <a:rPr lang="it-IT" sz="1800" dirty="0" smtClean="0"/>
              <a:t>	</a:t>
            </a:r>
            <a:r>
              <a:rPr lang="it-IT" sz="1800" b="1" dirty="0" smtClean="0"/>
              <a:t>&lt;/head&gt;</a:t>
            </a:r>
            <a:br>
              <a:rPr lang="it-IT" sz="1800" b="1" dirty="0" smtClean="0"/>
            </a:br>
            <a:r>
              <a:rPr lang="it-IT" sz="1800" b="1" dirty="0" smtClean="0"/>
              <a:t/>
            </a:r>
            <a:br>
              <a:rPr lang="it-IT" sz="1800" b="1" dirty="0" smtClean="0"/>
            </a:br>
            <a:r>
              <a:rPr lang="it-IT" sz="1800" b="1" dirty="0" smtClean="0"/>
              <a:t>	&lt;body&gt;</a:t>
            </a:r>
            <a:br>
              <a:rPr lang="it-IT" sz="1800" b="1" dirty="0" smtClean="0"/>
            </a:br>
            <a:r>
              <a:rPr lang="it-IT" sz="1800" b="1" dirty="0" smtClean="0"/>
              <a:t>		</a:t>
            </a:r>
            <a:r>
              <a:rPr lang="it-IT" sz="1800" dirty="0" smtClean="0"/>
              <a:t>documento vero e proprio</a:t>
            </a:r>
            <a:br>
              <a:rPr lang="it-IT" sz="1800" dirty="0" smtClean="0"/>
            </a:br>
            <a:r>
              <a:rPr lang="it-IT" sz="1800" dirty="0" smtClean="0"/>
              <a:t>	</a:t>
            </a:r>
            <a:r>
              <a:rPr lang="it-IT" sz="1800" b="1" dirty="0" smtClean="0"/>
              <a:t>&lt;/body&gt;</a:t>
            </a:r>
            <a:br>
              <a:rPr lang="it-IT" sz="1800" b="1" dirty="0" smtClean="0"/>
            </a:br>
            <a:r>
              <a:rPr lang="it-IT" sz="1800" b="1" dirty="0" smtClean="0"/>
              <a:t>&lt;/html&gt;</a:t>
            </a:r>
          </a:p>
          <a:p>
            <a:pPr>
              <a:lnSpc>
                <a:spcPct val="80000"/>
              </a:lnSpc>
            </a:pPr>
            <a:endParaRPr lang="it-IT" sz="1800" b="1" dirty="0" smtClean="0"/>
          </a:p>
          <a:p>
            <a:pPr>
              <a:lnSpc>
                <a:spcPct val="80000"/>
              </a:lnSpc>
            </a:pPr>
            <a:r>
              <a:rPr lang="it-IT" sz="1800" b="1" dirty="0" smtClean="0"/>
              <a:t>head:</a:t>
            </a:r>
            <a:br>
              <a:rPr lang="it-IT" sz="1800" b="1" dirty="0" smtClean="0"/>
            </a:br>
            <a:r>
              <a:rPr lang="it-IT" sz="1800" dirty="0" smtClean="0"/>
              <a:t>la parte fondamentale è il titolo del documento che verrà visualizzato come titolo nella finestra del browser poiché il titolo viene usato anche per costruire gli indici automatici usati dai motori di ricerca è importante che esso sia significativo.</a:t>
            </a:r>
          </a:p>
          <a:p>
            <a:pPr>
              <a:lnSpc>
                <a:spcPct val="80000"/>
              </a:lnSpc>
            </a:pPr>
            <a:endParaRPr lang="it-IT" sz="1800" dirty="0" smtClean="0"/>
          </a:p>
          <a:p>
            <a:pPr>
              <a:lnSpc>
                <a:spcPct val="80000"/>
              </a:lnSpc>
            </a:pPr>
            <a:r>
              <a:rPr lang="it-IT" sz="1800" dirty="0" smtClean="0"/>
              <a:t>Esempio</a:t>
            </a:r>
            <a:br>
              <a:rPr lang="it-IT" sz="1800" dirty="0" smtClean="0"/>
            </a:br>
            <a:r>
              <a:rPr lang="it-IT" sz="1800" dirty="0" smtClean="0"/>
              <a:t>  &lt;head&gt;</a:t>
            </a:r>
            <a:br>
              <a:rPr lang="it-IT" sz="1800" dirty="0" smtClean="0"/>
            </a:br>
            <a:r>
              <a:rPr lang="it-IT" sz="1800" dirty="0" smtClean="0"/>
              <a:t>    &lt;</a:t>
            </a:r>
            <a:r>
              <a:rPr lang="it-IT" sz="1800" dirty="0" err="1" smtClean="0"/>
              <a:t>title</a:t>
            </a:r>
            <a:r>
              <a:rPr lang="it-IT" sz="1800" dirty="0" smtClean="0"/>
              <a:t>&gt;Corso di laurea in Lingue per la comunicazione commerciale</a:t>
            </a:r>
            <a:r>
              <a:rPr lang="en-GB" sz="1800" dirty="0" smtClean="0"/>
              <a:t>&lt;/title&gt;</a:t>
            </a:r>
            <a:br>
              <a:rPr lang="en-GB" sz="1800" dirty="0" smtClean="0"/>
            </a:br>
            <a:r>
              <a:rPr lang="en-GB" sz="1800" dirty="0" smtClean="0"/>
              <a:t>  &lt;/head&gt;</a:t>
            </a:r>
            <a:endParaRPr lang="it-IT" sz="1800" dirty="0" smtClean="0"/>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CORPO </a:t>
            </a:r>
            <a:r>
              <a:rPr lang="it-IT" dirty="0" err="1" smtClean="0"/>
              <a:t>DI</a:t>
            </a:r>
            <a:r>
              <a:rPr lang="it-IT" dirty="0" smtClean="0"/>
              <a:t> HTML</a:t>
            </a:r>
            <a:endParaRPr lang="it-IT" dirty="0"/>
          </a:p>
        </p:txBody>
      </p:sp>
      <p:sp>
        <p:nvSpPr>
          <p:cNvPr id="3" name="Segnaposto contenuto 2"/>
          <p:cNvSpPr>
            <a:spLocks noGrp="1"/>
          </p:cNvSpPr>
          <p:nvPr>
            <p:ph sz="quarter" idx="1"/>
          </p:nvPr>
        </p:nvSpPr>
        <p:spPr/>
        <p:txBody>
          <a:bodyPr/>
          <a:lstStyle/>
          <a:p>
            <a:pPr>
              <a:lnSpc>
                <a:spcPct val="80000"/>
              </a:lnSpc>
            </a:pPr>
            <a:r>
              <a:rPr lang="it-IT" sz="1600" b="1" dirty="0" smtClean="0"/>
              <a:t>Corpo:</a:t>
            </a:r>
            <a:br>
              <a:rPr lang="it-IT" sz="1600" b="1" dirty="0" smtClean="0"/>
            </a:br>
            <a:r>
              <a:rPr lang="it-IT" sz="1600" dirty="0" smtClean="0"/>
              <a:t>contiene il documento (pagina) vero e proprio d</a:t>
            </a:r>
            <a:r>
              <a:rPr lang="it-IT" sz="1600" b="1" dirty="0" smtClean="0"/>
              <a:t>ocumento di testo</a:t>
            </a:r>
            <a:br>
              <a:rPr lang="it-IT" sz="1600" b="1" dirty="0" smtClean="0"/>
            </a:br>
            <a:r>
              <a:rPr lang="it-IT" sz="1600" dirty="0" smtClean="0"/>
              <a:t>Il testo può essere inserito liberamente nella parte body e verrà visualizzato secondo le direttive di formattazione.</a:t>
            </a:r>
          </a:p>
          <a:p>
            <a:pPr>
              <a:lnSpc>
                <a:spcPct val="80000"/>
              </a:lnSpc>
            </a:pPr>
            <a:endParaRPr lang="it-IT" sz="1600" b="1" dirty="0" smtClean="0"/>
          </a:p>
          <a:p>
            <a:pPr>
              <a:lnSpc>
                <a:spcPct val="80000"/>
              </a:lnSpc>
            </a:pPr>
            <a:r>
              <a:rPr lang="it-IT" sz="1600" b="1" dirty="0" smtClean="0"/>
              <a:t>Intestazioni: </a:t>
            </a:r>
            <a:r>
              <a:rPr lang="it-IT" sz="1600" dirty="0" smtClean="0"/>
              <a:t>permettono di indicare quali parti di testo vengono usate come titoli</a:t>
            </a:r>
          </a:p>
          <a:p>
            <a:pPr>
              <a:lnSpc>
                <a:spcPct val="80000"/>
              </a:lnSpc>
            </a:pPr>
            <a:r>
              <a:rPr lang="it-IT" sz="1600" b="1" dirty="0" smtClean="0"/>
              <a:t>Esempio </a:t>
            </a:r>
            <a:br>
              <a:rPr lang="it-IT" sz="1600" b="1" dirty="0" smtClean="0"/>
            </a:br>
            <a:r>
              <a:rPr lang="it-IT" sz="1600" b="1" dirty="0" smtClean="0"/>
              <a:t>&lt;h1&gt; </a:t>
            </a:r>
            <a:r>
              <a:rPr lang="it-IT" sz="1600" dirty="0" smtClean="0"/>
              <a:t>titolo1 </a:t>
            </a:r>
            <a:r>
              <a:rPr lang="it-IT" sz="1600" b="1" dirty="0" smtClean="0"/>
              <a:t>&lt;/h1&gt;</a:t>
            </a:r>
            <a:br>
              <a:rPr lang="it-IT" sz="1600" b="1" dirty="0" smtClean="0"/>
            </a:br>
            <a:r>
              <a:rPr lang="it-IT" sz="1600" dirty="0" smtClean="0"/>
              <a:t>...</a:t>
            </a:r>
            <a:br>
              <a:rPr lang="it-IT" sz="1600" dirty="0" smtClean="0"/>
            </a:br>
            <a:r>
              <a:rPr lang="it-IT" sz="1600" b="1" dirty="0" smtClean="0"/>
              <a:t>&lt;h6&gt; </a:t>
            </a:r>
            <a:r>
              <a:rPr lang="it-IT" sz="1600" dirty="0" smtClean="0"/>
              <a:t>titolo6 </a:t>
            </a:r>
            <a:r>
              <a:rPr lang="it-IT" sz="1600" b="1" dirty="0" smtClean="0"/>
              <a:t>&lt;/h6&gt;</a:t>
            </a:r>
            <a:endParaRPr lang="it-IT" sz="1600" dirty="0" smtClean="0"/>
          </a:p>
          <a:p>
            <a:pPr>
              <a:lnSpc>
                <a:spcPct val="80000"/>
              </a:lnSpc>
            </a:pPr>
            <a:endParaRPr lang="it-IT" sz="1600" dirty="0" smtClean="0"/>
          </a:p>
          <a:p>
            <a:pPr>
              <a:lnSpc>
                <a:spcPct val="80000"/>
              </a:lnSpc>
            </a:pPr>
            <a:r>
              <a:rPr lang="it-IT" sz="1600" dirty="0" smtClean="0"/>
              <a:t>Nota:</a:t>
            </a:r>
          </a:p>
          <a:p>
            <a:pPr lvl="1">
              <a:lnSpc>
                <a:spcPct val="80000"/>
              </a:lnSpc>
            </a:pPr>
            <a:r>
              <a:rPr lang="it-IT" sz="1400" dirty="0" smtClean="0"/>
              <a:t>H1, ..., H6 sono usati anche per controllare le dimensioni dei caratteri:</a:t>
            </a:r>
            <a:br>
              <a:rPr lang="it-IT" sz="1400" dirty="0" smtClean="0"/>
            </a:br>
            <a:r>
              <a:rPr lang="it-IT" sz="1400" dirty="0" smtClean="0"/>
              <a:t>H1 corrisponde a caratteri grandi, ..., H6 a caratteri piccoli</a:t>
            </a:r>
          </a:p>
          <a:p>
            <a:pPr lvl="1">
              <a:lnSpc>
                <a:spcPct val="80000"/>
              </a:lnSpc>
            </a:pPr>
            <a:r>
              <a:rPr lang="it-IT" sz="1400" dirty="0" smtClean="0"/>
              <a:t>I </a:t>
            </a:r>
            <a:r>
              <a:rPr lang="it-IT" sz="1400" dirty="0" err="1" smtClean="0"/>
              <a:t>tag</a:t>
            </a:r>
            <a:r>
              <a:rPr lang="it-IT" sz="1400" dirty="0" smtClean="0"/>
              <a:t> </a:t>
            </a:r>
            <a:r>
              <a:rPr lang="it-IT" sz="1400" dirty="0" err="1" smtClean="0"/>
              <a:t>h*</a:t>
            </a:r>
            <a:r>
              <a:rPr lang="it-IT" sz="1400" dirty="0" smtClean="0"/>
              <a:t> hanno anche valore semantico per i motori di ricerca</a:t>
            </a:r>
          </a:p>
          <a:p>
            <a:pPr>
              <a:lnSpc>
                <a:spcPct val="80000"/>
              </a:lnSpc>
            </a:pPr>
            <a:endParaRPr lang="it-IT" sz="1600" b="1" dirty="0" smtClean="0"/>
          </a:p>
          <a:p>
            <a:pPr>
              <a:lnSpc>
                <a:spcPct val="80000"/>
              </a:lnSpc>
            </a:pPr>
            <a:r>
              <a:rPr lang="it-IT" sz="1600" b="1" dirty="0" smtClean="0"/>
              <a:t>Andare a capo</a:t>
            </a:r>
          </a:p>
          <a:p>
            <a:pPr lvl="1">
              <a:lnSpc>
                <a:spcPct val="80000"/>
              </a:lnSpc>
            </a:pPr>
            <a:r>
              <a:rPr lang="it-IT" sz="1400" b="1" dirty="0" smtClean="0"/>
              <a:t>&lt;</a:t>
            </a:r>
            <a:r>
              <a:rPr lang="it-IT" sz="1400" b="1" dirty="0" err="1" smtClean="0"/>
              <a:t>br</a:t>
            </a:r>
            <a:r>
              <a:rPr lang="it-IT" sz="1400" b="1" dirty="0" smtClean="0"/>
              <a:t>/&gt; </a:t>
            </a:r>
            <a:r>
              <a:rPr lang="it-IT" sz="1400" dirty="0" smtClean="0"/>
              <a:t>a capo</a:t>
            </a:r>
          </a:p>
          <a:p>
            <a:pPr lvl="1">
              <a:lnSpc>
                <a:spcPct val="80000"/>
              </a:lnSpc>
            </a:pPr>
            <a:r>
              <a:rPr lang="it-IT" sz="1400" b="1" dirty="0" smtClean="0"/>
              <a:t>&lt;p&gt;…&lt;/p&gt; </a:t>
            </a:r>
            <a:r>
              <a:rPr lang="it-IT" sz="1400" dirty="0" smtClean="0"/>
              <a:t>paragrafo</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pPr>
              <a:lnSpc>
                <a:spcPct val="80000"/>
              </a:lnSpc>
              <a:buFontTx/>
              <a:buNone/>
            </a:pPr>
            <a:r>
              <a:rPr lang="it-IT" sz="2000" b="1" dirty="0" smtClean="0">
                <a:latin typeface="Courier New" pitchFamily="49" charset="0"/>
              </a:rPr>
              <a:t>&lt;html&gt;</a:t>
            </a:r>
          </a:p>
          <a:p>
            <a:pPr>
              <a:lnSpc>
                <a:spcPct val="80000"/>
              </a:lnSpc>
              <a:buFontTx/>
              <a:buNone/>
            </a:pPr>
            <a:r>
              <a:rPr lang="it-IT" sz="2000" b="1" dirty="0" smtClean="0">
                <a:latin typeface="Courier New" pitchFamily="49" charset="0"/>
              </a:rPr>
              <a:t>  &lt;head&gt;</a:t>
            </a:r>
          </a:p>
          <a:p>
            <a:pPr>
              <a:lnSpc>
                <a:spcPct val="80000"/>
              </a:lnSpc>
              <a:buFontTx/>
              <a:buNone/>
            </a:pPr>
            <a:r>
              <a:rPr lang="it-IT" sz="2000" b="1" dirty="0" smtClean="0">
                <a:latin typeface="Courier New" pitchFamily="49" charset="0"/>
              </a:rPr>
              <a:t>    &lt;</a:t>
            </a:r>
            <a:r>
              <a:rPr lang="it-IT" sz="2000" b="1" dirty="0" err="1" smtClean="0">
                <a:latin typeface="Courier New" pitchFamily="49" charset="0"/>
              </a:rPr>
              <a:t>title</a:t>
            </a:r>
            <a:r>
              <a:rPr lang="it-IT" sz="2000" b="1" dirty="0" smtClean="0">
                <a:latin typeface="Courier New" pitchFamily="49" charset="0"/>
              </a:rPr>
              <a:t>&gt;Esempio01: </a:t>
            </a:r>
            <a:r>
              <a:rPr lang="it-IT" sz="2000" b="1" dirty="0" err="1" smtClean="0">
                <a:latin typeface="Courier New" pitchFamily="49" charset="0"/>
              </a:rPr>
              <a:t>Hello</a:t>
            </a:r>
            <a:r>
              <a:rPr lang="it-IT" sz="2000" b="1" dirty="0" smtClean="0">
                <a:latin typeface="Courier New" pitchFamily="49" charset="0"/>
              </a:rPr>
              <a:t> world!&lt;/</a:t>
            </a:r>
            <a:r>
              <a:rPr lang="it-IT" sz="2000" b="1" dirty="0" err="1" smtClean="0">
                <a:latin typeface="Courier New" pitchFamily="49" charset="0"/>
              </a:rPr>
              <a:t>title</a:t>
            </a:r>
            <a:r>
              <a:rPr lang="it-IT" sz="2000" b="1" dirty="0" smtClean="0">
                <a:latin typeface="Courier New" pitchFamily="49" charset="0"/>
              </a:rPr>
              <a:t>&gt;</a:t>
            </a:r>
          </a:p>
          <a:p>
            <a:pPr>
              <a:lnSpc>
                <a:spcPct val="80000"/>
              </a:lnSpc>
              <a:buFontTx/>
              <a:buNone/>
            </a:pPr>
            <a:r>
              <a:rPr lang="it-IT" sz="2000" b="1" dirty="0" smtClean="0">
                <a:latin typeface="Courier New" pitchFamily="49" charset="0"/>
              </a:rPr>
              <a:t>  &lt;/head&gt;</a:t>
            </a:r>
          </a:p>
          <a:p>
            <a:pPr>
              <a:lnSpc>
                <a:spcPct val="80000"/>
              </a:lnSpc>
              <a:buFontTx/>
              <a:buNone/>
            </a:pPr>
            <a:r>
              <a:rPr lang="it-IT" sz="2000" b="1" dirty="0" smtClean="0">
                <a:latin typeface="Courier New" pitchFamily="49" charset="0"/>
              </a:rPr>
              <a:t>  &lt;body&gt;</a:t>
            </a:r>
          </a:p>
          <a:p>
            <a:pPr>
              <a:lnSpc>
                <a:spcPct val="80000"/>
              </a:lnSpc>
              <a:buFontTx/>
              <a:buNone/>
            </a:pPr>
            <a:r>
              <a:rPr lang="it-IT" sz="2000" b="1" dirty="0" smtClean="0">
                <a:latin typeface="Courier New" pitchFamily="49" charset="0"/>
              </a:rPr>
              <a:t>    Questa è la mia prima pagina web&lt;</a:t>
            </a:r>
            <a:r>
              <a:rPr lang="it-IT" sz="2000" b="1" dirty="0" err="1" smtClean="0">
                <a:latin typeface="Courier New" pitchFamily="49" charset="0"/>
              </a:rPr>
              <a:t>br</a:t>
            </a:r>
            <a:r>
              <a:rPr lang="it-IT" sz="2000" b="1" dirty="0" smtClean="0">
                <a:latin typeface="Courier New" pitchFamily="49" charset="0"/>
              </a:rPr>
              <a:t>/&gt;</a:t>
            </a:r>
          </a:p>
          <a:p>
            <a:pPr>
              <a:lnSpc>
                <a:spcPct val="80000"/>
              </a:lnSpc>
              <a:buFontTx/>
              <a:buNone/>
            </a:pPr>
            <a:r>
              <a:rPr lang="it-IT" sz="2000" b="1" dirty="0" smtClean="0">
                <a:latin typeface="Courier New" pitchFamily="49" charset="0"/>
              </a:rPr>
              <a:t>    &lt;p&gt;</a:t>
            </a:r>
            <a:br>
              <a:rPr lang="it-IT" sz="2000" b="1" dirty="0" smtClean="0">
                <a:latin typeface="Courier New" pitchFamily="49" charset="0"/>
              </a:rPr>
            </a:br>
            <a:r>
              <a:rPr lang="it-IT" sz="2000" b="1" dirty="0" smtClean="0">
                <a:latin typeface="Courier New" pitchFamily="49" charset="0"/>
              </a:rPr>
              <a:t>    Giuro solennemente di &lt;b&gt;non dire mai&lt;/b&gt;</a:t>
            </a:r>
          </a:p>
          <a:p>
            <a:pPr>
              <a:lnSpc>
                <a:spcPct val="80000"/>
              </a:lnSpc>
              <a:buFontTx/>
              <a:buNone/>
            </a:pPr>
            <a:r>
              <a:rPr lang="it-IT" sz="2000" b="1" dirty="0" smtClean="0">
                <a:latin typeface="Courier New" pitchFamily="49" charset="0"/>
              </a:rPr>
              <a:t>      nella mia vita che HTML </a:t>
            </a:r>
            <a:r>
              <a:rPr lang="it-IT" sz="2000" b="1" dirty="0" err="1" smtClean="0">
                <a:latin typeface="Courier New" pitchFamily="49" charset="0"/>
              </a:rPr>
              <a:t>&amp;egrave</a:t>
            </a:r>
            <a:r>
              <a:rPr lang="it-IT" sz="2000" b="1" dirty="0" smtClean="0">
                <a:latin typeface="Courier New" pitchFamily="49" charset="0"/>
              </a:rPr>
              <a:t>; un linguaggio</a:t>
            </a:r>
          </a:p>
          <a:p>
            <a:pPr>
              <a:lnSpc>
                <a:spcPct val="80000"/>
              </a:lnSpc>
              <a:buFontTx/>
              <a:buNone/>
            </a:pPr>
            <a:r>
              <a:rPr lang="it-IT" sz="2000" b="1" dirty="0" smtClean="0">
                <a:latin typeface="Courier New" pitchFamily="49" charset="0"/>
              </a:rPr>
              <a:t>      di programmazione.&lt;</a:t>
            </a:r>
            <a:r>
              <a:rPr lang="it-IT" sz="2000" b="1" dirty="0" err="1" smtClean="0">
                <a:latin typeface="Courier New" pitchFamily="49" charset="0"/>
              </a:rPr>
              <a:t>br</a:t>
            </a:r>
            <a:r>
              <a:rPr lang="it-IT" sz="2000" b="1" dirty="0" smtClean="0">
                <a:latin typeface="Courier New" pitchFamily="49" charset="0"/>
              </a:rPr>
              <a:t>/&gt;</a:t>
            </a:r>
            <a:br>
              <a:rPr lang="it-IT" sz="2000" b="1" dirty="0" smtClean="0">
                <a:latin typeface="Courier New" pitchFamily="49" charset="0"/>
              </a:rPr>
            </a:br>
            <a:r>
              <a:rPr lang="it-IT" sz="2000" b="1" dirty="0" smtClean="0">
                <a:latin typeface="Courier New" pitchFamily="49" charset="0"/>
              </a:rPr>
              <a:t>  &lt;/p&gt;</a:t>
            </a:r>
          </a:p>
          <a:p>
            <a:pPr>
              <a:lnSpc>
                <a:spcPct val="80000"/>
              </a:lnSpc>
              <a:buFontTx/>
              <a:buNone/>
            </a:pPr>
            <a:r>
              <a:rPr lang="it-IT" sz="2000" b="1" dirty="0" smtClean="0">
                <a:latin typeface="Courier New" pitchFamily="49" charset="0"/>
              </a:rPr>
              <a:t>  &lt;/body&gt;</a:t>
            </a:r>
          </a:p>
          <a:p>
            <a:pPr>
              <a:lnSpc>
                <a:spcPct val="80000"/>
              </a:lnSpc>
              <a:buFontTx/>
              <a:buNone/>
            </a:pPr>
            <a:r>
              <a:rPr lang="it-IT" sz="2000" b="1" dirty="0" smtClean="0">
                <a:latin typeface="Courier New" pitchFamily="49" charset="0"/>
              </a:rPr>
              <a:t>&lt;/html&gt;</a:t>
            </a:r>
            <a:endParaRPr lang="it-IT"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INTRODUZIONE AD HTML5</a:t>
            </a:r>
            <a:endParaRPr lang="it-IT" dirty="0"/>
          </a:p>
        </p:txBody>
      </p:sp>
      <p:sp>
        <p:nvSpPr>
          <p:cNvPr id="3" name="Segnaposto contenuto 2"/>
          <p:cNvSpPr>
            <a:spLocks noGrp="1"/>
          </p:cNvSpPr>
          <p:nvPr>
            <p:ph sz="quarter" idx="1"/>
          </p:nvPr>
        </p:nvSpPr>
        <p:spPr/>
        <p:txBody>
          <a:bodyPr/>
          <a:lstStyle/>
          <a:p>
            <a:r>
              <a:rPr lang="it-IT" dirty="0" smtClean="0"/>
              <a:t>Gli elementi di HTML5 si dividono in tre categorie</a:t>
            </a:r>
          </a:p>
          <a:p>
            <a:pPr lvl="1"/>
            <a:r>
              <a:rPr lang="it-IT" dirty="0" smtClean="0"/>
              <a:t>Normali</a:t>
            </a:r>
          </a:p>
          <a:p>
            <a:pPr lvl="1"/>
            <a:r>
              <a:rPr lang="it-IT" dirty="0" smtClean="0"/>
              <a:t>Vuoti</a:t>
            </a:r>
          </a:p>
          <a:p>
            <a:pPr lvl="1"/>
            <a:r>
              <a:rPr lang="it-IT" dirty="0" smtClean="0"/>
              <a:t>Provenienti da altri </a:t>
            </a:r>
            <a:r>
              <a:rPr lang="it-IT" dirty="0" err="1" smtClean="0"/>
              <a:t>namespaces</a:t>
            </a:r>
            <a:endParaRPr lang="it-IT" dirty="0" smtClean="0"/>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ELEMENTI VUOTI</a:t>
            </a:r>
            <a:endParaRPr lang="it-IT" dirty="0"/>
          </a:p>
        </p:txBody>
      </p:sp>
      <p:sp>
        <p:nvSpPr>
          <p:cNvPr id="3" name="Segnaposto contenuto 2"/>
          <p:cNvSpPr>
            <a:spLocks noGrp="1"/>
          </p:cNvSpPr>
          <p:nvPr>
            <p:ph sz="quarter" idx="1"/>
          </p:nvPr>
        </p:nvSpPr>
        <p:spPr/>
        <p:txBody>
          <a:bodyPr/>
          <a:lstStyle/>
          <a:p>
            <a:r>
              <a:rPr lang="it-IT" b="1" dirty="0" smtClean="0"/>
              <a:t>2. Elementi vuoti</a:t>
            </a:r>
            <a:r>
              <a:rPr lang="it-IT" dirty="0" smtClean="0"/>
              <a:t>: gli elementi vuoti sono quelli che non possono avere alcun contenuto. Per questi elementi si utilizza un </a:t>
            </a:r>
            <a:r>
              <a:rPr lang="it-IT" dirty="0" err="1" smtClean="0"/>
              <a:t>tag</a:t>
            </a:r>
            <a:r>
              <a:rPr lang="it-IT" dirty="0" smtClean="0"/>
              <a:t> ‘vuoto’. Essi sono: area, base, </a:t>
            </a:r>
            <a:r>
              <a:rPr lang="it-IT" dirty="0" err="1" smtClean="0"/>
              <a:t>br</a:t>
            </a:r>
            <a:r>
              <a:rPr lang="it-IT" dirty="0" smtClean="0"/>
              <a:t>, col, </a:t>
            </a:r>
            <a:r>
              <a:rPr lang="it-IT" dirty="0" err="1" smtClean="0"/>
              <a:t>command</a:t>
            </a:r>
            <a:r>
              <a:rPr lang="it-IT" dirty="0" smtClean="0"/>
              <a:t>, </a:t>
            </a:r>
            <a:r>
              <a:rPr lang="it-IT" dirty="0" err="1" smtClean="0"/>
              <a:t>embed</a:t>
            </a:r>
            <a:r>
              <a:rPr lang="it-IT" dirty="0" smtClean="0"/>
              <a:t>, </a:t>
            </a:r>
            <a:r>
              <a:rPr lang="it-IT" dirty="0" err="1" smtClean="0"/>
              <a:t>hr</a:t>
            </a:r>
            <a:r>
              <a:rPr lang="it-IT" dirty="0" smtClean="0"/>
              <a:t>, </a:t>
            </a:r>
            <a:r>
              <a:rPr lang="it-IT" dirty="0" err="1" smtClean="0"/>
              <a:t>img</a:t>
            </a:r>
            <a:r>
              <a:rPr lang="it-IT" dirty="0" smtClean="0"/>
              <a:t>, input, </a:t>
            </a:r>
            <a:r>
              <a:rPr lang="it-IT" dirty="0" err="1" smtClean="0"/>
              <a:t>keygen</a:t>
            </a:r>
            <a:r>
              <a:rPr lang="it-IT" dirty="0" smtClean="0"/>
              <a:t>, link, meta, </a:t>
            </a:r>
            <a:r>
              <a:rPr lang="it-IT" dirty="0" err="1" smtClean="0"/>
              <a:t>param</a:t>
            </a:r>
            <a:r>
              <a:rPr lang="it-IT" dirty="0" smtClean="0"/>
              <a:t>, source, </a:t>
            </a:r>
            <a:r>
              <a:rPr lang="it-IT" dirty="0" err="1" smtClean="0"/>
              <a:t>track</a:t>
            </a:r>
            <a:r>
              <a:rPr lang="it-IT" dirty="0" smtClean="0"/>
              <a:t>, </a:t>
            </a:r>
            <a:r>
              <a:rPr lang="it-IT" dirty="0" err="1" smtClean="0"/>
              <a:t>wbr</a:t>
            </a:r>
            <a:r>
              <a:rPr lang="it-IT" dirty="0" smtClean="0"/>
              <a:t>.</a:t>
            </a:r>
          </a:p>
          <a:p>
            <a:pPr lvl="1"/>
            <a:r>
              <a:rPr lang="it-IT" dirty="0" smtClean="0"/>
              <a:t>Per gli elementi vuoti, la chiusura del </a:t>
            </a:r>
            <a:r>
              <a:rPr lang="it-IT" dirty="0" err="1" smtClean="0"/>
              <a:t>tag</a:t>
            </a:r>
            <a:r>
              <a:rPr lang="it-IT" dirty="0" smtClean="0"/>
              <a:t>, </a:t>
            </a:r>
            <a:r>
              <a:rPr lang="it-IT" b="1" dirty="0" smtClean="0"/>
              <a:t>obbligatoria</a:t>
            </a:r>
            <a:r>
              <a:rPr lang="it-IT" dirty="0" smtClean="0"/>
              <a:t> in XHTML, è invece </a:t>
            </a:r>
            <a:r>
              <a:rPr lang="it-IT" b="1" dirty="0" smtClean="0"/>
              <a:t>opzionale</a:t>
            </a:r>
            <a:r>
              <a:rPr lang="it-IT" dirty="0" smtClean="0"/>
              <a:t>. Possiamo dunque definire un </a:t>
            </a:r>
            <a:r>
              <a:rPr lang="it-IT" dirty="0" err="1" smtClean="0"/>
              <a:t>tag</a:t>
            </a:r>
            <a:r>
              <a:rPr lang="it-IT" dirty="0" smtClean="0"/>
              <a:t> &lt;</a:t>
            </a:r>
            <a:r>
              <a:rPr lang="it-IT" dirty="0" err="1" smtClean="0"/>
              <a:t>img</a:t>
            </a:r>
            <a:r>
              <a:rPr lang="it-IT" dirty="0" smtClean="0"/>
              <a:t>&gt; secondo le regole XHTML:</a:t>
            </a:r>
          </a:p>
          <a:p>
            <a:pPr lvl="1"/>
            <a:endParaRPr lang="it-IT" dirty="0" smtClean="0"/>
          </a:p>
          <a:p>
            <a:pPr lvl="1"/>
            <a:r>
              <a:rPr lang="it-IT" dirty="0" smtClean="0"/>
              <a:t>&lt;</a:t>
            </a:r>
            <a:r>
              <a:rPr lang="it-IT" dirty="0" err="1" smtClean="0"/>
              <a:t>img</a:t>
            </a:r>
            <a:r>
              <a:rPr lang="it-IT" dirty="0" smtClean="0"/>
              <a:t> </a:t>
            </a:r>
            <a:r>
              <a:rPr lang="it-IT" dirty="0" err="1" smtClean="0"/>
              <a:t>src=</a:t>
            </a:r>
            <a:r>
              <a:rPr lang="it-IT" dirty="0" smtClean="0"/>
              <a:t>"</a:t>
            </a:r>
            <a:r>
              <a:rPr lang="it-IT" dirty="0" err="1" smtClean="0"/>
              <a:t>immagine.png</a:t>
            </a:r>
            <a:r>
              <a:rPr lang="it-IT" dirty="0" smtClean="0"/>
              <a:t>" </a:t>
            </a:r>
            <a:r>
              <a:rPr lang="it-IT" dirty="0" err="1" smtClean="0"/>
              <a:t>alt=</a:t>
            </a:r>
            <a:r>
              <a:rPr lang="it-IT" dirty="0" smtClean="0"/>
              <a:t>"testo" /&gt;</a:t>
            </a:r>
          </a:p>
          <a:p>
            <a:pPr lvl="1"/>
            <a:r>
              <a:rPr lang="it-IT" dirty="0" smtClean="0"/>
              <a:t>OPPURE</a:t>
            </a:r>
          </a:p>
          <a:p>
            <a:pPr lvl="1"/>
            <a:r>
              <a:rPr lang="it-IT" dirty="0" smtClean="0"/>
              <a:t>&lt;</a:t>
            </a:r>
            <a:r>
              <a:rPr lang="it-IT" dirty="0" err="1" smtClean="0"/>
              <a:t>img</a:t>
            </a:r>
            <a:r>
              <a:rPr lang="it-IT" dirty="0" smtClean="0"/>
              <a:t> </a:t>
            </a:r>
            <a:r>
              <a:rPr lang="it-IT" dirty="0" err="1" smtClean="0"/>
              <a:t>src=</a:t>
            </a:r>
            <a:r>
              <a:rPr lang="it-IT" dirty="0" smtClean="0"/>
              <a:t>"</a:t>
            </a:r>
            <a:r>
              <a:rPr lang="it-IT" dirty="0" err="1" smtClean="0"/>
              <a:t>immagine.png</a:t>
            </a:r>
            <a:r>
              <a:rPr lang="it-IT" dirty="0" smtClean="0"/>
              <a:t>" </a:t>
            </a:r>
            <a:r>
              <a:rPr lang="it-IT" dirty="0" err="1" smtClean="0"/>
              <a:t>alt=</a:t>
            </a:r>
            <a:r>
              <a:rPr lang="it-IT" dirty="0" smtClean="0"/>
              <a:t>"testo"&gt;</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PROVENIENTI DA ALTRI NAMESPACES</a:t>
            </a:r>
            <a:endParaRPr lang="it-IT" dirty="0"/>
          </a:p>
        </p:txBody>
      </p:sp>
      <p:sp>
        <p:nvSpPr>
          <p:cNvPr id="3" name="Segnaposto contenuto 2"/>
          <p:cNvSpPr>
            <a:spLocks noGrp="1"/>
          </p:cNvSpPr>
          <p:nvPr>
            <p:ph sz="quarter" idx="1"/>
          </p:nvPr>
        </p:nvSpPr>
        <p:spPr/>
        <p:txBody>
          <a:bodyPr/>
          <a:lstStyle/>
          <a:p>
            <a:r>
              <a:rPr lang="it-IT" b="1" dirty="0" smtClean="0"/>
              <a:t>3. Elementi provenienti da altri </a:t>
            </a:r>
            <a:r>
              <a:rPr lang="it-IT" b="1" dirty="0" err="1" smtClean="0"/>
              <a:t>namespace</a:t>
            </a:r>
            <a:r>
              <a:rPr lang="it-IT" dirty="0" smtClean="0"/>
              <a:t>: per questi elementi sono richiesti i </a:t>
            </a:r>
            <a:r>
              <a:rPr lang="it-IT" dirty="0" err="1" smtClean="0"/>
              <a:t>tag</a:t>
            </a:r>
            <a:r>
              <a:rPr lang="it-IT" dirty="0" smtClean="0"/>
              <a:t> ‘</a:t>
            </a:r>
            <a:r>
              <a:rPr lang="it-IT" dirty="0" err="1" smtClean="0"/>
              <a:t>autochiudenti</a:t>
            </a:r>
            <a:r>
              <a:rPr lang="it-IT" dirty="0" smtClean="0"/>
              <a:t>’. Si tratta degli elementi adottati da specifiche esterne, come SVG e </a:t>
            </a:r>
            <a:r>
              <a:rPr lang="it-IT" dirty="0" err="1" smtClean="0"/>
              <a:t>MathML</a:t>
            </a:r>
            <a:r>
              <a:rPr lang="it-IT" dirty="0" smtClean="0"/>
              <a:t>.</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ELEMENTI NORMALI</a:t>
            </a:r>
            <a:endParaRPr lang="it-IT" dirty="0"/>
          </a:p>
        </p:txBody>
      </p:sp>
      <p:sp>
        <p:nvSpPr>
          <p:cNvPr id="3" name="Segnaposto contenuto 2"/>
          <p:cNvSpPr>
            <a:spLocks noGrp="1"/>
          </p:cNvSpPr>
          <p:nvPr>
            <p:ph sz="quarter" idx="1"/>
          </p:nvPr>
        </p:nvSpPr>
        <p:spPr/>
        <p:txBody>
          <a:bodyPr/>
          <a:lstStyle/>
          <a:p>
            <a:r>
              <a:rPr lang="it-IT" b="1" dirty="0" smtClean="0"/>
              <a:t>1. Elementi normali</a:t>
            </a:r>
            <a:r>
              <a:rPr lang="it-IT" dirty="0" smtClean="0"/>
              <a:t>: sono quelli che possono racchiudere dei contenuti sotto forma di testo, commenti HTML, altri elementi HTML, etc. Sono elementi normali, dunque, i paragrafi (&lt;p&gt;), le liste (&lt;</a:t>
            </a:r>
            <a:r>
              <a:rPr lang="it-IT" dirty="0" err="1" smtClean="0"/>
              <a:t>ul</a:t>
            </a:r>
            <a:r>
              <a:rPr lang="it-IT" dirty="0" smtClean="0"/>
              <a:t>&gt;), i titoli (&lt;h1&gt;), etc. Salvo specifici casi, cui accenneremo nel seguito della lezione, gli elementi normali vengono definiti attraverso </a:t>
            </a:r>
            <a:r>
              <a:rPr lang="it-IT" b="1" dirty="0" smtClean="0"/>
              <a:t>un </a:t>
            </a:r>
            <a:r>
              <a:rPr lang="it-IT" b="1" dirty="0" err="1" smtClean="0"/>
              <a:t>tag</a:t>
            </a:r>
            <a:r>
              <a:rPr lang="it-IT" b="1" dirty="0" smtClean="0"/>
              <a:t> di apertura</a:t>
            </a:r>
            <a:r>
              <a:rPr lang="it-IT" dirty="0" smtClean="0"/>
              <a:t> (&lt;p&gt;) e </a:t>
            </a:r>
            <a:r>
              <a:rPr lang="it-IT" b="1" dirty="0" smtClean="0"/>
              <a:t>un </a:t>
            </a:r>
            <a:r>
              <a:rPr lang="it-IT" b="1" dirty="0" err="1" smtClean="0"/>
              <a:t>tag</a:t>
            </a:r>
            <a:r>
              <a:rPr lang="it-IT" b="1" dirty="0" smtClean="0"/>
              <a:t> di chiusura</a:t>
            </a:r>
            <a:r>
              <a:rPr lang="it-IT" dirty="0" smtClean="0"/>
              <a:t> (&lt;/p&gt;).</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IL W3C CONSORTIUM</a:t>
            </a:r>
          </a:p>
          <a:p>
            <a:r>
              <a:rPr lang="it-IT" dirty="0" smtClean="0"/>
              <a:t>CHE COS’E’ XML</a:t>
            </a:r>
          </a:p>
          <a:p>
            <a:r>
              <a:rPr lang="it-IT" dirty="0" smtClean="0"/>
              <a:t>BASI DEL LINGUAGGIO HTML</a:t>
            </a:r>
          </a:p>
          <a:p>
            <a:r>
              <a:rPr lang="it-IT" dirty="0" smtClean="0"/>
              <a:t>INTRODUZIONE AD HTML5</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DOCTYPE</a:t>
            </a:r>
            <a:endParaRPr lang="it-IT" dirty="0"/>
          </a:p>
        </p:txBody>
      </p:sp>
      <p:sp>
        <p:nvSpPr>
          <p:cNvPr id="3" name="Segnaposto contenuto 2"/>
          <p:cNvSpPr>
            <a:spLocks noGrp="1"/>
          </p:cNvSpPr>
          <p:nvPr>
            <p:ph sz="quarter" idx="1"/>
          </p:nvPr>
        </p:nvSpPr>
        <p:spPr/>
        <p:txBody>
          <a:bodyPr/>
          <a:lstStyle/>
          <a:p>
            <a:r>
              <a:rPr lang="it-IT" dirty="0" smtClean="0"/>
              <a:t>Poiché, come visto, le attuali specifiche di HTML lo definiscono come estensione specifica di XML, occorre definire il tipo del documento</a:t>
            </a:r>
          </a:p>
          <a:p>
            <a:r>
              <a:rPr lang="it-IT" dirty="0" smtClean="0"/>
              <a:t>Questa operazione si fa specificando un riferimento ad un DTD, ovvero un </a:t>
            </a:r>
            <a:r>
              <a:rPr lang="it-IT" dirty="0" err="1" smtClean="0"/>
              <a:t>Document</a:t>
            </a:r>
            <a:r>
              <a:rPr lang="it-IT" dirty="0" smtClean="0"/>
              <a:t> </a:t>
            </a:r>
            <a:r>
              <a:rPr lang="it-IT" dirty="0" err="1" smtClean="0"/>
              <a:t>Type</a:t>
            </a:r>
            <a:r>
              <a:rPr lang="it-IT" dirty="0" smtClean="0"/>
              <a:t> </a:t>
            </a:r>
            <a:r>
              <a:rPr lang="it-IT" dirty="0" err="1" smtClean="0"/>
              <a:t>Definition</a:t>
            </a:r>
            <a:endParaRPr lang="it-IT" dirty="0" smtClean="0"/>
          </a:p>
          <a:p>
            <a:r>
              <a:rPr lang="it-IT" dirty="0" smtClean="0"/>
              <a:t>Si tratta di un file che descrive la sintassi del linguaggio impiegato, ovvero di HTML</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DOCTYPE</a:t>
            </a:r>
            <a:endParaRPr lang="it-IT" dirty="0"/>
          </a:p>
        </p:txBody>
      </p:sp>
      <p:sp>
        <p:nvSpPr>
          <p:cNvPr id="3" name="Segnaposto contenuto 2"/>
          <p:cNvSpPr>
            <a:spLocks noGrp="1"/>
          </p:cNvSpPr>
          <p:nvPr>
            <p:ph sz="quarter" idx="1"/>
          </p:nvPr>
        </p:nvSpPr>
        <p:spPr/>
        <p:txBody>
          <a:bodyPr/>
          <a:lstStyle/>
          <a:p>
            <a:r>
              <a:rPr lang="it-IT" dirty="0" smtClean="0"/>
              <a:t>Non è di fatto sempre obbligatorio specificare il </a:t>
            </a:r>
            <a:r>
              <a:rPr lang="it-IT" dirty="0" err="1" smtClean="0"/>
              <a:t>DocType</a:t>
            </a:r>
            <a:r>
              <a:rPr lang="it-IT" dirty="0" smtClean="0"/>
              <a:t> di una pagina; la maggior parte dei browser la visualizzeranno correttamente anche senza specifica.</a:t>
            </a:r>
          </a:p>
          <a:p>
            <a:r>
              <a:rPr lang="it-IT" dirty="0" smtClean="0"/>
              <a:t>Il </a:t>
            </a:r>
            <a:r>
              <a:rPr lang="it-IT" dirty="0" err="1" smtClean="0"/>
              <a:t>DocType</a:t>
            </a:r>
            <a:r>
              <a:rPr lang="it-IT" dirty="0" smtClean="0"/>
              <a:t>, nella sua forma più estesa, ha bisogno di diverse informazioni:</a:t>
            </a:r>
          </a:p>
          <a:p>
            <a:pPr lvl="1"/>
            <a:r>
              <a:rPr lang="it-IT" dirty="0" smtClean="0"/>
              <a:t>una dichiarazione in cui si determina se il documento è di dominio pubblico o meno;</a:t>
            </a:r>
          </a:p>
          <a:p>
            <a:pPr lvl="1"/>
            <a:r>
              <a:rPr lang="it-IT" dirty="0" smtClean="0"/>
              <a:t>una nota che veicoli a quali specifiche del W3C si sta facendo riferimento;</a:t>
            </a:r>
          </a:p>
          <a:p>
            <a:pPr lvl="1"/>
            <a:r>
              <a:rPr lang="it-IT" dirty="0" smtClean="0"/>
              <a:t>la lingua del documento.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SPECIFICHE CORRENTI</a:t>
            </a:r>
            <a:endParaRPr lang="it-IT" dirty="0"/>
          </a:p>
        </p:txBody>
      </p:sp>
      <p:sp>
        <p:nvSpPr>
          <p:cNvPr id="3" name="Segnaposto contenuto 2"/>
          <p:cNvSpPr>
            <a:spLocks noGrp="1"/>
          </p:cNvSpPr>
          <p:nvPr>
            <p:ph sz="quarter" idx="1"/>
          </p:nvPr>
        </p:nvSpPr>
        <p:spPr/>
        <p:txBody>
          <a:bodyPr/>
          <a:lstStyle/>
          <a:p>
            <a:r>
              <a:rPr lang="it-IT" dirty="0" smtClean="0"/>
              <a:t>La maggior parte delle pagine web, attualmente, utilizza questo </a:t>
            </a:r>
            <a:r>
              <a:rPr lang="it-IT" dirty="0" err="1" smtClean="0"/>
              <a:t>DocType</a:t>
            </a:r>
            <a:r>
              <a:rPr lang="it-IT" dirty="0" smtClean="0"/>
              <a:t>:</a:t>
            </a:r>
          </a:p>
          <a:p>
            <a:pPr lvl="1"/>
            <a:r>
              <a:rPr lang="it-IT" dirty="0" smtClean="0"/>
              <a:t>&lt;!DOCTYPE HTML PUBLIC "-//W3C//DTD HTML 4.01 </a:t>
            </a:r>
            <a:r>
              <a:rPr lang="it-IT" dirty="0" err="1" smtClean="0"/>
              <a:t>Transitional</a:t>
            </a:r>
            <a:r>
              <a:rPr lang="it-IT" dirty="0" smtClean="0"/>
              <a:t>//IT" http://www.w3.org/TR/html4/</a:t>
            </a:r>
            <a:r>
              <a:rPr lang="it-IT" dirty="0" err="1" smtClean="0"/>
              <a:t>loose.dtd</a:t>
            </a:r>
            <a:r>
              <a:rPr lang="it-IT" dirty="0" smtClean="0"/>
              <a:t>&gt; Il linguaggio usato all'interno della pagina è l'html, il documento è di dominio pubblico e rispetta le specifiche del W3C del tipo HTML </a:t>
            </a:r>
            <a:r>
              <a:rPr lang="it-IT" dirty="0" err="1" smtClean="0"/>
              <a:t>Transitional</a:t>
            </a:r>
            <a:r>
              <a:rPr lang="it-IT" dirty="0" smtClean="0"/>
              <a:t> definiti nel DTD (</a:t>
            </a:r>
            <a:r>
              <a:rPr lang="it-IT" dirty="0" err="1" smtClean="0"/>
              <a:t>Document</a:t>
            </a:r>
            <a:r>
              <a:rPr lang="it-IT" dirty="0" smtClean="0"/>
              <a:t> </a:t>
            </a:r>
            <a:r>
              <a:rPr lang="it-IT" dirty="0" err="1" smtClean="0"/>
              <a:t>Type</a:t>
            </a:r>
            <a:r>
              <a:rPr lang="it-IT" dirty="0" smtClean="0"/>
              <a:t> </a:t>
            </a:r>
            <a:r>
              <a:rPr lang="it-IT" dirty="0" err="1" smtClean="0"/>
              <a:t>Definition</a:t>
            </a:r>
            <a:r>
              <a:rPr lang="it-IT" dirty="0" smtClean="0"/>
              <a:t>) </a:t>
            </a:r>
            <a:r>
              <a:rPr lang="it-IT" dirty="0" err="1" smtClean="0"/>
              <a:t>loose.dtd</a:t>
            </a:r>
            <a:r>
              <a:rPr lang="it-IT" dirty="0" smtClean="0"/>
              <a:t>, la lingua impostata è l'italiano.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SPECIFICHE TIPICHE</a:t>
            </a:r>
            <a:endParaRPr lang="it-IT" dirty="0"/>
          </a:p>
        </p:txBody>
      </p:sp>
      <p:sp>
        <p:nvSpPr>
          <p:cNvPr id="3" name="Segnaposto contenuto 2"/>
          <p:cNvSpPr>
            <a:spLocks noGrp="1"/>
          </p:cNvSpPr>
          <p:nvPr>
            <p:ph sz="quarter" idx="1"/>
          </p:nvPr>
        </p:nvSpPr>
        <p:spPr/>
        <p:txBody>
          <a:bodyPr/>
          <a:lstStyle/>
          <a:p>
            <a:r>
              <a:rPr lang="it-IT" b="1" dirty="0" err="1" smtClean="0"/>
              <a:t>Frameset</a:t>
            </a:r>
            <a:r>
              <a:rPr lang="it-IT" dirty="0" smtClean="0"/>
              <a:t>: questa DTD è utilizzata dai siti che al loro interno contengono i </a:t>
            </a:r>
            <a:r>
              <a:rPr lang="it-IT" dirty="0" err="1" smtClean="0"/>
              <a:t>frames</a:t>
            </a:r>
            <a:r>
              <a:rPr lang="it-IT" dirty="0" smtClean="0"/>
              <a:t>.</a:t>
            </a:r>
          </a:p>
          <a:p>
            <a:r>
              <a:rPr lang="it-IT" b="1" dirty="0" err="1" smtClean="0"/>
              <a:t>Strict</a:t>
            </a:r>
            <a:r>
              <a:rPr lang="it-IT" dirty="0" smtClean="0"/>
              <a:t>: è una DTD che applica rigide regole ed applica quindi i nuovissimi standard del web. Ad esempio i </a:t>
            </a:r>
            <a:r>
              <a:rPr lang="it-IT" dirty="0" err="1" smtClean="0"/>
              <a:t>tag</a:t>
            </a:r>
            <a:r>
              <a:rPr lang="it-IT" dirty="0" smtClean="0"/>
              <a:t> deprecati non sono ammessi e gli elementi grafici di una pagina web devono essere definiti tramite i fogli di stile.</a:t>
            </a:r>
          </a:p>
          <a:p>
            <a:r>
              <a:rPr lang="it-IT" b="1" dirty="0" err="1" smtClean="0"/>
              <a:t>Transitional</a:t>
            </a:r>
            <a:r>
              <a:rPr lang="it-IT" dirty="0" smtClean="0"/>
              <a:t>: come è facilmente intuibile dal nome questo è documento che contiene delle specifiche di transizione da uno standard all'altro, è il tipo maggiormente utilizzato ora sul web. Il documento non applica rigide regole ed è quindi possibile utilizzare </a:t>
            </a:r>
            <a:r>
              <a:rPr lang="it-IT" dirty="0" err="1" smtClean="0"/>
              <a:t>tag</a:t>
            </a:r>
            <a:r>
              <a:rPr lang="it-IT" dirty="0" smtClean="0"/>
              <a:t> deprecati.</a:t>
            </a:r>
          </a:p>
          <a:p>
            <a:endParaRPr lang="it-IT" dirty="0" smtClean="0"/>
          </a:p>
          <a:p>
            <a:endParaRPr lang="it-IT" dirty="0" smtClean="0"/>
          </a:p>
          <a:p>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 </a:t>
            </a:r>
            <a:r>
              <a:rPr lang="it-IT" dirty="0" err="1" smtClean="0"/>
              <a:t>DI</a:t>
            </a:r>
            <a:r>
              <a:rPr lang="it-IT" dirty="0" smtClean="0"/>
              <a:t> SPECIFICHE</a:t>
            </a:r>
            <a:endParaRPr lang="it-IT" dirty="0"/>
          </a:p>
        </p:txBody>
      </p:sp>
      <p:sp>
        <p:nvSpPr>
          <p:cNvPr id="3" name="Segnaposto contenuto 2"/>
          <p:cNvSpPr>
            <a:spLocks noGrp="1"/>
          </p:cNvSpPr>
          <p:nvPr>
            <p:ph sz="quarter" idx="1"/>
          </p:nvPr>
        </p:nvSpPr>
        <p:spPr/>
        <p:txBody>
          <a:bodyPr/>
          <a:lstStyle/>
          <a:p>
            <a:r>
              <a:rPr lang="it-IT" dirty="0" smtClean="0"/>
              <a:t>Esempio di </a:t>
            </a:r>
            <a:r>
              <a:rPr lang="it-IT" dirty="0" err="1" smtClean="0"/>
              <a:t>DocType</a:t>
            </a:r>
            <a:r>
              <a:rPr lang="it-IT" dirty="0" smtClean="0"/>
              <a:t> per un sito con i </a:t>
            </a:r>
            <a:r>
              <a:rPr lang="it-IT" dirty="0" err="1" smtClean="0"/>
              <a:t>frames</a:t>
            </a:r>
            <a:r>
              <a:rPr lang="it-IT" dirty="0" smtClean="0"/>
              <a:t>:</a:t>
            </a:r>
          </a:p>
          <a:p>
            <a:pPr>
              <a:buNone/>
            </a:pPr>
            <a:endParaRPr lang="it-IT" sz="1200" dirty="0" smtClean="0"/>
          </a:p>
          <a:p>
            <a:pPr>
              <a:buNone/>
            </a:pPr>
            <a:r>
              <a:rPr lang="it-IT" sz="1200" dirty="0" smtClean="0"/>
              <a:t>&lt;!DOCTYPE HTML PUBLIC "-//W3C//DTD HTML 4.01 </a:t>
            </a:r>
            <a:r>
              <a:rPr lang="it-IT" sz="1200" dirty="0" err="1" smtClean="0"/>
              <a:t>Frameset</a:t>
            </a:r>
            <a:r>
              <a:rPr lang="it-IT" sz="1200" dirty="0" smtClean="0"/>
              <a:t>//EN" http://www.w3.org/TR/html4/</a:t>
            </a:r>
            <a:r>
              <a:rPr lang="it-IT" sz="1200" dirty="0" err="1" smtClean="0"/>
              <a:t>frameset.dtd</a:t>
            </a:r>
            <a:r>
              <a:rPr lang="it-IT" sz="1200" dirty="0" smtClean="0"/>
              <a:t>&gt;</a:t>
            </a:r>
          </a:p>
          <a:p>
            <a:endParaRPr lang="it-IT" dirty="0" smtClean="0"/>
          </a:p>
          <a:p>
            <a:r>
              <a:rPr lang="it-IT" dirty="0" smtClean="0"/>
              <a:t>Esempio di </a:t>
            </a:r>
            <a:r>
              <a:rPr lang="it-IT" dirty="0" err="1" smtClean="0"/>
              <a:t>DocType</a:t>
            </a:r>
            <a:r>
              <a:rPr lang="it-IT" dirty="0" smtClean="0"/>
              <a:t> per un sito che applica rigidamente le ultime direttive del W3C:</a:t>
            </a:r>
          </a:p>
          <a:p>
            <a:pPr>
              <a:buNone/>
            </a:pPr>
            <a:endParaRPr lang="it-IT" dirty="0" smtClean="0"/>
          </a:p>
          <a:p>
            <a:pPr>
              <a:buNone/>
            </a:pPr>
            <a:r>
              <a:rPr lang="it-IT" sz="1400" dirty="0" smtClean="0"/>
              <a:t>&lt;!DOCTYPE HTML PUBLIC "-//W3C//DTD HTML 4.01 </a:t>
            </a:r>
            <a:r>
              <a:rPr lang="it-IT" sz="1400" dirty="0" err="1" smtClean="0"/>
              <a:t>Strict</a:t>
            </a:r>
            <a:r>
              <a:rPr lang="it-IT" sz="1400" dirty="0" smtClean="0"/>
              <a:t>//EN" http://www.w3.org/TR/html4/</a:t>
            </a:r>
            <a:r>
              <a:rPr lang="it-IT" sz="1400" dirty="0" err="1" smtClean="0"/>
              <a:t>strict.dtd</a:t>
            </a:r>
            <a:r>
              <a:rPr lang="it-IT" sz="1400" dirty="0" smtClean="0"/>
              <a:t>&gt; </a:t>
            </a:r>
            <a:endParaRPr lang="it-IT"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INTESTAZIONE</a:t>
            </a:r>
            <a:endParaRPr lang="it-IT" dirty="0"/>
          </a:p>
        </p:txBody>
      </p:sp>
      <p:sp>
        <p:nvSpPr>
          <p:cNvPr id="3" name="Segnaposto contenuto 2"/>
          <p:cNvSpPr>
            <a:spLocks noGrp="1"/>
          </p:cNvSpPr>
          <p:nvPr>
            <p:ph sz="quarter" idx="1"/>
          </p:nvPr>
        </p:nvSpPr>
        <p:spPr/>
        <p:txBody>
          <a:bodyPr/>
          <a:lstStyle/>
          <a:p>
            <a:r>
              <a:rPr lang="it-IT" dirty="0" smtClean="0"/>
              <a:t>All’interno del </a:t>
            </a:r>
            <a:r>
              <a:rPr lang="it-IT" dirty="0" err="1" smtClean="0"/>
              <a:t>tag</a:t>
            </a:r>
            <a:r>
              <a:rPr lang="it-IT" dirty="0" smtClean="0"/>
              <a:t> &lt;head&gt; possono essere inseriti, oltre al titolo, altri </a:t>
            </a:r>
            <a:r>
              <a:rPr lang="it-IT" dirty="0" err="1" smtClean="0"/>
              <a:t>tag</a:t>
            </a:r>
            <a:r>
              <a:rPr lang="it-IT" dirty="0" smtClean="0"/>
              <a:t>:</a:t>
            </a:r>
          </a:p>
          <a:p>
            <a:pPr lvl="1"/>
            <a:r>
              <a:rPr lang="it-IT" dirty="0" smtClean="0"/>
              <a:t>I meta </a:t>
            </a:r>
            <a:r>
              <a:rPr lang="it-IT" dirty="0" err="1" smtClean="0"/>
              <a:t>tag</a:t>
            </a:r>
            <a:r>
              <a:rPr lang="it-IT" dirty="0" smtClean="0"/>
              <a:t> generici</a:t>
            </a:r>
          </a:p>
          <a:p>
            <a:pPr lvl="1"/>
            <a:r>
              <a:rPr lang="it-IT" dirty="0" smtClean="0"/>
              <a:t>I meta </a:t>
            </a:r>
            <a:r>
              <a:rPr lang="it-IT" dirty="0" err="1" smtClean="0"/>
              <a:t>tag</a:t>
            </a:r>
            <a:r>
              <a:rPr lang="it-IT" dirty="0" smtClean="0"/>
              <a:t> </a:t>
            </a:r>
            <a:r>
              <a:rPr lang="it-IT" dirty="0" err="1" smtClean="0"/>
              <a:t>http-equiv</a:t>
            </a:r>
            <a:endParaRPr lang="it-IT"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META TAG GENERICI</a:t>
            </a:r>
            <a:endParaRPr lang="it-IT" dirty="0"/>
          </a:p>
        </p:txBody>
      </p:sp>
      <p:graphicFrame>
        <p:nvGraphicFramePr>
          <p:cNvPr id="7" name="Tabella 6"/>
          <p:cNvGraphicFramePr>
            <a:graphicFrameLocks noGrp="1"/>
          </p:cNvGraphicFramePr>
          <p:nvPr/>
        </p:nvGraphicFramePr>
        <p:xfrm>
          <a:off x="611560" y="1196752"/>
          <a:ext cx="7848873" cy="4968555"/>
        </p:xfrm>
        <a:graphic>
          <a:graphicData uri="http://schemas.openxmlformats.org/drawingml/2006/table">
            <a:tbl>
              <a:tblPr/>
              <a:tblGrid>
                <a:gridCol w="2616291"/>
                <a:gridCol w="2616291"/>
                <a:gridCol w="2616291"/>
              </a:tblGrid>
              <a:tr h="225843">
                <a:tc>
                  <a:txBody>
                    <a:bodyPr/>
                    <a:lstStyle/>
                    <a:p>
                      <a:pPr algn="l" rtl="0" fontAlgn="ctr"/>
                      <a:r>
                        <a:rPr lang="it-IT" sz="1200" b="0" i="0" u="none" strike="noStrike" dirty="0">
                          <a:solidFill>
                            <a:srgbClr val="FF0000"/>
                          </a:solidFill>
                          <a:latin typeface="Gill Sans MT"/>
                        </a:rPr>
                        <a:t>Nome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FF0000"/>
                          </a:solidFill>
                          <a:latin typeface="Gill Sans MT"/>
                        </a:rPr>
                        <a:t>Valore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FF0000"/>
                          </a:solidFill>
                          <a:latin typeface="Gill Sans MT"/>
                        </a:rPr>
                        <a:t>Funzione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43">
                <a:tc>
                  <a:txBody>
                    <a:bodyPr/>
                    <a:lstStyle/>
                    <a:p>
                      <a:pPr algn="l" rtl="0" fontAlgn="ctr"/>
                      <a:r>
                        <a:rPr lang="it-IT" sz="1200" b="0" i="0" u="none" strike="noStrike">
                          <a:solidFill>
                            <a:srgbClr val="000000"/>
                          </a:solidFill>
                          <a:latin typeface="Gill Sans MT"/>
                        </a:rPr>
                        <a:t>DC.Title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Titolo del documento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definire il titolo del documento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dirty="0" err="1">
                          <a:solidFill>
                            <a:srgbClr val="000000"/>
                          </a:solidFill>
                          <a:latin typeface="Gill Sans MT"/>
                        </a:rPr>
                        <a:t>description</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Descrizione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per descrivere il contenuto del sito o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dirty="0" err="1">
                          <a:solidFill>
                            <a:srgbClr val="000000"/>
                          </a:solidFill>
                          <a:latin typeface="Gill Sans MT"/>
                        </a:rPr>
                        <a:t>creation_date</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Data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Indica la data di creazione della pagina o quando essa verrà aggiornata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dirty="0" err="1">
                          <a:solidFill>
                            <a:srgbClr val="000000"/>
                          </a:solidFill>
                          <a:latin typeface="Gill Sans MT"/>
                        </a:rPr>
                        <a:t>keywords</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Ogni parola chiave separata da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dichiarare le parole chiave del sito o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robots</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a:solidFill>
                            <a:srgbClr val="000000"/>
                          </a:solidFill>
                          <a:latin typeface="Gill Sans MT"/>
                        </a:rPr>
                        <a:t>PROSSIMO LUCIDO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dare indicazione ai motori di ricerca per l'indicizzazione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revisit-after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err="1">
                          <a:solidFill>
                            <a:srgbClr val="000000"/>
                          </a:solidFill>
                          <a:latin typeface="Gill Sans MT"/>
                        </a:rPr>
                        <a:t>n°</a:t>
                      </a:r>
                      <a:r>
                        <a:rPr lang="it-IT" sz="1200" b="0" i="0" u="none" strike="noStrike" dirty="0">
                          <a:solidFill>
                            <a:srgbClr val="000000"/>
                          </a:solidFill>
                          <a:latin typeface="Gill Sans MT"/>
                        </a:rPr>
                        <a:t> di giorni seguito da </a:t>
                      </a:r>
                      <a:r>
                        <a:rPr lang="it-IT" sz="1200" b="0" i="0" u="none" strike="noStrike" dirty="0" err="1">
                          <a:solidFill>
                            <a:srgbClr val="000000"/>
                          </a:solidFill>
                          <a:latin typeface="Gill Sans MT"/>
                        </a:rPr>
                        <a:t>days</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dire al motore di ricerca dopo quanti giorni dovrà rivisitare 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generator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L'editor usato per scrivere il codice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il nome dell'</a:t>
                      </a:r>
                      <a:r>
                        <a:rPr lang="it-IT" sz="1200" b="0" i="0" u="none" strike="noStrike" dirty="0" err="1">
                          <a:solidFill>
                            <a:srgbClr val="000000"/>
                          </a:solidFill>
                          <a:latin typeface="Gill Sans MT"/>
                        </a:rPr>
                        <a:t>editor</a:t>
                      </a:r>
                      <a:r>
                        <a:rPr lang="it-IT" sz="1200" b="0" i="0" u="none" strike="noStrike" dirty="0">
                          <a:solidFill>
                            <a:srgbClr val="000000"/>
                          </a:solidFill>
                          <a:latin typeface="Gill Sans MT"/>
                        </a:rPr>
                        <a:t> che si è usato per scrivere il codice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copyright</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Il proprietario del contenuto del sito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a chi spetta il copyright del contenuto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author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L'autore della pagina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l'autore della pagina ed eventualmente il suo indirizzo e-mail</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43">
                <a:tc>
                  <a:txBody>
                    <a:bodyPr/>
                    <a:lstStyle/>
                    <a:p>
                      <a:pPr algn="l" rtl="0" fontAlgn="ctr"/>
                      <a:r>
                        <a:rPr lang="it-IT" sz="1200" b="0" i="0" u="none" strike="noStrike">
                          <a:solidFill>
                            <a:srgbClr val="000000"/>
                          </a:solidFill>
                          <a:latin typeface="Gill Sans MT"/>
                        </a:rPr>
                        <a:t>owner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Proprietario del sito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il proprietario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43">
                <a:tc>
                  <a:txBody>
                    <a:bodyPr/>
                    <a:lstStyle/>
                    <a:p>
                      <a:pPr algn="l" rtl="0" fontAlgn="ctr"/>
                      <a:r>
                        <a:rPr lang="it-IT" sz="1200" b="0" i="0" u="none" strike="noStrike">
                          <a:solidFill>
                            <a:srgbClr val="000000"/>
                          </a:solidFill>
                          <a:latin typeface="Gill Sans MT"/>
                        </a:rPr>
                        <a:t>language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Una o più lingue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la lingua o le lingue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DC.Language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Una o più lingue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al motore di ricerca di indicizzare le pagine in base alla lingua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META TAG ROBOTS</a:t>
            </a:r>
            <a:endParaRPr lang="it-IT" dirty="0"/>
          </a:p>
        </p:txBody>
      </p:sp>
      <p:sp>
        <p:nvSpPr>
          <p:cNvPr id="3" name="Segnaposto contenuto 2"/>
          <p:cNvSpPr>
            <a:spLocks noGrp="1"/>
          </p:cNvSpPr>
          <p:nvPr>
            <p:ph sz="quarter" idx="1"/>
          </p:nvPr>
        </p:nvSpPr>
        <p:spPr/>
        <p:txBody>
          <a:bodyPr/>
          <a:lstStyle/>
          <a:p>
            <a:r>
              <a:rPr lang="it-IT" sz="2400" dirty="0" smtClean="0"/>
              <a:t>Il meta </a:t>
            </a:r>
            <a:r>
              <a:rPr lang="it-IT" sz="2400" dirty="0" err="1" smtClean="0"/>
              <a:t>tag</a:t>
            </a:r>
            <a:r>
              <a:rPr lang="it-IT" sz="2400" dirty="0" smtClean="0"/>
              <a:t> </a:t>
            </a:r>
            <a:r>
              <a:rPr lang="it-IT" sz="2400" i="1" dirty="0" err="1" smtClean="0"/>
              <a:t>robots</a:t>
            </a:r>
            <a:r>
              <a:rPr lang="it-IT" sz="2400" dirty="0" smtClean="0"/>
              <a:t> serve a dare alcune indicazioni ai programmi dei motori di ricerca (i </a:t>
            </a:r>
            <a:r>
              <a:rPr lang="it-IT" sz="2400" dirty="0" err="1" smtClean="0"/>
              <a:t>cosidetti</a:t>
            </a:r>
            <a:r>
              <a:rPr lang="it-IT" sz="2400" dirty="0" smtClean="0"/>
              <a:t> </a:t>
            </a:r>
            <a:r>
              <a:rPr lang="it-IT" sz="2400" i="1" dirty="0" smtClean="0"/>
              <a:t>spider</a:t>
            </a:r>
            <a:r>
              <a:rPr lang="it-IT" sz="2400" dirty="0" smtClean="0"/>
              <a:t>); più nello specifico, serve a comunicare allo spider del motore di ricerca come si deve comportare </a:t>
            </a:r>
          </a:p>
          <a:p>
            <a:r>
              <a:rPr lang="it-IT" sz="2400" dirty="0" smtClean="0"/>
              <a:t>I suoi possibili valori sono:</a:t>
            </a:r>
          </a:p>
          <a:p>
            <a:pPr lvl="1"/>
            <a:r>
              <a:rPr lang="it-IT" sz="2000" i="1" dirty="0" smtClean="0"/>
              <a:t>none</a:t>
            </a:r>
            <a:r>
              <a:rPr lang="it-IT" sz="2000" dirty="0" smtClean="0"/>
              <a:t>: non viene indicizzata la pagina e tutto ciò che è al suo interno</a:t>
            </a:r>
          </a:p>
          <a:p>
            <a:pPr lvl="1"/>
            <a:r>
              <a:rPr lang="it-IT" sz="2000" i="1" dirty="0" err="1" smtClean="0"/>
              <a:t>index</a:t>
            </a:r>
            <a:r>
              <a:rPr lang="it-IT" sz="2000" dirty="0" smtClean="0"/>
              <a:t>: indicizza solo la pagina che il motore di ricerca sta visitando</a:t>
            </a:r>
          </a:p>
          <a:p>
            <a:pPr lvl="1"/>
            <a:r>
              <a:rPr lang="it-IT" sz="2000" i="1" dirty="0" err="1" smtClean="0"/>
              <a:t>noindex</a:t>
            </a:r>
            <a:r>
              <a:rPr lang="it-IT" sz="2000" dirty="0" smtClean="0"/>
              <a:t>: non indicizza la pagina che il motore di ricerca sta visitando</a:t>
            </a:r>
          </a:p>
          <a:p>
            <a:pPr lvl="1"/>
            <a:r>
              <a:rPr lang="it-IT" sz="2000" i="1" dirty="0" err="1" smtClean="0"/>
              <a:t>follow</a:t>
            </a:r>
            <a:r>
              <a:rPr lang="it-IT" sz="2000" dirty="0" smtClean="0"/>
              <a:t>: non indicizza la pagina che sta visitando prosegue attraverso i link della pagina</a:t>
            </a:r>
          </a:p>
          <a:p>
            <a:pPr lvl="1"/>
            <a:r>
              <a:rPr lang="it-IT" sz="2000" i="1" dirty="0" err="1" smtClean="0"/>
              <a:t>nofollow</a:t>
            </a:r>
            <a:r>
              <a:rPr lang="it-IT" sz="2000" dirty="0" smtClean="0"/>
              <a:t>: indicizza la pagina che sta visitando ma salta i link della pagina</a:t>
            </a:r>
          </a:p>
          <a:p>
            <a:pPr lvl="1"/>
            <a:r>
              <a:rPr lang="it-IT" sz="2000" i="1" dirty="0" err="1" smtClean="0"/>
              <a:t>all</a:t>
            </a:r>
            <a:r>
              <a:rPr lang="it-IT" sz="2000" dirty="0" smtClean="0"/>
              <a:t>: è l'insieme tra </a:t>
            </a:r>
            <a:r>
              <a:rPr lang="it-IT" sz="2000" dirty="0" err="1" smtClean="0"/>
              <a:t>follow</a:t>
            </a:r>
            <a:r>
              <a:rPr lang="it-IT" sz="2000" dirty="0" smtClean="0"/>
              <a:t> e </a:t>
            </a:r>
            <a:r>
              <a:rPr lang="it-IT" sz="2000" dirty="0" err="1" smtClean="0"/>
              <a:t>index</a:t>
            </a:r>
            <a:r>
              <a:rPr lang="it-IT" sz="2000" dirty="0" smtClean="0"/>
              <a:t>, indicizza la pagina che sta visitando e prosegue attraverso i </a:t>
            </a:r>
            <a:r>
              <a:rPr lang="it-IT" sz="2000" dirty="0" err="1" smtClean="0"/>
              <a:t>links</a:t>
            </a:r>
            <a:r>
              <a:rPr lang="it-IT" sz="2000" dirty="0" smtClean="0"/>
              <a:t>.</a:t>
            </a:r>
          </a:p>
          <a:p>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HTTP-EQUIV</a:t>
            </a:r>
            <a:endParaRPr lang="it-IT" dirty="0"/>
          </a:p>
        </p:txBody>
      </p:sp>
      <p:sp>
        <p:nvSpPr>
          <p:cNvPr id="3" name="Segnaposto contenuto 2"/>
          <p:cNvSpPr>
            <a:spLocks noGrp="1"/>
          </p:cNvSpPr>
          <p:nvPr>
            <p:ph sz="quarter" idx="1"/>
          </p:nvPr>
        </p:nvSpPr>
        <p:spPr>
          <a:xfrm>
            <a:off x="457200" y="1219200"/>
            <a:ext cx="8229600" cy="1849760"/>
          </a:xfrm>
        </p:spPr>
        <p:txBody>
          <a:bodyPr/>
          <a:lstStyle/>
          <a:p>
            <a:r>
              <a:rPr lang="it-IT" dirty="0" smtClean="0"/>
              <a:t>La loro sintassi, in linea generale, è la seguente: &lt;meta </a:t>
            </a:r>
            <a:r>
              <a:rPr lang="it-IT" b="1" dirty="0" smtClean="0"/>
              <a:t>http-equiv</a:t>
            </a:r>
            <a:r>
              <a:rPr lang="it-IT" dirty="0" smtClean="0"/>
              <a:t>="</a:t>
            </a:r>
            <a:r>
              <a:rPr lang="it-IT" i="1" dirty="0" smtClean="0"/>
              <a:t>nome_meta_tag</a:t>
            </a:r>
            <a:r>
              <a:rPr lang="it-IT" dirty="0" smtClean="0"/>
              <a:t>" </a:t>
            </a:r>
            <a:r>
              <a:rPr lang="it-IT" b="1" dirty="0" err="1" smtClean="0"/>
              <a:t>content</a:t>
            </a:r>
            <a:r>
              <a:rPr lang="it-IT" dirty="0" err="1" smtClean="0"/>
              <a:t>=</a:t>
            </a:r>
            <a:r>
              <a:rPr lang="it-IT" dirty="0" smtClean="0"/>
              <a:t>"</a:t>
            </a:r>
            <a:r>
              <a:rPr lang="it-IT" i="1" dirty="0" smtClean="0"/>
              <a:t>valore_del_meta_tag</a:t>
            </a:r>
            <a:r>
              <a:rPr lang="it-IT" dirty="0" smtClean="0"/>
              <a:t>"&gt;.</a:t>
            </a:r>
          </a:p>
          <a:p>
            <a:endParaRPr lang="it-IT" dirty="0"/>
          </a:p>
        </p:txBody>
      </p:sp>
      <p:graphicFrame>
        <p:nvGraphicFramePr>
          <p:cNvPr id="4" name="Tabella 3"/>
          <p:cNvGraphicFramePr>
            <a:graphicFrameLocks noGrp="1"/>
          </p:cNvGraphicFramePr>
          <p:nvPr/>
        </p:nvGraphicFramePr>
        <p:xfrm>
          <a:off x="827584" y="2492896"/>
          <a:ext cx="7632849" cy="3784076"/>
        </p:xfrm>
        <a:graphic>
          <a:graphicData uri="http://schemas.openxmlformats.org/drawingml/2006/table">
            <a:tbl>
              <a:tblPr/>
              <a:tblGrid>
                <a:gridCol w="2544283"/>
                <a:gridCol w="2544283"/>
                <a:gridCol w="2544283"/>
              </a:tblGrid>
              <a:tr h="278692">
                <a:tc>
                  <a:txBody>
                    <a:bodyPr/>
                    <a:lstStyle/>
                    <a:p>
                      <a:pPr algn="l" rtl="0" fontAlgn="ctr"/>
                      <a:r>
                        <a:rPr lang="it-IT" sz="1200" b="0" i="0" u="none" strike="noStrike" dirty="0">
                          <a:solidFill>
                            <a:srgbClr val="FF0000"/>
                          </a:solidFill>
                          <a:latin typeface="Gill Sans MT"/>
                        </a:rPr>
                        <a:t>Nome </a:t>
                      </a:r>
                      <a:r>
                        <a:rPr lang="it-IT" sz="1200" b="0" i="0" u="none" strike="noStrike" dirty="0" err="1">
                          <a:solidFill>
                            <a:srgbClr val="FF0000"/>
                          </a:solidFill>
                          <a:latin typeface="Gill Sans MT"/>
                        </a:rPr>
                        <a:t>Tag</a:t>
                      </a:r>
                      <a:r>
                        <a:rPr lang="it-IT" sz="1200" b="0" i="0" u="none" strike="noStrike" dirty="0">
                          <a:solidFill>
                            <a:srgbClr val="FF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FF0000"/>
                          </a:solidFill>
                          <a:latin typeface="Gill Sans MT"/>
                        </a:rPr>
                        <a:t>Valore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FF0000"/>
                          </a:solidFill>
                          <a:latin typeface="Gill Sans MT"/>
                        </a:rPr>
                        <a:t>Funzione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dirty="0" err="1">
                          <a:solidFill>
                            <a:srgbClr val="000000"/>
                          </a:solidFill>
                          <a:latin typeface="Gill Sans MT"/>
                        </a:rPr>
                        <a:t>expires</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Ora nel formato </a:t>
                      </a:r>
                      <a:r>
                        <a:rPr lang="it-IT" sz="1200" b="0" i="0" u="none" strike="noStrike" dirty="0" smtClean="0">
                          <a:solidFill>
                            <a:srgbClr val="000000"/>
                          </a:solidFill>
                          <a:latin typeface="Gill Sans MT"/>
                        </a:rPr>
                        <a:t>GMT</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la data di scadenza della validità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reply-to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Indirizzo </a:t>
                      </a:r>
                      <a:r>
                        <a:rPr lang="it-IT" sz="1200" b="0" i="0" u="none" strike="noStrike" dirty="0" smtClean="0">
                          <a:solidFill>
                            <a:srgbClr val="000000"/>
                          </a:solidFill>
                          <a:latin typeface="Gill Sans MT"/>
                        </a:rPr>
                        <a:t>mail</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Definisce un indirizzo e-mail a cui gli utenti possono fare riferimento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92">
                <a:tc>
                  <a:txBody>
                    <a:bodyPr/>
                    <a:lstStyle/>
                    <a:p>
                      <a:pPr algn="l" rtl="0" fontAlgn="ctr"/>
                      <a:r>
                        <a:rPr lang="it-IT" sz="1200" b="0" i="0" u="none" strike="noStrike" dirty="0">
                          <a:solidFill>
                            <a:srgbClr val="000000"/>
                          </a:solidFill>
                          <a:latin typeface="Gill Sans MT"/>
                        </a:rPr>
                        <a:t>Set-Cookie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smtClean="0">
                          <a:solidFill>
                            <a:srgbClr val="000000"/>
                          </a:solidFill>
                          <a:latin typeface="Gill Sans MT"/>
                        </a:rPr>
                        <a:t>PROSSIMO</a:t>
                      </a:r>
                      <a:r>
                        <a:rPr lang="it-IT" sz="1200" b="1" i="0" u="none" strike="noStrike" baseline="0" dirty="0" smtClean="0">
                          <a:solidFill>
                            <a:srgbClr val="000000"/>
                          </a:solidFill>
                          <a:latin typeface="Gill Sans MT"/>
                        </a:rPr>
                        <a:t> LUCIDO</a:t>
                      </a:r>
                      <a:endParaRPr lang="it-IT" sz="1200" b="1"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Salva un cookie sul computer del visitatore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refresh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smtClean="0">
                          <a:solidFill>
                            <a:srgbClr val="000000"/>
                          </a:solidFill>
                          <a:latin typeface="+mn-lt"/>
                        </a:rPr>
                        <a:t>PROSSIMO</a:t>
                      </a:r>
                      <a:r>
                        <a:rPr lang="it-IT" sz="1200" b="1" i="0" u="none" strike="noStrike" baseline="0" dirty="0" smtClean="0">
                          <a:solidFill>
                            <a:srgbClr val="000000"/>
                          </a:solidFill>
                          <a:latin typeface="+mn-lt"/>
                        </a:rPr>
                        <a:t> LUCIDO</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per ricaricare la pagina dopo un determinato tempo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92">
                <a:tc>
                  <a:txBody>
                    <a:bodyPr/>
                    <a:lstStyle/>
                    <a:p>
                      <a:pPr algn="l" rtl="0" fontAlgn="ctr"/>
                      <a:r>
                        <a:rPr lang="it-IT" sz="1200" b="0" i="0" u="none" strike="noStrike">
                          <a:solidFill>
                            <a:srgbClr val="000000"/>
                          </a:solidFill>
                          <a:latin typeface="Gill Sans MT"/>
                        </a:rPr>
                        <a:t>content-Type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smtClean="0">
                          <a:solidFill>
                            <a:srgbClr val="000000"/>
                          </a:solidFill>
                          <a:latin typeface="+mn-lt"/>
                        </a:rPr>
                        <a:t>PROSSIMO</a:t>
                      </a:r>
                      <a:r>
                        <a:rPr lang="it-IT" sz="1200" b="1" i="0" u="none" strike="noStrike" baseline="0" dirty="0" smtClean="0">
                          <a:solidFill>
                            <a:srgbClr val="000000"/>
                          </a:solidFill>
                          <a:latin typeface="+mn-lt"/>
                        </a:rPr>
                        <a:t> LUCIDO</a:t>
                      </a:r>
                      <a:endParaRPr lang="it-IT" sz="1200" b="1"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Indica il set di caratteri in uso nella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Pragma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no-cache, costringe il browser a svuotare la cache e ricaricarla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Solo per NetScape. Forza il browser a non leggere il sito della cache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imagetoolbar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yes abilita la visualizzazione della toolbar, no la disabilita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Da IE 6.0 in su, abilita/disabilita la toolbar che appare sulle immagini.</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7385">
                <a:tc>
                  <a:txBody>
                    <a:bodyPr/>
                    <a:lstStyle/>
                    <a:p>
                      <a:pPr algn="l" rtl="0" fontAlgn="ctr"/>
                      <a:r>
                        <a:rPr lang="it-IT" sz="1200" b="0" i="0" u="none" strike="noStrike">
                          <a:solidFill>
                            <a:srgbClr val="000000"/>
                          </a:solidFill>
                          <a:latin typeface="Gill Sans MT"/>
                        </a:rPr>
                        <a:t>distribution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global se è un contenuto di interesse generale, in caso contrario, usare </a:t>
                      </a:r>
                      <a:r>
                        <a:rPr lang="it-IT" sz="1200" b="0" i="0" u="none" strike="noStrike" dirty="0" err="1">
                          <a:solidFill>
                            <a:srgbClr val="000000"/>
                          </a:solidFill>
                          <a:latin typeface="Gill Sans MT"/>
                        </a:rPr>
                        <a:t>local</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se il contenuto della pagina è di interesse generale o specifico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COOKIE</a:t>
            </a:r>
            <a:endParaRPr lang="it-IT" dirty="0"/>
          </a:p>
        </p:txBody>
      </p:sp>
      <p:sp>
        <p:nvSpPr>
          <p:cNvPr id="3" name="Segnaposto contenuto 2"/>
          <p:cNvSpPr>
            <a:spLocks noGrp="1"/>
          </p:cNvSpPr>
          <p:nvPr>
            <p:ph sz="quarter" idx="1"/>
          </p:nvPr>
        </p:nvSpPr>
        <p:spPr/>
        <p:txBody>
          <a:bodyPr/>
          <a:lstStyle/>
          <a:p>
            <a:r>
              <a:rPr lang="it-IT" dirty="0" smtClean="0"/>
              <a:t>Il meta </a:t>
            </a:r>
            <a:r>
              <a:rPr lang="it-IT" dirty="0" err="1" smtClean="0"/>
              <a:t>tag</a:t>
            </a:r>
            <a:r>
              <a:rPr lang="it-IT" dirty="0" smtClean="0"/>
              <a:t> </a:t>
            </a:r>
            <a:r>
              <a:rPr lang="it-IT" i="1" dirty="0" smtClean="0"/>
              <a:t>Set-Cookie</a:t>
            </a:r>
            <a:r>
              <a:rPr lang="it-IT" dirty="0" smtClean="0"/>
              <a:t> serve, come suggerisce il suo nome, a salvare un cookie sul computer di chi sta visitando la pagina. La sua sintassi è la seguente: &lt;meta </a:t>
            </a:r>
            <a:r>
              <a:rPr lang="it-IT" b="1" dirty="0" smtClean="0"/>
              <a:t>http-equiv</a:t>
            </a:r>
            <a:r>
              <a:rPr lang="it-IT" dirty="0" smtClean="0"/>
              <a:t>="</a:t>
            </a:r>
            <a:r>
              <a:rPr lang="it-IT" i="1" dirty="0" smtClean="0"/>
              <a:t>Set-Cookie</a:t>
            </a:r>
            <a:r>
              <a:rPr lang="it-IT" dirty="0" smtClean="0"/>
              <a:t>" </a:t>
            </a:r>
            <a:r>
              <a:rPr lang="it-IT" b="1" dirty="0" err="1" smtClean="0"/>
              <a:t>content</a:t>
            </a:r>
            <a:r>
              <a:rPr lang="it-IT" dirty="0" err="1" smtClean="0"/>
              <a:t>=</a:t>
            </a:r>
            <a:r>
              <a:rPr lang="it-IT" dirty="0" smtClean="0"/>
              <a:t>"</a:t>
            </a:r>
            <a:r>
              <a:rPr lang="it-IT" b="1" i="1" dirty="0" err="1" smtClean="0"/>
              <a:t>cookievalue</a:t>
            </a:r>
            <a:r>
              <a:rPr lang="it-IT" dirty="0" err="1" smtClean="0"/>
              <a:t>=</a:t>
            </a:r>
            <a:r>
              <a:rPr lang="it-IT" i="1" dirty="0" err="1" smtClean="0"/>
              <a:t>nome</a:t>
            </a:r>
            <a:r>
              <a:rPr lang="it-IT" i="1" dirty="0" smtClean="0"/>
              <a:t> cookie</a:t>
            </a:r>
            <a:r>
              <a:rPr lang="it-IT" dirty="0" smtClean="0"/>
              <a:t>; </a:t>
            </a:r>
            <a:r>
              <a:rPr lang="it-IT" b="1" i="1" dirty="0" err="1" smtClean="0"/>
              <a:t>expires</a:t>
            </a:r>
            <a:r>
              <a:rPr lang="it-IT" dirty="0" err="1" smtClean="0"/>
              <a:t>=</a:t>
            </a:r>
            <a:r>
              <a:rPr lang="it-IT" i="1" dirty="0" err="1" smtClean="0"/>
              <a:t>data</a:t>
            </a:r>
            <a:r>
              <a:rPr lang="it-IT" i="1" dirty="0" smtClean="0"/>
              <a:t> di scadenza</a:t>
            </a:r>
            <a:r>
              <a:rPr lang="it-IT" dirty="0" smtClean="0"/>
              <a:t>; </a:t>
            </a:r>
            <a:r>
              <a:rPr lang="it-IT" b="1" i="1" dirty="0" err="1" smtClean="0"/>
              <a:t>path</a:t>
            </a:r>
            <a:r>
              <a:rPr lang="it-IT" dirty="0" err="1" smtClean="0"/>
              <a:t>=</a:t>
            </a:r>
            <a:r>
              <a:rPr lang="it-IT" i="1" dirty="0" err="1" smtClean="0"/>
              <a:t>percorso</a:t>
            </a:r>
            <a:r>
              <a:rPr lang="it-IT" i="1" dirty="0" smtClean="0"/>
              <a:t> nella cache</a:t>
            </a:r>
            <a:r>
              <a:rPr lang="it-IT" dirty="0" smtClean="0"/>
              <a:t>"&gt;</a:t>
            </a:r>
          </a:p>
          <a:p>
            <a:pPr lvl="1"/>
            <a:r>
              <a:rPr lang="it-IT" b="1" dirty="0" err="1" smtClean="0"/>
              <a:t>cookievalue</a:t>
            </a:r>
            <a:r>
              <a:rPr lang="it-IT" dirty="0" smtClean="0"/>
              <a:t>: attraverso questo parametro impostiamo il nome che prenderà il cookie sul computer dell'utente.</a:t>
            </a:r>
          </a:p>
          <a:p>
            <a:pPr lvl="1"/>
            <a:r>
              <a:rPr lang="it-IT" b="1" dirty="0" err="1" smtClean="0"/>
              <a:t>expires</a:t>
            </a:r>
            <a:r>
              <a:rPr lang="it-IT" dirty="0" smtClean="0"/>
              <a:t>: impostando una data in formato GMT si può determinare la data dopo la quale il cookie non avrà più effetto.</a:t>
            </a:r>
          </a:p>
          <a:p>
            <a:pPr lvl="1"/>
            <a:r>
              <a:rPr lang="it-IT" b="1" dirty="0" err="1" smtClean="0"/>
              <a:t>path</a:t>
            </a:r>
            <a:r>
              <a:rPr lang="it-IT" dirty="0" smtClean="0"/>
              <a:t>: dove verrà salvato all'interno della cache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W3C CONSORTIUM</a:t>
            </a:r>
            <a:endParaRPr lang="it-IT" dirty="0"/>
          </a:p>
        </p:txBody>
      </p:sp>
      <p:sp>
        <p:nvSpPr>
          <p:cNvPr id="3" name="Segnaposto contenuto 2"/>
          <p:cNvSpPr>
            <a:spLocks noGrp="1"/>
          </p:cNvSpPr>
          <p:nvPr>
            <p:ph sz="quarter" idx="1"/>
          </p:nvPr>
        </p:nvSpPr>
        <p:spPr/>
        <p:txBody>
          <a:bodyPr/>
          <a:lstStyle/>
          <a:p>
            <a:r>
              <a:rPr lang="it-IT" sz="2000" dirty="0" smtClean="0"/>
              <a:t>Nell'ottobre del 1994 Tim Berners Lee, padre del </a:t>
            </a:r>
            <a:r>
              <a:rPr lang="it-IT" sz="2000" i="1" dirty="0" smtClean="0"/>
              <a:t>Web</a:t>
            </a:r>
            <a:r>
              <a:rPr lang="it-IT" sz="2000" dirty="0" smtClean="0"/>
              <a:t>, fondò al MIT (</a:t>
            </a:r>
            <a:r>
              <a:rPr lang="it-IT" sz="2000" b="1" dirty="0" smtClean="0"/>
              <a:t>M</a:t>
            </a:r>
            <a:r>
              <a:rPr lang="it-IT" sz="2000" dirty="0" smtClean="0"/>
              <a:t>assachusetts </a:t>
            </a:r>
            <a:r>
              <a:rPr lang="it-IT" sz="2000" b="1" dirty="0" err="1" smtClean="0"/>
              <a:t>I</a:t>
            </a:r>
            <a:r>
              <a:rPr lang="it-IT" sz="2000" dirty="0" err="1" smtClean="0"/>
              <a:t>nstitute</a:t>
            </a:r>
            <a:r>
              <a:rPr lang="it-IT" sz="2000" dirty="0" smtClean="0"/>
              <a:t> </a:t>
            </a:r>
            <a:r>
              <a:rPr lang="it-IT" sz="2000" dirty="0" err="1" smtClean="0"/>
              <a:t>of</a:t>
            </a:r>
            <a:r>
              <a:rPr lang="it-IT" sz="2000" dirty="0" smtClean="0"/>
              <a:t> </a:t>
            </a:r>
            <a:r>
              <a:rPr lang="it-IT" sz="2000" b="1" dirty="0" err="1" smtClean="0"/>
              <a:t>T</a:t>
            </a:r>
            <a:r>
              <a:rPr lang="it-IT" sz="2000" dirty="0" err="1" smtClean="0"/>
              <a:t>echnology</a:t>
            </a:r>
            <a:r>
              <a:rPr lang="it-IT" sz="2000" dirty="0" smtClean="0"/>
              <a:t>), in collaborazione con il CERN (il laboratorio dal quale proveniva), un'associazione di nome </a:t>
            </a:r>
            <a:r>
              <a:rPr lang="it-IT" sz="2000" b="1" i="1" dirty="0" smtClean="0"/>
              <a:t>World Wide Web </a:t>
            </a:r>
            <a:r>
              <a:rPr lang="it-IT" sz="2000" b="1" i="1" dirty="0" err="1" smtClean="0"/>
              <a:t>Consortium</a:t>
            </a:r>
            <a:r>
              <a:rPr lang="it-IT" sz="2000" dirty="0" smtClean="0"/>
              <a:t> (abbreviato </a:t>
            </a:r>
            <a:r>
              <a:rPr lang="it-IT" sz="2000" b="1" i="1" dirty="0" smtClean="0"/>
              <a:t>W3C</a:t>
            </a:r>
            <a:r>
              <a:rPr lang="it-IT" sz="2000" dirty="0" smtClean="0"/>
              <a:t>), con lo scopo di migliorare gli esistenti protocolli e linguaggi per il </a:t>
            </a:r>
            <a:r>
              <a:rPr lang="it-IT" sz="2000" i="1" dirty="0" smtClean="0"/>
              <a:t>World Wide Web</a:t>
            </a:r>
            <a:r>
              <a:rPr lang="it-IT" sz="2000" dirty="0" smtClean="0"/>
              <a:t> e di aiutare il web a sviluppare tutte le sue potenzialità.</a:t>
            </a:r>
          </a:p>
          <a:p>
            <a:r>
              <a:rPr lang="it-IT" sz="2000" dirty="0" smtClean="0"/>
              <a:t>Nell'aprile del 1995 l'INRIA (</a:t>
            </a:r>
            <a:r>
              <a:rPr lang="it-IT" sz="2000" b="1" dirty="0" smtClean="0"/>
              <a:t>I</a:t>
            </a:r>
            <a:r>
              <a:rPr lang="it-IT" sz="2000" dirty="0" smtClean="0"/>
              <a:t>stituto </a:t>
            </a:r>
            <a:r>
              <a:rPr lang="it-IT" sz="2000" b="1" dirty="0" smtClean="0"/>
              <a:t>N</a:t>
            </a:r>
            <a:r>
              <a:rPr lang="it-IT" sz="2000" dirty="0" smtClean="0"/>
              <a:t>azionale di </a:t>
            </a:r>
            <a:r>
              <a:rPr lang="it-IT" sz="2000" b="1" dirty="0" smtClean="0"/>
              <a:t>R</a:t>
            </a:r>
            <a:r>
              <a:rPr lang="it-IT" sz="2000" dirty="0" smtClean="0"/>
              <a:t>icerca </a:t>
            </a:r>
            <a:r>
              <a:rPr lang="it-IT" sz="2000" b="1" dirty="0" smtClean="0"/>
              <a:t>I</a:t>
            </a:r>
            <a:r>
              <a:rPr lang="it-IT" sz="2000" dirty="0" smtClean="0"/>
              <a:t>nformatica ed </a:t>
            </a:r>
            <a:r>
              <a:rPr lang="it-IT" sz="2000" b="1" dirty="0" smtClean="0"/>
              <a:t>A</a:t>
            </a:r>
            <a:r>
              <a:rPr lang="it-IT" sz="2000" dirty="0" smtClean="0"/>
              <a:t>utomatica francese) divenne il primo membro europeo dell'organizzazione.</a:t>
            </a:r>
          </a:p>
          <a:p>
            <a:r>
              <a:rPr lang="it-IT" sz="2000" dirty="0" smtClean="0"/>
              <a:t>Nel 2003 l'ERCIM (Il </a:t>
            </a:r>
            <a:r>
              <a:rPr lang="it-IT" sz="2000" b="1" dirty="0" smtClean="0"/>
              <a:t>C</a:t>
            </a:r>
            <a:r>
              <a:rPr lang="it-IT" sz="2000" dirty="0" smtClean="0"/>
              <a:t>onsorzio </a:t>
            </a:r>
            <a:r>
              <a:rPr lang="it-IT" sz="2000" b="1" dirty="0" smtClean="0"/>
              <a:t>E</a:t>
            </a:r>
            <a:r>
              <a:rPr lang="it-IT" sz="2000" dirty="0" smtClean="0"/>
              <a:t>uropeo di </a:t>
            </a:r>
            <a:r>
              <a:rPr lang="it-IT" sz="2000" b="1" dirty="0" smtClean="0"/>
              <a:t>R</a:t>
            </a:r>
            <a:r>
              <a:rPr lang="it-IT" sz="2000" dirty="0" smtClean="0"/>
              <a:t>icerca in </a:t>
            </a:r>
            <a:r>
              <a:rPr lang="it-IT" sz="2000" b="1" dirty="0" smtClean="0"/>
              <a:t>I</a:t>
            </a:r>
            <a:r>
              <a:rPr lang="it-IT" sz="2000" dirty="0" smtClean="0"/>
              <a:t>nformatica e </a:t>
            </a:r>
            <a:r>
              <a:rPr lang="it-IT" sz="2000" b="1" dirty="0" smtClean="0"/>
              <a:t>M</a:t>
            </a:r>
            <a:r>
              <a:rPr lang="it-IT" sz="2000" dirty="0" smtClean="0"/>
              <a:t>atematica) prese il ruolo di host europeo del W3C dall'INRIA (che è l'istituzione francese dell'ERCIM).</a:t>
            </a:r>
          </a:p>
          <a:p>
            <a:endParaRPr lang="it-IT"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ESEMPIO </a:t>
            </a:r>
            <a:r>
              <a:rPr lang="it-IT" sz="2800" dirty="0" err="1" smtClean="0"/>
              <a:t>DI</a:t>
            </a:r>
            <a:r>
              <a:rPr lang="it-IT" sz="2800" dirty="0" smtClean="0"/>
              <a:t> SETTAGGIO </a:t>
            </a:r>
            <a:r>
              <a:rPr lang="it-IT" sz="2800" dirty="0" err="1" smtClean="0"/>
              <a:t>DI</a:t>
            </a:r>
            <a:r>
              <a:rPr lang="it-IT" sz="2800" dirty="0" smtClean="0"/>
              <a:t> UN COOKIE</a:t>
            </a:r>
            <a:endParaRPr lang="it-IT" sz="2800" dirty="0"/>
          </a:p>
        </p:txBody>
      </p:sp>
      <p:sp>
        <p:nvSpPr>
          <p:cNvPr id="3" name="Segnaposto contenuto 2"/>
          <p:cNvSpPr>
            <a:spLocks noGrp="1"/>
          </p:cNvSpPr>
          <p:nvPr>
            <p:ph sz="quarter" idx="1"/>
          </p:nvPr>
        </p:nvSpPr>
        <p:spPr/>
        <p:txBody>
          <a:bodyPr/>
          <a:lstStyle/>
          <a:p>
            <a:r>
              <a:rPr lang="it-IT" dirty="0" smtClean="0"/>
              <a:t>Esempio di settaggio di un cookie:</a:t>
            </a:r>
          </a:p>
          <a:p>
            <a:pPr>
              <a:buNone/>
            </a:pPr>
            <a:endParaRPr lang="it-IT" sz="1100" dirty="0" smtClean="0"/>
          </a:p>
          <a:p>
            <a:pPr>
              <a:buNone/>
            </a:pPr>
            <a:r>
              <a:rPr lang="it-IT" dirty="0" smtClean="0"/>
              <a:t>&lt;head&gt;</a:t>
            </a:r>
          </a:p>
          <a:p>
            <a:pPr>
              <a:buNone/>
            </a:pPr>
            <a:r>
              <a:rPr lang="it-IT" dirty="0" smtClean="0"/>
              <a:t>	 &lt;meta http-equiv="Set-Cookie" </a:t>
            </a:r>
          </a:p>
          <a:p>
            <a:pPr>
              <a:buNone/>
            </a:pPr>
            <a:r>
              <a:rPr lang="it-IT" dirty="0" smtClean="0"/>
              <a:t>		</a:t>
            </a:r>
            <a:r>
              <a:rPr lang="it-IT" dirty="0" err="1" smtClean="0"/>
              <a:t>content=</a:t>
            </a:r>
            <a:r>
              <a:rPr lang="it-IT" dirty="0" smtClean="0"/>
              <a:t>"</a:t>
            </a:r>
            <a:r>
              <a:rPr lang="it-IT" dirty="0" err="1" smtClean="0"/>
              <a:t>cookievalue=xxx</a:t>
            </a:r>
            <a:r>
              <a:rPr lang="it-IT" dirty="0" smtClean="0"/>
              <a:t>; </a:t>
            </a:r>
          </a:p>
          <a:p>
            <a:pPr>
              <a:buNone/>
            </a:pPr>
            <a:r>
              <a:rPr lang="it-IT" dirty="0" smtClean="0"/>
              <a:t>			  </a:t>
            </a:r>
            <a:r>
              <a:rPr lang="it-IT" dirty="0" err="1" smtClean="0"/>
              <a:t>expires=Tuesday</a:t>
            </a:r>
            <a:r>
              <a:rPr lang="it-IT" dirty="0" smtClean="0"/>
              <a:t>, 13-Jul-06 23:00:</a:t>
            </a:r>
            <a:r>
              <a:rPr lang="it-IT" dirty="0" err="1" smtClean="0"/>
              <a:t>00</a:t>
            </a:r>
            <a:r>
              <a:rPr lang="it-IT" dirty="0" smtClean="0"/>
              <a:t> GMT; </a:t>
            </a:r>
          </a:p>
          <a:p>
            <a:pPr>
              <a:buNone/>
            </a:pPr>
            <a:r>
              <a:rPr lang="it-IT" dirty="0" smtClean="0"/>
              <a:t>			  </a:t>
            </a:r>
            <a:r>
              <a:rPr lang="it-IT" dirty="0" err="1" smtClean="0"/>
              <a:t>path=</a:t>
            </a:r>
            <a:r>
              <a:rPr lang="it-IT" dirty="0" smtClean="0"/>
              <a:t>/"&gt; </a:t>
            </a:r>
          </a:p>
          <a:p>
            <a:pPr>
              <a:buNone/>
            </a:pPr>
            <a:r>
              <a:rPr lang="it-IT" dirty="0" smtClean="0"/>
              <a:t>&lt;/head&gt;</a:t>
            </a:r>
            <a:r>
              <a:rPr lang="it-IT" sz="2400" dirty="0" smtClean="0"/>
              <a:t> </a:t>
            </a:r>
            <a:endParaRPr lang="it-IT" sz="4800" dirty="0" smtClean="0"/>
          </a:p>
          <a:p>
            <a:endParaRPr lang="it-IT"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REFRESH</a:t>
            </a:r>
            <a:endParaRPr lang="it-IT" dirty="0"/>
          </a:p>
        </p:txBody>
      </p:sp>
      <p:sp>
        <p:nvSpPr>
          <p:cNvPr id="3" name="Segnaposto contenuto 2"/>
          <p:cNvSpPr>
            <a:spLocks noGrp="1"/>
          </p:cNvSpPr>
          <p:nvPr>
            <p:ph sz="quarter" idx="1"/>
          </p:nvPr>
        </p:nvSpPr>
        <p:spPr/>
        <p:txBody>
          <a:bodyPr/>
          <a:lstStyle/>
          <a:p>
            <a:r>
              <a:rPr lang="it-IT" dirty="0" smtClean="0"/>
              <a:t>Il meta </a:t>
            </a:r>
            <a:r>
              <a:rPr lang="it-IT" dirty="0" err="1" smtClean="0"/>
              <a:t>tag</a:t>
            </a:r>
            <a:r>
              <a:rPr lang="it-IT" dirty="0" smtClean="0"/>
              <a:t> </a:t>
            </a:r>
            <a:r>
              <a:rPr lang="it-IT" i="1" dirty="0" err="1" smtClean="0"/>
              <a:t>refresh</a:t>
            </a:r>
            <a:r>
              <a:rPr lang="it-IT" dirty="0" smtClean="0"/>
              <a:t> ricarica il contenuto della pagina dopo un determinato intervallo di tempo, si può aggiungere anche un parametro mediante il quale il ricaricamento porterà ad un'altra pagina (</a:t>
            </a:r>
            <a:r>
              <a:rPr lang="it-IT" dirty="0" err="1" smtClean="0"/>
              <a:t>reindirizzamento</a:t>
            </a:r>
            <a:r>
              <a:rPr lang="it-IT" dirty="0" smtClean="0"/>
              <a:t>). La sua sintassi è: &lt;meta </a:t>
            </a:r>
            <a:r>
              <a:rPr lang="it-IT" b="1" dirty="0" smtClean="0"/>
              <a:t>http-equiv</a:t>
            </a:r>
            <a:r>
              <a:rPr lang="it-IT" dirty="0" smtClean="0"/>
              <a:t>="</a:t>
            </a:r>
            <a:r>
              <a:rPr lang="it-IT" i="1" dirty="0" smtClean="0"/>
              <a:t>REFRESH</a:t>
            </a:r>
            <a:r>
              <a:rPr lang="it-IT" dirty="0" smtClean="0"/>
              <a:t>" </a:t>
            </a:r>
            <a:r>
              <a:rPr lang="it-IT" b="1" dirty="0" err="1" smtClean="0"/>
              <a:t>content</a:t>
            </a:r>
            <a:r>
              <a:rPr lang="it-IT" dirty="0" err="1" smtClean="0"/>
              <a:t>=</a:t>
            </a:r>
            <a:r>
              <a:rPr lang="it-IT" dirty="0" smtClean="0"/>
              <a:t>"</a:t>
            </a:r>
            <a:r>
              <a:rPr lang="it-IT" i="1" dirty="0" smtClean="0"/>
              <a:t>intervallo di tempo per ricaricare</a:t>
            </a:r>
            <a:r>
              <a:rPr lang="it-IT" dirty="0" smtClean="0"/>
              <a:t>; </a:t>
            </a:r>
            <a:r>
              <a:rPr lang="it-IT" b="1" i="1" dirty="0" err="1" smtClean="0"/>
              <a:t>url</a:t>
            </a:r>
            <a:r>
              <a:rPr lang="it-IT" dirty="0" err="1" smtClean="0"/>
              <a:t>=</a:t>
            </a:r>
            <a:r>
              <a:rPr lang="it-IT" i="1" dirty="0" err="1" smtClean="0"/>
              <a:t>pagina</a:t>
            </a:r>
            <a:r>
              <a:rPr lang="it-IT" i="1" dirty="0" smtClean="0"/>
              <a:t> a cui porterà il </a:t>
            </a:r>
            <a:r>
              <a:rPr lang="it-IT" i="1" dirty="0" err="1" smtClean="0"/>
              <a:t>ricaricamente</a:t>
            </a:r>
            <a:r>
              <a:rPr lang="it-IT" i="1" dirty="0" smtClean="0"/>
              <a:t>, opzionale</a:t>
            </a:r>
            <a:r>
              <a:rPr lang="it-IT" dirty="0" smtClean="0"/>
              <a:t>"&gt;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r>
              <a:rPr lang="it-IT" dirty="0" smtClean="0"/>
              <a:t>Esempio di </a:t>
            </a:r>
            <a:r>
              <a:rPr lang="it-IT" dirty="0" err="1" smtClean="0"/>
              <a:t>reindirizzamento</a:t>
            </a:r>
            <a:r>
              <a:rPr lang="it-IT" dirty="0" smtClean="0"/>
              <a:t>:</a:t>
            </a:r>
          </a:p>
          <a:p>
            <a:pPr>
              <a:buNone/>
            </a:pPr>
            <a:endParaRPr lang="it-IT" dirty="0" smtClean="0"/>
          </a:p>
          <a:p>
            <a:pPr>
              <a:buNone/>
            </a:pPr>
            <a:r>
              <a:rPr lang="it-IT" dirty="0" smtClean="0"/>
              <a:t>&lt;meta http-equiv="</a:t>
            </a:r>
            <a:r>
              <a:rPr lang="it-IT" dirty="0" err="1" smtClean="0"/>
              <a:t>refresh</a:t>
            </a:r>
            <a:r>
              <a:rPr lang="it-IT" dirty="0" smtClean="0"/>
              <a:t>" </a:t>
            </a:r>
          </a:p>
          <a:p>
            <a:pPr>
              <a:buNone/>
            </a:pPr>
            <a:r>
              <a:rPr lang="it-IT" dirty="0" smtClean="0"/>
              <a:t>		</a:t>
            </a:r>
            <a:r>
              <a:rPr lang="it-IT" dirty="0" err="1" smtClean="0"/>
              <a:t>content=</a:t>
            </a:r>
            <a:r>
              <a:rPr lang="it-IT" dirty="0" smtClean="0"/>
              <a:t>"4; </a:t>
            </a:r>
          </a:p>
          <a:p>
            <a:pPr>
              <a:buNone/>
            </a:pPr>
            <a:r>
              <a:rPr lang="it-IT" dirty="0" smtClean="0"/>
              <a:t>		               </a:t>
            </a:r>
            <a:r>
              <a:rPr lang="it-IT" dirty="0" err="1" smtClean="0"/>
              <a:t>url=http</a:t>
            </a:r>
            <a:r>
              <a:rPr lang="it-IT" dirty="0" smtClean="0"/>
              <a:t>://</a:t>
            </a:r>
            <a:r>
              <a:rPr lang="it-IT" dirty="0" err="1" smtClean="0"/>
              <a:t>it.wikibooks.org</a:t>
            </a:r>
            <a:r>
              <a:rPr lang="it-IT" dirty="0" smtClean="0"/>
              <a:t>"&gt; </a:t>
            </a:r>
          </a:p>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CONTENT-TYPE</a:t>
            </a:r>
            <a:endParaRPr lang="it-IT" dirty="0"/>
          </a:p>
        </p:txBody>
      </p:sp>
      <p:sp>
        <p:nvSpPr>
          <p:cNvPr id="3" name="Segnaposto contenuto 2"/>
          <p:cNvSpPr>
            <a:spLocks noGrp="1"/>
          </p:cNvSpPr>
          <p:nvPr>
            <p:ph sz="quarter" idx="1"/>
          </p:nvPr>
        </p:nvSpPr>
        <p:spPr/>
        <p:txBody>
          <a:bodyPr/>
          <a:lstStyle/>
          <a:p>
            <a:r>
              <a:rPr lang="it-IT" dirty="0" smtClean="0"/>
              <a:t>Il meta </a:t>
            </a:r>
            <a:r>
              <a:rPr lang="it-IT" dirty="0" err="1" smtClean="0"/>
              <a:t>tag</a:t>
            </a:r>
            <a:r>
              <a:rPr lang="it-IT" dirty="0" smtClean="0"/>
              <a:t> </a:t>
            </a:r>
            <a:r>
              <a:rPr lang="it-IT" i="1" dirty="0" err="1" smtClean="0"/>
              <a:t>content-Type</a:t>
            </a:r>
            <a:r>
              <a:rPr lang="it-IT" dirty="0" smtClean="0"/>
              <a:t> serve per dichiarare il set di caratteri usati all'interno della pagina. La sua sintassi è la seguente: &lt;meta </a:t>
            </a:r>
            <a:r>
              <a:rPr lang="it-IT" b="1" dirty="0" smtClean="0"/>
              <a:t>http-equiv</a:t>
            </a:r>
            <a:r>
              <a:rPr lang="it-IT" dirty="0" smtClean="0"/>
              <a:t>="</a:t>
            </a:r>
            <a:r>
              <a:rPr lang="it-IT" i="1" dirty="0" err="1" smtClean="0"/>
              <a:t>content-Type</a:t>
            </a:r>
            <a:r>
              <a:rPr lang="it-IT" dirty="0" smtClean="0"/>
              <a:t>" </a:t>
            </a:r>
            <a:r>
              <a:rPr lang="it-IT" b="1" dirty="0" err="1" smtClean="0"/>
              <a:t>content</a:t>
            </a:r>
            <a:r>
              <a:rPr lang="it-IT" dirty="0" err="1" smtClean="0"/>
              <a:t>=</a:t>
            </a:r>
            <a:r>
              <a:rPr lang="it-IT" dirty="0" smtClean="0"/>
              <a:t>"</a:t>
            </a:r>
            <a:r>
              <a:rPr lang="it-IT" i="1" dirty="0" smtClean="0"/>
              <a:t>tipo di documento</a:t>
            </a:r>
            <a:r>
              <a:rPr lang="it-IT" dirty="0" smtClean="0"/>
              <a:t>; </a:t>
            </a:r>
            <a:r>
              <a:rPr lang="it-IT" b="1" i="1" dirty="0" err="1" smtClean="0"/>
              <a:t>charset</a:t>
            </a:r>
            <a:r>
              <a:rPr lang="it-IT" dirty="0" err="1" smtClean="0"/>
              <a:t>=</a:t>
            </a:r>
            <a:r>
              <a:rPr lang="it-IT" i="1" dirty="0" err="1" smtClean="0"/>
              <a:t>set</a:t>
            </a:r>
            <a:r>
              <a:rPr lang="it-IT" i="1" dirty="0" smtClean="0"/>
              <a:t> di caratteri</a:t>
            </a:r>
            <a:r>
              <a:rPr lang="it-IT" dirty="0" smtClean="0"/>
              <a:t>"&gt;.</a:t>
            </a:r>
            <a:br>
              <a:rPr lang="it-IT" dirty="0" smtClean="0"/>
            </a:br>
            <a:r>
              <a:rPr lang="it-IT" dirty="0" smtClean="0"/>
              <a:t>Il tipo di documento nel nostro caso è </a:t>
            </a:r>
            <a:r>
              <a:rPr lang="it-IT" i="1" dirty="0" smtClean="0"/>
              <a:t>text/html</a:t>
            </a:r>
            <a:r>
              <a:rPr lang="it-IT" dirty="0" smtClean="0"/>
              <a:t> con l'avvento dell'xml potrebbe esserci qualche nuovo valore.</a:t>
            </a:r>
          </a:p>
          <a:p>
            <a:endParaRPr lang="it-IT" dirty="0" smtClean="0"/>
          </a:p>
          <a:p>
            <a:endParaRPr lang="it-IT" dirty="0" smtClean="0"/>
          </a:p>
          <a:p>
            <a:endParaRPr lang="it-IT" dirty="0" smtClean="0"/>
          </a:p>
          <a:p>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r>
              <a:rPr lang="it-IT" dirty="0" smtClean="0"/>
              <a:t>Esempio di come utilizzare il meta </a:t>
            </a:r>
            <a:r>
              <a:rPr lang="it-IT" dirty="0" err="1" smtClean="0"/>
              <a:t>tag</a:t>
            </a:r>
            <a:r>
              <a:rPr lang="it-IT" dirty="0" smtClean="0"/>
              <a:t> </a:t>
            </a:r>
            <a:r>
              <a:rPr lang="it-IT" i="1" dirty="0" err="1" smtClean="0"/>
              <a:t>content-Type</a:t>
            </a:r>
            <a:r>
              <a:rPr lang="it-IT" dirty="0" smtClean="0"/>
              <a:t>: </a:t>
            </a:r>
          </a:p>
          <a:p>
            <a:endParaRPr lang="it-IT" dirty="0" smtClean="0"/>
          </a:p>
          <a:p>
            <a:pPr>
              <a:buNone/>
            </a:pPr>
            <a:r>
              <a:rPr lang="it-IT" dirty="0" smtClean="0"/>
              <a:t>&lt;meta </a:t>
            </a:r>
            <a:r>
              <a:rPr lang="it-IT" b="1" dirty="0" smtClean="0"/>
              <a:t>http-equiv</a:t>
            </a:r>
            <a:r>
              <a:rPr lang="it-IT" dirty="0" smtClean="0"/>
              <a:t>="</a:t>
            </a:r>
            <a:r>
              <a:rPr lang="it-IT" i="1" dirty="0" err="1" smtClean="0"/>
              <a:t>content-Type</a:t>
            </a:r>
            <a:r>
              <a:rPr lang="it-IT" dirty="0" smtClean="0"/>
              <a:t>" </a:t>
            </a:r>
          </a:p>
          <a:p>
            <a:pPr>
              <a:buNone/>
            </a:pPr>
            <a:r>
              <a:rPr lang="it-IT" b="1" dirty="0" smtClean="0"/>
              <a:t>	       </a:t>
            </a:r>
            <a:r>
              <a:rPr lang="it-IT" b="1" dirty="0" err="1" smtClean="0"/>
              <a:t>content</a:t>
            </a:r>
            <a:r>
              <a:rPr lang="it-IT" dirty="0" err="1" smtClean="0"/>
              <a:t>=</a:t>
            </a:r>
            <a:r>
              <a:rPr lang="it-IT" dirty="0" smtClean="0"/>
              <a:t>"</a:t>
            </a:r>
            <a:r>
              <a:rPr lang="it-IT" i="1" dirty="0" smtClean="0"/>
              <a:t>text/html</a:t>
            </a:r>
            <a:r>
              <a:rPr lang="it-IT" dirty="0" smtClean="0"/>
              <a:t>; </a:t>
            </a:r>
          </a:p>
          <a:p>
            <a:pPr>
              <a:buNone/>
            </a:pPr>
            <a:r>
              <a:rPr lang="it-IT" b="1" i="1" dirty="0" smtClean="0"/>
              <a:t>                          charset</a:t>
            </a:r>
            <a:r>
              <a:rPr lang="it-IT" dirty="0" smtClean="0"/>
              <a:t>=</a:t>
            </a:r>
            <a:r>
              <a:rPr lang="it-IT" i="1" dirty="0" smtClean="0"/>
              <a:t>iso-8859-1</a:t>
            </a:r>
            <a:r>
              <a:rPr lang="it-IT" dirty="0" smtClean="0"/>
              <a:t>"&gt;</a:t>
            </a:r>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hlinkClick r:id="rId2"/>
              </a:rPr>
              <a:t>http://it.wikibooks.org/wiki/HTML</a:t>
            </a:r>
            <a:r>
              <a:rPr lang="it-IT"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STANDARD</a:t>
            </a:r>
            <a:endParaRPr lang="it-IT" dirty="0"/>
          </a:p>
        </p:txBody>
      </p:sp>
      <p:sp>
        <p:nvSpPr>
          <p:cNvPr id="3" name="Segnaposto contenuto 2"/>
          <p:cNvSpPr>
            <a:spLocks noGrp="1"/>
          </p:cNvSpPr>
          <p:nvPr>
            <p:ph sz="quarter" idx="1"/>
          </p:nvPr>
        </p:nvSpPr>
        <p:spPr/>
        <p:txBody>
          <a:bodyPr/>
          <a:lstStyle/>
          <a:p>
            <a:r>
              <a:rPr lang="it-IT" dirty="0" smtClean="0"/>
              <a:t>Gli standard definiti dal W3C</a:t>
            </a:r>
          </a:p>
          <a:p>
            <a:r>
              <a:rPr lang="it-IT" dirty="0" smtClean="0"/>
              <a:t>    HTTP (</a:t>
            </a:r>
            <a:r>
              <a:rPr lang="it-IT" dirty="0" err="1" smtClean="0"/>
              <a:t>HyperText</a:t>
            </a:r>
            <a:r>
              <a:rPr lang="it-IT" dirty="0" smtClean="0"/>
              <a:t> Transfer </a:t>
            </a:r>
            <a:r>
              <a:rPr lang="it-IT" dirty="0" err="1" smtClean="0"/>
              <a:t>Protocol</a:t>
            </a:r>
            <a:r>
              <a:rPr lang="it-IT" dirty="0" smtClean="0"/>
              <a:t>)</a:t>
            </a:r>
          </a:p>
          <a:p>
            <a:r>
              <a:rPr lang="it-IT" dirty="0" smtClean="0"/>
              <a:t>    URI</a:t>
            </a:r>
          </a:p>
          <a:p>
            <a:r>
              <a:rPr lang="it-IT" dirty="0" smtClean="0"/>
              <a:t>    URL (in collaborazione con IETF)</a:t>
            </a:r>
          </a:p>
          <a:p>
            <a:r>
              <a:rPr lang="it-IT" dirty="0" smtClean="0"/>
              <a:t>    HTML (</a:t>
            </a:r>
            <a:r>
              <a:rPr lang="it-IT" dirty="0" err="1" smtClean="0"/>
              <a:t>HyperText</a:t>
            </a:r>
            <a:r>
              <a:rPr lang="it-IT" dirty="0" smtClean="0"/>
              <a:t> Markup </a:t>
            </a:r>
            <a:r>
              <a:rPr lang="it-IT" dirty="0" err="1" smtClean="0"/>
              <a:t>Language</a:t>
            </a:r>
            <a:r>
              <a:rPr lang="it-IT" dirty="0" smtClean="0"/>
              <a:t>)</a:t>
            </a:r>
          </a:p>
          <a:p>
            <a:r>
              <a:rPr lang="it-IT" dirty="0" smtClean="0"/>
              <a:t>    XML e i linguaggi da questo derivati:</a:t>
            </a:r>
          </a:p>
          <a:p>
            <a:r>
              <a:rPr lang="it-IT" dirty="0" smtClean="0"/>
              <a:t>    EXI (</a:t>
            </a:r>
            <a:r>
              <a:rPr lang="it-IT" dirty="0" err="1" smtClean="0"/>
              <a:t>Efficient</a:t>
            </a:r>
            <a:r>
              <a:rPr lang="it-IT" dirty="0" smtClean="0"/>
              <a:t> XML </a:t>
            </a:r>
            <a:r>
              <a:rPr lang="it-IT" dirty="0" err="1" smtClean="0"/>
              <a:t>Interchange</a:t>
            </a:r>
            <a:r>
              <a:rPr lang="it-IT" dirty="0" smtClean="0"/>
              <a:t>)</a:t>
            </a:r>
          </a:p>
          <a:p>
            <a:r>
              <a:rPr lang="it-IT" dirty="0" smtClean="0"/>
              <a:t>    </a:t>
            </a:r>
            <a:r>
              <a:rPr lang="it-IT" dirty="0" err="1" smtClean="0"/>
              <a:t>XProc</a:t>
            </a:r>
            <a:r>
              <a:rPr lang="it-IT" dirty="0" smtClean="0"/>
              <a:t> (XML Pipeline </a:t>
            </a:r>
            <a:r>
              <a:rPr lang="it-IT" dirty="0" err="1" smtClean="0"/>
              <a:t>Language</a:t>
            </a:r>
            <a:r>
              <a:rPr lang="it-IT" dirty="0" smtClean="0"/>
              <a:t>)</a:t>
            </a:r>
          </a:p>
          <a:p>
            <a:r>
              <a:rPr lang="it-IT" dirty="0" smtClean="0"/>
              <a:t>    </a:t>
            </a:r>
            <a:r>
              <a:rPr lang="it-IT" dirty="0" err="1" smtClean="0"/>
              <a:t>XPointer</a:t>
            </a:r>
            <a:r>
              <a:rPr lang="it-IT" dirty="0" smtClean="0"/>
              <a:t> (XML </a:t>
            </a:r>
            <a:r>
              <a:rPr lang="it-IT" dirty="0" err="1" smtClean="0"/>
              <a:t>Pointer</a:t>
            </a:r>
            <a:r>
              <a:rPr lang="it-IT"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STANDARD</a:t>
            </a:r>
            <a:endParaRPr lang="it-IT" dirty="0"/>
          </a:p>
        </p:txBody>
      </p:sp>
      <p:sp>
        <p:nvSpPr>
          <p:cNvPr id="3" name="Segnaposto contenuto 2"/>
          <p:cNvSpPr>
            <a:spLocks noGrp="1"/>
          </p:cNvSpPr>
          <p:nvPr>
            <p:ph sz="quarter" idx="1"/>
          </p:nvPr>
        </p:nvSpPr>
        <p:spPr/>
        <p:txBody>
          <a:bodyPr/>
          <a:lstStyle/>
          <a:p>
            <a:r>
              <a:rPr lang="it-IT" dirty="0" smtClean="0"/>
              <a:t>    XML Processing </a:t>
            </a:r>
            <a:r>
              <a:rPr lang="it-IT" dirty="0" err="1" smtClean="0"/>
              <a:t>Model</a:t>
            </a:r>
            <a:r>
              <a:rPr lang="it-IT" dirty="0" smtClean="0"/>
              <a:t> </a:t>
            </a:r>
          </a:p>
          <a:p>
            <a:r>
              <a:rPr lang="it-IT" dirty="0" smtClean="0"/>
              <a:t>    XML Schema</a:t>
            </a:r>
          </a:p>
          <a:p>
            <a:r>
              <a:rPr lang="it-IT" dirty="0" smtClean="0"/>
              <a:t>    XML </a:t>
            </a:r>
            <a:r>
              <a:rPr lang="it-IT" dirty="0" err="1" smtClean="0"/>
              <a:t>Signature</a:t>
            </a:r>
            <a:endParaRPr lang="it-IT" dirty="0" smtClean="0"/>
          </a:p>
          <a:p>
            <a:r>
              <a:rPr lang="it-IT" dirty="0" smtClean="0"/>
              <a:t>    XHTML (</a:t>
            </a:r>
            <a:r>
              <a:rPr lang="it-IT" dirty="0" err="1" smtClean="0"/>
              <a:t>eXtensible</a:t>
            </a:r>
            <a:r>
              <a:rPr lang="it-IT" dirty="0" smtClean="0"/>
              <a:t> </a:t>
            </a:r>
            <a:r>
              <a:rPr lang="it-IT" dirty="0" err="1" smtClean="0"/>
              <a:t>HyperText</a:t>
            </a:r>
            <a:r>
              <a:rPr lang="it-IT" dirty="0" smtClean="0"/>
              <a:t> Markup </a:t>
            </a:r>
            <a:r>
              <a:rPr lang="it-IT" dirty="0" err="1" smtClean="0"/>
              <a:t>Language</a:t>
            </a:r>
            <a:r>
              <a:rPr lang="it-IT" dirty="0" smtClean="0"/>
              <a:t>)  </a:t>
            </a:r>
          </a:p>
          <a:p>
            <a:r>
              <a:rPr lang="it-IT" dirty="0" smtClean="0"/>
              <a:t>    </a:t>
            </a:r>
            <a:r>
              <a:rPr lang="it-IT" dirty="0" err="1" smtClean="0"/>
              <a:t>MathML</a:t>
            </a:r>
            <a:r>
              <a:rPr lang="it-IT" dirty="0" smtClean="0"/>
              <a:t> (</a:t>
            </a:r>
            <a:r>
              <a:rPr lang="it-IT" dirty="0" err="1" smtClean="0"/>
              <a:t>Mathematics</a:t>
            </a:r>
            <a:r>
              <a:rPr lang="it-IT" dirty="0" smtClean="0"/>
              <a:t> Markup </a:t>
            </a:r>
            <a:r>
              <a:rPr lang="it-IT" dirty="0" err="1" smtClean="0"/>
              <a:t>Language</a:t>
            </a:r>
            <a:r>
              <a:rPr lang="it-IT" dirty="0" smtClean="0"/>
              <a:t>)	</a:t>
            </a:r>
          </a:p>
          <a:p>
            <a:r>
              <a:rPr lang="it-IT" dirty="0" smtClean="0"/>
              <a:t>    SVG (</a:t>
            </a:r>
            <a:r>
              <a:rPr lang="it-IT" dirty="0" err="1" smtClean="0"/>
              <a:t>Scalable</a:t>
            </a:r>
            <a:r>
              <a:rPr lang="it-IT" dirty="0" smtClean="0"/>
              <a:t> </a:t>
            </a:r>
            <a:r>
              <a:rPr lang="it-IT" dirty="0" err="1" smtClean="0"/>
              <a:t>Vector</a:t>
            </a:r>
            <a:r>
              <a:rPr lang="it-IT" dirty="0" smtClean="0"/>
              <a:t> </a:t>
            </a:r>
            <a:r>
              <a:rPr lang="it-IT" dirty="0" err="1" smtClean="0"/>
              <a:t>Graphics</a:t>
            </a:r>
            <a:r>
              <a:rPr lang="it-IT" dirty="0" smtClean="0"/>
              <a:t>)</a:t>
            </a:r>
          </a:p>
          <a:p>
            <a:r>
              <a:rPr lang="it-IT" dirty="0" smtClean="0"/>
              <a:t>    </a:t>
            </a:r>
            <a:r>
              <a:rPr lang="it-IT" dirty="0" err="1" smtClean="0"/>
              <a:t>XForms</a:t>
            </a:r>
            <a:endParaRPr lang="it-IT" dirty="0" smtClean="0"/>
          </a:p>
          <a:p>
            <a:r>
              <a:rPr lang="it-IT" dirty="0" smtClean="0"/>
              <a:t>    </a:t>
            </a:r>
            <a:r>
              <a:rPr lang="it-IT" dirty="0" err="1" smtClean="0"/>
              <a:t>XPath</a:t>
            </a:r>
            <a:endParaRPr lang="it-IT" dirty="0" smtClean="0"/>
          </a:p>
          <a:p>
            <a:r>
              <a:rPr lang="it-IT" dirty="0" smtClean="0"/>
              <a:t>    </a:t>
            </a:r>
            <a:r>
              <a:rPr lang="it-IT" dirty="0" err="1" smtClean="0"/>
              <a:t>XQuery</a:t>
            </a:r>
            <a:endParaRPr lang="it-IT" dirty="0" smtClean="0"/>
          </a:p>
          <a:p>
            <a:r>
              <a:rPr lang="it-IT" dirty="0" smtClean="0"/>
              <a:t>    </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STANDARD</a:t>
            </a:r>
            <a:endParaRPr lang="it-IT" dirty="0"/>
          </a:p>
        </p:txBody>
      </p:sp>
      <p:sp>
        <p:nvSpPr>
          <p:cNvPr id="3" name="Segnaposto contenuto 2"/>
          <p:cNvSpPr>
            <a:spLocks noGrp="1"/>
          </p:cNvSpPr>
          <p:nvPr>
            <p:ph sz="quarter" idx="1"/>
          </p:nvPr>
        </p:nvSpPr>
        <p:spPr/>
        <p:txBody>
          <a:bodyPr/>
          <a:lstStyle/>
          <a:p>
            <a:r>
              <a:rPr lang="it-IT" dirty="0" smtClean="0"/>
              <a:t>    CSS (Fogli di stile a cascata)</a:t>
            </a:r>
          </a:p>
          <a:p>
            <a:r>
              <a:rPr lang="it-IT" dirty="0" smtClean="0"/>
              <a:t>    XSLT (</a:t>
            </a:r>
            <a:r>
              <a:rPr lang="it-IT" dirty="0" err="1" smtClean="0"/>
              <a:t>Extensible</a:t>
            </a:r>
            <a:r>
              <a:rPr lang="it-IT" dirty="0" smtClean="0"/>
              <a:t> </a:t>
            </a:r>
            <a:r>
              <a:rPr lang="it-IT" dirty="0" err="1" smtClean="0"/>
              <a:t>Stylesheet</a:t>
            </a:r>
            <a:r>
              <a:rPr lang="it-IT" dirty="0" smtClean="0"/>
              <a:t> </a:t>
            </a:r>
            <a:r>
              <a:rPr lang="it-IT" dirty="0" err="1" smtClean="0"/>
              <a:t>Language</a:t>
            </a:r>
            <a:r>
              <a:rPr lang="it-IT" dirty="0" smtClean="0"/>
              <a:t> </a:t>
            </a:r>
            <a:r>
              <a:rPr lang="it-IT" dirty="0" err="1" smtClean="0"/>
              <a:t>Transformations</a:t>
            </a:r>
            <a:r>
              <a:rPr lang="it-IT" dirty="0" smtClean="0"/>
              <a:t>)</a:t>
            </a:r>
          </a:p>
          <a:p>
            <a:r>
              <a:rPr lang="it-IT" dirty="0" smtClean="0"/>
              <a:t>    CGI (Common Gateway Interface)</a:t>
            </a:r>
          </a:p>
          <a:p>
            <a:r>
              <a:rPr lang="it-IT" dirty="0" smtClean="0"/>
              <a:t>    DOM (</a:t>
            </a:r>
            <a:r>
              <a:rPr lang="it-IT" dirty="0" err="1" smtClean="0"/>
              <a:t>Document</a:t>
            </a:r>
            <a:r>
              <a:rPr lang="it-IT" dirty="0" smtClean="0"/>
              <a:t> </a:t>
            </a:r>
            <a:r>
              <a:rPr lang="it-IT" dirty="0" err="1" smtClean="0"/>
              <a:t>Object</a:t>
            </a:r>
            <a:r>
              <a:rPr lang="it-IT" dirty="0" smtClean="0"/>
              <a:t> </a:t>
            </a:r>
            <a:r>
              <a:rPr lang="it-IT" dirty="0" err="1" smtClean="0"/>
              <a:t>Model</a:t>
            </a:r>
            <a:r>
              <a:rPr lang="it-IT" dirty="0" smtClean="0"/>
              <a:t>)</a:t>
            </a:r>
          </a:p>
          <a:p>
            <a:r>
              <a:rPr lang="it-IT" dirty="0" smtClean="0"/>
              <a:t>    GRDDL (</a:t>
            </a:r>
            <a:r>
              <a:rPr lang="it-IT" dirty="0" err="1" smtClean="0"/>
              <a:t>Gleaning</a:t>
            </a:r>
            <a:r>
              <a:rPr lang="it-IT" dirty="0" smtClean="0"/>
              <a:t> </a:t>
            </a:r>
            <a:r>
              <a:rPr lang="it-IT" dirty="0" err="1" smtClean="0"/>
              <a:t>Resource</a:t>
            </a:r>
            <a:r>
              <a:rPr lang="it-IT" dirty="0" smtClean="0"/>
              <a:t> </a:t>
            </a:r>
            <a:r>
              <a:rPr lang="it-IT" dirty="0" err="1" smtClean="0"/>
              <a:t>Descriptions</a:t>
            </a:r>
            <a:r>
              <a:rPr lang="it-IT" dirty="0" smtClean="0"/>
              <a:t> </a:t>
            </a:r>
            <a:r>
              <a:rPr lang="it-IT" dirty="0" err="1" smtClean="0"/>
              <a:t>from</a:t>
            </a:r>
            <a:r>
              <a:rPr lang="it-IT" dirty="0" smtClean="0"/>
              <a:t> </a:t>
            </a:r>
            <a:br>
              <a:rPr lang="it-IT" dirty="0" smtClean="0"/>
            </a:br>
            <a:r>
              <a:rPr lang="it-IT" dirty="0" smtClean="0"/>
              <a:t>    </a:t>
            </a:r>
            <a:r>
              <a:rPr lang="it-IT" dirty="0" err="1" smtClean="0"/>
              <a:t>Dialects</a:t>
            </a:r>
            <a:r>
              <a:rPr lang="it-IT" dirty="0" smtClean="0"/>
              <a:t> </a:t>
            </a:r>
            <a:r>
              <a:rPr lang="it-IT" dirty="0" err="1" smtClean="0"/>
              <a:t>of</a:t>
            </a:r>
            <a:r>
              <a:rPr lang="it-IT" dirty="0" smtClean="0"/>
              <a:t> </a:t>
            </a:r>
            <a:r>
              <a:rPr lang="it-IT" dirty="0" err="1" smtClean="0"/>
              <a:t>Languages</a:t>
            </a:r>
            <a:r>
              <a:rPr lang="it-IT" dirty="0" smtClean="0"/>
              <a:t>)</a:t>
            </a:r>
          </a:p>
          <a:p>
            <a:r>
              <a:rPr lang="it-IT" dirty="0" smtClean="0"/>
              <a:t>    OWL (Controllo dei contenuti)</a:t>
            </a:r>
          </a:p>
          <a:p>
            <a:r>
              <a:rPr lang="it-IT" dirty="0" smtClean="0"/>
              <a:t>    RDF (Controllo dei contenuti)</a:t>
            </a:r>
          </a:p>
          <a:p>
            <a:r>
              <a:rPr lang="it-IT" dirty="0" smtClean="0"/>
              <a:t>    SMIL (</a:t>
            </a:r>
            <a:r>
              <a:rPr lang="it-IT" dirty="0" err="1" smtClean="0"/>
              <a:t>Synchronized</a:t>
            </a:r>
            <a:r>
              <a:rPr lang="it-IT" dirty="0" smtClean="0"/>
              <a:t> Multimedia </a:t>
            </a:r>
            <a:r>
              <a:rPr lang="it-IT" dirty="0" err="1" smtClean="0"/>
              <a:t>Integration</a:t>
            </a:r>
            <a:r>
              <a:rPr lang="it-IT" dirty="0" smtClean="0"/>
              <a:t> </a:t>
            </a:r>
            <a:r>
              <a:rPr lang="it-IT" dirty="0" err="1" smtClean="0"/>
              <a:t>Language</a:t>
            </a:r>
            <a:r>
              <a:rPr lang="it-IT" dirty="0" smtClean="0"/>
              <a:t>)</a:t>
            </a:r>
          </a:p>
          <a:p>
            <a:r>
              <a:rPr lang="it-IT" dirty="0" smtClean="0"/>
              <a:t>    SML (Service </a:t>
            </a:r>
            <a:r>
              <a:rPr lang="it-IT" dirty="0" err="1" smtClean="0"/>
              <a:t>Modeling</a:t>
            </a:r>
            <a:r>
              <a:rPr lang="it-IT" dirty="0" smtClean="0"/>
              <a:t> </a:t>
            </a:r>
            <a:r>
              <a:rPr lang="it-IT" dirty="0" err="1" smtClean="0"/>
              <a:t>Language</a:t>
            </a:r>
            <a:r>
              <a:rPr lang="it-IT" dirty="0" smtClean="0"/>
              <a:t>)</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STANDARD</a:t>
            </a:r>
            <a:endParaRPr lang="it-IT" dirty="0"/>
          </a:p>
        </p:txBody>
      </p:sp>
      <p:sp>
        <p:nvSpPr>
          <p:cNvPr id="3" name="Segnaposto contenuto 2"/>
          <p:cNvSpPr>
            <a:spLocks noGrp="1"/>
          </p:cNvSpPr>
          <p:nvPr>
            <p:ph sz="quarter" idx="1"/>
          </p:nvPr>
        </p:nvSpPr>
        <p:spPr/>
        <p:txBody>
          <a:bodyPr/>
          <a:lstStyle/>
          <a:p>
            <a:r>
              <a:rPr lang="it-IT" dirty="0" smtClean="0"/>
              <a:t>    SOAP(</a:t>
            </a:r>
            <a:r>
              <a:rPr lang="it-IT" dirty="0" err="1" smtClean="0"/>
              <a:t>Simple</a:t>
            </a:r>
            <a:r>
              <a:rPr lang="it-IT" dirty="0" smtClean="0"/>
              <a:t> </a:t>
            </a:r>
            <a:r>
              <a:rPr lang="it-IT" dirty="0" err="1" smtClean="0"/>
              <a:t>Object</a:t>
            </a:r>
            <a:r>
              <a:rPr lang="it-IT" dirty="0" smtClean="0"/>
              <a:t> Access </a:t>
            </a:r>
            <a:r>
              <a:rPr lang="it-IT" dirty="0" err="1" smtClean="0"/>
              <a:t>Protocol</a:t>
            </a:r>
            <a:r>
              <a:rPr lang="it-IT" dirty="0" smtClean="0"/>
              <a:t>)</a:t>
            </a:r>
          </a:p>
          <a:p>
            <a:r>
              <a:rPr lang="it-IT" dirty="0" smtClean="0"/>
              <a:t>    PICS (</a:t>
            </a:r>
            <a:r>
              <a:rPr lang="it-IT" dirty="0" err="1" smtClean="0"/>
              <a:t>Platform</a:t>
            </a:r>
            <a:r>
              <a:rPr lang="it-IT" dirty="0" smtClean="0"/>
              <a:t> </a:t>
            </a:r>
            <a:r>
              <a:rPr lang="it-IT" dirty="0" err="1" smtClean="0"/>
              <a:t>for</a:t>
            </a:r>
            <a:r>
              <a:rPr lang="it-IT" dirty="0" smtClean="0"/>
              <a:t> Internet </a:t>
            </a:r>
            <a:r>
              <a:rPr lang="it-IT" dirty="0" err="1" smtClean="0"/>
              <a:t>Content</a:t>
            </a:r>
            <a:r>
              <a:rPr lang="it-IT" dirty="0" smtClean="0"/>
              <a:t> </a:t>
            </a:r>
            <a:r>
              <a:rPr lang="it-IT" dirty="0" err="1" smtClean="0"/>
              <a:t>Selection</a:t>
            </a:r>
            <a:r>
              <a:rPr lang="it-IT" dirty="0" smtClean="0"/>
              <a:t>)</a:t>
            </a:r>
          </a:p>
          <a:p>
            <a:r>
              <a:rPr lang="it-IT" dirty="0" smtClean="0"/>
              <a:t>    WAI (Linee guida per l'accessibilità)</a:t>
            </a:r>
          </a:p>
          <a:p>
            <a:r>
              <a:rPr lang="it-IT" dirty="0" smtClean="0"/>
              <a:t>    DOM (Linee guida per l'interfaccia)</a:t>
            </a:r>
          </a:p>
          <a:p>
            <a:r>
              <a:rPr lang="it-IT" dirty="0" smtClean="0"/>
              <a:t>    PICS (Linee guida per le piattaforme)</a:t>
            </a:r>
          </a:p>
          <a:p>
            <a:r>
              <a:rPr lang="it-IT" dirty="0" smtClean="0"/>
              <a:t>    POWDER (</a:t>
            </a:r>
            <a:r>
              <a:rPr lang="it-IT" dirty="0" err="1" smtClean="0"/>
              <a:t>Protocol</a:t>
            </a:r>
            <a:r>
              <a:rPr lang="it-IT" dirty="0" smtClean="0"/>
              <a:t> </a:t>
            </a:r>
            <a:r>
              <a:rPr lang="it-IT" dirty="0" err="1" smtClean="0"/>
              <a:t>for</a:t>
            </a:r>
            <a:r>
              <a:rPr lang="it-IT" dirty="0" smtClean="0"/>
              <a:t> Web </a:t>
            </a:r>
            <a:r>
              <a:rPr lang="it-IT" dirty="0" err="1" smtClean="0"/>
              <a:t>Description</a:t>
            </a:r>
            <a:r>
              <a:rPr lang="it-IT" dirty="0" smtClean="0"/>
              <a:t> </a:t>
            </a:r>
            <a:r>
              <a:rPr lang="it-IT" dirty="0" err="1" smtClean="0"/>
              <a:t>Resources</a:t>
            </a:r>
            <a:r>
              <a:rPr lang="it-IT" dirty="0" smtClean="0"/>
              <a:t>)</a:t>
            </a:r>
          </a:p>
          <a:p>
            <a:r>
              <a:rPr lang="it-IT" dirty="0" smtClean="0"/>
              <a:t>    PNG (formato grafico)</a:t>
            </a:r>
          </a:p>
          <a:p>
            <a:r>
              <a:rPr lang="it-IT" dirty="0" smtClean="0"/>
              <a:t>    </a:t>
            </a:r>
            <a:r>
              <a:rPr lang="it-IT" dirty="0" err="1" smtClean="0"/>
              <a:t>InkML</a:t>
            </a:r>
            <a:r>
              <a:rPr lang="it-IT" dirty="0" smtClean="0"/>
              <a:t> (formato per inchiostro digitale)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XML</a:t>
            </a:r>
            <a:endParaRPr lang="it-IT" dirty="0"/>
          </a:p>
        </p:txBody>
      </p:sp>
      <p:sp>
        <p:nvSpPr>
          <p:cNvPr id="3" name="Segnaposto contenuto 2"/>
          <p:cNvSpPr>
            <a:spLocks noGrp="1"/>
          </p:cNvSpPr>
          <p:nvPr>
            <p:ph sz="quarter" idx="1"/>
          </p:nvPr>
        </p:nvSpPr>
        <p:spPr/>
        <p:txBody>
          <a:bodyPr/>
          <a:lstStyle/>
          <a:p>
            <a:r>
              <a:rPr lang="it-IT" dirty="0" smtClean="0"/>
              <a:t>XML (sigla di </a:t>
            </a:r>
            <a:r>
              <a:rPr lang="it-IT" dirty="0" err="1" smtClean="0"/>
              <a:t>eXtensible</a:t>
            </a:r>
            <a:r>
              <a:rPr lang="it-IT" dirty="0" smtClean="0"/>
              <a:t> Markup </a:t>
            </a:r>
            <a:r>
              <a:rPr lang="it-IT" dirty="0" err="1" smtClean="0"/>
              <a:t>Language</a:t>
            </a:r>
            <a:r>
              <a:rPr lang="it-IT" dirty="0" smtClean="0"/>
              <a:t>) è un metalinguaggio di markup, ovvero un linguaggio marcatore che definisce un meccanismo sintattico che consente di estendere o controllare il significato di altri linguaggi marcatori.</a:t>
            </a:r>
          </a:p>
          <a:p>
            <a:r>
              <a:rPr lang="it-IT" dirty="0" smtClean="0"/>
              <a:t>Costituisce il tentativo di produrre una versione semplificata di SGML che consenta di definire in modo semplice nuovi linguaggi di markup da usare in ambito web. Il nome indica quindi che si tratta di un linguaggio marcatore (markup </a:t>
            </a:r>
            <a:r>
              <a:rPr lang="it-IT" dirty="0" err="1" smtClean="0"/>
              <a:t>language</a:t>
            </a:r>
            <a:r>
              <a:rPr lang="it-IT" dirty="0" smtClean="0"/>
              <a:t>) estensibile (</a:t>
            </a:r>
            <a:r>
              <a:rPr lang="it-IT" dirty="0" err="1" smtClean="0"/>
              <a:t>eXtensible</a:t>
            </a:r>
            <a:r>
              <a:rPr lang="it-IT" dirty="0" smtClean="0"/>
              <a:t>) in quanto permette di creare </a:t>
            </a:r>
            <a:r>
              <a:rPr lang="it-IT" dirty="0" err="1" smtClean="0"/>
              <a:t>tag</a:t>
            </a:r>
            <a:r>
              <a:rPr lang="it-IT" dirty="0" smtClean="0"/>
              <a:t> personalizzati.</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SPECIFICHE IN XML</a:t>
            </a:r>
            <a:endParaRPr lang="it-IT" dirty="0"/>
          </a:p>
        </p:txBody>
      </p:sp>
      <p:sp>
        <p:nvSpPr>
          <p:cNvPr id="3" name="Segnaposto contenuto 2"/>
          <p:cNvSpPr>
            <a:spLocks noGrp="1"/>
          </p:cNvSpPr>
          <p:nvPr>
            <p:ph sz="quarter" idx="1"/>
          </p:nvPr>
        </p:nvSpPr>
        <p:spPr/>
        <p:txBody>
          <a:bodyPr/>
          <a:lstStyle/>
          <a:p>
            <a:r>
              <a:rPr lang="it-IT" dirty="0" smtClean="0"/>
              <a:t>La specifica di un linguaggio in XML avviene attraverso due approcci</a:t>
            </a:r>
          </a:p>
          <a:p>
            <a:pPr lvl="1"/>
            <a:r>
              <a:rPr lang="it-IT" dirty="0" smtClean="0"/>
              <a:t>Il DTD (</a:t>
            </a:r>
            <a:r>
              <a:rPr lang="it-IT" dirty="0" err="1" smtClean="0"/>
              <a:t>Document</a:t>
            </a:r>
            <a:r>
              <a:rPr lang="it-IT" dirty="0" smtClean="0"/>
              <a:t> </a:t>
            </a:r>
            <a:r>
              <a:rPr lang="it-IT" dirty="0" err="1" smtClean="0"/>
              <a:t>Type</a:t>
            </a:r>
            <a:r>
              <a:rPr lang="it-IT" dirty="0" smtClean="0"/>
              <a:t> </a:t>
            </a:r>
            <a:r>
              <a:rPr lang="it-IT" dirty="0" err="1" smtClean="0"/>
              <a:t>Definition</a:t>
            </a:r>
            <a:r>
              <a:rPr lang="it-IT" dirty="0" smtClean="0"/>
              <a:t>) dove si definiscono i </a:t>
            </a:r>
            <a:r>
              <a:rPr lang="it-IT" dirty="0" err="1" smtClean="0"/>
              <a:t>tag</a:t>
            </a:r>
            <a:r>
              <a:rPr lang="it-IT" dirty="0" smtClean="0"/>
              <a:t> in termini di riscrittura ed indicazioni operative ai browser compatibili, in genere identificando le funzioni mediante i fogli di stile</a:t>
            </a:r>
          </a:p>
          <a:p>
            <a:pPr lvl="1"/>
            <a:r>
              <a:rPr lang="it-IT" dirty="0" smtClean="0"/>
              <a:t>Mediante un XML schema, che integra le operazioni di estensione dei </a:t>
            </a:r>
            <a:r>
              <a:rPr lang="it-IT" dirty="0" err="1" smtClean="0"/>
              <a:t>tag</a:t>
            </a:r>
            <a:r>
              <a:rPr lang="it-IT" dirty="0" smtClean="0"/>
              <a:t> con funzioni proprie del server, quindi facendo seguire al </a:t>
            </a:r>
            <a:r>
              <a:rPr lang="it-IT" dirty="0" err="1" smtClean="0"/>
              <a:t>tagging</a:t>
            </a:r>
            <a:r>
              <a:rPr lang="it-IT" dirty="0" smtClean="0"/>
              <a:t> azioni “libere” dal contesto della navigazione</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2206</Words>
  <Application>Microsoft Macintosh PowerPoint</Application>
  <PresentationFormat>Presentazione su schermo (4:3)</PresentationFormat>
  <Paragraphs>275</Paragraphs>
  <Slides>35</Slides>
  <Notes>1</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Presentazione del lavoro del team</vt:lpstr>
      <vt:lpstr>COMUNICAZIONE ONLINE, RETI E VIRTUALITA’</vt:lpstr>
      <vt:lpstr>AGENDA</vt:lpstr>
      <vt:lpstr>IL W3C CONSORTIUM</vt:lpstr>
      <vt:lpstr>GLI STANDARD</vt:lpstr>
      <vt:lpstr>STANDARD</vt:lpstr>
      <vt:lpstr>STANDARD</vt:lpstr>
      <vt:lpstr>STANDARD</vt:lpstr>
      <vt:lpstr>XML</vt:lpstr>
      <vt:lpstr>SPECIFICHE IN XML</vt:lpstr>
      <vt:lpstr>BASI DEL LINGUAGGIO HTML5</vt:lpstr>
      <vt:lpstr>BASI DEL LINGUAGGIO HTML5</vt:lpstr>
      <vt:lpstr>TAG</vt:lpstr>
      <vt:lpstr>INTESTAZIONE</vt:lpstr>
      <vt:lpstr>CORPO DI HTML</vt:lpstr>
      <vt:lpstr>ESEMPIO</vt:lpstr>
      <vt:lpstr>INTRODUZIONE AD HTML5</vt:lpstr>
      <vt:lpstr>ELEMENTI VUOTI</vt:lpstr>
      <vt:lpstr>PROVENIENTI DA ALTRI NAMESPACES</vt:lpstr>
      <vt:lpstr>ELEMENTI NORMALI</vt:lpstr>
      <vt:lpstr>DOCTYPE</vt:lpstr>
      <vt:lpstr>DOCTYPE</vt:lpstr>
      <vt:lpstr>SPECIFICHE CORRENTI</vt:lpstr>
      <vt:lpstr>SPECIFICHE TIPICHE</vt:lpstr>
      <vt:lpstr>ESEMPI DI SPECIFICHE</vt:lpstr>
      <vt:lpstr>INTESTAZIONE</vt:lpstr>
      <vt:lpstr>META TAG GENERICI</vt:lpstr>
      <vt:lpstr>IL META TAG ROBOTS</vt:lpstr>
      <vt:lpstr>HTTP-EQUIV</vt:lpstr>
      <vt:lpstr>I COOKIE</vt:lpstr>
      <vt:lpstr>ESEMPIO DI SETTAGGIO DI UN COOKIE</vt:lpstr>
      <vt:lpstr>REFRESH</vt:lpstr>
      <vt:lpstr>ESEMPIO</vt:lpstr>
      <vt:lpstr>CONTENT-TYPE</vt:lpstr>
      <vt:lpstr>ESEMPIO</vt:lpstr>
      <vt:lpstr>RIFERIMENTI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2013-12-06T08:30:56Z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