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2" r:id="rId3"/>
    <p:sldId id="257" r:id="rId4"/>
    <p:sldId id="265" r:id="rId5"/>
    <p:sldId id="266" r:id="rId6"/>
    <p:sldId id="268" r:id="rId7"/>
    <p:sldId id="271" r:id="rId8"/>
    <p:sldId id="269" r:id="rId9"/>
    <p:sldId id="258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tangolo arrotondato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18/04/2013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18/04/2013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18/04/2013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18/04/2013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tangolo arrotondato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18/04/2013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18/04/2013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18/04/2013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18/04/2013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18/04/2013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tangolo arrotondato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18/04/2013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18/04/2013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Rettango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tangolo arrotondato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18/04/2013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>
                <a:solidFill>
                  <a:schemeClr val="tx1"/>
                </a:solidFill>
              </a:rPr>
              <a:t>Nur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err="1" smtClean="0">
                <a:solidFill>
                  <a:schemeClr val="tx1"/>
                </a:solidFill>
              </a:rPr>
              <a:t>Banu</a:t>
            </a:r>
            <a:r>
              <a:rPr lang="it-IT" dirty="0" smtClean="0">
                <a:solidFill>
                  <a:schemeClr val="tx1"/>
                </a:solidFill>
              </a:rPr>
              <a:t>: una sultana veneziana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Il  sultanato delle donne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50769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2910" y="357174"/>
            <a:ext cx="808675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err="1" smtClean="0">
                <a:solidFill>
                  <a:srgbClr val="FF0000"/>
                </a:solidFill>
              </a:rPr>
              <a:t>Suleyman</a:t>
            </a:r>
            <a:r>
              <a:rPr lang="it-IT" b="1" dirty="0" smtClean="0">
                <a:solidFill>
                  <a:srgbClr val="FF0000"/>
                </a:solidFill>
              </a:rPr>
              <a:t> I </a:t>
            </a:r>
            <a:r>
              <a:rPr lang="it-IT" i="1" dirty="0" err="1" smtClean="0">
                <a:solidFill>
                  <a:srgbClr val="FF0000"/>
                </a:solidFill>
              </a:rPr>
              <a:t>Khanuni</a:t>
            </a:r>
            <a:r>
              <a:rPr lang="it-IT" dirty="0" smtClean="0">
                <a:solidFill>
                  <a:srgbClr val="FF0000"/>
                </a:solidFill>
              </a:rPr>
              <a:t>, </a:t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i="1" dirty="0" smtClean="0">
                <a:solidFill>
                  <a:srgbClr val="FF0000"/>
                </a:solidFill>
              </a:rPr>
              <a:t>il Legislatore, il Magnifico</a:t>
            </a:r>
            <a:r>
              <a:rPr lang="it-IT" dirty="0" smtClean="0">
                <a:solidFill>
                  <a:srgbClr val="FF0000"/>
                </a:solidFill>
              </a:rPr>
              <a:t> (1520-1566)</a:t>
            </a:r>
            <a:endParaRPr lang="it-IT" dirty="0"/>
          </a:p>
        </p:txBody>
      </p:sp>
      <p:pic>
        <p:nvPicPr>
          <p:cNvPr id="5122" name="Picture 2" descr="G:\UNIVERSITA'\DIDATTICA\corsi\Corsi storia generale\corso di storia generale 2009\Appunti corso 2009 L'Europa e gli altri\Turchi iconografia\Suleyman I IL Magnifico (1520-1566)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143240" y="1643082"/>
            <a:ext cx="3129416" cy="457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52220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Solimano il Legislatore (1520-1566)</a:t>
            </a:r>
          </a:p>
          <a:p>
            <a:r>
              <a:rPr lang="it-IT" dirty="0" err="1" smtClean="0"/>
              <a:t>Selim</a:t>
            </a:r>
            <a:r>
              <a:rPr lang="it-IT" dirty="0" smtClean="0"/>
              <a:t> II (1566-1574) </a:t>
            </a:r>
          </a:p>
          <a:p>
            <a:r>
              <a:rPr lang="it-IT" dirty="0" err="1" smtClean="0"/>
              <a:t>Murad</a:t>
            </a:r>
            <a:r>
              <a:rPr lang="it-IT" dirty="0" smtClean="0"/>
              <a:t> III (1574-1595)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2693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err="1" smtClean="0">
                <a:solidFill>
                  <a:srgbClr val="FF0000"/>
                </a:solidFill>
              </a:rPr>
              <a:t>Selim</a:t>
            </a:r>
            <a:r>
              <a:rPr lang="it-IT" b="1" dirty="0" smtClean="0">
                <a:solidFill>
                  <a:srgbClr val="FF0000"/>
                </a:solidFill>
              </a:rPr>
              <a:t> II </a:t>
            </a:r>
            <a:r>
              <a:rPr lang="it-IT" dirty="0" smtClean="0">
                <a:solidFill>
                  <a:srgbClr val="FF0000"/>
                </a:solidFill>
              </a:rPr>
              <a:t>(1566-1574) </a:t>
            </a:r>
            <a:r>
              <a:rPr lang="it-IT" i="1" dirty="0" smtClean="0">
                <a:solidFill>
                  <a:srgbClr val="FF0000"/>
                </a:solidFill>
              </a:rPr>
              <a:t>l’ubriacone</a:t>
            </a:r>
            <a:r>
              <a:rPr lang="it-IT" dirty="0" smtClean="0">
                <a:solidFill>
                  <a:srgbClr val="FF0000"/>
                </a:solidFill>
              </a:rPr>
              <a:t/>
            </a:r>
            <a:br>
              <a:rPr lang="it-IT" dirty="0" smtClean="0">
                <a:solidFill>
                  <a:srgbClr val="FF0000"/>
                </a:solidFill>
              </a:rPr>
            </a:br>
            <a:endParaRPr lang="it-IT" dirty="0"/>
          </a:p>
        </p:txBody>
      </p:sp>
      <p:pic>
        <p:nvPicPr>
          <p:cNvPr id="8194" name="Picture 2" descr="C:\Documents and Settings\Gian Paolo Romagnani\Documenti\Immagini\selim II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1571612"/>
            <a:ext cx="3357586" cy="44159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6518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err="1" smtClean="0">
                <a:solidFill>
                  <a:srgbClr val="FF0000"/>
                </a:solidFill>
              </a:rPr>
              <a:t>Murad</a:t>
            </a:r>
            <a:r>
              <a:rPr lang="it-IT" b="1" dirty="0" smtClean="0">
                <a:solidFill>
                  <a:srgbClr val="FF0000"/>
                </a:solidFill>
              </a:rPr>
              <a:t> III </a:t>
            </a:r>
            <a:r>
              <a:rPr lang="it-IT" dirty="0" smtClean="0">
                <a:solidFill>
                  <a:srgbClr val="FF0000"/>
                </a:solidFill>
              </a:rPr>
              <a:t>(1574-1595) </a:t>
            </a:r>
            <a:endParaRPr lang="it-IT" dirty="0">
              <a:solidFill>
                <a:srgbClr val="FF0000"/>
              </a:solidFill>
            </a:endParaRPr>
          </a:p>
        </p:txBody>
      </p:sp>
      <p:pic>
        <p:nvPicPr>
          <p:cNvPr id="4" name="Segnaposto contenuto 3" descr="200px-Sultan_Murad_III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520703" y="1617019"/>
            <a:ext cx="3980123" cy="4955253"/>
          </a:xfrm>
        </p:spPr>
      </p:pic>
    </p:spTree>
    <p:extLst>
      <p:ext uri="{BB962C8B-B14F-4D97-AF65-F5344CB8AC3E}">
        <p14:creationId xmlns:p14="http://schemas.microsoft.com/office/powerpoint/2010/main" val="3435098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Nur</a:t>
            </a:r>
            <a:r>
              <a:rPr lang="it-IT" dirty="0" smtClean="0"/>
              <a:t> </a:t>
            </a:r>
            <a:r>
              <a:rPr lang="it-IT" dirty="0" err="1" smtClean="0"/>
              <a:t>Banu</a:t>
            </a:r>
            <a:r>
              <a:rPr lang="it-IT" dirty="0" smtClean="0"/>
              <a:t> «Signora della luce»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Nell’harem imperiale di </a:t>
            </a:r>
            <a:r>
              <a:rPr lang="it-IT" dirty="0" err="1" smtClean="0"/>
              <a:t>Istambul</a:t>
            </a:r>
            <a:r>
              <a:rPr lang="it-IT" dirty="0" smtClean="0"/>
              <a:t> compare nel 1537 una bellissima ragazza di origini veneziane che in breve tempo sarà scelta come favorita da </a:t>
            </a:r>
            <a:r>
              <a:rPr lang="it-IT" dirty="0" err="1" smtClean="0"/>
              <a:t>Selim</a:t>
            </a:r>
            <a:r>
              <a:rPr lang="it-IT" dirty="0" smtClean="0"/>
              <a:t> </a:t>
            </a:r>
            <a:r>
              <a:rPr lang="it-IT" dirty="0"/>
              <a:t>(1566-1574</a:t>
            </a:r>
            <a:r>
              <a:rPr lang="it-IT" dirty="0" smtClean="0"/>
              <a:t>), figlio di Solimano </a:t>
            </a:r>
            <a:r>
              <a:rPr lang="it-IT" dirty="0"/>
              <a:t>(1520-1566)</a:t>
            </a:r>
            <a:r>
              <a:rPr lang="it-IT" dirty="0" smtClean="0"/>
              <a:t>.</a:t>
            </a:r>
          </a:p>
          <a:p>
            <a:r>
              <a:rPr lang="it-IT" dirty="0" smtClean="0"/>
              <a:t>Pare sia stata rapita </a:t>
            </a:r>
            <a:r>
              <a:rPr lang="it-IT" dirty="0"/>
              <a:t>giovanissima a Corfù da </a:t>
            </a:r>
            <a:r>
              <a:rPr lang="it-IT" dirty="0" err="1"/>
              <a:t>Kayreddin</a:t>
            </a:r>
            <a:r>
              <a:rPr lang="it-IT" dirty="0"/>
              <a:t> e portata a </a:t>
            </a:r>
            <a:r>
              <a:rPr lang="it-IT" dirty="0" err="1"/>
              <a:t>Istambul</a:t>
            </a:r>
            <a:r>
              <a:rPr lang="it-IT" dirty="0"/>
              <a:t>; donata all’ harem imperiale e scelta da </a:t>
            </a:r>
            <a:r>
              <a:rPr lang="it-IT" dirty="0" err="1" smtClean="0"/>
              <a:t>Selim</a:t>
            </a:r>
            <a:r>
              <a:rPr lang="it-IT" dirty="0" smtClean="0"/>
              <a:t> II </a:t>
            </a:r>
            <a:r>
              <a:rPr lang="it-IT" dirty="0"/>
              <a:t>come favorita e poi come </a:t>
            </a:r>
            <a:r>
              <a:rPr lang="it-IT" dirty="0" smtClean="0"/>
              <a:t>sposa. Moglie favorita di </a:t>
            </a:r>
            <a:r>
              <a:rPr lang="it-IT" dirty="0" err="1" smtClean="0"/>
              <a:t>Selim</a:t>
            </a:r>
            <a:r>
              <a:rPr lang="it-IT" dirty="0" smtClean="0"/>
              <a:t> II sarà la madre del successivo sultano </a:t>
            </a:r>
            <a:r>
              <a:rPr lang="it-IT" dirty="0" err="1" smtClean="0"/>
              <a:t>Murad</a:t>
            </a:r>
            <a:r>
              <a:rPr lang="it-IT" dirty="0" smtClean="0"/>
              <a:t> III </a:t>
            </a:r>
            <a:r>
              <a:rPr lang="it-IT" dirty="0"/>
              <a:t>(1574-1595</a:t>
            </a:r>
            <a:r>
              <a:rPr lang="it-IT" dirty="0" smtClean="0"/>
              <a:t>).</a:t>
            </a:r>
          </a:p>
          <a:p>
            <a:r>
              <a:rPr lang="it-IT" dirty="0" smtClean="0"/>
              <a:t>Cresciuta sotto il regno di Solimano (1537-1559), è descritta come donna bellissima e, dopo la morte di </a:t>
            </a:r>
            <a:r>
              <a:rPr lang="it-IT" dirty="0" err="1" smtClean="0"/>
              <a:t>Hurrem</a:t>
            </a:r>
            <a:r>
              <a:rPr lang="it-IT" dirty="0" smtClean="0"/>
              <a:t>, prima moglie di Solimano e madre (</a:t>
            </a:r>
            <a:r>
              <a:rPr lang="it-IT" i="1" dirty="0" smtClean="0"/>
              <a:t>valide</a:t>
            </a:r>
            <a:r>
              <a:rPr lang="it-IT" dirty="0" smtClean="0"/>
              <a:t>) di </a:t>
            </a:r>
            <a:r>
              <a:rPr lang="it-IT" dirty="0" err="1" smtClean="0"/>
              <a:t>Selim</a:t>
            </a:r>
            <a:r>
              <a:rPr lang="it-IT" dirty="0" smtClean="0"/>
              <a:t> II, dotata di crescente influenza su tre sultani (prima lo suocero, poi il marito e infine il figlio).</a:t>
            </a:r>
          </a:p>
          <a:p>
            <a:r>
              <a:rPr lang="it-IT" dirty="0" smtClean="0"/>
              <a:t>Muore nel 1583, forse avvelenata dalla nuora </a:t>
            </a:r>
            <a:r>
              <a:rPr lang="it-IT" dirty="0" err="1" smtClean="0"/>
              <a:t>Safiye</a:t>
            </a:r>
            <a:r>
              <a:rPr lang="it-IT" dirty="0" smtClean="0"/>
              <a:t>.</a:t>
            </a:r>
          </a:p>
          <a:p>
            <a:endParaRPr lang="it-IT" dirty="0" smtClean="0"/>
          </a:p>
          <a:p>
            <a:r>
              <a:rPr lang="it-IT" b="1" dirty="0" smtClean="0"/>
              <a:t> </a:t>
            </a:r>
            <a:r>
              <a:rPr lang="it-IT" b="1" dirty="0"/>
              <a:t>Chi è la ragazza misteriosa e da dove viene?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003674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Nur</a:t>
            </a:r>
            <a:r>
              <a:rPr lang="it-IT" dirty="0" smtClean="0"/>
              <a:t> </a:t>
            </a:r>
            <a:r>
              <a:rPr lang="it-IT" dirty="0" err="1" smtClean="0"/>
              <a:t>Banu</a:t>
            </a:r>
            <a:r>
              <a:rPr lang="it-IT" dirty="0" smtClean="0"/>
              <a:t> Sultan</a:t>
            </a:r>
            <a:endParaRPr lang="it-IT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281" y="2019060"/>
            <a:ext cx="4572638" cy="3429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http://mehmetarikan70.files.wordpress.com/2011/04/nurbanu-sulta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772816"/>
            <a:ext cx="6356958" cy="3651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618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mito delle origini veneziane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Tre ipotesi sulle origini di </a:t>
            </a:r>
            <a:r>
              <a:rPr lang="it-IT" b="1" dirty="0" err="1" smtClean="0"/>
              <a:t>Nur</a:t>
            </a:r>
            <a:r>
              <a:rPr lang="it-IT" b="1" dirty="0" smtClean="0"/>
              <a:t> </a:t>
            </a:r>
            <a:r>
              <a:rPr lang="it-IT" b="1" dirty="0" err="1" smtClean="0"/>
              <a:t>Banu</a:t>
            </a:r>
            <a:r>
              <a:rPr lang="it-IT" dirty="0" smtClean="0"/>
              <a:t>, ragazza nata </a:t>
            </a:r>
            <a:r>
              <a:rPr lang="it-IT" dirty="0"/>
              <a:t>nell’isola di Paro e rapita </a:t>
            </a:r>
            <a:r>
              <a:rPr lang="it-IT" dirty="0" smtClean="0"/>
              <a:t>nel 1537 a Corfù (colonia veneziana)  </a:t>
            </a:r>
            <a:r>
              <a:rPr lang="it-IT" dirty="0"/>
              <a:t>da </a:t>
            </a:r>
            <a:r>
              <a:rPr lang="it-IT" dirty="0" err="1" smtClean="0"/>
              <a:t>Kayreddin</a:t>
            </a:r>
            <a:r>
              <a:rPr lang="it-IT" dirty="0" smtClean="0"/>
              <a:t>:</a:t>
            </a:r>
          </a:p>
          <a:p>
            <a:pPr marL="0" indent="0">
              <a:buNone/>
            </a:pP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Ragazza </a:t>
            </a:r>
            <a:r>
              <a:rPr lang="it-IT" dirty="0"/>
              <a:t>greca suddita veneziana col nome di </a:t>
            </a:r>
            <a:r>
              <a:rPr lang="it-IT" dirty="0" err="1"/>
              <a:t>Kalì</a:t>
            </a:r>
            <a:r>
              <a:rPr lang="it-IT" dirty="0"/>
              <a:t> </a:t>
            </a:r>
            <a:r>
              <a:rPr lang="it-IT" dirty="0" err="1" smtClean="0"/>
              <a:t>Kartanou</a:t>
            </a: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Figlia di un doge venduta a </a:t>
            </a:r>
            <a:r>
              <a:rPr lang="it-IT" dirty="0" err="1" smtClean="0"/>
              <a:t>Suleyman</a:t>
            </a:r>
            <a:r>
              <a:rPr lang="it-IT" dirty="0" smtClean="0"/>
              <a:t> per spionaggio</a:t>
            </a:r>
          </a:p>
          <a:p>
            <a:pPr marL="514350" indent="-514350">
              <a:buFont typeface="+mj-lt"/>
              <a:buAutoNum type="arabicPeriod"/>
            </a:pPr>
            <a:r>
              <a:rPr lang="it-IT" b="1" dirty="0"/>
              <a:t>Cecilia </a:t>
            </a:r>
            <a:r>
              <a:rPr lang="it-IT" b="1" dirty="0" smtClean="0"/>
              <a:t>Venier-Baffo</a:t>
            </a:r>
            <a:r>
              <a:rPr lang="it-IT" dirty="0" smtClean="0"/>
              <a:t>: figlia illegittima di due patrizi veneziani, Nicolò Venier e Violante Baffo, </a:t>
            </a:r>
          </a:p>
        </p:txBody>
      </p:sp>
    </p:spTree>
    <p:extLst>
      <p:ext uri="{BB962C8B-B14F-4D97-AF65-F5344CB8AC3E}">
        <p14:creationId xmlns:p14="http://schemas.microsoft.com/office/powerpoint/2010/main" val="3308786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Una sultana veneziana?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it-IT" dirty="0" smtClean="0"/>
          </a:p>
          <a:p>
            <a:r>
              <a:rPr lang="it-IT" dirty="0" smtClean="0"/>
              <a:t>Per tutto la sua vita </a:t>
            </a:r>
            <a:r>
              <a:rPr lang="it-IT" dirty="0" err="1" smtClean="0"/>
              <a:t>Nur</a:t>
            </a:r>
            <a:r>
              <a:rPr lang="it-IT" dirty="0" smtClean="0"/>
              <a:t> </a:t>
            </a:r>
            <a:r>
              <a:rPr lang="it-IT" dirty="0" err="1" smtClean="0"/>
              <a:t>Banu</a:t>
            </a:r>
            <a:r>
              <a:rPr lang="it-IT" dirty="0" smtClean="0"/>
              <a:t> si mantiene fedele all’alleanza con Venezia favorendo i rapporti fra la Sublime Porta e la Serenissima e intervenendo con visir e sultani</a:t>
            </a:r>
          </a:p>
          <a:p>
            <a:r>
              <a:rPr lang="it-IT" dirty="0" smtClean="0"/>
              <a:t>Mantiene stretti rapporti con il bailo (ambasciatore veneziano a </a:t>
            </a:r>
            <a:r>
              <a:rPr lang="it-IT" dirty="0" err="1" smtClean="0"/>
              <a:t>Istambul</a:t>
            </a:r>
            <a:r>
              <a:rPr lang="it-IT" dirty="0" smtClean="0"/>
              <a:t>) tramite la sua serva ebrea </a:t>
            </a:r>
            <a:r>
              <a:rPr lang="it-IT" i="1" smtClean="0"/>
              <a:t>kira</a:t>
            </a:r>
            <a:r>
              <a:rPr lang="it-IT" smtClean="0"/>
              <a:t> </a:t>
            </a:r>
            <a:r>
              <a:rPr lang="it-IT" dirty="0" smtClean="0"/>
              <a:t>Esther </a:t>
            </a:r>
            <a:r>
              <a:rPr lang="it-IT" dirty="0" err="1" smtClean="0"/>
              <a:t>Handali</a:t>
            </a:r>
            <a:r>
              <a:rPr lang="it-IT" dirty="0" smtClean="0"/>
              <a:t>, originaria di Cadice</a:t>
            </a:r>
          </a:p>
          <a:p>
            <a:r>
              <a:rPr lang="it-IT" dirty="0" smtClean="0"/>
              <a:t>Corrisponde direttamente con il Doge e con Caterina de’ Medici reggente di Francia</a:t>
            </a:r>
          </a:p>
          <a:p>
            <a:r>
              <a:rPr lang="it-IT" dirty="0" smtClean="0"/>
              <a:t>Con una lettera decide la </a:t>
            </a:r>
            <a:r>
              <a:rPr lang="it-IT" dirty="0" err="1" smtClean="0"/>
              <a:t>mìnomina</a:t>
            </a:r>
            <a:r>
              <a:rPr lang="it-IT" dirty="0" smtClean="0"/>
              <a:t> di sangiacchi, voivoda e ammiragli.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488688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niverso">
  <a:themeElements>
    <a:clrScheme name="Univers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Univers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nivers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118</TotalTime>
  <Words>355</Words>
  <Application>Microsoft Office PowerPoint</Application>
  <PresentationFormat>Presentazione su schermo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Universo</vt:lpstr>
      <vt:lpstr>Il  sultanato delle donne</vt:lpstr>
      <vt:lpstr>Suleyman I Khanuni,  il Legislatore, il Magnifico (1520-1566)</vt:lpstr>
      <vt:lpstr>Presentazione standard di PowerPoint</vt:lpstr>
      <vt:lpstr>Selim II (1566-1574) l’ubriacone </vt:lpstr>
      <vt:lpstr>Murad III (1574-1595) </vt:lpstr>
      <vt:lpstr>Nur Banu «Signora della luce»</vt:lpstr>
      <vt:lpstr>Nur Banu Sultan</vt:lpstr>
      <vt:lpstr>Il mito delle origini veneziane</vt:lpstr>
      <vt:lpstr>Una sultana veneziana?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 sultanato delle donne</dc:title>
  <dc:creator>Gian Paolo Romagnani</dc:creator>
  <cp:lastModifiedBy>Gian Paolo Romagnani</cp:lastModifiedBy>
  <cp:revision>8</cp:revision>
  <dcterms:created xsi:type="dcterms:W3CDTF">2013-04-18T09:33:40Z</dcterms:created>
  <dcterms:modified xsi:type="dcterms:W3CDTF">2013-04-18T13:33:51Z</dcterms:modified>
</cp:coreProperties>
</file>