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27"/>
  </p:notesMasterIdLst>
  <p:sldIdLst>
    <p:sldId id="256" r:id="rId2"/>
    <p:sldId id="257" r:id="rId3"/>
    <p:sldId id="26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Stile chiaro 1 - Color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7AC3CCA-C797-4891-BE02-D94E43425B78}" styleName="Stile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13" autoAdjust="0"/>
    <p:restoredTop sz="94671" autoAdjust="0"/>
  </p:normalViewPr>
  <p:slideViewPr>
    <p:cSldViewPr>
      <p:cViewPr varScale="1">
        <p:scale>
          <a:sx n="77" d="100"/>
          <a:sy n="77" d="100"/>
        </p:scale>
        <p:origin x="-1108" y="-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A42F334-C08E-4577-8EEB-668811EB6BA8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CDEDC7D-8788-4893-A62D-B29F41E8D92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83427A-479C-45AC-B59D-CAED32677C9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514F816-2485-4AEB-9C8B-4A6E154FB17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0"/>
          <p:cNvSpPr/>
          <p:nvPr userDrawn="1"/>
        </p:nvSpPr>
        <p:spPr>
          <a:xfrm>
            <a:off x="928688" y="3648075"/>
            <a:ext cx="7291387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" name="Picture 4" descr="NewMarchi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7"/>
          <p:cNvSpPr>
            <a:spLocks noChangeArrowheads="1"/>
          </p:cNvSpPr>
          <p:nvPr userDrawn="1"/>
        </p:nvSpPr>
        <p:spPr bwMode="auto">
          <a:xfrm>
            <a:off x="0" y="765175"/>
            <a:ext cx="827088" cy="6092825"/>
          </a:xfrm>
          <a:prstGeom prst="rect">
            <a:avLst/>
          </a:prstGeom>
          <a:solidFill>
            <a:srgbClr val="FFC1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10" name="Rectangle 19"/>
          <p:cNvSpPr>
            <a:spLocks noChangeArrowheads="1"/>
          </p:cNvSpPr>
          <p:nvPr userDrawn="1"/>
        </p:nvSpPr>
        <p:spPr bwMode="auto">
          <a:xfrm>
            <a:off x="828675" y="0"/>
            <a:ext cx="7491413" cy="765175"/>
          </a:xfrm>
          <a:prstGeom prst="rect">
            <a:avLst/>
          </a:prstGeom>
          <a:solidFill>
            <a:srgbClr val="62D862">
              <a:alpha val="75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pic>
        <p:nvPicPr>
          <p:cNvPr id="11" name="Picture 20" descr="logodipartiment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7143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0"/>
          <p:cNvSpPr>
            <a:spLocks noChangeArrowheads="1"/>
          </p:cNvSpPr>
          <p:nvPr userDrawn="1"/>
        </p:nvSpPr>
        <p:spPr bwMode="auto">
          <a:xfrm>
            <a:off x="928688" y="3643313"/>
            <a:ext cx="214312" cy="1284287"/>
          </a:xfrm>
          <a:prstGeom prst="rect">
            <a:avLst/>
          </a:prstGeom>
          <a:solidFill>
            <a:srgbClr val="62D862">
              <a:alpha val="75000"/>
            </a:srgbClr>
          </a:solidFill>
          <a:ln w="9525">
            <a:solidFill>
              <a:srgbClr val="62D86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13" name="Rectangle 26"/>
          <p:cNvSpPr>
            <a:spLocks noChangeArrowheads="1"/>
          </p:cNvSpPr>
          <p:nvPr userDrawn="1"/>
        </p:nvSpPr>
        <p:spPr bwMode="auto">
          <a:xfrm>
            <a:off x="928688" y="5072063"/>
            <a:ext cx="238125" cy="642937"/>
          </a:xfrm>
          <a:prstGeom prst="rect">
            <a:avLst/>
          </a:prstGeom>
          <a:solidFill>
            <a:srgbClr val="FFC1E0">
              <a:alpha val="70000"/>
            </a:srgbClr>
          </a:solidFill>
          <a:ln w="9525">
            <a:solidFill>
              <a:srgbClr val="FFC1E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733800"/>
            <a:ext cx="6858000" cy="1143000"/>
          </a:xfrm>
        </p:spPr>
        <p:txBody>
          <a:bodyPr anchor="ctr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 anchor="ctr"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14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823DCB18-4AD0-43A5-B308-C0F5F507F1FF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15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E941E7-AF94-40A6-A4C4-9092E9FE5C57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F370BF-EB13-4948-8A73-69F71A09849D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096E9-85A3-48A3-85CD-D16BAC270D2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77580-9739-4799-A22F-57C0B508987A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6F9A0-58AA-4549-A9F6-2696863C68F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NewMarchi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7"/>
          <p:cNvSpPr>
            <a:spLocks noChangeArrowheads="1"/>
          </p:cNvSpPr>
          <p:nvPr userDrawn="1"/>
        </p:nvSpPr>
        <p:spPr bwMode="auto">
          <a:xfrm>
            <a:off x="0" y="765175"/>
            <a:ext cx="357188" cy="6092825"/>
          </a:xfrm>
          <a:prstGeom prst="rect">
            <a:avLst/>
          </a:prstGeom>
          <a:solidFill>
            <a:srgbClr val="FFC1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6" name="Rectangle 19"/>
          <p:cNvSpPr>
            <a:spLocks noChangeArrowheads="1"/>
          </p:cNvSpPr>
          <p:nvPr userDrawn="1"/>
        </p:nvSpPr>
        <p:spPr bwMode="auto">
          <a:xfrm>
            <a:off x="828675" y="0"/>
            <a:ext cx="7491413" cy="357188"/>
          </a:xfrm>
          <a:prstGeom prst="rect">
            <a:avLst/>
          </a:prstGeom>
          <a:solidFill>
            <a:srgbClr val="62D862">
              <a:alpha val="75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pic>
        <p:nvPicPr>
          <p:cNvPr id="7" name="Picture 20" descr="logodipartiment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7143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642958"/>
          </a:xfrm>
        </p:spPr>
        <p:txBody>
          <a:bodyPr/>
          <a:lstStyle/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tx2"/>
              </a:buClr>
              <a:defRPr/>
            </a:lvl1pPr>
            <a:lvl2pPr>
              <a:buClr>
                <a:schemeClr val="tx1">
                  <a:lumMod val="50000"/>
                  <a:lumOff val="50000"/>
                </a:schemeClr>
              </a:buClr>
              <a:defRPr/>
            </a:lvl2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8D75E-7161-4331-AD3D-2B9730A5B33C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FFA45-37AA-4D69-83A8-8F1A56B6654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B7F088-5ECA-4031-9E7E-5F943CD39F3C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FB48D-784E-49FB-B32B-10AEA77D8B0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1CE52-B575-4851-A57B-11C4A6B8B605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81C8B-1090-432A-8608-13CB015F8F00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9E4FC-CD3A-4933-AD32-BC7FC5614AF0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A87F1-3001-4C42-AE7A-2B4E7E4EFEC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63296-4958-4EA6-AD6B-F8ADA65CDE14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A6FE0-B245-43D6-BEEB-6B9490B421B5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1FCEC-9316-449F-8507-8E2140EF4545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9D9EA-1C54-4423-9DE3-BCE1224F54FF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E99A0-9FF5-4EDD-A074-427CBD2AC2BF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1B0FF-CDBC-4063-BB89-730ACE5B325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F49C2-E736-477F-A7FF-B64C2962DACD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C7E80-8B3E-4815-9610-2E2BE6C4B0F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  <a:endParaRPr lang="en-US" smtClean="0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A833EB8-87B8-4729-A619-935FD180A9AB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9729EBA-5AD8-4FE9-978B-F914ECE5AACE}" type="slidenum">
              <a:rPr lang="en-US"/>
              <a:pPr>
                <a:defRPr/>
              </a:pPr>
              <a:t>‹N›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18" r:id="rId4"/>
    <p:sldLayoutId id="2147483719" r:id="rId5"/>
    <p:sldLayoutId id="2147483724" r:id="rId6"/>
    <p:sldLayoutId id="2147483725" r:id="rId7"/>
    <p:sldLayoutId id="2147483726" r:id="rId8"/>
    <p:sldLayoutId id="2147483727" r:id="rId9"/>
    <p:sldLayoutId id="2147483720" r:id="rId10"/>
    <p:sldLayoutId id="214748372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it.wikipedia.org/wiki/Peer-to-peer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it-IT" dirty="0" smtClean="0"/>
              <a:t>COMUNICAZIONE ONLINE, RETI E VIRTUALITA’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it-IT" dirty="0" smtClean="0">
                <a:solidFill>
                  <a:schemeClr val="tx1"/>
                </a:solidFill>
              </a:rPr>
              <a:t>MATTEO CRISTANI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STORIA DELLE RETI P2P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Maggio 2003: Introduzione di </a:t>
            </a:r>
            <a:r>
              <a:rPr lang="it-IT" dirty="0" err="1" smtClean="0"/>
              <a:t>Bittorrent</a:t>
            </a:r>
            <a:r>
              <a:rPr lang="it-IT" dirty="0" smtClean="0"/>
              <a:t>. Rapidamente diventa l’applicazione che genera la maggior quantità di traffico P2P. La ragione può essere attribuita al fatto che il traffico generato è individuabile più facilmente</a:t>
            </a:r>
          </a:p>
          <a:p>
            <a:r>
              <a:rPr lang="it-IT" dirty="0" smtClean="0"/>
              <a:t>Metà 2003: Utilizzo di P2P per applicazioni diverse dal file </a:t>
            </a:r>
            <a:r>
              <a:rPr lang="it-IT" dirty="0" err="1" smtClean="0"/>
              <a:t>sharing</a:t>
            </a:r>
            <a:r>
              <a:rPr lang="it-IT" dirty="0" smtClean="0"/>
              <a:t> Sviluppo di </a:t>
            </a:r>
            <a:r>
              <a:rPr lang="it-IT" dirty="0" err="1" smtClean="0"/>
              <a:t>Skype</a:t>
            </a:r>
            <a:r>
              <a:rPr lang="it-IT" dirty="0" smtClean="0"/>
              <a:t> e Voice </a:t>
            </a:r>
            <a:r>
              <a:rPr lang="it-IT" dirty="0" err="1" smtClean="0"/>
              <a:t>over</a:t>
            </a:r>
            <a:r>
              <a:rPr lang="it-IT" dirty="0" smtClean="0"/>
              <a:t> </a:t>
            </a:r>
            <a:r>
              <a:rPr lang="it-IT" dirty="0" smtClean="0"/>
              <a:t>P2P</a:t>
            </a:r>
          </a:p>
          <a:p>
            <a:r>
              <a:rPr lang="it-IT" dirty="0" smtClean="0"/>
              <a:t>Fattori </a:t>
            </a:r>
            <a:r>
              <a:rPr lang="it-IT" dirty="0" smtClean="0"/>
              <a:t>che hanno favorito lo sviluppo del P2P</a:t>
            </a:r>
          </a:p>
          <a:p>
            <a:pPr lvl="1"/>
            <a:r>
              <a:rPr lang="it-IT" dirty="0" smtClean="0"/>
              <a:t>Aumento della banda: 1998 56Kps &gt; 2002 3Mbps</a:t>
            </a:r>
          </a:p>
          <a:p>
            <a:pPr lvl="1"/>
            <a:r>
              <a:rPr lang="it-IT" dirty="0" smtClean="0"/>
              <a:t>Aumento delle risorse client: </a:t>
            </a:r>
            <a:endParaRPr lang="it-IT" dirty="0" smtClean="0"/>
          </a:p>
          <a:p>
            <a:pPr lvl="2"/>
            <a:r>
              <a:rPr lang="it-IT" dirty="0" smtClean="0"/>
              <a:t>1998 </a:t>
            </a:r>
            <a:r>
              <a:rPr lang="it-IT" dirty="0" smtClean="0"/>
              <a:t>HD 0,5 </a:t>
            </a:r>
            <a:r>
              <a:rPr lang="it-IT" dirty="0" smtClean="0"/>
              <a:t>G</a:t>
            </a:r>
          </a:p>
          <a:p>
            <a:pPr lvl="2"/>
            <a:r>
              <a:rPr lang="it-IT" dirty="0" smtClean="0"/>
              <a:t>2002 </a:t>
            </a:r>
            <a:r>
              <a:rPr lang="it-IT" dirty="0" smtClean="0"/>
              <a:t>HD 100 G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STORIA DELLE RETI P2P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Le applicazioni  P2P sono costituite da tre fasi principali:</a:t>
            </a:r>
          </a:p>
          <a:p>
            <a:r>
              <a:rPr lang="it-IT" dirty="0" err="1" smtClean="0">
                <a:solidFill>
                  <a:srgbClr val="FF0000"/>
                </a:solidFill>
              </a:rPr>
              <a:t>Boot</a:t>
            </a:r>
            <a:r>
              <a:rPr lang="it-IT" dirty="0" smtClean="0"/>
              <a:t>: permette a un </a:t>
            </a:r>
            <a:r>
              <a:rPr lang="it-IT" dirty="0" err="1" smtClean="0"/>
              <a:t>peer</a:t>
            </a:r>
            <a:r>
              <a:rPr lang="it-IT" dirty="0" smtClean="0"/>
              <a:t> di trovare la rete e di connettersi ad essa; (nessuno o quasi fa </a:t>
            </a:r>
            <a:r>
              <a:rPr lang="it-IT" dirty="0" err="1" smtClean="0"/>
              <a:t>boot</a:t>
            </a:r>
            <a:r>
              <a:rPr lang="it-IT" dirty="0" smtClean="0"/>
              <a:t> P2P)‏</a:t>
            </a:r>
          </a:p>
          <a:p>
            <a:r>
              <a:rPr lang="it-IT" dirty="0" err="1" smtClean="0">
                <a:solidFill>
                  <a:srgbClr val="FF0000"/>
                </a:solidFill>
              </a:rPr>
              <a:t>Lookup</a:t>
            </a:r>
            <a:r>
              <a:rPr lang="it-IT" dirty="0" smtClean="0"/>
              <a:t>: permette ad un </a:t>
            </a:r>
            <a:r>
              <a:rPr lang="it-IT" dirty="0" err="1" smtClean="0"/>
              <a:t>peer</a:t>
            </a:r>
            <a:r>
              <a:rPr lang="it-IT" dirty="0" smtClean="0"/>
              <a:t> di trovare il gestore responsabile di una determinata informazione; (pochi sono P2P, alcuni usano </a:t>
            </a:r>
            <a:r>
              <a:rPr lang="it-IT" dirty="0" err="1" smtClean="0"/>
              <a:t>SuperPeer</a:t>
            </a:r>
            <a:r>
              <a:rPr lang="it-IT" dirty="0" smtClean="0"/>
              <a:t>)‏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Scambio di </a:t>
            </a:r>
            <a:r>
              <a:rPr lang="it-IT" dirty="0" smtClean="0">
                <a:solidFill>
                  <a:srgbClr val="FF0000"/>
                </a:solidFill>
              </a:rPr>
              <a:t>file</a:t>
            </a:r>
            <a:r>
              <a:rPr lang="it-IT" dirty="0" smtClean="0"/>
              <a:t>: (sono </a:t>
            </a:r>
            <a:r>
              <a:rPr lang="it-IT" dirty="0" smtClean="0"/>
              <a:t>tutti P2P)</a:t>
            </a:r>
            <a:r>
              <a:rPr lang="it-IT" dirty="0" smtClean="0"/>
              <a:t>‏</a:t>
            </a: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VOIP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err="1" smtClean="0">
                <a:solidFill>
                  <a:srgbClr val="FF0000"/>
                </a:solidFill>
              </a:rPr>
              <a:t>VoIP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smtClean="0"/>
              <a:t>raggruppa le tecnologie, hardware e software, in grado di permettere la comunicazione vocale sfruttando per il trasporto una rete dati a commutazione di pacchetto (IP), invece della normale rete telefonica </a:t>
            </a:r>
            <a:r>
              <a:rPr lang="it-IT" dirty="0" smtClean="0">
                <a:solidFill>
                  <a:srgbClr val="FF0000"/>
                </a:solidFill>
              </a:rPr>
              <a:t>PSTN</a:t>
            </a:r>
            <a:r>
              <a:rPr lang="it-IT" dirty="0" smtClean="0"/>
              <a:t> (Public </a:t>
            </a:r>
            <a:r>
              <a:rPr lang="it-IT" dirty="0" err="1" smtClean="0"/>
              <a:t>Switched</a:t>
            </a:r>
            <a:r>
              <a:rPr lang="it-IT" dirty="0" smtClean="0"/>
              <a:t> </a:t>
            </a:r>
            <a:r>
              <a:rPr lang="it-IT" dirty="0" err="1" smtClean="0"/>
              <a:t>Telephone</a:t>
            </a:r>
            <a:r>
              <a:rPr lang="it-IT" dirty="0" smtClean="0"/>
              <a:t> Network) a commutazione di circuito.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CONCETTI GENERALI </a:t>
            </a:r>
            <a:r>
              <a:rPr lang="it-IT" dirty="0" err="1" smtClean="0"/>
              <a:t>DI</a:t>
            </a:r>
            <a:r>
              <a:rPr lang="it-IT" dirty="0" smtClean="0"/>
              <a:t> VOIP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Utilizza protocolli standard per il controllo della chiamata e per la digitalizzazione e il trasporto della voce, permettendo l’interoperabilità tra dispositivi di diversi costruttori.</a:t>
            </a:r>
          </a:p>
          <a:p>
            <a:r>
              <a:rPr lang="it-IT" dirty="0" smtClean="0"/>
              <a:t>Prevede il trasporto ibrido della voce tra dispositivi nativi IP e dispositivi nativi PSTN, utilizzando gateway tra le reti IP e PSTN e dispositivi di transcodifica del flusso audio.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VANTAGGI </a:t>
            </a:r>
            <a:r>
              <a:rPr lang="it-IT" dirty="0" err="1" smtClean="0"/>
              <a:t>DI</a:t>
            </a:r>
            <a:r>
              <a:rPr lang="it-IT" dirty="0" smtClean="0"/>
              <a:t> </a:t>
            </a:r>
            <a:r>
              <a:rPr lang="it-IT" dirty="0" smtClean="0"/>
              <a:t>VOIP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Minore costo per chiamata, specie su lunghe distanze</a:t>
            </a:r>
          </a:p>
          <a:p>
            <a:r>
              <a:rPr lang="it-IT" dirty="0" smtClean="0"/>
              <a:t>Minori costi delle infrastrutture: occorre solo una rete IP</a:t>
            </a:r>
          </a:p>
          <a:p>
            <a:r>
              <a:rPr lang="it-IT" dirty="0" smtClean="0"/>
              <a:t>Portabilità </a:t>
            </a:r>
            <a:r>
              <a:rPr lang="it-IT" dirty="0" smtClean="0"/>
              <a:t>del numero di </a:t>
            </a:r>
            <a:r>
              <a:rPr lang="it-IT" dirty="0" smtClean="0"/>
              <a:t>telefono.</a:t>
            </a:r>
          </a:p>
          <a:p>
            <a:r>
              <a:rPr lang="it-IT" dirty="0" smtClean="0"/>
              <a:t>Tra i vantaggi del </a:t>
            </a:r>
            <a:r>
              <a:rPr lang="it-IT" dirty="0" err="1" smtClean="0"/>
              <a:t>VoIP</a:t>
            </a:r>
            <a:r>
              <a:rPr lang="it-IT" dirty="0" smtClean="0"/>
              <a:t> rispetto alla telefonia tradizionale va poi senz’altro annoverata la diffusione a larga scala di applicazioni come la videoconferenza e la videotelefonia, supportata non solo dalla significativa riduzione del costo delle comunicazioni a lunga distanza, ma soprattutto nei vantaggi operativi e di semplificazione delle infrastrutture.</a:t>
            </a:r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PSTN</a:t>
            </a:r>
            <a:endParaRPr lang="it-IT" dirty="0"/>
          </a:p>
        </p:txBody>
      </p:sp>
      <p:sp>
        <p:nvSpPr>
          <p:cNvPr id="4" name="Rectangle 3"/>
          <p:cNvSpPr txBox="1">
            <a:spLocks/>
          </p:cNvSpPr>
          <p:nvPr/>
        </p:nvSpPr>
        <p:spPr bwMode="auto">
          <a:xfrm>
            <a:off x="457200" y="1268413"/>
            <a:ext cx="8229600" cy="505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76000"/>
              <a:buFont typeface="Wingdings 2" pitchFamily="18" charset="2"/>
              <a:buNone/>
              <a:tabLst/>
              <a:defRPr/>
            </a:pPr>
            <a:r>
              <a:rPr kumimoji="0" lang="it-IT" sz="2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Quando due host desiderano comunicare, la rete stabilisce un circuito dedicato end-to-end tra essi</a:t>
            </a:r>
            <a:endParaRPr kumimoji="0" lang="it-IT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5" name="AutoShape 4"/>
          <p:cNvCxnSpPr>
            <a:cxnSpLocks noChangeShapeType="1"/>
            <a:stCxn id="23" idx="3"/>
            <a:endCxn id="26" idx="1"/>
          </p:cNvCxnSpPr>
          <p:nvPr/>
        </p:nvCxnSpPr>
        <p:spPr bwMode="auto">
          <a:xfrm flipV="1">
            <a:off x="3141663" y="4795838"/>
            <a:ext cx="1368425" cy="1873250"/>
          </a:xfrm>
          <a:prstGeom prst="straightConnector1">
            <a:avLst/>
          </a:prstGeom>
          <a:noFill/>
          <a:ln w="38100">
            <a:solidFill>
              <a:schemeClr val="folHlink"/>
            </a:solidFill>
            <a:round/>
            <a:headEnd/>
            <a:tailEnd/>
          </a:ln>
          <a:effectLst/>
        </p:spPr>
      </p:cxnSp>
      <p:cxnSp>
        <p:nvCxnSpPr>
          <p:cNvPr id="6" name="AutoShape 5"/>
          <p:cNvCxnSpPr>
            <a:cxnSpLocks noChangeShapeType="1"/>
            <a:stCxn id="26" idx="1"/>
            <a:endCxn id="22" idx="3"/>
          </p:cNvCxnSpPr>
          <p:nvPr/>
        </p:nvCxnSpPr>
        <p:spPr bwMode="auto">
          <a:xfrm>
            <a:off x="4510088" y="4795838"/>
            <a:ext cx="1368425" cy="1871662"/>
          </a:xfrm>
          <a:prstGeom prst="straightConnector1">
            <a:avLst/>
          </a:prstGeom>
          <a:noFill/>
          <a:ln w="38100">
            <a:solidFill>
              <a:schemeClr val="folHlink"/>
            </a:solidFill>
            <a:round/>
            <a:headEnd/>
            <a:tailEnd/>
          </a:ln>
          <a:effectLst/>
        </p:spPr>
      </p:cxnSp>
      <p:sp>
        <p:nvSpPr>
          <p:cNvPr id="7" name="AutoShape 6"/>
          <p:cNvSpPr>
            <a:spLocks noChangeArrowheads="1"/>
          </p:cNvSpPr>
          <p:nvPr/>
        </p:nvSpPr>
        <p:spPr bwMode="auto">
          <a:xfrm>
            <a:off x="6946900" y="4687888"/>
            <a:ext cx="720725" cy="481012"/>
          </a:xfrm>
          <a:prstGeom prst="cube">
            <a:avLst>
              <a:gd name="adj" fmla="val 25000"/>
            </a:avLst>
          </a:prstGeom>
          <a:solidFill>
            <a:srgbClr val="FF6600"/>
          </a:solidFill>
          <a:ln w="9525">
            <a:solidFill>
              <a:srgbClr val="99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cxnSp>
        <p:nvCxnSpPr>
          <p:cNvPr id="8" name="AutoShape 7"/>
          <p:cNvCxnSpPr>
            <a:cxnSpLocks noChangeShapeType="1"/>
            <a:stCxn id="21" idx="4"/>
            <a:endCxn id="27" idx="2"/>
          </p:cNvCxnSpPr>
          <p:nvPr/>
        </p:nvCxnSpPr>
        <p:spPr bwMode="auto">
          <a:xfrm>
            <a:off x="3441700" y="3297238"/>
            <a:ext cx="2136775" cy="0"/>
          </a:xfrm>
          <a:prstGeom prst="straightConnector1">
            <a:avLst/>
          </a:prstGeom>
          <a:noFill/>
          <a:ln w="38100">
            <a:solidFill>
              <a:schemeClr val="folHlink"/>
            </a:solidFill>
            <a:round/>
            <a:headEnd/>
            <a:tailEnd/>
          </a:ln>
          <a:effectLst/>
        </p:spPr>
      </p:cxnSp>
      <p:cxnSp>
        <p:nvCxnSpPr>
          <p:cNvPr id="9" name="AutoShape 8"/>
          <p:cNvCxnSpPr>
            <a:cxnSpLocks noChangeShapeType="1"/>
            <a:stCxn id="28" idx="0"/>
            <a:endCxn id="7" idx="0"/>
          </p:cNvCxnSpPr>
          <p:nvPr/>
        </p:nvCxnSpPr>
        <p:spPr bwMode="auto">
          <a:xfrm>
            <a:off x="5999163" y="2997200"/>
            <a:ext cx="1368425" cy="1690688"/>
          </a:xfrm>
          <a:prstGeom prst="straightConnector1">
            <a:avLst/>
          </a:prstGeom>
          <a:noFill/>
          <a:ln w="38100">
            <a:solidFill>
              <a:schemeClr val="folHlink"/>
            </a:solidFill>
            <a:round/>
            <a:headEnd/>
            <a:tailEnd/>
          </a:ln>
          <a:effectLst/>
        </p:spPr>
      </p:cxnSp>
      <p:cxnSp>
        <p:nvCxnSpPr>
          <p:cNvPr id="10" name="AutoShape 9"/>
          <p:cNvCxnSpPr>
            <a:cxnSpLocks noChangeShapeType="1"/>
            <a:stCxn id="7" idx="3"/>
            <a:endCxn id="22" idx="3"/>
          </p:cNvCxnSpPr>
          <p:nvPr/>
        </p:nvCxnSpPr>
        <p:spPr bwMode="auto">
          <a:xfrm flipH="1">
            <a:off x="5878513" y="5168900"/>
            <a:ext cx="1368425" cy="1498600"/>
          </a:xfrm>
          <a:prstGeom prst="straightConnector1">
            <a:avLst/>
          </a:prstGeom>
          <a:noFill/>
          <a:ln w="38100">
            <a:solidFill>
              <a:schemeClr val="folHlink"/>
            </a:solidFill>
            <a:round/>
            <a:headEnd/>
            <a:tailEnd/>
          </a:ln>
          <a:effectLst/>
        </p:spPr>
      </p:cxnSp>
      <p:cxnSp>
        <p:nvCxnSpPr>
          <p:cNvPr id="11" name="AutoShape 10"/>
          <p:cNvCxnSpPr>
            <a:cxnSpLocks noChangeShapeType="1"/>
            <a:stCxn id="22" idx="2"/>
            <a:endCxn id="23" idx="4"/>
          </p:cNvCxnSpPr>
          <p:nvPr/>
        </p:nvCxnSpPr>
        <p:spPr bwMode="auto">
          <a:xfrm flipH="1">
            <a:off x="3441700" y="6486525"/>
            <a:ext cx="2136775" cy="1588"/>
          </a:xfrm>
          <a:prstGeom prst="straightConnector1">
            <a:avLst/>
          </a:prstGeom>
          <a:noFill/>
          <a:ln w="38100">
            <a:solidFill>
              <a:schemeClr val="folHlink"/>
            </a:solidFill>
            <a:round/>
            <a:headEnd/>
            <a:tailEnd/>
          </a:ln>
          <a:effectLst/>
        </p:spPr>
      </p:cxnSp>
      <p:cxnSp>
        <p:nvCxnSpPr>
          <p:cNvPr id="12" name="AutoShape 11"/>
          <p:cNvCxnSpPr>
            <a:cxnSpLocks noChangeShapeType="1"/>
            <a:stCxn id="23" idx="2"/>
            <a:endCxn id="24" idx="3"/>
          </p:cNvCxnSpPr>
          <p:nvPr/>
        </p:nvCxnSpPr>
        <p:spPr bwMode="auto">
          <a:xfrm flipH="1" flipV="1">
            <a:off x="1774825" y="5168900"/>
            <a:ext cx="1066800" cy="1319213"/>
          </a:xfrm>
          <a:prstGeom prst="straightConnector1">
            <a:avLst/>
          </a:prstGeom>
          <a:noFill/>
          <a:ln w="38100">
            <a:solidFill>
              <a:schemeClr val="folHlink"/>
            </a:solidFill>
            <a:round/>
            <a:headEnd/>
            <a:tailEnd/>
          </a:ln>
          <a:effectLst/>
        </p:spPr>
      </p:cxnSp>
      <p:cxnSp>
        <p:nvCxnSpPr>
          <p:cNvPr id="13" name="AutoShape 12"/>
          <p:cNvCxnSpPr>
            <a:cxnSpLocks noChangeShapeType="1"/>
            <a:stCxn id="21" idx="1"/>
            <a:endCxn id="24" idx="0"/>
          </p:cNvCxnSpPr>
          <p:nvPr/>
        </p:nvCxnSpPr>
        <p:spPr bwMode="auto">
          <a:xfrm flipH="1">
            <a:off x="1895475" y="3117850"/>
            <a:ext cx="1246188" cy="1570038"/>
          </a:xfrm>
          <a:prstGeom prst="straightConnector1">
            <a:avLst/>
          </a:prstGeom>
          <a:noFill/>
          <a:ln w="38100">
            <a:solidFill>
              <a:schemeClr val="folHlink"/>
            </a:solidFill>
            <a:round/>
            <a:headEnd/>
            <a:tailEnd/>
          </a:ln>
          <a:effectLst/>
        </p:spPr>
      </p:cxnSp>
      <p:cxnSp>
        <p:nvCxnSpPr>
          <p:cNvPr id="14" name="AutoShape 13"/>
          <p:cNvCxnSpPr>
            <a:cxnSpLocks noChangeShapeType="1"/>
            <a:stCxn id="21" idx="1"/>
            <a:endCxn id="26" idx="1"/>
          </p:cNvCxnSpPr>
          <p:nvPr/>
        </p:nvCxnSpPr>
        <p:spPr bwMode="auto">
          <a:xfrm>
            <a:off x="3141663" y="3117850"/>
            <a:ext cx="1368425" cy="1677988"/>
          </a:xfrm>
          <a:prstGeom prst="straightConnector1">
            <a:avLst/>
          </a:prstGeom>
          <a:noFill/>
          <a:ln w="38100">
            <a:solidFill>
              <a:schemeClr val="folHlink"/>
            </a:solidFill>
            <a:round/>
            <a:headEnd/>
            <a:tailEnd/>
          </a:ln>
          <a:effectLst/>
        </p:spPr>
      </p:cxnSp>
      <p:cxnSp>
        <p:nvCxnSpPr>
          <p:cNvPr id="15" name="AutoShape 14"/>
          <p:cNvCxnSpPr>
            <a:cxnSpLocks noChangeShapeType="1"/>
            <a:stCxn id="24" idx="4"/>
            <a:endCxn id="25" idx="2"/>
          </p:cNvCxnSpPr>
          <p:nvPr/>
        </p:nvCxnSpPr>
        <p:spPr bwMode="auto">
          <a:xfrm>
            <a:off x="2074863" y="4987925"/>
            <a:ext cx="2135187" cy="1588"/>
          </a:xfrm>
          <a:prstGeom prst="straightConnector1">
            <a:avLst/>
          </a:prstGeom>
          <a:noFill/>
          <a:ln w="38100">
            <a:solidFill>
              <a:schemeClr val="folHlink"/>
            </a:solidFill>
            <a:round/>
            <a:headEnd/>
            <a:tailEnd/>
          </a:ln>
          <a:effectLst/>
        </p:spPr>
      </p:cxnSp>
      <p:cxnSp>
        <p:nvCxnSpPr>
          <p:cNvPr id="16" name="AutoShape 15"/>
          <p:cNvCxnSpPr>
            <a:cxnSpLocks noChangeShapeType="1"/>
            <a:stCxn id="25" idx="4"/>
            <a:endCxn id="7" idx="2"/>
          </p:cNvCxnSpPr>
          <p:nvPr/>
        </p:nvCxnSpPr>
        <p:spPr bwMode="auto">
          <a:xfrm flipV="1">
            <a:off x="4810125" y="4987925"/>
            <a:ext cx="2136775" cy="1588"/>
          </a:xfrm>
          <a:prstGeom prst="straightConnector1">
            <a:avLst/>
          </a:prstGeom>
          <a:noFill/>
          <a:ln w="38100">
            <a:solidFill>
              <a:schemeClr val="folHlink"/>
            </a:solidFill>
            <a:round/>
            <a:headEnd/>
            <a:tailEnd/>
          </a:ln>
          <a:effectLst/>
        </p:spPr>
      </p:cxnSp>
      <p:cxnSp>
        <p:nvCxnSpPr>
          <p:cNvPr id="17" name="AutoShape 16"/>
          <p:cNvCxnSpPr>
            <a:cxnSpLocks noChangeShapeType="1"/>
            <a:stCxn id="28" idx="1"/>
            <a:endCxn id="25" idx="0"/>
          </p:cNvCxnSpPr>
          <p:nvPr/>
        </p:nvCxnSpPr>
        <p:spPr bwMode="auto">
          <a:xfrm flipH="1">
            <a:off x="4630738" y="3117850"/>
            <a:ext cx="1247775" cy="1571625"/>
          </a:xfrm>
          <a:prstGeom prst="straightConnector1">
            <a:avLst/>
          </a:prstGeom>
          <a:noFill/>
          <a:ln w="38100">
            <a:solidFill>
              <a:schemeClr val="folHlink"/>
            </a:solidFill>
            <a:round/>
            <a:headEnd/>
            <a:tailEnd/>
          </a:ln>
          <a:effectLst/>
        </p:spPr>
      </p:cxnSp>
      <p:cxnSp>
        <p:nvCxnSpPr>
          <p:cNvPr id="18" name="AutoShape 17"/>
          <p:cNvCxnSpPr>
            <a:cxnSpLocks noChangeShapeType="1"/>
            <a:stCxn id="24" idx="4"/>
            <a:endCxn id="25" idx="2"/>
          </p:cNvCxnSpPr>
          <p:nvPr/>
        </p:nvCxnSpPr>
        <p:spPr bwMode="auto">
          <a:xfrm>
            <a:off x="2074863" y="4987925"/>
            <a:ext cx="2135187" cy="1588"/>
          </a:xfrm>
          <a:prstGeom prst="straightConnector1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</p:spPr>
      </p:cxnSp>
      <p:cxnSp>
        <p:nvCxnSpPr>
          <p:cNvPr id="19" name="AutoShape 18"/>
          <p:cNvCxnSpPr>
            <a:cxnSpLocks noChangeShapeType="1"/>
            <a:stCxn id="26" idx="0"/>
            <a:endCxn id="28" idx="0"/>
          </p:cNvCxnSpPr>
          <p:nvPr/>
        </p:nvCxnSpPr>
        <p:spPr bwMode="auto">
          <a:xfrm flipV="1">
            <a:off x="4630738" y="2997200"/>
            <a:ext cx="1368425" cy="1677988"/>
          </a:xfrm>
          <a:prstGeom prst="straightConnector1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</p:spPr>
      </p:cxnSp>
      <p:cxnSp>
        <p:nvCxnSpPr>
          <p:cNvPr id="20" name="AutoShape 19"/>
          <p:cNvCxnSpPr>
            <a:cxnSpLocks noChangeShapeType="1"/>
            <a:stCxn id="28" idx="0"/>
            <a:endCxn id="7" idx="0"/>
          </p:cNvCxnSpPr>
          <p:nvPr/>
        </p:nvCxnSpPr>
        <p:spPr bwMode="auto">
          <a:xfrm>
            <a:off x="5999163" y="2997200"/>
            <a:ext cx="1368425" cy="1690688"/>
          </a:xfrm>
          <a:prstGeom prst="straightConnector1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</p:spPr>
      </p:cxnSp>
      <p:sp>
        <p:nvSpPr>
          <p:cNvPr id="21" name="AutoShape 20"/>
          <p:cNvSpPr>
            <a:spLocks noChangeArrowheads="1"/>
          </p:cNvSpPr>
          <p:nvPr/>
        </p:nvSpPr>
        <p:spPr bwMode="auto">
          <a:xfrm>
            <a:off x="2841625" y="2997200"/>
            <a:ext cx="720725" cy="481013"/>
          </a:xfrm>
          <a:prstGeom prst="cube">
            <a:avLst>
              <a:gd name="adj" fmla="val 25000"/>
            </a:avLst>
          </a:prstGeom>
          <a:solidFill>
            <a:srgbClr val="C0C0C0"/>
          </a:solidFill>
          <a:ln w="9525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22" name="AutoShape 21"/>
          <p:cNvSpPr>
            <a:spLocks noChangeArrowheads="1"/>
          </p:cNvSpPr>
          <p:nvPr/>
        </p:nvSpPr>
        <p:spPr bwMode="auto">
          <a:xfrm>
            <a:off x="5578475" y="6186488"/>
            <a:ext cx="720725" cy="481012"/>
          </a:xfrm>
          <a:prstGeom prst="cube">
            <a:avLst>
              <a:gd name="adj" fmla="val 25000"/>
            </a:avLst>
          </a:prstGeom>
          <a:solidFill>
            <a:srgbClr val="C0C0C0"/>
          </a:solidFill>
          <a:ln w="9525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23" name="AutoShape 22"/>
          <p:cNvSpPr>
            <a:spLocks noChangeArrowheads="1"/>
          </p:cNvSpPr>
          <p:nvPr/>
        </p:nvSpPr>
        <p:spPr bwMode="auto">
          <a:xfrm>
            <a:off x="2841625" y="6188075"/>
            <a:ext cx="720725" cy="481013"/>
          </a:xfrm>
          <a:prstGeom prst="cube">
            <a:avLst>
              <a:gd name="adj" fmla="val 25000"/>
            </a:avLst>
          </a:prstGeom>
          <a:solidFill>
            <a:srgbClr val="C0C0C0"/>
          </a:solidFill>
          <a:ln w="9525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24" name="AutoShape 23"/>
          <p:cNvSpPr>
            <a:spLocks noChangeArrowheads="1"/>
          </p:cNvSpPr>
          <p:nvPr/>
        </p:nvSpPr>
        <p:spPr bwMode="auto">
          <a:xfrm>
            <a:off x="1474788" y="4687888"/>
            <a:ext cx="720725" cy="481012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25" name="AutoShape 24"/>
          <p:cNvSpPr>
            <a:spLocks noChangeArrowheads="1"/>
          </p:cNvSpPr>
          <p:nvPr/>
        </p:nvSpPr>
        <p:spPr bwMode="auto">
          <a:xfrm>
            <a:off x="4210050" y="4689475"/>
            <a:ext cx="720725" cy="481013"/>
          </a:xfrm>
          <a:prstGeom prst="cube">
            <a:avLst>
              <a:gd name="adj" fmla="val 25000"/>
            </a:avLst>
          </a:prstGeom>
          <a:solidFill>
            <a:srgbClr val="C0C0C0"/>
          </a:solidFill>
          <a:ln w="9525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26" name="AutoShape 25"/>
          <p:cNvSpPr>
            <a:spLocks noChangeArrowheads="1"/>
          </p:cNvSpPr>
          <p:nvPr/>
        </p:nvSpPr>
        <p:spPr bwMode="auto">
          <a:xfrm>
            <a:off x="4210050" y="4675188"/>
            <a:ext cx="720725" cy="481012"/>
          </a:xfrm>
          <a:prstGeom prst="cube">
            <a:avLst>
              <a:gd name="adj" fmla="val 25000"/>
            </a:avLst>
          </a:prstGeom>
          <a:solidFill>
            <a:srgbClr val="CC0000"/>
          </a:solidFill>
          <a:ln w="9525">
            <a:solidFill>
              <a:srgbClr val="A5002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27" name="AutoShape 26"/>
          <p:cNvSpPr>
            <a:spLocks noChangeArrowheads="1"/>
          </p:cNvSpPr>
          <p:nvPr/>
        </p:nvSpPr>
        <p:spPr bwMode="auto">
          <a:xfrm>
            <a:off x="5578475" y="2997200"/>
            <a:ext cx="720725" cy="481013"/>
          </a:xfrm>
          <a:prstGeom prst="cube">
            <a:avLst>
              <a:gd name="adj" fmla="val 25000"/>
            </a:avLst>
          </a:prstGeom>
          <a:solidFill>
            <a:srgbClr val="C0C0C0"/>
          </a:solidFill>
          <a:ln w="9525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28" name="AutoShape 27"/>
          <p:cNvSpPr>
            <a:spLocks noChangeArrowheads="1"/>
          </p:cNvSpPr>
          <p:nvPr/>
        </p:nvSpPr>
        <p:spPr bwMode="auto">
          <a:xfrm>
            <a:off x="5578475" y="2997200"/>
            <a:ext cx="720725" cy="481013"/>
          </a:xfrm>
          <a:prstGeom prst="cube">
            <a:avLst>
              <a:gd name="adj" fmla="val 25000"/>
            </a:avLst>
          </a:prstGeom>
          <a:solidFill>
            <a:srgbClr val="CC0000"/>
          </a:solidFill>
          <a:ln w="9525">
            <a:solidFill>
              <a:srgbClr val="A5002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29" name="AutoShape 28"/>
          <p:cNvSpPr>
            <a:spLocks noChangeArrowheads="1"/>
          </p:cNvSpPr>
          <p:nvPr/>
        </p:nvSpPr>
        <p:spPr bwMode="auto">
          <a:xfrm>
            <a:off x="71438" y="2457450"/>
            <a:ext cx="2555875" cy="1223963"/>
          </a:xfrm>
          <a:prstGeom prst="flowChartAlternateProcess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it-IT" sz="2400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charset="0"/>
              </a:rPr>
              <a:t>PRO</a:t>
            </a:r>
          </a:p>
          <a:p>
            <a:pPr algn="ctr"/>
            <a:r>
              <a:rPr lang="it-IT" sz="2400">
                <a:solidFill>
                  <a:srgbClr val="06686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charset="0"/>
              </a:rPr>
              <a:t>latenza bassa e non variabile</a:t>
            </a:r>
          </a:p>
        </p:txBody>
      </p:sp>
      <p:sp>
        <p:nvSpPr>
          <p:cNvPr id="30" name="AutoShape 30"/>
          <p:cNvSpPr>
            <a:spLocks noChangeArrowheads="1"/>
          </p:cNvSpPr>
          <p:nvPr/>
        </p:nvSpPr>
        <p:spPr bwMode="auto">
          <a:xfrm>
            <a:off x="6553200" y="2457450"/>
            <a:ext cx="2555875" cy="1223963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it-IT" sz="2400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charset="0"/>
              </a:rPr>
              <a:t>CONTRO</a:t>
            </a:r>
          </a:p>
          <a:p>
            <a:pPr algn="ctr"/>
            <a:r>
              <a:rPr lang="it-IT" sz="2400">
                <a:solidFill>
                  <a:srgbClr val="06686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charset="0"/>
              </a:rPr>
              <a:t>spreco di risorse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8" grpId="0" animBg="1"/>
      <p:bldP spid="29" grpId="0" animBg="1"/>
      <p:bldP spid="3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COMMUTAZIONE </a:t>
            </a:r>
            <a:r>
              <a:rPr lang="it-IT" dirty="0" err="1" smtClean="0"/>
              <a:t>DI</a:t>
            </a:r>
            <a:r>
              <a:rPr lang="it-IT" dirty="0" smtClean="0"/>
              <a:t> CIRCUITO</a:t>
            </a:r>
            <a:endParaRPr lang="it-IT" dirty="0"/>
          </a:p>
        </p:txBody>
      </p:sp>
      <p:sp>
        <p:nvSpPr>
          <p:cNvPr id="4" name="Freeform 162"/>
          <p:cNvSpPr>
            <a:spLocks/>
          </p:cNvSpPr>
          <p:nvPr/>
        </p:nvSpPr>
        <p:spPr bwMode="auto">
          <a:xfrm flipV="1">
            <a:off x="4960938" y="2884488"/>
            <a:ext cx="73025" cy="431800"/>
          </a:xfrm>
          <a:custGeom>
            <a:avLst/>
            <a:gdLst>
              <a:gd name="T0" fmla="*/ 370 w 370"/>
              <a:gd name="T1" fmla="*/ 32 h 32"/>
              <a:gd name="T2" fmla="*/ 0 w 370"/>
              <a:gd name="T3" fmla="*/ 0 h 32"/>
              <a:gd name="T4" fmla="*/ 0 60000 65536"/>
              <a:gd name="T5" fmla="*/ 0 60000 65536"/>
              <a:gd name="T6" fmla="*/ 0 w 370"/>
              <a:gd name="T7" fmla="*/ 0 h 32"/>
              <a:gd name="T8" fmla="*/ 370 w 370"/>
              <a:gd name="T9" fmla="*/ 32 h 3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70" h="32">
                <a:moveTo>
                  <a:pt x="370" y="32"/>
                </a:moveTo>
                <a:lnTo>
                  <a:pt x="0" y="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rot="10800000" wrap="none" anchor="ctr"/>
          <a:lstStyle/>
          <a:p>
            <a:endParaRPr lang="it-IT"/>
          </a:p>
        </p:txBody>
      </p:sp>
      <p:sp>
        <p:nvSpPr>
          <p:cNvPr id="5" name="Line 176"/>
          <p:cNvSpPr>
            <a:spLocks noChangeShapeType="1"/>
          </p:cNvSpPr>
          <p:nvPr/>
        </p:nvSpPr>
        <p:spPr bwMode="auto">
          <a:xfrm rot="5400000" flipH="1">
            <a:off x="6611144" y="2959894"/>
            <a:ext cx="287337" cy="18637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6" name="Freeform 112"/>
          <p:cNvSpPr>
            <a:spLocks/>
          </p:cNvSpPr>
          <p:nvPr/>
        </p:nvSpPr>
        <p:spPr bwMode="auto">
          <a:xfrm rot="21451188">
            <a:off x="4529138" y="3744913"/>
            <a:ext cx="933450" cy="71437"/>
          </a:xfrm>
          <a:custGeom>
            <a:avLst/>
            <a:gdLst>
              <a:gd name="T0" fmla="*/ 370 w 370"/>
              <a:gd name="T1" fmla="*/ 32 h 32"/>
              <a:gd name="T2" fmla="*/ 0 w 370"/>
              <a:gd name="T3" fmla="*/ 0 h 32"/>
              <a:gd name="T4" fmla="*/ 0 60000 65536"/>
              <a:gd name="T5" fmla="*/ 0 60000 65536"/>
              <a:gd name="T6" fmla="*/ 0 w 370"/>
              <a:gd name="T7" fmla="*/ 0 h 32"/>
              <a:gd name="T8" fmla="*/ 370 w 370"/>
              <a:gd name="T9" fmla="*/ 32 h 3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70" h="32">
                <a:moveTo>
                  <a:pt x="370" y="32"/>
                </a:moveTo>
                <a:lnTo>
                  <a:pt x="0" y="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7" name="Freeform 161"/>
          <p:cNvSpPr>
            <a:spLocks/>
          </p:cNvSpPr>
          <p:nvPr/>
        </p:nvSpPr>
        <p:spPr bwMode="auto">
          <a:xfrm flipV="1">
            <a:off x="4459288" y="3459163"/>
            <a:ext cx="215900" cy="217487"/>
          </a:xfrm>
          <a:custGeom>
            <a:avLst/>
            <a:gdLst>
              <a:gd name="T0" fmla="*/ 370 w 370"/>
              <a:gd name="T1" fmla="*/ 32 h 32"/>
              <a:gd name="T2" fmla="*/ 0 w 370"/>
              <a:gd name="T3" fmla="*/ 0 h 32"/>
              <a:gd name="T4" fmla="*/ 0 60000 65536"/>
              <a:gd name="T5" fmla="*/ 0 60000 65536"/>
              <a:gd name="T6" fmla="*/ 0 w 370"/>
              <a:gd name="T7" fmla="*/ 0 h 32"/>
              <a:gd name="T8" fmla="*/ 370 w 370"/>
              <a:gd name="T9" fmla="*/ 32 h 3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70" h="32">
                <a:moveTo>
                  <a:pt x="370" y="32"/>
                </a:moveTo>
                <a:lnTo>
                  <a:pt x="0" y="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rot="10800000" wrap="none" anchor="ctr"/>
          <a:lstStyle/>
          <a:p>
            <a:endParaRPr lang="it-IT"/>
          </a:p>
        </p:txBody>
      </p:sp>
      <p:sp>
        <p:nvSpPr>
          <p:cNvPr id="8" name="Freeform 186"/>
          <p:cNvSpPr>
            <a:spLocks/>
          </p:cNvSpPr>
          <p:nvPr/>
        </p:nvSpPr>
        <p:spPr bwMode="auto">
          <a:xfrm>
            <a:off x="4960938" y="3459163"/>
            <a:ext cx="520700" cy="238125"/>
          </a:xfrm>
          <a:custGeom>
            <a:avLst/>
            <a:gdLst>
              <a:gd name="T0" fmla="*/ 0 w 294"/>
              <a:gd name="T1" fmla="*/ 0 h 174"/>
              <a:gd name="T2" fmla="*/ 294 w 294"/>
              <a:gd name="T3" fmla="*/ 174 h 174"/>
              <a:gd name="T4" fmla="*/ 0 60000 65536"/>
              <a:gd name="T5" fmla="*/ 0 60000 65536"/>
              <a:gd name="T6" fmla="*/ 0 w 294"/>
              <a:gd name="T7" fmla="*/ 0 h 174"/>
              <a:gd name="T8" fmla="*/ 294 w 294"/>
              <a:gd name="T9" fmla="*/ 174 h 17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94" h="174">
                <a:moveTo>
                  <a:pt x="0" y="0"/>
                </a:moveTo>
                <a:lnTo>
                  <a:pt x="294" y="174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9" name="Freeform 22"/>
          <p:cNvSpPr>
            <a:spLocks/>
          </p:cNvSpPr>
          <p:nvPr/>
        </p:nvSpPr>
        <p:spPr bwMode="auto">
          <a:xfrm>
            <a:off x="1089025" y="3027363"/>
            <a:ext cx="2930525" cy="88900"/>
          </a:xfrm>
          <a:custGeom>
            <a:avLst/>
            <a:gdLst>
              <a:gd name="T0" fmla="*/ 0 w 1853"/>
              <a:gd name="T1" fmla="*/ 0 h 56"/>
              <a:gd name="T2" fmla="*/ 170 w 1853"/>
              <a:gd name="T3" fmla="*/ 12 h 56"/>
              <a:gd name="T4" fmla="*/ 1853 w 1853"/>
              <a:gd name="T5" fmla="*/ 56 h 56"/>
              <a:gd name="T6" fmla="*/ 0 60000 65536"/>
              <a:gd name="T7" fmla="*/ 0 60000 65536"/>
              <a:gd name="T8" fmla="*/ 0 60000 65536"/>
              <a:gd name="T9" fmla="*/ 0 w 1853"/>
              <a:gd name="T10" fmla="*/ 0 h 56"/>
              <a:gd name="T11" fmla="*/ 1853 w 1853"/>
              <a:gd name="T12" fmla="*/ 56 h 5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53" h="56">
                <a:moveTo>
                  <a:pt x="0" y="0"/>
                </a:moveTo>
                <a:lnTo>
                  <a:pt x="170" y="12"/>
                </a:lnTo>
                <a:lnTo>
                  <a:pt x="1853" y="56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0" name="Freeform 23"/>
          <p:cNvSpPr>
            <a:spLocks/>
          </p:cNvSpPr>
          <p:nvPr/>
        </p:nvSpPr>
        <p:spPr bwMode="auto">
          <a:xfrm>
            <a:off x="4100513" y="2811463"/>
            <a:ext cx="646112" cy="295275"/>
          </a:xfrm>
          <a:custGeom>
            <a:avLst/>
            <a:gdLst>
              <a:gd name="T0" fmla="*/ 0 w 342"/>
              <a:gd name="T1" fmla="*/ 186 h 186"/>
              <a:gd name="T2" fmla="*/ 342 w 342"/>
              <a:gd name="T3" fmla="*/ 0 h 186"/>
              <a:gd name="T4" fmla="*/ 0 60000 65536"/>
              <a:gd name="T5" fmla="*/ 0 60000 65536"/>
              <a:gd name="T6" fmla="*/ 0 w 342"/>
              <a:gd name="T7" fmla="*/ 0 h 186"/>
              <a:gd name="T8" fmla="*/ 342 w 342"/>
              <a:gd name="T9" fmla="*/ 186 h 1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42" h="186">
                <a:moveTo>
                  <a:pt x="0" y="186"/>
                </a:moveTo>
                <a:lnTo>
                  <a:pt x="342" y="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grpSp>
        <p:nvGrpSpPr>
          <p:cNvPr id="11" name="Group 24"/>
          <p:cNvGrpSpPr>
            <a:grpSpLocks/>
          </p:cNvGrpSpPr>
          <p:nvPr/>
        </p:nvGrpSpPr>
        <p:grpSpPr bwMode="auto">
          <a:xfrm>
            <a:off x="3598863" y="2955925"/>
            <a:ext cx="539750" cy="233363"/>
            <a:chOff x="3600" y="219"/>
            <a:chExt cx="360" cy="175"/>
          </a:xfrm>
        </p:grpSpPr>
        <p:sp>
          <p:nvSpPr>
            <p:cNvPr id="12" name="Oval 25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3" name="Line 26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4" name="Line 27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5" name="Rectangle 28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6" charset="0"/>
              </a:endParaRPr>
            </a:p>
          </p:txBody>
        </p:sp>
        <p:sp>
          <p:nvSpPr>
            <p:cNvPr id="16" name="Oval 29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grpSp>
          <p:nvGrpSpPr>
            <p:cNvPr id="17" name="Group 30"/>
            <p:cNvGrpSpPr>
              <a:grpSpLocks/>
            </p:cNvGrpSpPr>
            <p:nvPr/>
          </p:nvGrpSpPr>
          <p:grpSpPr bwMode="auto">
            <a:xfrm>
              <a:off x="3666" y="97"/>
              <a:ext cx="176" cy="49"/>
              <a:chOff x="2848" y="848"/>
              <a:chExt cx="140" cy="98"/>
            </a:xfrm>
          </p:grpSpPr>
          <p:sp>
            <p:nvSpPr>
              <p:cNvPr id="22" name="Line 31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" name="Line 32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4" name="Line 33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8" name="Group 34"/>
            <p:cNvGrpSpPr>
              <a:grpSpLocks/>
            </p:cNvGrpSpPr>
            <p:nvPr/>
          </p:nvGrpSpPr>
          <p:grpSpPr bwMode="auto">
            <a:xfrm flipV="1">
              <a:off x="3666" y="407"/>
              <a:ext cx="176" cy="49"/>
              <a:chOff x="2848" y="848"/>
              <a:chExt cx="140" cy="98"/>
            </a:xfrm>
          </p:grpSpPr>
          <p:sp>
            <p:nvSpPr>
              <p:cNvPr id="19" name="Line 35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0" name="Line 36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1" name="Line 37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</p:grpSp>
      </p:grpSp>
      <p:grpSp>
        <p:nvGrpSpPr>
          <p:cNvPr id="25" name="Group 38"/>
          <p:cNvGrpSpPr>
            <a:grpSpLocks/>
          </p:cNvGrpSpPr>
          <p:nvPr/>
        </p:nvGrpSpPr>
        <p:grpSpPr bwMode="auto">
          <a:xfrm>
            <a:off x="4017963" y="3611563"/>
            <a:ext cx="539750" cy="233362"/>
            <a:chOff x="3600" y="219"/>
            <a:chExt cx="360" cy="175"/>
          </a:xfrm>
        </p:grpSpPr>
        <p:sp>
          <p:nvSpPr>
            <p:cNvPr id="26" name="Oval 39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7" name="Line 40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8" name="Line 41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9" name="Rectangle 42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6" charset="0"/>
              </a:endParaRPr>
            </a:p>
          </p:txBody>
        </p:sp>
        <p:sp>
          <p:nvSpPr>
            <p:cNvPr id="30" name="Oval 43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grpSp>
          <p:nvGrpSpPr>
            <p:cNvPr id="31" name="Group 44"/>
            <p:cNvGrpSpPr>
              <a:grpSpLocks/>
            </p:cNvGrpSpPr>
            <p:nvPr/>
          </p:nvGrpSpPr>
          <p:grpSpPr bwMode="auto">
            <a:xfrm>
              <a:off x="3666" y="97"/>
              <a:ext cx="176" cy="49"/>
              <a:chOff x="2848" y="848"/>
              <a:chExt cx="140" cy="98"/>
            </a:xfrm>
          </p:grpSpPr>
          <p:sp>
            <p:nvSpPr>
              <p:cNvPr id="36" name="Line 45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7" name="Line 46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8" name="Line 47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32" name="Group 48"/>
            <p:cNvGrpSpPr>
              <a:grpSpLocks/>
            </p:cNvGrpSpPr>
            <p:nvPr/>
          </p:nvGrpSpPr>
          <p:grpSpPr bwMode="auto">
            <a:xfrm flipV="1">
              <a:off x="3666" y="407"/>
              <a:ext cx="176" cy="49"/>
              <a:chOff x="2848" y="848"/>
              <a:chExt cx="140" cy="98"/>
            </a:xfrm>
          </p:grpSpPr>
          <p:sp>
            <p:nvSpPr>
              <p:cNvPr id="33" name="Line 49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4" name="Line 50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5" name="Line 51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</p:grpSp>
      </p:grpSp>
      <p:grpSp>
        <p:nvGrpSpPr>
          <p:cNvPr id="39" name="Group 52"/>
          <p:cNvGrpSpPr>
            <a:grpSpLocks/>
          </p:cNvGrpSpPr>
          <p:nvPr/>
        </p:nvGrpSpPr>
        <p:grpSpPr bwMode="auto">
          <a:xfrm>
            <a:off x="4746625" y="2668588"/>
            <a:ext cx="539750" cy="233362"/>
            <a:chOff x="3600" y="219"/>
            <a:chExt cx="360" cy="175"/>
          </a:xfrm>
        </p:grpSpPr>
        <p:sp>
          <p:nvSpPr>
            <p:cNvPr id="40" name="Oval 53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1" name="Line 54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2" name="Line 55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3" name="Rectangle 56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6" charset="0"/>
              </a:endParaRPr>
            </a:p>
          </p:txBody>
        </p:sp>
        <p:sp>
          <p:nvSpPr>
            <p:cNvPr id="44" name="Oval 57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grpSp>
          <p:nvGrpSpPr>
            <p:cNvPr id="45" name="Group 58"/>
            <p:cNvGrpSpPr>
              <a:grpSpLocks/>
            </p:cNvGrpSpPr>
            <p:nvPr/>
          </p:nvGrpSpPr>
          <p:grpSpPr bwMode="auto">
            <a:xfrm>
              <a:off x="3666" y="97"/>
              <a:ext cx="176" cy="49"/>
              <a:chOff x="2848" y="848"/>
              <a:chExt cx="140" cy="98"/>
            </a:xfrm>
          </p:grpSpPr>
          <p:sp>
            <p:nvSpPr>
              <p:cNvPr id="50" name="Line 59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51" name="Line 60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52" name="Line 61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46" name="Group 62"/>
            <p:cNvGrpSpPr>
              <a:grpSpLocks/>
            </p:cNvGrpSpPr>
            <p:nvPr/>
          </p:nvGrpSpPr>
          <p:grpSpPr bwMode="auto">
            <a:xfrm flipV="1">
              <a:off x="3666" y="407"/>
              <a:ext cx="176" cy="49"/>
              <a:chOff x="2848" y="848"/>
              <a:chExt cx="140" cy="98"/>
            </a:xfrm>
          </p:grpSpPr>
          <p:sp>
            <p:nvSpPr>
              <p:cNvPr id="47" name="Line 63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8" name="Line 64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9" name="Line 65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</p:grpSp>
      </p:grpSp>
      <p:grpSp>
        <p:nvGrpSpPr>
          <p:cNvPr id="53" name="Group 66"/>
          <p:cNvGrpSpPr>
            <a:grpSpLocks/>
          </p:cNvGrpSpPr>
          <p:nvPr/>
        </p:nvGrpSpPr>
        <p:grpSpPr bwMode="auto">
          <a:xfrm>
            <a:off x="4660900" y="3333750"/>
            <a:ext cx="541338" cy="233363"/>
            <a:chOff x="3600" y="219"/>
            <a:chExt cx="360" cy="175"/>
          </a:xfrm>
        </p:grpSpPr>
        <p:sp>
          <p:nvSpPr>
            <p:cNvPr id="54" name="Oval 67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55" name="Line 68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56" name="Line 69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57" name="Rectangle 70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6" charset="0"/>
              </a:endParaRPr>
            </a:p>
          </p:txBody>
        </p:sp>
        <p:sp>
          <p:nvSpPr>
            <p:cNvPr id="58" name="Oval 71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grpSp>
          <p:nvGrpSpPr>
            <p:cNvPr id="59" name="Group 72"/>
            <p:cNvGrpSpPr>
              <a:grpSpLocks/>
            </p:cNvGrpSpPr>
            <p:nvPr/>
          </p:nvGrpSpPr>
          <p:grpSpPr bwMode="auto">
            <a:xfrm>
              <a:off x="3666" y="97"/>
              <a:ext cx="176" cy="49"/>
              <a:chOff x="2848" y="848"/>
              <a:chExt cx="140" cy="98"/>
            </a:xfrm>
          </p:grpSpPr>
          <p:sp>
            <p:nvSpPr>
              <p:cNvPr id="64" name="Line 73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65" name="Line 74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66" name="Line 75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60" name="Group 76"/>
            <p:cNvGrpSpPr>
              <a:grpSpLocks/>
            </p:cNvGrpSpPr>
            <p:nvPr/>
          </p:nvGrpSpPr>
          <p:grpSpPr bwMode="auto">
            <a:xfrm flipV="1">
              <a:off x="3666" y="407"/>
              <a:ext cx="176" cy="49"/>
              <a:chOff x="2848" y="848"/>
              <a:chExt cx="140" cy="98"/>
            </a:xfrm>
          </p:grpSpPr>
          <p:sp>
            <p:nvSpPr>
              <p:cNvPr id="61" name="Line 77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62" name="Line 78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63" name="Line 79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</p:grpSp>
      </p:grpSp>
      <p:grpSp>
        <p:nvGrpSpPr>
          <p:cNvPr id="67" name="Group 80"/>
          <p:cNvGrpSpPr>
            <a:grpSpLocks/>
          </p:cNvGrpSpPr>
          <p:nvPr/>
        </p:nvGrpSpPr>
        <p:grpSpPr bwMode="auto">
          <a:xfrm>
            <a:off x="5346700" y="3630613"/>
            <a:ext cx="541338" cy="233362"/>
            <a:chOff x="3600" y="219"/>
            <a:chExt cx="360" cy="175"/>
          </a:xfrm>
        </p:grpSpPr>
        <p:sp>
          <p:nvSpPr>
            <p:cNvPr id="68" name="Oval 81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69" name="Line 82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70" name="Line 83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71" name="Rectangle 84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6" charset="0"/>
              </a:endParaRPr>
            </a:p>
          </p:txBody>
        </p:sp>
        <p:sp>
          <p:nvSpPr>
            <p:cNvPr id="72" name="Oval 85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grpSp>
          <p:nvGrpSpPr>
            <p:cNvPr id="73" name="Group 86"/>
            <p:cNvGrpSpPr>
              <a:grpSpLocks/>
            </p:cNvGrpSpPr>
            <p:nvPr/>
          </p:nvGrpSpPr>
          <p:grpSpPr bwMode="auto">
            <a:xfrm>
              <a:off x="3666" y="97"/>
              <a:ext cx="176" cy="49"/>
              <a:chOff x="2848" y="848"/>
              <a:chExt cx="140" cy="98"/>
            </a:xfrm>
          </p:grpSpPr>
          <p:sp>
            <p:nvSpPr>
              <p:cNvPr id="78" name="Line 87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9" name="Line 88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80" name="Line 89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4" name="Group 90"/>
            <p:cNvGrpSpPr>
              <a:grpSpLocks/>
            </p:cNvGrpSpPr>
            <p:nvPr/>
          </p:nvGrpSpPr>
          <p:grpSpPr bwMode="auto">
            <a:xfrm flipV="1">
              <a:off x="3666" y="407"/>
              <a:ext cx="176" cy="49"/>
              <a:chOff x="2848" y="848"/>
              <a:chExt cx="140" cy="98"/>
            </a:xfrm>
          </p:grpSpPr>
          <p:sp>
            <p:nvSpPr>
              <p:cNvPr id="75" name="Line 91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6" name="Line 92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7" name="Line 93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</p:grpSp>
      </p:grpSp>
      <p:grpSp>
        <p:nvGrpSpPr>
          <p:cNvPr id="81" name="Group 94"/>
          <p:cNvGrpSpPr>
            <a:grpSpLocks/>
          </p:cNvGrpSpPr>
          <p:nvPr/>
        </p:nvGrpSpPr>
        <p:grpSpPr bwMode="auto">
          <a:xfrm>
            <a:off x="5826125" y="2974975"/>
            <a:ext cx="541338" cy="233363"/>
            <a:chOff x="3600" y="219"/>
            <a:chExt cx="360" cy="175"/>
          </a:xfrm>
        </p:grpSpPr>
        <p:sp>
          <p:nvSpPr>
            <p:cNvPr id="82" name="Oval 95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3" name="Line 96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4" name="Line 97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5" name="Rectangle 98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6" charset="0"/>
              </a:endParaRPr>
            </a:p>
          </p:txBody>
        </p:sp>
        <p:sp>
          <p:nvSpPr>
            <p:cNvPr id="86" name="Oval 99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grpSp>
          <p:nvGrpSpPr>
            <p:cNvPr id="87" name="Group 100"/>
            <p:cNvGrpSpPr>
              <a:grpSpLocks/>
            </p:cNvGrpSpPr>
            <p:nvPr/>
          </p:nvGrpSpPr>
          <p:grpSpPr bwMode="auto">
            <a:xfrm>
              <a:off x="3666" y="97"/>
              <a:ext cx="176" cy="49"/>
              <a:chOff x="2848" y="848"/>
              <a:chExt cx="140" cy="98"/>
            </a:xfrm>
          </p:grpSpPr>
          <p:sp>
            <p:nvSpPr>
              <p:cNvPr id="92" name="Line 101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93" name="Line 102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94" name="Line 103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88" name="Group 104"/>
            <p:cNvGrpSpPr>
              <a:grpSpLocks/>
            </p:cNvGrpSpPr>
            <p:nvPr/>
          </p:nvGrpSpPr>
          <p:grpSpPr bwMode="auto">
            <a:xfrm flipV="1">
              <a:off x="3666" y="407"/>
              <a:ext cx="176" cy="49"/>
              <a:chOff x="2848" y="848"/>
              <a:chExt cx="140" cy="98"/>
            </a:xfrm>
          </p:grpSpPr>
          <p:sp>
            <p:nvSpPr>
              <p:cNvPr id="89" name="Line 105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90" name="Line 106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91" name="Line 107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</p:grpSp>
      </p:grpSp>
      <p:sp>
        <p:nvSpPr>
          <p:cNvPr id="95" name="Freeform 108"/>
          <p:cNvSpPr>
            <a:spLocks/>
          </p:cNvSpPr>
          <p:nvPr/>
        </p:nvSpPr>
        <p:spPr bwMode="auto">
          <a:xfrm>
            <a:off x="5292725" y="2792413"/>
            <a:ext cx="546100" cy="307975"/>
          </a:xfrm>
          <a:custGeom>
            <a:avLst/>
            <a:gdLst>
              <a:gd name="T0" fmla="*/ 0 w 318"/>
              <a:gd name="T1" fmla="*/ 0 h 194"/>
              <a:gd name="T2" fmla="*/ 318 w 318"/>
              <a:gd name="T3" fmla="*/ 194 h 194"/>
              <a:gd name="T4" fmla="*/ 0 60000 65536"/>
              <a:gd name="T5" fmla="*/ 0 60000 65536"/>
              <a:gd name="T6" fmla="*/ 0 w 318"/>
              <a:gd name="T7" fmla="*/ 0 h 194"/>
              <a:gd name="T8" fmla="*/ 318 w 318"/>
              <a:gd name="T9" fmla="*/ 194 h 19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8" h="194">
                <a:moveTo>
                  <a:pt x="0" y="0"/>
                </a:moveTo>
                <a:lnTo>
                  <a:pt x="318" y="194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96" name="Freeform 109"/>
          <p:cNvSpPr>
            <a:spLocks/>
          </p:cNvSpPr>
          <p:nvPr/>
        </p:nvSpPr>
        <p:spPr bwMode="auto">
          <a:xfrm>
            <a:off x="4100513" y="3171825"/>
            <a:ext cx="563562" cy="250825"/>
          </a:xfrm>
          <a:custGeom>
            <a:avLst/>
            <a:gdLst>
              <a:gd name="T0" fmla="*/ 0 w 294"/>
              <a:gd name="T1" fmla="*/ 0 h 174"/>
              <a:gd name="T2" fmla="*/ 294 w 294"/>
              <a:gd name="T3" fmla="*/ 174 h 174"/>
              <a:gd name="T4" fmla="*/ 0 60000 65536"/>
              <a:gd name="T5" fmla="*/ 0 60000 65536"/>
              <a:gd name="T6" fmla="*/ 0 w 294"/>
              <a:gd name="T7" fmla="*/ 0 h 174"/>
              <a:gd name="T8" fmla="*/ 294 w 294"/>
              <a:gd name="T9" fmla="*/ 174 h 17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94" h="174">
                <a:moveTo>
                  <a:pt x="0" y="0"/>
                </a:moveTo>
                <a:lnTo>
                  <a:pt x="294" y="174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97" name="Freeform 110"/>
          <p:cNvSpPr>
            <a:spLocks/>
          </p:cNvSpPr>
          <p:nvPr/>
        </p:nvSpPr>
        <p:spPr bwMode="auto">
          <a:xfrm>
            <a:off x="5167313" y="3160713"/>
            <a:ext cx="677862" cy="247650"/>
          </a:xfrm>
          <a:custGeom>
            <a:avLst/>
            <a:gdLst>
              <a:gd name="T0" fmla="*/ 0 w 378"/>
              <a:gd name="T1" fmla="*/ 174 h 174"/>
              <a:gd name="T2" fmla="*/ 378 w 378"/>
              <a:gd name="T3" fmla="*/ 0 h 174"/>
              <a:gd name="T4" fmla="*/ 0 60000 65536"/>
              <a:gd name="T5" fmla="*/ 0 60000 65536"/>
              <a:gd name="T6" fmla="*/ 0 w 378"/>
              <a:gd name="T7" fmla="*/ 0 h 174"/>
              <a:gd name="T8" fmla="*/ 378 w 378"/>
              <a:gd name="T9" fmla="*/ 174 h 17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78" h="174">
                <a:moveTo>
                  <a:pt x="0" y="174"/>
                </a:moveTo>
                <a:lnTo>
                  <a:pt x="378" y="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98" name="Freeform 111"/>
          <p:cNvSpPr>
            <a:spLocks/>
          </p:cNvSpPr>
          <p:nvPr/>
        </p:nvSpPr>
        <p:spPr bwMode="auto">
          <a:xfrm>
            <a:off x="5886450" y="3214688"/>
            <a:ext cx="222250" cy="508000"/>
          </a:xfrm>
          <a:custGeom>
            <a:avLst/>
            <a:gdLst>
              <a:gd name="T0" fmla="*/ 0 w 118"/>
              <a:gd name="T1" fmla="*/ 500 h 500"/>
              <a:gd name="T2" fmla="*/ 118 w 118"/>
              <a:gd name="T3" fmla="*/ 0 h 500"/>
              <a:gd name="T4" fmla="*/ 0 60000 65536"/>
              <a:gd name="T5" fmla="*/ 0 60000 65536"/>
              <a:gd name="T6" fmla="*/ 0 w 118"/>
              <a:gd name="T7" fmla="*/ 0 h 500"/>
              <a:gd name="T8" fmla="*/ 118 w 118"/>
              <a:gd name="T9" fmla="*/ 500 h 5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18" h="500">
                <a:moveTo>
                  <a:pt x="0" y="500"/>
                </a:moveTo>
                <a:lnTo>
                  <a:pt x="118" y="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99" name="Freeform 113"/>
          <p:cNvSpPr>
            <a:spLocks/>
          </p:cNvSpPr>
          <p:nvPr/>
        </p:nvSpPr>
        <p:spPr bwMode="auto">
          <a:xfrm>
            <a:off x="3975100" y="3208338"/>
            <a:ext cx="207963" cy="425450"/>
          </a:xfrm>
          <a:custGeom>
            <a:avLst/>
            <a:gdLst>
              <a:gd name="T0" fmla="*/ 162 w 176"/>
              <a:gd name="T1" fmla="*/ 408 h 412"/>
              <a:gd name="T2" fmla="*/ 176 w 176"/>
              <a:gd name="T3" fmla="*/ 412 h 412"/>
              <a:gd name="T4" fmla="*/ 0 w 176"/>
              <a:gd name="T5" fmla="*/ 0 h 412"/>
              <a:gd name="T6" fmla="*/ 0 60000 65536"/>
              <a:gd name="T7" fmla="*/ 0 60000 65536"/>
              <a:gd name="T8" fmla="*/ 0 60000 65536"/>
              <a:gd name="T9" fmla="*/ 0 w 176"/>
              <a:gd name="T10" fmla="*/ 0 h 412"/>
              <a:gd name="T11" fmla="*/ 176 w 176"/>
              <a:gd name="T12" fmla="*/ 412 h 41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6" h="412">
                <a:moveTo>
                  <a:pt x="162" y="408"/>
                </a:moveTo>
                <a:lnTo>
                  <a:pt x="176" y="412"/>
                </a:lnTo>
                <a:lnTo>
                  <a:pt x="0" y="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00" name="Line 159"/>
          <p:cNvSpPr>
            <a:spLocks noChangeShapeType="1"/>
          </p:cNvSpPr>
          <p:nvPr/>
        </p:nvSpPr>
        <p:spPr bwMode="auto">
          <a:xfrm flipV="1">
            <a:off x="1106488" y="2814638"/>
            <a:ext cx="0" cy="1984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pic>
        <p:nvPicPr>
          <p:cNvPr id="101" name="Picture 164" descr="Immagine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6063" y="1876425"/>
            <a:ext cx="1225550" cy="103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" name="Picture 173" descr="Immagine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86675" y="3098800"/>
            <a:ext cx="1225550" cy="119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" name="AutoShape 177"/>
          <p:cNvSpPr>
            <a:spLocks noChangeArrowheads="1"/>
          </p:cNvSpPr>
          <p:nvPr/>
        </p:nvSpPr>
        <p:spPr bwMode="auto">
          <a:xfrm>
            <a:off x="1519238" y="2524125"/>
            <a:ext cx="358775" cy="288925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rgbClr val="FFFF1F"/>
              </a:gs>
              <a:gs pos="100000">
                <a:srgbClr val="FFFF95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/>
            <a:r>
              <a:rPr lang="it-IT"/>
              <a:t>A</a:t>
            </a:r>
          </a:p>
        </p:txBody>
      </p:sp>
      <p:sp>
        <p:nvSpPr>
          <p:cNvPr id="104" name="AutoShape 181"/>
          <p:cNvSpPr>
            <a:spLocks noChangeArrowheads="1"/>
          </p:cNvSpPr>
          <p:nvPr/>
        </p:nvSpPr>
        <p:spPr bwMode="auto">
          <a:xfrm>
            <a:off x="1949450" y="2524125"/>
            <a:ext cx="358775" cy="288925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rgbClr val="FFFF1F"/>
              </a:gs>
              <a:gs pos="100000">
                <a:srgbClr val="FFFF95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/>
            <a:r>
              <a:rPr lang="it-IT"/>
              <a:t>B</a:t>
            </a:r>
          </a:p>
        </p:txBody>
      </p:sp>
      <p:sp>
        <p:nvSpPr>
          <p:cNvPr id="105" name="AutoShape 182"/>
          <p:cNvSpPr>
            <a:spLocks noChangeArrowheads="1"/>
          </p:cNvSpPr>
          <p:nvPr/>
        </p:nvSpPr>
        <p:spPr bwMode="auto">
          <a:xfrm>
            <a:off x="2379663" y="2524125"/>
            <a:ext cx="358775" cy="288925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rgbClr val="FFFF1F"/>
              </a:gs>
              <a:gs pos="100000">
                <a:srgbClr val="FFFF95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/>
            <a:r>
              <a:rPr lang="it-IT"/>
              <a:t>C</a:t>
            </a:r>
          </a:p>
        </p:txBody>
      </p:sp>
      <p:sp>
        <p:nvSpPr>
          <p:cNvPr id="106" name="AutoShape 107"/>
          <p:cNvSpPr>
            <a:spLocks noChangeArrowheads="1"/>
          </p:cNvSpPr>
          <p:nvPr/>
        </p:nvSpPr>
        <p:spPr bwMode="auto">
          <a:xfrm>
            <a:off x="971550" y="4581525"/>
            <a:ext cx="3025775" cy="1657350"/>
          </a:xfrm>
          <a:prstGeom prst="flowChartAlternateProcess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it-IT" sz="2400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charset="0"/>
              </a:rPr>
              <a:t>PRO</a:t>
            </a:r>
          </a:p>
          <a:p>
            <a:pPr algn="ctr"/>
            <a:r>
              <a:rPr lang="it-IT" sz="2400">
                <a:solidFill>
                  <a:srgbClr val="06686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charset="0"/>
              </a:rPr>
              <a:t>miglior utilizzo delle risorse trasmissive </a:t>
            </a:r>
          </a:p>
        </p:txBody>
      </p:sp>
      <p:sp>
        <p:nvSpPr>
          <p:cNvPr id="107" name="AutoShape 109"/>
          <p:cNvSpPr>
            <a:spLocks noChangeArrowheads="1"/>
          </p:cNvSpPr>
          <p:nvPr/>
        </p:nvSpPr>
        <p:spPr bwMode="auto">
          <a:xfrm>
            <a:off x="4572000" y="4581525"/>
            <a:ext cx="3529013" cy="1657350"/>
          </a:xfrm>
          <a:prstGeom prst="flowChartAlternateProcess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it-IT" sz="2400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charset="0"/>
              </a:rPr>
              <a:t>CONTRO</a:t>
            </a:r>
          </a:p>
          <a:p>
            <a:pPr algn="ctr"/>
            <a:r>
              <a:rPr lang="it-IT" sz="2400">
                <a:solidFill>
                  <a:srgbClr val="06686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charset="0"/>
              </a:rPr>
              <a:t>ritardi, jitter e maggior latenza causati dal multihop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0052 0.04124 C 0.06071 0.03846 0.12211 0.03592 0.15341 0.05491 C 0.18471 0.07391 0.14857 0.15524 0.18696 0.15547 C 0.22536 0.1557 0.3568 0.05607 0.38361 0.05677 C 0.41042 0.05746 0.31875 0.13578 0.34746 0.15895 C 0.37617 0.18212 0.51228 0.18768 0.55569 0.19532 " pathEditMode="relative" rAng="0" ptsTypes="aaaaaa">
                                      <p:cBhvr>
                                        <p:cTn id="6" dur="5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8" y="7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animMotion origin="layout" path="M -2.77778E-6 0.01457 C 0.07934 0.02798 0.15868 0.04162 0.21945 0.03399 C 0.28004 0.0259 0.34184 -0.04439 0.36407 -0.0319 C 0.38629 -0.01919 0.329 0.10058 0.35365 0.1096 C 0.37848 0.11908 0.4974 0.0148 0.51198 0.02313 C 0.52657 0.03122 0.43473 0.13087 0.44184 0.15839 C 0.44861 0.1859 0.53038 0.18197 0.554 0.18844 " pathEditMode="relative" rAng="0" ptsTypes="aaaaaaa">
                                      <p:cBhvr>
                                        <p:cTn id="8" dur="5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7" y="57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animMotion origin="layout" path="M -4.16667E-6 -4.39306E-6 C 0.07761 0.00278 0.15591 0.00648 0.20921 0.02266 C 0.2625 0.03885 0.28907 0.07446 0.31945 0.09596 C 0.35 0.117 0.35278 0.13735 0.39289 0.15076 C 0.43334 0.1637 0.52605 0.17041 0.56164 0.17596 " pathEditMode="relative" rAng="0" ptsTypes="aaaaa">
                                      <p:cBhvr>
                                        <p:cTn id="10" dur="5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" y="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6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66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" grpId="0" animBg="1"/>
      <p:bldP spid="104" grpId="0" animBg="1"/>
      <p:bldP spid="105" grpId="0" animBg="1"/>
      <p:bldP spid="106" grpId="0" animBg="1"/>
      <p:bldP spid="10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dirty="0" smtClean="0"/>
              <a:t>ISTRADAMENTO </a:t>
            </a:r>
            <a:r>
              <a:rPr lang="it-IT" sz="2800" dirty="0" err="1" smtClean="0"/>
              <a:t>DI</a:t>
            </a:r>
            <a:r>
              <a:rPr lang="it-IT" sz="2800" dirty="0" smtClean="0"/>
              <a:t> CHIAMATA SU VOIP</a:t>
            </a:r>
            <a:endParaRPr lang="it-IT" sz="2800" dirty="0"/>
          </a:p>
        </p:txBody>
      </p:sp>
      <p:sp>
        <p:nvSpPr>
          <p:cNvPr id="4" name="Rectangle 3"/>
          <p:cNvSpPr txBox="1">
            <a:spLocks/>
          </p:cNvSpPr>
          <p:nvPr/>
        </p:nvSpPr>
        <p:spPr bwMode="auto">
          <a:xfrm>
            <a:off x="457200" y="1268413"/>
            <a:ext cx="8229600" cy="505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76000"/>
              <a:buFont typeface="Wingdings 2" pitchFamily="18" charset="2"/>
              <a:buAutoNum type="arabicPeriod"/>
              <a:tabLst/>
              <a:defRPr/>
            </a:pPr>
            <a:r>
              <a:rPr kumimoji="0" lang="it-IT" sz="2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Digitalizzazione della voce dell’utente;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76000"/>
              <a:buFont typeface="Wingdings 2" pitchFamily="18" charset="2"/>
              <a:buAutoNum type="arabicPeriod"/>
              <a:tabLst/>
              <a:defRPr/>
            </a:pPr>
            <a:r>
              <a:rPr kumimoji="0" lang="it-IT" sz="2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Compressione dei dati digitalizzati;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76000"/>
              <a:buFont typeface="Wingdings 2" pitchFamily="18" charset="2"/>
              <a:buAutoNum type="arabicPeriod"/>
              <a:tabLst/>
              <a:defRPr/>
            </a:pPr>
            <a:r>
              <a:rPr kumimoji="0" lang="it-IT" sz="2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Instradazione dei pacchetti voce in rete;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76000"/>
              <a:buFont typeface="Wingdings 2" pitchFamily="18" charset="2"/>
              <a:buAutoNum type="arabicPeriod"/>
              <a:tabLst/>
              <a:defRPr/>
            </a:pPr>
            <a:r>
              <a:rPr kumimoji="0" lang="it-IT" sz="2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Decompressione e Riconversione del segnale</a:t>
            </a:r>
            <a:endParaRPr kumimoji="0" lang="it-IT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612775" y="3644900"/>
            <a:ext cx="2087563" cy="609600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it-IT" sz="1600">
                <a:solidFill>
                  <a:schemeClr val="bg1"/>
                </a:solidFill>
                <a:latin typeface="Verdana" charset="0"/>
              </a:rPr>
              <a:t>Voce </a:t>
            </a:r>
          </a:p>
          <a:p>
            <a:pPr algn="ctr"/>
            <a:r>
              <a:rPr lang="it-IT" sz="1600">
                <a:solidFill>
                  <a:schemeClr val="bg1"/>
                </a:solidFill>
                <a:latin typeface="Verdana" charset="0"/>
              </a:rPr>
              <a:t>(sorgente)</a:t>
            </a:r>
          </a:p>
        </p:txBody>
      </p:sp>
      <p:sp>
        <p:nvSpPr>
          <p:cNvPr id="6" name="AutoShape 5"/>
          <p:cNvSpPr>
            <a:spLocks noChangeArrowheads="1"/>
          </p:cNvSpPr>
          <p:nvPr/>
        </p:nvSpPr>
        <p:spPr bwMode="auto">
          <a:xfrm>
            <a:off x="612775" y="4797425"/>
            <a:ext cx="2087563" cy="609600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it-IT" sz="1600">
                <a:solidFill>
                  <a:schemeClr val="bg1"/>
                </a:solidFill>
                <a:latin typeface="Verdana" charset="0"/>
              </a:rPr>
              <a:t>ADC</a:t>
            </a:r>
          </a:p>
        </p:txBody>
      </p:sp>
      <p:sp>
        <p:nvSpPr>
          <p:cNvPr id="7" name="AutoShape 6"/>
          <p:cNvSpPr>
            <a:spLocks noChangeArrowheads="1"/>
          </p:cNvSpPr>
          <p:nvPr/>
        </p:nvSpPr>
        <p:spPr bwMode="auto">
          <a:xfrm>
            <a:off x="612775" y="5949950"/>
            <a:ext cx="2087563" cy="609600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it-IT" sz="1600">
                <a:solidFill>
                  <a:schemeClr val="bg1"/>
                </a:solidFill>
                <a:latin typeface="Verdana" charset="0"/>
              </a:rPr>
              <a:t>Compressione</a:t>
            </a:r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6273800" y="5949950"/>
            <a:ext cx="2087563" cy="609600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it-IT" sz="1600">
                <a:solidFill>
                  <a:schemeClr val="bg1"/>
                </a:solidFill>
                <a:latin typeface="Verdana" charset="0"/>
              </a:rPr>
              <a:t>Decompressione</a:t>
            </a:r>
          </a:p>
        </p:txBody>
      </p:sp>
      <p:sp>
        <p:nvSpPr>
          <p:cNvPr id="9" name="AutoShape 8"/>
          <p:cNvSpPr>
            <a:spLocks noChangeArrowheads="1"/>
          </p:cNvSpPr>
          <p:nvPr/>
        </p:nvSpPr>
        <p:spPr bwMode="auto">
          <a:xfrm>
            <a:off x="6273800" y="4797425"/>
            <a:ext cx="2087563" cy="609600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it-IT" sz="1600">
                <a:solidFill>
                  <a:schemeClr val="bg1"/>
                </a:solidFill>
                <a:latin typeface="Verdana" charset="0"/>
              </a:rPr>
              <a:t>DAC</a:t>
            </a:r>
          </a:p>
        </p:txBody>
      </p:sp>
      <p:sp>
        <p:nvSpPr>
          <p:cNvPr id="10" name="AutoShape 9"/>
          <p:cNvSpPr>
            <a:spLocks noChangeArrowheads="1"/>
          </p:cNvSpPr>
          <p:nvPr/>
        </p:nvSpPr>
        <p:spPr bwMode="auto">
          <a:xfrm>
            <a:off x="6273800" y="3644900"/>
            <a:ext cx="2087563" cy="609600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it-IT" sz="1600">
                <a:solidFill>
                  <a:schemeClr val="bg1"/>
                </a:solidFill>
                <a:latin typeface="Verdana" charset="0"/>
              </a:rPr>
              <a:t>Voce</a:t>
            </a:r>
          </a:p>
          <a:p>
            <a:pPr algn="ctr"/>
            <a:r>
              <a:rPr lang="it-IT" sz="1600">
                <a:solidFill>
                  <a:schemeClr val="bg1"/>
                </a:solidFill>
                <a:latin typeface="Verdana" charset="0"/>
              </a:rPr>
              <a:t>(destinatario)</a:t>
            </a:r>
          </a:p>
        </p:txBody>
      </p:sp>
      <p:cxnSp>
        <p:nvCxnSpPr>
          <p:cNvPr id="11" name="AutoShape 10"/>
          <p:cNvCxnSpPr>
            <a:cxnSpLocks noChangeShapeType="1"/>
            <a:stCxn id="5" idx="2"/>
            <a:endCxn id="6" idx="0"/>
          </p:cNvCxnSpPr>
          <p:nvPr/>
        </p:nvCxnSpPr>
        <p:spPr bwMode="auto">
          <a:xfrm>
            <a:off x="1657350" y="4254500"/>
            <a:ext cx="0" cy="542925"/>
          </a:xfrm>
          <a:prstGeom prst="straightConnector1">
            <a:avLst/>
          </a:prstGeom>
          <a:noFill/>
          <a:ln w="50800">
            <a:solidFill>
              <a:schemeClr val="accent1"/>
            </a:solidFill>
            <a:round/>
            <a:headEnd/>
            <a:tailEnd type="triangle" w="lg" len="med"/>
          </a:ln>
          <a:effectLst/>
        </p:spPr>
      </p:cxnSp>
      <p:cxnSp>
        <p:nvCxnSpPr>
          <p:cNvPr id="12" name="AutoShape 11"/>
          <p:cNvCxnSpPr>
            <a:cxnSpLocks noChangeShapeType="1"/>
            <a:stCxn id="6" idx="2"/>
            <a:endCxn id="7" idx="0"/>
          </p:cNvCxnSpPr>
          <p:nvPr/>
        </p:nvCxnSpPr>
        <p:spPr bwMode="auto">
          <a:xfrm>
            <a:off x="1657350" y="5407025"/>
            <a:ext cx="0" cy="542925"/>
          </a:xfrm>
          <a:prstGeom prst="straightConnector1">
            <a:avLst/>
          </a:prstGeom>
          <a:noFill/>
          <a:ln w="50800">
            <a:solidFill>
              <a:schemeClr val="accent1"/>
            </a:solidFill>
            <a:round/>
            <a:headEnd/>
            <a:tailEnd type="triangle" w="lg" len="med"/>
          </a:ln>
          <a:effectLst/>
        </p:spPr>
      </p:cxnSp>
      <p:cxnSp>
        <p:nvCxnSpPr>
          <p:cNvPr id="13" name="AutoShape 12"/>
          <p:cNvCxnSpPr>
            <a:cxnSpLocks noChangeShapeType="1"/>
            <a:stCxn id="7" idx="3"/>
            <a:endCxn id="8" idx="1"/>
          </p:cNvCxnSpPr>
          <p:nvPr/>
        </p:nvCxnSpPr>
        <p:spPr bwMode="auto">
          <a:xfrm>
            <a:off x="2700338" y="6254750"/>
            <a:ext cx="3573462" cy="0"/>
          </a:xfrm>
          <a:prstGeom prst="straightConnector1">
            <a:avLst/>
          </a:prstGeom>
          <a:noFill/>
          <a:ln w="50800">
            <a:solidFill>
              <a:schemeClr val="accent1"/>
            </a:solidFill>
            <a:round/>
            <a:headEnd/>
            <a:tailEnd type="triangle" w="lg" len="med"/>
          </a:ln>
          <a:effectLst/>
        </p:spPr>
      </p:cxnSp>
      <p:cxnSp>
        <p:nvCxnSpPr>
          <p:cNvPr id="14" name="AutoShape 13"/>
          <p:cNvCxnSpPr>
            <a:cxnSpLocks noChangeShapeType="1"/>
            <a:stCxn id="8" idx="0"/>
            <a:endCxn id="9" idx="2"/>
          </p:cNvCxnSpPr>
          <p:nvPr/>
        </p:nvCxnSpPr>
        <p:spPr bwMode="auto">
          <a:xfrm flipV="1">
            <a:off x="7318375" y="5407025"/>
            <a:ext cx="0" cy="542925"/>
          </a:xfrm>
          <a:prstGeom prst="straightConnector1">
            <a:avLst/>
          </a:prstGeom>
          <a:noFill/>
          <a:ln w="50800">
            <a:solidFill>
              <a:schemeClr val="accent1"/>
            </a:solidFill>
            <a:round/>
            <a:headEnd/>
            <a:tailEnd type="triangle" w="lg" len="med"/>
          </a:ln>
          <a:effectLst/>
        </p:spPr>
      </p:cxnSp>
      <p:cxnSp>
        <p:nvCxnSpPr>
          <p:cNvPr id="15" name="AutoShape 14"/>
          <p:cNvCxnSpPr>
            <a:cxnSpLocks noChangeShapeType="1"/>
            <a:stCxn id="9" idx="0"/>
            <a:endCxn id="10" idx="2"/>
          </p:cNvCxnSpPr>
          <p:nvPr/>
        </p:nvCxnSpPr>
        <p:spPr bwMode="auto">
          <a:xfrm flipV="1">
            <a:off x="7318375" y="4254500"/>
            <a:ext cx="0" cy="542925"/>
          </a:xfrm>
          <a:prstGeom prst="straightConnector1">
            <a:avLst/>
          </a:prstGeom>
          <a:noFill/>
          <a:ln w="50800">
            <a:solidFill>
              <a:schemeClr val="accent1"/>
            </a:solidFill>
            <a:round/>
            <a:headEnd/>
            <a:tailEnd type="triangle" w="lg" len="med"/>
          </a:ln>
          <a:effectLst/>
        </p:spPr>
      </p:cxnSp>
      <p:sp>
        <p:nvSpPr>
          <p:cNvPr id="16" name="AutoShape 15"/>
          <p:cNvSpPr>
            <a:spLocks noChangeArrowheads="1"/>
          </p:cNvSpPr>
          <p:nvPr/>
        </p:nvSpPr>
        <p:spPr bwMode="auto">
          <a:xfrm>
            <a:off x="3348038" y="5589588"/>
            <a:ext cx="2087562" cy="609600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it-IT" sz="1600">
                <a:solidFill>
                  <a:schemeClr val="bg1"/>
                </a:solidFill>
                <a:latin typeface="Verdana" charset="0"/>
              </a:rPr>
              <a:t>Trasmissione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6000"/>
                            </p:stCondLst>
                            <p:childTnLst>
                              <p:par>
                                <p:cTn id="3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70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8000"/>
                            </p:stCondLst>
                            <p:childTnLst>
                              <p:par>
                                <p:cTn id="4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PROBLEMI DEL VOIP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Nel progetto di una rete </a:t>
            </a:r>
            <a:r>
              <a:rPr lang="it-IT" dirty="0" err="1" smtClean="0"/>
              <a:t>VoIP</a:t>
            </a:r>
            <a:r>
              <a:rPr lang="it-IT" dirty="0" smtClean="0"/>
              <a:t> occorre considerare i seguenti parametri: </a:t>
            </a:r>
          </a:p>
          <a:p>
            <a:pPr lvl="1"/>
            <a:r>
              <a:rPr lang="it-IT" dirty="0" err="1" smtClean="0"/>
              <a:t>jitter</a:t>
            </a:r>
            <a:r>
              <a:rPr lang="it-IT" dirty="0" smtClean="0"/>
              <a:t>, </a:t>
            </a:r>
          </a:p>
          <a:p>
            <a:pPr lvl="1"/>
            <a:r>
              <a:rPr lang="it-IT" dirty="0" smtClean="0"/>
              <a:t>percentuale di pacchetti persi, </a:t>
            </a:r>
          </a:p>
          <a:p>
            <a:pPr lvl="1"/>
            <a:r>
              <a:rPr lang="it-IT" dirty="0" smtClean="0"/>
              <a:t>ritardo.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RITARDI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Per ritardo </a:t>
            </a:r>
            <a:r>
              <a:rPr lang="it-IT" dirty="0" err="1" smtClean="0">
                <a:solidFill>
                  <a:srgbClr val="FF0000"/>
                </a:solidFill>
              </a:rPr>
              <a:t>end-to-end</a:t>
            </a:r>
            <a:r>
              <a:rPr lang="it-IT" dirty="0" smtClean="0"/>
              <a:t> si definisce il lasso di tempo che trascorre tra la ricezione di un'onda analogica da parte del campionatore alla sua rigenerazione da parte del ricevitore. </a:t>
            </a:r>
          </a:p>
          <a:p>
            <a:r>
              <a:rPr lang="it-IT" dirty="0" smtClean="0"/>
              <a:t>Più importante del ritardo </a:t>
            </a:r>
            <a:r>
              <a:rPr lang="it-IT" dirty="0" err="1" smtClean="0"/>
              <a:t>end-to-end</a:t>
            </a:r>
            <a:r>
              <a:rPr lang="it-IT" dirty="0" smtClean="0"/>
              <a:t> è sicuramente il </a:t>
            </a:r>
            <a:r>
              <a:rPr lang="it-IT" dirty="0" smtClean="0">
                <a:solidFill>
                  <a:srgbClr val="FF0000"/>
                </a:solidFill>
              </a:rPr>
              <a:t>round-trip </a:t>
            </a:r>
            <a:r>
              <a:rPr lang="it-IT" dirty="0" err="1" smtClean="0">
                <a:solidFill>
                  <a:srgbClr val="FF0000"/>
                </a:solidFill>
              </a:rPr>
              <a:t>delay</a:t>
            </a:r>
            <a:r>
              <a:rPr lang="it-IT" dirty="0" smtClean="0"/>
              <a:t>, ossia il ritardo di andata e ritorno. </a:t>
            </a:r>
          </a:p>
          <a:p>
            <a:r>
              <a:rPr lang="it-IT" dirty="0" smtClean="0"/>
              <a:t>Infatti, non è solo importante il tempo necessario ad un segnale per essere trasferito dall'utente A all'utente B, ma il tempo necessario anche a portare indietro la risposta ad A. 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500063"/>
            <a:ext cx="8229600" cy="642937"/>
          </a:xfrm>
        </p:spPr>
        <p:txBody>
          <a:bodyPr/>
          <a:lstStyle/>
          <a:p>
            <a:pPr eaLnBrk="1" hangingPunct="1"/>
            <a:r>
              <a:rPr lang="it-IT" dirty="0" smtClean="0"/>
              <a:t>INDICE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196753"/>
            <a:ext cx="8229600" cy="720080"/>
          </a:xfrm>
        </p:spPr>
        <p:txBody>
          <a:bodyPr/>
          <a:lstStyle/>
          <a:p>
            <a:pPr eaLnBrk="1" hangingPunct="1"/>
            <a:r>
              <a:rPr lang="it-IT" dirty="0" smtClean="0"/>
              <a:t>CICLO DELLE LEZIONI</a:t>
            </a:r>
          </a:p>
        </p:txBody>
      </p:sp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755576" y="1988840"/>
          <a:ext cx="7704858" cy="3960441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284143"/>
                <a:gridCol w="1284143"/>
                <a:gridCol w="1284143"/>
                <a:gridCol w="1284143"/>
                <a:gridCol w="1284143"/>
                <a:gridCol w="1284143"/>
              </a:tblGrid>
              <a:tr h="1320147"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LEZ.</a:t>
                      </a:r>
                      <a:r>
                        <a:rPr lang="it-IT" b="1" baseline="0" dirty="0" smtClean="0">
                          <a:solidFill>
                            <a:schemeClr val="tx1"/>
                          </a:solidFill>
                        </a:rPr>
                        <a:t> 1</a:t>
                      </a:r>
                    </a:p>
                    <a:p>
                      <a:r>
                        <a:rPr lang="it-IT" sz="1200" b="0" i="1" dirty="0" smtClean="0">
                          <a:solidFill>
                            <a:schemeClr val="tx1"/>
                          </a:solidFill>
                        </a:rPr>
                        <a:t>INTRODUZIONE</a:t>
                      </a:r>
                      <a:r>
                        <a:rPr lang="it-IT" sz="1200" b="0" i="1" baseline="0" dirty="0" smtClean="0">
                          <a:solidFill>
                            <a:schemeClr val="tx1"/>
                          </a:solidFill>
                        </a:rPr>
                        <a:t> AL CORSO</a:t>
                      </a:r>
                      <a:endParaRPr lang="it-IT" sz="1200" b="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2	</a:t>
                      </a:r>
                    </a:p>
                    <a:p>
                      <a:r>
                        <a:rPr lang="it-IT" sz="1200" b="0" i="1" dirty="0" smtClean="0"/>
                        <a:t>LA</a:t>
                      </a:r>
                      <a:r>
                        <a:rPr lang="it-IT" sz="1200" b="0" i="1" baseline="0" dirty="0" smtClean="0"/>
                        <a:t> RETE INTERNET</a:t>
                      </a:r>
                      <a:endParaRPr lang="it-IT" sz="12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3</a:t>
                      </a:r>
                      <a:endParaRPr lang="it-IT" b="1" dirty="0" smtClean="0"/>
                    </a:p>
                    <a:p>
                      <a:r>
                        <a:rPr lang="it-IT" sz="1200" b="0" i="1" dirty="0" smtClean="0"/>
                        <a:t>IL WEB</a:t>
                      </a:r>
                      <a:endParaRPr lang="it-IT" sz="12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4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 POSTA ELETTRONICA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LEZ.</a:t>
                      </a:r>
                      <a:r>
                        <a:rPr lang="it-IT" b="1" baseline="0" dirty="0" smtClean="0">
                          <a:solidFill>
                            <a:srgbClr val="FF0000"/>
                          </a:solidFill>
                        </a:rPr>
                        <a:t> 5</a:t>
                      </a:r>
                      <a:endParaRPr lang="it-IT" b="1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LE RETI P2P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6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CLASSI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APPLICAZIONI WEB</a:t>
                      </a:r>
                    </a:p>
                  </a:txBody>
                  <a:tcPr/>
                </a:tc>
              </a:tr>
              <a:tr h="13201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PORTALI E MOTORI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RICERCA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8</a:t>
                      </a:r>
                      <a:endParaRPr lang="it-IT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 SOCIAL NETWORKS</a:t>
                      </a:r>
                    </a:p>
                    <a:p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CONCETTO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IPERTESTO</a:t>
                      </a: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PROGETTO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IPERTESTI</a:t>
                      </a: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IL LINGUAGGIO HTML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LEZ. 12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ESERCITAZIONE SU HTML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3201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13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LABORATORIO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SVILUPPO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PAGINE WEB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14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LABORATORIO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SVILUPPO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PAGINE WEB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15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WEB 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16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LABORATORIO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SVILUPPO </a:t>
                      </a:r>
                      <a:b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WEB 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17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LABORATORIO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SVILUPPO </a:t>
                      </a:r>
                      <a:b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WEB 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18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SOMMARIO DEL CORSO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RITARDI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Ritardi elevati possono creare alcuni disagi come il </a:t>
            </a:r>
            <a:r>
              <a:rPr lang="it-IT" dirty="0" err="1" smtClean="0">
                <a:solidFill>
                  <a:srgbClr val="FF0000"/>
                </a:solidFill>
              </a:rPr>
              <a:t>Talker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Overlap</a:t>
            </a:r>
            <a:r>
              <a:rPr lang="it-IT" dirty="0" smtClean="0"/>
              <a:t>, in cui il chiamante, che è abituato a ricevere una risposta entro un certo tempo, non sentendola arrivare a causa degli elevati ritardi, ripete la domanda che si sovrappone alla risposta che sopraggiunge. </a:t>
            </a:r>
          </a:p>
          <a:p>
            <a:r>
              <a:rPr lang="it-IT" dirty="0" smtClean="0"/>
              <a:t>Questo può provocare problemi sulla sincronizzazione degli interlocutori rendendo difficile la comunicazione.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PERDITA </a:t>
            </a:r>
            <a:r>
              <a:rPr lang="it-IT" dirty="0" err="1" smtClean="0"/>
              <a:t>DI</a:t>
            </a:r>
            <a:r>
              <a:rPr lang="it-IT" dirty="0" smtClean="0"/>
              <a:t> PACCHETTI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A differenza dei dati, l'orecchio umano reagisce bene anche al caso in cui vi sia la mancanza di alcuni spezzoni di comunicazione. </a:t>
            </a:r>
          </a:p>
          <a:p>
            <a:r>
              <a:rPr lang="it-IT" dirty="0" smtClean="0"/>
              <a:t>Solitamente si pone la massima percentuale tollerabile di pacchetti persi pari al 5% del totale dei pacchetti vocali. Sotto questa soglia, la qualità per l'orecchio umano è decisamente accettabile. </a:t>
            </a:r>
          </a:p>
          <a:p>
            <a:r>
              <a:rPr lang="it-IT" dirty="0" smtClean="0"/>
              <a:t>In fondo, l'esperienza delle reti mobili con frequenti disturbi insegna che una percentuale limitata di perdite non è affatto un problema.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PERDITA </a:t>
            </a:r>
            <a:r>
              <a:rPr lang="it-IT" dirty="0" err="1" smtClean="0"/>
              <a:t>DI</a:t>
            </a:r>
            <a:r>
              <a:rPr lang="it-IT" dirty="0" smtClean="0"/>
              <a:t> PACCHETTI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I pacchetti persi sono sia quelli scartati all'interno della rete (in caso di congestione), sia i pacchetti che arrivano oltre una soglia massima. </a:t>
            </a:r>
          </a:p>
          <a:p>
            <a:r>
              <a:rPr lang="it-IT" dirty="0" smtClean="0"/>
              <a:t>Il ritardo </a:t>
            </a:r>
            <a:r>
              <a:rPr lang="it-IT" dirty="0" err="1" smtClean="0"/>
              <a:t>end-to-end</a:t>
            </a:r>
            <a:r>
              <a:rPr lang="it-IT" dirty="0" smtClean="0"/>
              <a:t> ha comunque un'importanza superiore rispetto alle perdite relative alla qualità percepita dall'utente. E' quindi preferibile accettare un numero di pacchetti persi maggiore rispetto ad un più alto ritardo </a:t>
            </a:r>
            <a:r>
              <a:rPr lang="it-IT" dirty="0" err="1" smtClean="0"/>
              <a:t>end-to-end</a:t>
            </a:r>
            <a:r>
              <a:rPr lang="it-IT" dirty="0" smtClean="0"/>
              <a:t>.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JITTER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Non essendo </a:t>
            </a:r>
            <a:r>
              <a:rPr lang="it-IT" dirty="0" err="1" smtClean="0"/>
              <a:t>predicibile</a:t>
            </a:r>
            <a:r>
              <a:rPr lang="it-IT" dirty="0" smtClean="0"/>
              <a:t> a priori il ritardo subito da ogni pacchetto nella rete, i pacchetti arriveranno a destinazione con degli intervalli di tempo variabili tra di essi. </a:t>
            </a:r>
          </a:p>
          <a:p>
            <a:r>
              <a:rPr lang="it-IT" dirty="0" smtClean="0"/>
              <a:t>In altre parole, i pacchetti non arriveranno </a:t>
            </a:r>
            <a:r>
              <a:rPr lang="it-IT" dirty="0" err="1" smtClean="0"/>
              <a:t>equispaziati</a:t>
            </a:r>
            <a:r>
              <a:rPr lang="it-IT" dirty="0" smtClean="0"/>
              <a:t>, ma la differenza tra i tempi di arrivo di due qualunque pacchetti consecutivi sarà un numero variabile. </a:t>
            </a:r>
          </a:p>
          <a:p>
            <a:r>
              <a:rPr lang="it-IT" dirty="0" smtClean="0"/>
              <a:t>Il </a:t>
            </a:r>
            <a:r>
              <a:rPr lang="it-IT" dirty="0" err="1" smtClean="0">
                <a:solidFill>
                  <a:srgbClr val="FF0000"/>
                </a:solidFill>
              </a:rPr>
              <a:t>jitter</a:t>
            </a:r>
            <a:r>
              <a:rPr lang="it-IT" dirty="0" smtClean="0"/>
              <a:t> è una grandezza che rappresenta esattamente questo fenomeno: il </a:t>
            </a:r>
            <a:r>
              <a:rPr lang="it-IT" dirty="0" err="1" smtClean="0"/>
              <a:t>jitter</a:t>
            </a:r>
            <a:r>
              <a:rPr lang="it-IT" dirty="0" smtClean="0"/>
              <a:t> è nullo esclusivamente nel caso in cui i pacchetti arrivino </a:t>
            </a:r>
            <a:r>
              <a:rPr lang="it-IT" dirty="0" err="1" smtClean="0"/>
              <a:t>equispaziati</a:t>
            </a:r>
            <a:r>
              <a:rPr lang="it-IT" dirty="0" smtClean="0"/>
              <a:t>.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JITTER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Il </a:t>
            </a:r>
            <a:r>
              <a:rPr lang="it-IT" dirty="0" err="1" smtClean="0"/>
              <a:t>jitter</a:t>
            </a:r>
            <a:r>
              <a:rPr lang="it-IT" dirty="0" smtClean="0"/>
              <a:t> è un problema sui pacchetti vocali, in quanto non permette la riproduzione fedele del flusso audio. </a:t>
            </a:r>
          </a:p>
          <a:p>
            <a:r>
              <a:rPr lang="it-IT" dirty="0" smtClean="0"/>
              <a:t>In altre parole, se i pacchetti sono stati generati dalla sorgente con un intervallo di tempo di 40ms tra uno e il successivo, la loro riproduzione dovrà rispettare il medesimo intervallo di tempo.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REFERENZE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smtClean="0">
                <a:hlinkClick r:id="rId2"/>
              </a:rPr>
              <a:t>http</a:t>
            </a:r>
            <a:r>
              <a:rPr lang="it-IT" smtClean="0">
                <a:hlinkClick r:id="rId2"/>
              </a:rPr>
              <a:t>://</a:t>
            </a:r>
            <a:r>
              <a:rPr lang="it-IT" smtClean="0">
                <a:hlinkClick r:id="rId2"/>
              </a:rPr>
              <a:t>it.wikipedia.org/wiki/Peer-to-peer</a:t>
            </a:r>
            <a:r>
              <a:rPr lang="it-IT" smtClean="0"/>
              <a:t> </a:t>
            </a:r>
            <a:endParaRPr lang="it-IT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AGENDA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STORIA DELLE RETI P2P</a:t>
            </a:r>
          </a:p>
          <a:p>
            <a:r>
              <a:rPr lang="it-IT" dirty="0" smtClean="0"/>
              <a:t>VOIP (SKYPE)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STORIA DELLE RETI P2P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P2P esiste già da oltre 40 anni </a:t>
            </a:r>
            <a:r>
              <a:rPr lang="it-IT" dirty="0" smtClean="0"/>
              <a:t>(</a:t>
            </a:r>
            <a:r>
              <a:rPr lang="it-IT" dirty="0" err="1" smtClean="0"/>
              <a:t>ARPAnet</a:t>
            </a:r>
            <a:r>
              <a:rPr lang="it-IT" dirty="0" smtClean="0"/>
              <a:t>) MA </a:t>
            </a:r>
            <a:r>
              <a:rPr lang="it-IT" dirty="0" smtClean="0"/>
              <a:t>non può essere considerata una vera rete P2P perché:</a:t>
            </a:r>
          </a:p>
          <a:p>
            <a:pPr lvl="1"/>
            <a:r>
              <a:rPr lang="it-IT" dirty="0" smtClean="0"/>
              <a:t>La rete virtuale in gran parte coincide con quella fisica (nessun </a:t>
            </a:r>
            <a:r>
              <a:rPr lang="it-IT" dirty="0" err="1" smtClean="0"/>
              <a:t>overlay</a:t>
            </a:r>
            <a:r>
              <a:rPr lang="it-IT" dirty="0" smtClean="0"/>
              <a:t>)‏</a:t>
            </a:r>
          </a:p>
          <a:p>
            <a:pPr lvl="1"/>
            <a:r>
              <a:rPr lang="it-IT" dirty="0" smtClean="0"/>
              <a:t>L’organizzazione della rete viene stabilita da un organo centralizzato (manca la capacità di auto-organizzazione)‏</a:t>
            </a:r>
          </a:p>
          <a:p>
            <a:r>
              <a:rPr lang="it-IT" dirty="0" smtClean="0"/>
              <a:t>Applicazioni FTP e Telnet, strutturate secondo il modello client/server (non definisce meccanismi decentralizzati di ricerca)‏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STORIA DELLE RETI P2P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Successivamente, l’aumento delle prestazioni delle macchine “Client” e l’aumento delle capacità di banda della Rete, hanno portato un maggiore interesse verso le risorse che si trovano sul bordo della Rete.</a:t>
            </a:r>
          </a:p>
          <a:p>
            <a:r>
              <a:rPr lang="it-IT" dirty="0" smtClean="0"/>
              <a:t>Alla fine degli anni novanta sono nati quindi i primi sistemi P2P (ICQ, </a:t>
            </a:r>
            <a:r>
              <a:rPr lang="it-IT" dirty="0" err="1" smtClean="0"/>
              <a:t>Seti@Home</a:t>
            </a:r>
            <a:r>
              <a:rPr lang="it-IT" dirty="0" smtClean="0"/>
              <a:t>) </a:t>
            </a:r>
            <a:endParaRPr lang="it-IT" dirty="0" smtClean="0"/>
          </a:p>
          <a:p>
            <a:r>
              <a:rPr lang="it-IT" dirty="0" smtClean="0"/>
              <a:t>Maggio 1999: Prima generazione di sistemi P2P</a:t>
            </a:r>
          </a:p>
          <a:p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STORIA DELLE RETI P2P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Napster: un’applicazione ‘dirompente’ (disruptive)‏</a:t>
            </a:r>
          </a:p>
          <a:p>
            <a:pPr lvl="1"/>
            <a:r>
              <a:rPr lang="it-IT" dirty="0" smtClean="0"/>
              <a:t>Gli utenti non sono più solo consumatori di contenuti (download di file da </a:t>
            </a:r>
            <a:r>
              <a:rPr lang="it-IT" dirty="0" err="1" smtClean="0"/>
              <a:t>servers</a:t>
            </a:r>
            <a:r>
              <a:rPr lang="it-IT" dirty="0" smtClean="0"/>
              <a:t>), ma essi stessi mettono a disposizione risorse per la comunità</a:t>
            </a:r>
          </a:p>
          <a:p>
            <a:pPr lvl="1"/>
            <a:r>
              <a:rPr lang="it-IT" dirty="0" smtClean="0"/>
              <a:t>Gli </a:t>
            </a:r>
            <a:r>
              <a:rPr lang="it-IT" dirty="0" smtClean="0"/>
              <a:t>utenti definiscono una rete virtuale, indipendente dalla struttura della rete fisica, basata su connessioni TCP ed UDP tra gli utenti</a:t>
            </a:r>
          </a:p>
          <a:p>
            <a:pPr lvl="1"/>
            <a:r>
              <a:rPr lang="it-IT" dirty="0" smtClean="0"/>
              <a:t>Non esiste una autorità centrale di controllo MA esiste un server centralizzato che memorizza riferimenti alle informazioni condivise dagli utenti</a:t>
            </a:r>
          </a:p>
          <a:p>
            <a:pPr lvl="1"/>
            <a:r>
              <a:rPr lang="it-IT" dirty="0" smtClean="0"/>
              <a:t>Nel </a:t>
            </a:r>
            <a:r>
              <a:rPr lang="it-IT" dirty="0" smtClean="0"/>
              <a:t>2000 50 milioni di utenti hanno scaricato il Client di Napster;</a:t>
            </a:r>
          </a:p>
          <a:p>
            <a:pPr lvl="1"/>
            <a:r>
              <a:rPr lang="it-IT" dirty="0" smtClean="0"/>
              <a:t>Napster ha avuto un picco di traffico di circa 7 TB in un giorno.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STORIA DELLE RETI P2P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Luglio 2001: </a:t>
            </a:r>
            <a:r>
              <a:rPr lang="it-IT" dirty="0" smtClean="0"/>
              <a:t>condanna </a:t>
            </a:r>
            <a:r>
              <a:rPr lang="it-IT" dirty="0" smtClean="0"/>
              <a:t>di Napster Inc.</a:t>
            </a:r>
          </a:p>
          <a:p>
            <a:r>
              <a:rPr lang="it-IT" dirty="0" smtClean="0"/>
              <a:t>Napster Inc. è costretta ad interrompere l’attività del server centralizzato</a:t>
            </a:r>
          </a:p>
          <a:p>
            <a:r>
              <a:rPr lang="it-IT" dirty="0" smtClean="0"/>
              <a:t>La rete virtuale costituita dagli utenti Napster cessa di esistere MA in questa data sono già disponibile un buon numero di nuove applicazioni con funzionalità simili a quelle di Napster (</a:t>
            </a:r>
            <a:r>
              <a:rPr lang="it-IT" dirty="0" err="1" smtClean="0"/>
              <a:t>Gnutella</a:t>
            </a:r>
            <a:r>
              <a:rPr lang="it-IT" dirty="0" smtClean="0"/>
              <a:t>, </a:t>
            </a:r>
            <a:r>
              <a:rPr lang="it-IT" dirty="0" err="1" smtClean="0"/>
              <a:t>Kazaa</a:t>
            </a:r>
            <a:r>
              <a:rPr lang="it-IT" dirty="0" smtClean="0"/>
              <a:t>/</a:t>
            </a:r>
            <a:r>
              <a:rPr lang="it-IT" dirty="0" err="1" smtClean="0"/>
              <a:t>FastTrack</a:t>
            </a:r>
            <a:r>
              <a:rPr lang="it-IT" dirty="0" smtClean="0"/>
              <a:t>, </a:t>
            </a:r>
            <a:r>
              <a:rPr lang="it-IT" dirty="0" err="1" smtClean="0"/>
              <a:t>Freeenet…</a:t>
            </a:r>
            <a:r>
              <a:rPr lang="it-IT" dirty="0" smtClean="0"/>
              <a:t>)‏</a:t>
            </a:r>
          </a:p>
          <a:p>
            <a:r>
              <a:rPr lang="it-IT" dirty="0" smtClean="0"/>
              <a:t>Le nuove applicazioni sono progettate in modo da evitare la definizione di un server centralizzato, anche per evitare di incorrere in nuove sanzioni penali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STORIA DELLE RETI </a:t>
            </a:r>
            <a:r>
              <a:rPr lang="it-IT" dirty="0" smtClean="0"/>
              <a:t>P2P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Marzo 2000: </a:t>
            </a:r>
            <a:r>
              <a:rPr lang="it-IT" dirty="0" err="1" smtClean="0"/>
              <a:t>Nullsoft</a:t>
            </a:r>
            <a:r>
              <a:rPr lang="it-IT" dirty="0" smtClean="0"/>
              <a:t> (Gene Khan) propone </a:t>
            </a:r>
            <a:r>
              <a:rPr lang="it-IT" dirty="0" err="1" smtClean="0"/>
              <a:t>Gnutella</a:t>
            </a:r>
            <a:r>
              <a:rPr lang="it-IT" dirty="0" smtClean="0"/>
              <a:t>, un progetto </a:t>
            </a:r>
            <a:r>
              <a:rPr lang="it-IT" dirty="0" err="1" smtClean="0"/>
              <a:t>opensource</a:t>
            </a:r>
            <a:endParaRPr lang="it-IT" dirty="0" smtClean="0"/>
          </a:p>
          <a:p>
            <a:pPr lvl="1"/>
            <a:r>
              <a:rPr lang="it-IT" dirty="0" smtClean="0"/>
              <a:t>Ad ogni </a:t>
            </a:r>
            <a:r>
              <a:rPr lang="it-IT" dirty="0" err="1" smtClean="0"/>
              <a:t>peer</a:t>
            </a:r>
            <a:r>
              <a:rPr lang="it-IT" dirty="0" smtClean="0"/>
              <a:t> è affidato, oltre che al compito di </a:t>
            </a:r>
            <a:r>
              <a:rPr lang="it-IT" dirty="0" err="1" smtClean="0"/>
              <a:t>servent</a:t>
            </a:r>
            <a:r>
              <a:rPr lang="it-IT" dirty="0" smtClean="0"/>
              <a:t> (</a:t>
            </a:r>
            <a:r>
              <a:rPr lang="it-IT" dirty="0" err="1" smtClean="0"/>
              <a:t>server+client</a:t>
            </a:r>
            <a:r>
              <a:rPr lang="it-IT" dirty="0" smtClean="0"/>
              <a:t>) per il trasferimento dati, anche il compito di effettuare il </a:t>
            </a:r>
            <a:r>
              <a:rPr lang="it-IT" dirty="0" err="1" smtClean="0"/>
              <a:t>routing</a:t>
            </a:r>
            <a:r>
              <a:rPr lang="it-IT" dirty="0" smtClean="0"/>
              <a:t> delle </a:t>
            </a:r>
            <a:r>
              <a:rPr lang="it-IT" dirty="0" err="1" smtClean="0"/>
              <a:t>queries</a:t>
            </a:r>
            <a:endParaRPr lang="it-IT" dirty="0" smtClean="0"/>
          </a:p>
          <a:p>
            <a:pPr lvl="1"/>
            <a:r>
              <a:rPr lang="it-IT" dirty="0" smtClean="0"/>
              <a:t>Idea base: rinunciare al server centralizzato</a:t>
            </a:r>
          </a:p>
          <a:p>
            <a:r>
              <a:rPr lang="it-IT" dirty="0" err="1" smtClean="0"/>
              <a:t>Gnutella</a:t>
            </a:r>
            <a:r>
              <a:rPr lang="it-IT" dirty="0" smtClean="0"/>
              <a:t> è scalabile</a:t>
            </a:r>
            <a:endParaRPr lang="it-IT" dirty="0" smtClean="0"/>
          </a:p>
          <a:p>
            <a:pPr lvl="1"/>
            <a:r>
              <a:rPr lang="it-IT" dirty="0" smtClean="0"/>
              <a:t>La taglia della rete cresce in 7 mesi da 2K a 48K nodi; tuttavia nel 95% delle </a:t>
            </a:r>
            <a:r>
              <a:rPr lang="it-IT" dirty="0" err="1" smtClean="0"/>
              <a:t>query</a:t>
            </a:r>
            <a:r>
              <a:rPr lang="it-IT" dirty="0" smtClean="0"/>
              <a:t> il diametro è di 7-8 hop;</a:t>
            </a:r>
          </a:p>
          <a:p>
            <a:r>
              <a:rPr lang="it-IT" dirty="0" smtClean="0"/>
              <a:t>Le applicazioni più conosciute che si basano sul protocollo </a:t>
            </a:r>
            <a:r>
              <a:rPr lang="it-IT" dirty="0" err="1" smtClean="0"/>
              <a:t>Gnutella</a:t>
            </a:r>
            <a:r>
              <a:rPr lang="it-IT" dirty="0" smtClean="0"/>
              <a:t> sono:  </a:t>
            </a:r>
            <a:r>
              <a:rPr lang="it-IT" dirty="0" err="1" smtClean="0"/>
              <a:t>BearShare</a:t>
            </a:r>
            <a:r>
              <a:rPr lang="it-IT" dirty="0" smtClean="0"/>
              <a:t> e </a:t>
            </a:r>
            <a:r>
              <a:rPr lang="it-IT" dirty="0" err="1" smtClean="0"/>
              <a:t>LimeWire</a:t>
            </a:r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STORIA DELLE RETI P2P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Ottobre 2000: P2P di seconda generazione. Introduzione di livelli di </a:t>
            </a:r>
            <a:r>
              <a:rPr lang="it-IT" dirty="0" err="1" smtClean="0"/>
              <a:t>routing</a:t>
            </a:r>
            <a:r>
              <a:rPr lang="it-IT" dirty="0" smtClean="0"/>
              <a:t> gerarchico</a:t>
            </a:r>
          </a:p>
          <a:p>
            <a:r>
              <a:rPr lang="it-IT" dirty="0" smtClean="0"/>
              <a:t>2001</a:t>
            </a:r>
            <a:r>
              <a:rPr lang="it-IT" dirty="0" smtClean="0"/>
              <a:t>: Terza generazione di sistemi P2P: reti P2P strutturate</a:t>
            </a:r>
          </a:p>
          <a:p>
            <a:r>
              <a:rPr lang="it-IT" dirty="0" smtClean="0"/>
              <a:t>Caratteristica base: Utilizzo di algoritmi di </a:t>
            </a:r>
            <a:r>
              <a:rPr lang="it-IT" dirty="0" err="1" smtClean="0"/>
              <a:t>routing</a:t>
            </a:r>
            <a:r>
              <a:rPr lang="it-IT" dirty="0" smtClean="0"/>
              <a:t> basati su </a:t>
            </a:r>
            <a:r>
              <a:rPr lang="it-IT" dirty="0" err="1" smtClean="0"/>
              <a:t>Distributed</a:t>
            </a:r>
            <a:r>
              <a:rPr lang="it-IT" dirty="0" smtClean="0"/>
              <a:t> </a:t>
            </a:r>
            <a:r>
              <a:rPr lang="it-IT" dirty="0" err="1" smtClean="0"/>
              <a:t>Hash</a:t>
            </a:r>
            <a:r>
              <a:rPr lang="it-IT" dirty="0" smtClean="0"/>
              <a:t> </a:t>
            </a:r>
            <a:r>
              <a:rPr lang="it-IT" dirty="0" err="1" smtClean="0"/>
              <a:t>Tables</a:t>
            </a:r>
            <a:r>
              <a:rPr lang="it-IT" dirty="0" smtClean="0"/>
              <a:t> (</a:t>
            </a:r>
            <a:r>
              <a:rPr lang="it-IT" dirty="0" err="1" smtClean="0"/>
              <a:t>DHTs</a:t>
            </a:r>
            <a:r>
              <a:rPr lang="it-IT" dirty="0" smtClean="0"/>
              <a:t>)‏</a:t>
            </a:r>
          </a:p>
          <a:p>
            <a:r>
              <a:rPr lang="it-IT" dirty="0" smtClean="0"/>
              <a:t>Agosto 2002: la quantità di dati scambiati nella rete </a:t>
            </a:r>
            <a:r>
              <a:rPr lang="it-IT" dirty="0" err="1" smtClean="0"/>
              <a:t>KaZaA</a:t>
            </a:r>
            <a:r>
              <a:rPr lang="it-IT" dirty="0" smtClean="0"/>
              <a:t> diminuisce, la causa è da attribuirsi al gran numero di file corrotti (problemi nell’algoritmo di </a:t>
            </a:r>
            <a:r>
              <a:rPr lang="it-IT" dirty="0" err="1" smtClean="0"/>
              <a:t>hashing</a:t>
            </a:r>
            <a:r>
              <a:rPr lang="it-IT" dirty="0" smtClean="0"/>
              <a:t>)‏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zione del lavoro del team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Presentazione del lavoro del team</Template>
  <TotalTime>0</TotalTime>
  <Words>1547</Words>
  <Application>Microsoft Office PowerPoint</Application>
  <PresentationFormat>Presentazione su schermo (4:3)</PresentationFormat>
  <Paragraphs>157</Paragraphs>
  <Slides>25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25</vt:i4>
      </vt:variant>
    </vt:vector>
  </HeadingPairs>
  <TitlesOfParts>
    <vt:vector size="26" baseType="lpstr">
      <vt:lpstr>Presentazione del lavoro del team</vt:lpstr>
      <vt:lpstr>COMUNICAZIONE ONLINE, RETI E VIRTUALITA’</vt:lpstr>
      <vt:lpstr>INDICE</vt:lpstr>
      <vt:lpstr>AGENDA</vt:lpstr>
      <vt:lpstr>STORIA DELLE RETI P2P</vt:lpstr>
      <vt:lpstr>STORIA DELLE RETI P2P</vt:lpstr>
      <vt:lpstr>STORIA DELLE RETI P2P</vt:lpstr>
      <vt:lpstr>STORIA DELLE RETI P2P</vt:lpstr>
      <vt:lpstr>STORIA DELLE RETI P2P</vt:lpstr>
      <vt:lpstr>STORIA DELLE RETI P2P</vt:lpstr>
      <vt:lpstr>STORIA DELLE RETI P2P</vt:lpstr>
      <vt:lpstr>STORIA DELLE RETI P2P</vt:lpstr>
      <vt:lpstr>VOIP</vt:lpstr>
      <vt:lpstr>CONCETTI GENERALI DI VOIP</vt:lpstr>
      <vt:lpstr>VANTAGGI DI VOIP</vt:lpstr>
      <vt:lpstr>PSTN</vt:lpstr>
      <vt:lpstr>COMMUTAZIONE DI CIRCUITO</vt:lpstr>
      <vt:lpstr>ISTRADAMENTO DI CHIAMATA SU VOIP</vt:lpstr>
      <vt:lpstr>PROBLEMI DEL VOIP</vt:lpstr>
      <vt:lpstr>RITARDI</vt:lpstr>
      <vt:lpstr>RITARDI</vt:lpstr>
      <vt:lpstr>PERDITA DI PACCHETTI</vt:lpstr>
      <vt:lpstr>PERDITA DI PACCHETTI</vt:lpstr>
      <vt:lpstr>JITTER</vt:lpstr>
      <vt:lpstr>JITTER</vt:lpstr>
      <vt:lpstr>REFERENZE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2008-10-25T04:26:16Z</dcterms:created>
  <dcterms:modified xsi:type="dcterms:W3CDTF">2011-08-10T20:40:48Z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CID">
    <vt:lpwstr>1040</vt:lpwstr>
  </property>
  <property fmtid="{D5CDD505-2E9C-101B-9397-08002B2CF9AE}" pid="3" name="_TemplateID">
    <vt:lpwstr>TC102282691040</vt:lpwstr>
  </property>
</Properties>
</file>