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301" r:id="rId3"/>
    <p:sldId id="300" r:id="rId4"/>
    <p:sldId id="299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7" r:id="rId15"/>
    <p:sldId id="298" r:id="rId16"/>
  </p:sldIdLst>
  <p:sldSz cx="9144000" cy="6858000" type="screen4x3"/>
  <p:notesSz cx="6797675" cy="985678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C74BF-CD46-4C0B-86DC-1E7C565DCDB7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9F093-5D39-4A48-B149-2E90D8F3F4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9D7B3-318E-43A0-A7A6-F5650FC4859B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4B239-F6F0-4B11-8CC1-DE14D4459A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8C71C-3325-4537-B811-40F21B390ECD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22F85-5B3A-4025-BB39-CCF702FCA1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D8B5A-A95C-4B4A-A677-856F58A4B435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455D8-20E0-40CF-95C7-4A47C8E72F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E2C11-F549-4471-9ACD-B78F656815CD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67E9E-20DD-4656-9985-225B0E0AB09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26BB-C63B-48A2-BDAD-84FCB174EF84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DB302-8ABF-4E1E-8091-A519FA341F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F77F0-12EC-4877-ADD0-68A85BDF405D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606DF-651E-4DDB-81DA-A4CBBBC746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909C2-5BFF-4B99-B4F7-F5BB4EC67AE3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0C9E-C99F-420A-A32E-746306C361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4DA34-0216-44AB-BD2B-C90DC1510B48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E538F-EF4F-48D4-9D10-D05BF725A0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5B86E-0657-40BF-B15F-A290B0B50F3E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899CC-1AE4-4F08-85C3-BD7A7EC2E1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B580D-804B-40BC-BFDC-5B4024A68880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BA783-89ED-4EAE-98F4-104DB05500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0BC9C5-DEDA-47E6-9D9C-B9F3EBE5D5EE}" type="datetimeFigureOut">
              <a:rPr lang="it-IT"/>
              <a:pPr>
                <a:defRPr/>
              </a:pPr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611361-C8C6-48A6-8E84-CCA71071EF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b="1" dirty="0" smtClean="0"/>
              <a:t>FORMA DI GOVERNO DELL’UNIONE EUROPEA</a:t>
            </a:r>
          </a:p>
        </p:txBody>
      </p:sp>
      <p:sp>
        <p:nvSpPr>
          <p:cNvPr id="440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it-IT" sz="2000" b="1" dirty="0" smtClean="0"/>
              <a:t>Le tre Comunità originarie (CECA, CEE, EURATOM).</a:t>
            </a:r>
          </a:p>
          <a:p>
            <a:pPr algn="just" eaLnBrk="1" hangingPunct="1"/>
            <a:r>
              <a:rPr lang="it-IT" sz="2000" b="1" dirty="0" smtClean="0"/>
              <a:t>Mercato comune (libertà di circolazione dei fattori di produzione: libertà di circolazione delle merci, dei capitali, dei servizi, dei prestatori di lavoro e principio della libera concorrenza).</a:t>
            </a:r>
          </a:p>
          <a:p>
            <a:pPr algn="just" eaLnBrk="1" hangingPunct="1"/>
            <a:r>
              <a:rPr lang="it-IT" sz="2000" b="1" dirty="0" smtClean="0"/>
              <a:t>Trattato di Bruxelles 1965.</a:t>
            </a:r>
          </a:p>
          <a:p>
            <a:pPr algn="just" eaLnBrk="1" hangingPunct="1"/>
            <a:r>
              <a:rPr lang="it-IT" sz="2000" b="1" dirty="0" smtClean="0"/>
              <a:t>Atto unico europeo 1986.</a:t>
            </a:r>
          </a:p>
          <a:p>
            <a:pPr algn="just" eaLnBrk="1" hangingPunct="1"/>
            <a:r>
              <a:rPr lang="it-IT" sz="2000" b="1" dirty="0" smtClean="0"/>
              <a:t>Trattato di Maastricht 1992.</a:t>
            </a:r>
          </a:p>
          <a:p>
            <a:pPr algn="just" eaLnBrk="1" hangingPunct="1"/>
            <a:r>
              <a:rPr lang="it-IT" sz="2000" b="1" dirty="0" smtClean="0"/>
              <a:t>Trattato di Amsterdam 1997.</a:t>
            </a:r>
          </a:p>
          <a:p>
            <a:pPr algn="just" eaLnBrk="1" hangingPunct="1"/>
            <a:r>
              <a:rPr lang="it-IT" sz="2000" b="1" dirty="0" smtClean="0"/>
              <a:t>Trattato di Nizza 2001.</a:t>
            </a:r>
          </a:p>
          <a:p>
            <a:pPr algn="just" eaLnBrk="1" hangingPunct="1"/>
            <a:r>
              <a:rPr lang="it-IT" sz="2000" b="1" dirty="0" smtClean="0"/>
              <a:t>Trattato che adotta una Costituzione per l’Europa 2004.</a:t>
            </a:r>
          </a:p>
          <a:p>
            <a:pPr algn="just" eaLnBrk="1" hangingPunct="1"/>
            <a:r>
              <a:rPr lang="it-IT" sz="2000" b="1" dirty="0" smtClean="0"/>
              <a:t>Trattato di Lisbona 2007 (Trattato sull’Unione europea e Trattato sul funzionamento dell’Unione europea).</a:t>
            </a:r>
          </a:p>
          <a:p>
            <a:pPr algn="just" eaLnBrk="1" hangingPunct="1"/>
            <a:endParaRPr lang="it-IT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DIRETTIVA EUROPEA SELF EXECUTING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it-IT" sz="2000" b="1" dirty="0" smtClean="0"/>
          </a:p>
          <a:p>
            <a:pPr marL="0" indent="0">
              <a:spcBef>
                <a:spcPts val="0"/>
              </a:spcBef>
            </a:pPr>
            <a:r>
              <a:rPr lang="it-IT" sz="2000" b="1" dirty="0" smtClean="0"/>
              <a:t>- norma chiara, precisa e non condizionata dall’atto del legislatore nazionale;</a:t>
            </a:r>
          </a:p>
          <a:p>
            <a:pPr marL="0" indent="0">
              <a:spcBef>
                <a:spcPts val="0"/>
              </a:spcBef>
            </a:pPr>
            <a:r>
              <a:rPr lang="it-IT" sz="2000" b="1" dirty="0" smtClean="0"/>
              <a:t>- attributiva ai singoli di un diritto;</a:t>
            </a:r>
          </a:p>
          <a:p>
            <a:pPr marL="0" indent="0">
              <a:spcBef>
                <a:spcPts val="0"/>
              </a:spcBef>
            </a:pPr>
            <a:r>
              <a:rPr lang="it-IT" sz="2000" b="1" dirty="0" smtClean="0"/>
              <a:t>- componente sanzionatoria nei confronti dello Stato inadempiente (Corte di giustizia: sentenze Van </a:t>
            </a:r>
            <a:r>
              <a:rPr lang="it-IT" sz="2000" b="1" dirty="0" err="1" smtClean="0"/>
              <a:t>Gend</a:t>
            </a:r>
            <a:r>
              <a:rPr lang="it-IT" sz="2000" b="1" dirty="0" smtClean="0"/>
              <a:t> and </a:t>
            </a:r>
            <a:r>
              <a:rPr lang="it-IT" sz="2000" b="1" dirty="0" err="1" smtClean="0"/>
              <a:t>Loos</a:t>
            </a:r>
            <a:r>
              <a:rPr lang="it-IT" sz="2000" b="1" dirty="0" smtClean="0"/>
              <a:t> e </a:t>
            </a:r>
            <a:r>
              <a:rPr lang="it-IT" sz="2000" b="1" dirty="0" err="1" smtClean="0"/>
              <a:t>Francovich</a:t>
            </a:r>
            <a:r>
              <a:rPr lang="it-IT" sz="2000" b="1" dirty="0" smtClean="0"/>
              <a:t>).</a:t>
            </a:r>
          </a:p>
          <a:p>
            <a:pPr marL="0" indent="0">
              <a:spcBef>
                <a:spcPts val="0"/>
              </a:spcBef>
            </a:pPr>
            <a:r>
              <a:rPr lang="it-IT" sz="2000" b="1" dirty="0" smtClean="0"/>
              <a:t>Responsabilità dello Stato per omissione = per non aver attuato la direttiva.</a:t>
            </a:r>
          </a:p>
          <a:p>
            <a:pPr marL="0" indent="0">
              <a:spcBef>
                <a:spcPts val="0"/>
              </a:spcBef>
            </a:pPr>
            <a:r>
              <a:rPr lang="it-IT" sz="2000" b="1" dirty="0" smtClean="0"/>
              <a:t>Se una direttiva ha effetti diretti e non viene applicata dallo Stato, il cittadino può invocarne l’applicazione. Nel caso in cui la direttiva self </a:t>
            </a:r>
            <a:r>
              <a:rPr lang="it-IT" sz="2000" b="1" dirty="0" err="1" smtClean="0"/>
              <a:t>executing</a:t>
            </a:r>
            <a:r>
              <a:rPr lang="it-IT" sz="2000" b="1" dirty="0" smtClean="0"/>
              <a:t> non sia osservata il cittadino può chiedere allo Stato il risarcimento del danno. </a:t>
            </a:r>
            <a:endParaRPr lang="it-IT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RICAPITOLANDO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Corte di giustizia: effetto diretto = prevalenza del diritto europeo sulle leggi nazionali.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Adesione all’U.E. è basata sull’art. 11 Costituzione = autolimitazione della sovranità</a:t>
            </a:r>
          </a:p>
          <a:p>
            <a:r>
              <a:rPr lang="it-IT" sz="2800" b="1" dirty="0" smtClean="0"/>
              <a:t>Non c’è una norma costituzionale specifica che tratta dell’adesione dell’Italia all’Unione europea.</a:t>
            </a:r>
          </a:p>
          <a:p>
            <a:endParaRPr lang="it-IT" b="1" dirty="0" smtClean="0"/>
          </a:p>
          <a:p>
            <a:endParaRPr lang="it-IT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ADESIONE DELL’ITALIA ALL’U.E.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Art. 11 Cost. = clausola di autolimitazione della sovranità;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Legge di autorizzazione alla ratifica del Trattato di Roma e dei trattati successivi (Lisbona TUE e TFUE).</a:t>
            </a:r>
          </a:p>
          <a:p>
            <a:endParaRPr lang="it-IT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/>
              <a:t>COSA SUCCEDE QUANDO UNA NORMA EUROPEA CONTRASTA CON UNA NORMA NAZIONALE (INTERNA)?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sz="2400" b="1" dirty="0" smtClean="0"/>
          </a:p>
          <a:p>
            <a:pPr marL="0" indent="0" algn="just">
              <a:buNone/>
            </a:pPr>
            <a:r>
              <a:rPr lang="it-IT" sz="1800" b="1" dirty="0" smtClean="0"/>
              <a:t>1) Contrasto tra Corte costituzionale e Corte di giustizia. </a:t>
            </a:r>
          </a:p>
          <a:p>
            <a:pPr marL="0" indent="0" algn="just">
              <a:buNone/>
            </a:pPr>
            <a:r>
              <a:rPr lang="it-IT" sz="1800" b="1" dirty="0" smtClean="0"/>
              <a:t>Corte costituzionale (sentenza n. 14/</a:t>
            </a:r>
            <a:r>
              <a:rPr lang="it-IT" sz="1800" b="1" u="sng" dirty="0" smtClean="0"/>
              <a:t>1964</a:t>
            </a:r>
            <a:r>
              <a:rPr lang="it-IT" sz="1800" b="1" dirty="0" smtClean="0"/>
              <a:t>): contrasto tra una legge italiana e una norma europea: prevale la norma temporalmente successiva (criterio cronologico).</a:t>
            </a:r>
          </a:p>
          <a:p>
            <a:pPr algn="just">
              <a:buNone/>
            </a:pPr>
            <a:r>
              <a:rPr lang="it-IT" sz="1800" b="1" dirty="0" smtClean="0"/>
              <a:t>2) Legge italiana che contrasta con una norma europea? </a:t>
            </a:r>
            <a:r>
              <a:rPr lang="it-IT" sz="1800" b="1" u="sng" dirty="0" smtClean="0"/>
              <a:t>La legge italiana deve essere dichiarata incostituzionale dalla Corte costituzionale</a:t>
            </a:r>
            <a:r>
              <a:rPr lang="it-IT" sz="1800" b="1" dirty="0" smtClean="0"/>
              <a:t> (</a:t>
            </a:r>
            <a:r>
              <a:rPr lang="it-IT" sz="1800" b="1" dirty="0" err="1" smtClean="0"/>
              <a:t>sent</a:t>
            </a:r>
            <a:r>
              <a:rPr lang="it-IT" sz="1800" b="1" dirty="0" smtClean="0"/>
              <a:t>. n. 232/1975) perché il diritto europeo deve prevalere sul diritto dello Stato italiano.</a:t>
            </a:r>
          </a:p>
          <a:p>
            <a:pPr algn="just">
              <a:buNone/>
            </a:pPr>
            <a:r>
              <a:rPr lang="it-IT" sz="1800" b="1" dirty="0" smtClean="0"/>
              <a:t>3) Sentenza </a:t>
            </a:r>
            <a:r>
              <a:rPr lang="it-IT" sz="1800" b="1" dirty="0" err="1" smtClean="0"/>
              <a:t>Granital</a:t>
            </a:r>
            <a:r>
              <a:rPr lang="it-IT" sz="1800" b="1" dirty="0" smtClean="0"/>
              <a:t> n. 170/1984 (La Pergola): </a:t>
            </a:r>
          </a:p>
          <a:p>
            <a:pPr algn="just">
              <a:buAutoNum type="alphaLcParenR"/>
            </a:pPr>
            <a:r>
              <a:rPr lang="it-IT" sz="1800" b="1" dirty="0" smtClean="0"/>
              <a:t>UE e Stato italiano sono due ordinamenti giuridici distinti; b) non c’è un vero conflitto fra fonti perché i trattati europei ripartiscono le competenze fra i due ordinamenti. </a:t>
            </a:r>
          </a:p>
          <a:p>
            <a:pPr marL="0" indent="0" algn="just">
              <a:buNone/>
            </a:pPr>
            <a:r>
              <a:rPr lang="it-IT" sz="1800" b="1" dirty="0" smtClean="0"/>
              <a:t>In caso di conflitto fra norma nazionale e norma europea direttamente applicabile bisogna procedere alla non applicazione della norma interna contrastante con la norma europea. I giudici e le pubbliche amministrazioni non applicano la norma di legge italiana che contrasta con una norma europea direttamente applicabile.</a:t>
            </a:r>
            <a:endParaRPr lang="it-IT" sz="1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QUADRO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RIFERIMENTO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b="1" dirty="0" smtClean="0"/>
              <a:t>- se si verifica un conflitto tra una legge italiana e una norma europea direttamente applicabile (regolamento) oppure tra una legge italiana e una direttiva self </a:t>
            </a:r>
            <a:r>
              <a:rPr lang="it-IT" sz="2400" b="1" dirty="0" err="1" smtClean="0"/>
              <a:t>executing</a:t>
            </a:r>
            <a:r>
              <a:rPr lang="it-IT" sz="2400" b="1" dirty="0" smtClean="0"/>
              <a:t> la soluzione è data dalla non applicazione della legge italiana da parte dei giudici e da parte delle pubbliche amministrazioni;</a:t>
            </a:r>
          </a:p>
          <a:p>
            <a:pPr algn="just"/>
            <a:r>
              <a:rPr lang="it-IT" sz="2400" b="1" dirty="0" smtClean="0"/>
              <a:t>- Tutto il diritto dell’Unione europea (Trattati europei, regolamenti, direttive) prevale sul diritto dello Stato.</a:t>
            </a:r>
          </a:p>
          <a:p>
            <a:pPr algn="just"/>
            <a:r>
              <a:rPr lang="it-IT" sz="2400" b="1" dirty="0" smtClean="0"/>
              <a:t>- Tutto il diritto dell’Unione europea prevale anche sulla Costituzione.</a:t>
            </a:r>
          </a:p>
          <a:p>
            <a:pPr algn="just"/>
            <a:r>
              <a:rPr lang="it-IT" sz="2400" b="1" dirty="0" smtClean="0"/>
              <a:t>- Il diritto dell’Unione europea si ferma solamente di fronte ai principi supremi della Costituzione.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CONTROLIMITI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 smtClean="0"/>
              <a:t>Se una norma europea lede un principio fondamentale della Costituzione cosa accade?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Si impugna la legge di esecuzione dei trattati nella parte in cui consente l’ingresso delle norme europee confliggenti con il principio fondamentale.</a:t>
            </a:r>
          </a:p>
          <a:p>
            <a:endParaRPr lang="it-IT" sz="2400" b="1" dirty="0"/>
          </a:p>
          <a:p>
            <a:r>
              <a:rPr lang="it-IT" sz="2400" b="1" dirty="0" smtClean="0"/>
              <a:t>La sentenza del </a:t>
            </a:r>
            <a:r>
              <a:rPr lang="it-IT" sz="2400" b="1" i="1" dirty="0" err="1" smtClean="0"/>
              <a:t>Bundesverfassungsgericht</a:t>
            </a:r>
            <a:r>
              <a:rPr lang="it-IT" sz="2400" b="1" dirty="0" smtClean="0"/>
              <a:t> (2005) sul mandato di cattura europeo = applicazione dei </a:t>
            </a:r>
            <a:r>
              <a:rPr lang="it-IT" sz="2400" b="1" dirty="0" err="1" smtClean="0"/>
              <a:t>controlimiti</a:t>
            </a:r>
            <a:r>
              <a:rPr lang="it-IT" sz="2400" b="1" dirty="0" smtClean="0"/>
              <a:t>.</a:t>
            </a:r>
          </a:p>
          <a:p>
            <a:r>
              <a:rPr lang="it-IT" sz="2400" b="1" dirty="0" smtClean="0"/>
              <a:t>Secondo i giudici tedeschi il mandato di cattura europeo violava i principi fondamentali del </a:t>
            </a:r>
            <a:r>
              <a:rPr lang="it-IT" sz="2400" b="1" dirty="0" err="1" smtClean="0"/>
              <a:t>Grundgesetz</a:t>
            </a:r>
            <a:r>
              <a:rPr lang="it-IT" sz="2400" b="1" dirty="0" smtClean="0"/>
              <a:t>.</a:t>
            </a:r>
            <a:endParaRPr lang="it-IT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L’ESPANSIONE DEL MERCATO: CLAUSOLE DI FLESSIBILITÀ E POTERI IMPLICITI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b="1" dirty="0" smtClean="0"/>
              <a:t>CLAUSOLE DI FLESSIBILITÀ = ALLARGAMENTO DELLE COMPETENZE DELL’UNIONE EUROPEA AL DI LÀ DELLE SINGOLE COMPETENZE ATTRIBUITE DAI TRATTATI. 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POTERI IMPLICITI.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590261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FORMA DI GOVERNO DELL’UNIONE EUROPEA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b="1" u="sng" dirty="0" smtClean="0"/>
              <a:t>Consiglio europeo </a:t>
            </a:r>
            <a:r>
              <a:rPr lang="it-IT" sz="2000" b="1" dirty="0" smtClean="0"/>
              <a:t>= centro di indirizzo politico.</a:t>
            </a:r>
          </a:p>
          <a:p>
            <a:r>
              <a:rPr lang="it-IT" sz="2000" b="1" u="sng" dirty="0" smtClean="0"/>
              <a:t>Parlamento europeo </a:t>
            </a:r>
            <a:r>
              <a:rPr lang="it-IT" sz="2000" b="1" dirty="0" smtClean="0"/>
              <a:t>= procedura di </a:t>
            </a:r>
            <a:r>
              <a:rPr lang="it-IT" sz="2000" b="1" dirty="0" err="1" smtClean="0"/>
              <a:t>codecisione</a:t>
            </a:r>
            <a:r>
              <a:rPr lang="it-IT" sz="2000" b="1" dirty="0" smtClean="0"/>
              <a:t>, adozione del bilancio, mozione di censura e negazione del discarico.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000" b="1" dirty="0" smtClean="0"/>
              <a:t>Commissione europea e Presidente della Commissione europea.</a:t>
            </a:r>
          </a:p>
          <a:p>
            <a:r>
              <a:rPr lang="it-IT" sz="2000" b="1" u="sng" dirty="0" smtClean="0"/>
              <a:t>Commissione</a:t>
            </a:r>
            <a:r>
              <a:rPr lang="it-IT" sz="2000" b="1" dirty="0" smtClean="0"/>
              <a:t> = poteri di iniziativa e di stimolo; poteri di esecuzione; poteri di controllo; poteri sanzionatori. </a:t>
            </a:r>
          </a:p>
          <a:p>
            <a:r>
              <a:rPr lang="it-IT" sz="2000" b="1" u="sng" dirty="0" smtClean="0"/>
              <a:t>Consiglio dei Ministri </a:t>
            </a:r>
            <a:r>
              <a:rPr lang="it-IT" sz="2000" b="1" dirty="0" smtClean="0"/>
              <a:t>= potere normativo. Il Consiglio decide a maggioranza qualificato non più all’unanimità: 55% dei membri del Consiglio che rappresentino almeno il 65% della popolazione dell’Unione.</a:t>
            </a:r>
          </a:p>
          <a:p>
            <a:endParaRPr lang="it-IT" sz="2000" b="1" dirty="0" smtClean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054723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FONTI EUROPEE DEL DIRITTO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1" hangingPunct="1"/>
            <a:r>
              <a:rPr lang="it-IT" sz="2400" b="1" dirty="0" smtClean="0">
                <a:solidFill>
                  <a:prstClr val="black"/>
                </a:solidFill>
              </a:rPr>
              <a:t>Fondamento dell’Unione europea (fondamento dell’adesione dello Stato italiano all’ordinamento giuridico europeo sovranazionale).</a:t>
            </a:r>
          </a:p>
          <a:p>
            <a:pPr lvl="0" algn="just" eaLnBrk="1" hangingPunct="1"/>
            <a:endParaRPr lang="it-IT" sz="2400" b="1" dirty="0">
              <a:solidFill>
                <a:prstClr val="black"/>
              </a:solidFill>
            </a:endParaRPr>
          </a:p>
          <a:p>
            <a:pPr lvl="0" algn="just" eaLnBrk="1" hangingPunct="1"/>
            <a:r>
              <a:rPr lang="it-IT" sz="2400" b="1" dirty="0" smtClean="0">
                <a:solidFill>
                  <a:prstClr val="black"/>
                </a:solidFill>
              </a:rPr>
              <a:t>Art. 11 </a:t>
            </a:r>
            <a:r>
              <a:rPr lang="it-IT" sz="2400" b="1" dirty="0" err="1" smtClean="0">
                <a:solidFill>
                  <a:prstClr val="black"/>
                </a:solidFill>
              </a:rPr>
              <a:t>Cost</a:t>
            </a:r>
            <a:r>
              <a:rPr lang="it-IT" sz="2400" b="1" dirty="0" smtClean="0">
                <a:solidFill>
                  <a:prstClr val="black"/>
                </a:solidFill>
              </a:rPr>
              <a:t>.: “L’Italia </a:t>
            </a:r>
            <a:r>
              <a:rPr lang="it-IT" sz="2400" b="1" dirty="0">
                <a:solidFill>
                  <a:prstClr val="black"/>
                </a:solidFill>
              </a:rPr>
              <a:t>ripudia la guerra come strumento di offesa alla libertà degli altri popoli e come mezzo di risoluzione delle controversie internazionali; </a:t>
            </a:r>
            <a:r>
              <a:rPr lang="it-IT" sz="2400" b="1" u="sng" dirty="0">
                <a:solidFill>
                  <a:prstClr val="black"/>
                </a:solidFill>
              </a:rPr>
              <a:t>consente, in condizioni di parità con gli altri Stati, alle limitazioni di sovranità necessarie ad un ordinamento che assicuri la pace e la giustizia fra le nazioni; promuove e favorisce le organizzazioni internazionali rivolte a tale scopo”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827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DIRITTO DELL’UNIONE EUROPEA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r>
              <a:rPr lang="it-IT" sz="2400" b="1" dirty="0" smtClean="0"/>
              <a:t>Diritto convenzionale (Trattati).</a:t>
            </a:r>
          </a:p>
          <a:p>
            <a:r>
              <a:rPr lang="it-IT" sz="2400" b="1" dirty="0" smtClean="0"/>
              <a:t>Trattati europei = Costituzione dell’Unione europea.</a:t>
            </a:r>
          </a:p>
          <a:p>
            <a:pPr marL="0" indent="0">
              <a:buNone/>
            </a:pPr>
            <a:endParaRPr lang="it-IT" sz="2400" b="1" dirty="0" smtClean="0"/>
          </a:p>
          <a:p>
            <a:r>
              <a:rPr lang="it-IT" sz="2400" b="1" dirty="0" smtClean="0"/>
              <a:t>Diritto derivato (Regolamento, Direttiva, Decisioni).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La Corte di giustizia dell’Unione europea (art. 19 TUE) = assicura il rispetto del diritto nella interpretazione e nell’applicazione del presente Trattato</a:t>
            </a:r>
            <a:endParaRPr lang="it-IT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IL REGOLAMENTO EUROPEO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- portata generale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obbligatori in tutti i loro elementi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direttamente applicabili</a:t>
            </a:r>
            <a:endParaRPr lang="it-IT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DIRETTIVA EUROPEA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b="1" dirty="0" smtClean="0"/>
          </a:p>
          <a:p>
            <a:r>
              <a:rPr lang="it-IT" sz="2800" b="1" dirty="0" smtClean="0"/>
              <a:t>- vincolante verso gli Stati per quanto riguarda il risultato da raggiungere, salva restando la competenza degli organi nazionali in merito alla forma e ai mezzi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termine</a:t>
            </a:r>
            <a:endParaRPr lang="it-IT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DECISIONI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sz="2800" b="1" dirty="0" smtClean="0"/>
              <a:t>- obbligatorie in tutti i loro elementi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direttamente applicabili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destinatari specifici (Stato membro o persona giuridica)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DIRETTA APPLICABILITA’ ED EFFETTI DIRETTI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/>
              <a:t>Regolamento europeo = diretta applicabilità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Direttive self </a:t>
            </a:r>
            <a:r>
              <a:rPr lang="it-IT" sz="2800" b="1" dirty="0" err="1" smtClean="0"/>
              <a:t>executing</a:t>
            </a:r>
            <a:r>
              <a:rPr lang="it-IT" sz="2800" b="1" dirty="0" smtClean="0"/>
              <a:t> = effetti diretti.</a:t>
            </a:r>
          </a:p>
          <a:p>
            <a:r>
              <a:rPr lang="it-IT" sz="2800" b="1" dirty="0" smtClean="0"/>
              <a:t>Ragione dell’effetto diretto = prevalenza del diritto europeo sul diritto interno quando lo Stato non attua la direttiva </a:t>
            </a:r>
            <a:endParaRPr lang="it-IT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935</Words>
  <Application>Microsoft Office PowerPoint</Application>
  <PresentationFormat>Presentazione su schermo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FORMA DI GOVERNO DELL’UNIONE EUROPEA</vt:lpstr>
      <vt:lpstr>L’ESPANSIONE DEL MERCATO: CLAUSOLE DI FLESSIBILITÀ E POTERI IMPLICITI</vt:lpstr>
      <vt:lpstr>FORMA DI GOVERNO DELL’UNIONE EUROPEA</vt:lpstr>
      <vt:lpstr>LE FONTI EUROPEE DEL DIRITTO</vt:lpstr>
      <vt:lpstr>DIRITTO DELL’UNIONE EUROPEA</vt:lpstr>
      <vt:lpstr>IL REGOLAMENTO EUROPEO</vt:lpstr>
      <vt:lpstr>LA DIRETTIVA EUROPEA</vt:lpstr>
      <vt:lpstr>LE DECISIONI</vt:lpstr>
      <vt:lpstr>DIRETTA APPLICABILITA’ ED EFFETTI DIRETTI</vt:lpstr>
      <vt:lpstr>DIRETTIVA EUROPEA SELF EXECUTING</vt:lpstr>
      <vt:lpstr>RICAPITOLANDO</vt:lpstr>
      <vt:lpstr>ADESIONE DELL’ITALIA ALL’U.E.</vt:lpstr>
      <vt:lpstr>COSA SUCCEDE QUANDO UNA NORMA EUROPEA CONTRASTA CON UNA NORMA NAZIONALE (INTERNA)?</vt:lpstr>
      <vt:lpstr>QUADRO DI RIFERIMENTO</vt:lpstr>
      <vt:lpstr>I CONTROLIMITI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DEL 10 OTTOBRE 2012 DI DIRITTO COSTITUZIONALE MATRICOLE DISPARI</dc:title>
  <dc:creator>crivelli</dc:creator>
  <cp:lastModifiedBy>Daniele Butturini</cp:lastModifiedBy>
  <cp:revision>105</cp:revision>
  <cp:lastPrinted>2014-10-27T17:47:01Z</cp:lastPrinted>
  <dcterms:created xsi:type="dcterms:W3CDTF">2012-10-09T12:01:47Z</dcterms:created>
  <dcterms:modified xsi:type="dcterms:W3CDTF">2014-10-27T18:39:18Z</dcterms:modified>
</cp:coreProperties>
</file>