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01" r:id="rId2"/>
    <p:sldId id="316" r:id="rId3"/>
    <p:sldId id="317" r:id="rId4"/>
    <p:sldId id="318" r:id="rId5"/>
    <p:sldId id="319" r:id="rId6"/>
    <p:sldId id="320" r:id="rId7"/>
    <p:sldId id="322" r:id="rId8"/>
    <p:sldId id="323" r:id="rId9"/>
    <p:sldId id="324" r:id="rId10"/>
    <p:sldId id="332" r:id="rId11"/>
    <p:sldId id="333" r:id="rId12"/>
    <p:sldId id="334" r:id="rId13"/>
    <p:sldId id="335" r:id="rId14"/>
    <p:sldId id="331" r:id="rId15"/>
    <p:sldId id="325" r:id="rId16"/>
    <p:sldId id="326" r:id="rId17"/>
    <p:sldId id="327" r:id="rId18"/>
    <p:sldId id="257" r:id="rId19"/>
    <p:sldId id="259" r:id="rId20"/>
    <p:sldId id="258" r:id="rId21"/>
    <p:sldId id="270" r:id="rId22"/>
    <p:sldId id="260" r:id="rId23"/>
    <p:sldId id="261" r:id="rId24"/>
    <p:sldId id="262" r:id="rId25"/>
    <p:sldId id="263" r:id="rId26"/>
    <p:sldId id="264" r:id="rId27"/>
    <p:sldId id="265" r:id="rId28"/>
    <p:sldId id="266" r:id="rId29"/>
    <p:sldId id="267" r:id="rId30"/>
    <p:sldId id="277" r:id="rId31"/>
    <p:sldId id="278" r:id="rId32"/>
    <p:sldId id="268" r:id="rId33"/>
    <p:sldId id="280" r:id="rId34"/>
    <p:sldId id="269" r:id="rId35"/>
    <p:sldId id="287" r:id="rId36"/>
    <p:sldId id="288" r:id="rId37"/>
    <p:sldId id="271" r:id="rId38"/>
    <p:sldId id="272" r:id="rId39"/>
    <p:sldId id="289" r:id="rId40"/>
    <p:sldId id="290" r:id="rId41"/>
    <p:sldId id="292" r:id="rId42"/>
    <p:sldId id="293" r:id="rId43"/>
    <p:sldId id="291" r:id="rId44"/>
    <p:sldId id="295" r:id="rId45"/>
    <p:sldId id="296" r:id="rId46"/>
    <p:sldId id="297" r:id="rId47"/>
    <p:sldId id="294" r:id="rId48"/>
    <p:sldId id="336" r:id="rId49"/>
    <p:sldId id="337" r:id="rId5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4660"/>
  </p:normalViewPr>
  <p:slideViewPr>
    <p:cSldViewPr>
      <p:cViewPr varScale="1">
        <p:scale>
          <a:sx n="63" d="100"/>
          <a:sy n="63" d="100"/>
        </p:scale>
        <p:origin x="-1320"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9EA703-859E-4767-A785-1F210EA554D8}" type="doc">
      <dgm:prSet loTypeId="urn:microsoft.com/office/officeart/2005/8/layout/pyramid1" loCatId="pyramid" qsTypeId="urn:microsoft.com/office/officeart/2005/8/quickstyle/simple1" qsCatId="simple" csTypeId="urn:microsoft.com/office/officeart/2005/8/colors/accent1_2" csCatId="accent1"/>
      <dgm:spPr/>
    </dgm:pt>
    <dgm:pt modelId="{FEDF2507-A23E-41D9-B7E8-F986C80B5EF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teologia</a:t>
          </a:r>
        </a:p>
      </dgm:t>
    </dgm:pt>
    <dgm:pt modelId="{AB9DBD8C-9448-44EE-9156-0170525C08E0}" type="parTrans" cxnId="{365FA69F-A558-48B8-BAF0-AE94A691E761}">
      <dgm:prSet/>
      <dgm:spPr/>
    </dgm:pt>
    <dgm:pt modelId="{F9E111E8-ACF1-4808-8A6E-7C9811407EAA}" type="sibTrans" cxnId="{365FA69F-A558-48B8-BAF0-AE94A691E761}">
      <dgm:prSet/>
      <dgm:spPr/>
    </dgm:pt>
    <dgm:pt modelId="{911BB540-EC2A-46FA-A038-00442956186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filosofia</a:t>
          </a:r>
        </a:p>
      </dgm:t>
    </dgm:pt>
    <dgm:pt modelId="{E7ACC345-9682-4C4D-8117-74554AC7AA90}" type="parTrans" cxnId="{A0359051-AC41-4ACA-9F58-52031D03ACB5}">
      <dgm:prSet/>
      <dgm:spPr/>
    </dgm:pt>
    <dgm:pt modelId="{1595CF2D-6F5B-4F43-A9DA-FAAD64A743E5}" type="sibTrans" cxnId="{A0359051-AC41-4ACA-9F58-52031D03ACB5}">
      <dgm:prSet/>
      <dgm:spPr/>
    </dgm:pt>
    <dgm:pt modelId="{39938FE8-A034-4E5C-B438-5CBEA9B701E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Arti liberali (praticate dagli uomini liberi)</a:t>
          </a:r>
        </a:p>
      </dgm:t>
    </dgm:pt>
    <dgm:pt modelId="{FD38F754-E62A-4D90-9B53-9563BB3EE540}" type="parTrans" cxnId="{439A15A4-7539-41CD-8681-09F9575E9367}">
      <dgm:prSet/>
      <dgm:spPr/>
    </dgm:pt>
    <dgm:pt modelId="{733CBA23-F0B7-43CF-98B4-E6C5B8BF4143}" type="sibTrans" cxnId="{439A15A4-7539-41CD-8681-09F9575E9367}">
      <dgm:prSet/>
      <dgm:spPr/>
    </dgm:pt>
    <dgm:pt modelId="{85783B86-2B1E-4A44-A082-CD47F4F09CA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Arti meccaniche (o manuali)</a:t>
          </a:r>
        </a:p>
      </dgm:t>
    </dgm:pt>
    <dgm:pt modelId="{CFB081CC-F666-464B-9B03-A1AE2008F81F}" type="parTrans" cxnId="{A4E720FB-8C93-494D-B148-9EE67CFA5FDB}">
      <dgm:prSet/>
      <dgm:spPr/>
    </dgm:pt>
    <dgm:pt modelId="{25EFE2B1-BA69-4797-9305-23802F45DE37}" type="sibTrans" cxnId="{A4E720FB-8C93-494D-B148-9EE67CFA5FDB}">
      <dgm:prSet/>
      <dgm:spPr/>
    </dgm:pt>
    <dgm:pt modelId="{EE8DB245-A3CB-4472-936C-4E9703932D7E}" type="pres">
      <dgm:prSet presAssocID="{989EA703-859E-4767-A785-1F210EA554D8}" presName="Name0" presStyleCnt="0">
        <dgm:presLayoutVars>
          <dgm:dir/>
          <dgm:animLvl val="lvl"/>
          <dgm:resizeHandles val="exact"/>
        </dgm:presLayoutVars>
      </dgm:prSet>
      <dgm:spPr/>
    </dgm:pt>
    <dgm:pt modelId="{6DDA412B-AF6B-4FCB-B3D4-881FDADB12CB}" type="pres">
      <dgm:prSet presAssocID="{FEDF2507-A23E-41D9-B7E8-F986C80B5EF9}" presName="Name8" presStyleCnt="0"/>
      <dgm:spPr/>
    </dgm:pt>
    <dgm:pt modelId="{09E7903F-7CB1-4399-ABF0-EAF7CD13EFF5}" type="pres">
      <dgm:prSet presAssocID="{FEDF2507-A23E-41D9-B7E8-F986C80B5EF9}" presName="level" presStyleLbl="node1" presStyleIdx="0" presStyleCnt="4">
        <dgm:presLayoutVars>
          <dgm:chMax val="1"/>
          <dgm:bulletEnabled val="1"/>
        </dgm:presLayoutVars>
      </dgm:prSet>
      <dgm:spPr/>
      <dgm:t>
        <a:bodyPr/>
        <a:lstStyle/>
        <a:p>
          <a:endParaRPr lang="it-IT"/>
        </a:p>
      </dgm:t>
    </dgm:pt>
    <dgm:pt modelId="{415A822C-C5E0-47DB-9FBD-3634778FE909}" type="pres">
      <dgm:prSet presAssocID="{FEDF2507-A23E-41D9-B7E8-F986C80B5EF9}" presName="levelTx" presStyleLbl="revTx" presStyleIdx="0" presStyleCnt="0">
        <dgm:presLayoutVars>
          <dgm:chMax val="1"/>
          <dgm:bulletEnabled val="1"/>
        </dgm:presLayoutVars>
      </dgm:prSet>
      <dgm:spPr/>
      <dgm:t>
        <a:bodyPr/>
        <a:lstStyle/>
        <a:p>
          <a:endParaRPr lang="it-IT"/>
        </a:p>
      </dgm:t>
    </dgm:pt>
    <dgm:pt modelId="{793CC174-21DF-415A-9FE2-FB4630C8A20C}" type="pres">
      <dgm:prSet presAssocID="{911BB540-EC2A-46FA-A038-004429561861}" presName="Name8" presStyleCnt="0"/>
      <dgm:spPr/>
    </dgm:pt>
    <dgm:pt modelId="{2DBCC5F9-AF6A-4F13-8DC1-C264E73740BC}" type="pres">
      <dgm:prSet presAssocID="{911BB540-EC2A-46FA-A038-004429561861}" presName="level" presStyleLbl="node1" presStyleIdx="1" presStyleCnt="4">
        <dgm:presLayoutVars>
          <dgm:chMax val="1"/>
          <dgm:bulletEnabled val="1"/>
        </dgm:presLayoutVars>
      </dgm:prSet>
      <dgm:spPr/>
      <dgm:t>
        <a:bodyPr/>
        <a:lstStyle/>
        <a:p>
          <a:endParaRPr lang="it-IT"/>
        </a:p>
      </dgm:t>
    </dgm:pt>
    <dgm:pt modelId="{7AE7E401-BEF7-47E9-AD3C-89C17B0FD40A}" type="pres">
      <dgm:prSet presAssocID="{911BB540-EC2A-46FA-A038-004429561861}" presName="levelTx" presStyleLbl="revTx" presStyleIdx="0" presStyleCnt="0">
        <dgm:presLayoutVars>
          <dgm:chMax val="1"/>
          <dgm:bulletEnabled val="1"/>
        </dgm:presLayoutVars>
      </dgm:prSet>
      <dgm:spPr/>
      <dgm:t>
        <a:bodyPr/>
        <a:lstStyle/>
        <a:p>
          <a:endParaRPr lang="it-IT"/>
        </a:p>
      </dgm:t>
    </dgm:pt>
    <dgm:pt modelId="{5B3F8764-9B3D-416F-A43E-2E88256DDA5C}" type="pres">
      <dgm:prSet presAssocID="{39938FE8-A034-4E5C-B438-5CBEA9B701E8}" presName="Name8" presStyleCnt="0"/>
      <dgm:spPr/>
    </dgm:pt>
    <dgm:pt modelId="{96EB5D3E-293B-4333-9231-89DAEACE13D7}" type="pres">
      <dgm:prSet presAssocID="{39938FE8-A034-4E5C-B438-5CBEA9B701E8}" presName="level" presStyleLbl="node1" presStyleIdx="2" presStyleCnt="4">
        <dgm:presLayoutVars>
          <dgm:chMax val="1"/>
          <dgm:bulletEnabled val="1"/>
        </dgm:presLayoutVars>
      </dgm:prSet>
      <dgm:spPr/>
      <dgm:t>
        <a:bodyPr/>
        <a:lstStyle/>
        <a:p>
          <a:endParaRPr lang="it-IT"/>
        </a:p>
      </dgm:t>
    </dgm:pt>
    <dgm:pt modelId="{1486052F-DB7F-4EC4-B496-15F5A4546E23}" type="pres">
      <dgm:prSet presAssocID="{39938FE8-A034-4E5C-B438-5CBEA9B701E8}" presName="levelTx" presStyleLbl="revTx" presStyleIdx="0" presStyleCnt="0">
        <dgm:presLayoutVars>
          <dgm:chMax val="1"/>
          <dgm:bulletEnabled val="1"/>
        </dgm:presLayoutVars>
      </dgm:prSet>
      <dgm:spPr/>
      <dgm:t>
        <a:bodyPr/>
        <a:lstStyle/>
        <a:p>
          <a:endParaRPr lang="it-IT"/>
        </a:p>
      </dgm:t>
    </dgm:pt>
    <dgm:pt modelId="{5F74A670-DE29-4832-B9E4-33D194E23CE9}" type="pres">
      <dgm:prSet presAssocID="{85783B86-2B1E-4A44-A082-CD47F4F09CAB}" presName="Name8" presStyleCnt="0"/>
      <dgm:spPr/>
    </dgm:pt>
    <dgm:pt modelId="{A9CE3A83-952A-45D6-80FD-E1F8BB39E064}" type="pres">
      <dgm:prSet presAssocID="{85783B86-2B1E-4A44-A082-CD47F4F09CAB}" presName="level" presStyleLbl="node1" presStyleIdx="3" presStyleCnt="4">
        <dgm:presLayoutVars>
          <dgm:chMax val="1"/>
          <dgm:bulletEnabled val="1"/>
        </dgm:presLayoutVars>
      </dgm:prSet>
      <dgm:spPr/>
      <dgm:t>
        <a:bodyPr/>
        <a:lstStyle/>
        <a:p>
          <a:endParaRPr lang="it-IT"/>
        </a:p>
      </dgm:t>
    </dgm:pt>
    <dgm:pt modelId="{57C53EE5-7976-4F67-A2AD-8075F879B915}" type="pres">
      <dgm:prSet presAssocID="{85783B86-2B1E-4A44-A082-CD47F4F09CAB}" presName="levelTx" presStyleLbl="revTx" presStyleIdx="0" presStyleCnt="0">
        <dgm:presLayoutVars>
          <dgm:chMax val="1"/>
          <dgm:bulletEnabled val="1"/>
        </dgm:presLayoutVars>
      </dgm:prSet>
      <dgm:spPr/>
      <dgm:t>
        <a:bodyPr/>
        <a:lstStyle/>
        <a:p>
          <a:endParaRPr lang="it-IT"/>
        </a:p>
      </dgm:t>
    </dgm:pt>
  </dgm:ptLst>
  <dgm:cxnLst>
    <dgm:cxn modelId="{365FA69F-A558-48B8-BAF0-AE94A691E761}" srcId="{989EA703-859E-4767-A785-1F210EA554D8}" destId="{FEDF2507-A23E-41D9-B7E8-F986C80B5EF9}" srcOrd="0" destOrd="0" parTransId="{AB9DBD8C-9448-44EE-9156-0170525C08E0}" sibTransId="{F9E111E8-ACF1-4808-8A6E-7C9811407EAA}"/>
    <dgm:cxn modelId="{439A15A4-7539-41CD-8681-09F9575E9367}" srcId="{989EA703-859E-4767-A785-1F210EA554D8}" destId="{39938FE8-A034-4E5C-B438-5CBEA9B701E8}" srcOrd="2" destOrd="0" parTransId="{FD38F754-E62A-4D90-9B53-9563BB3EE540}" sibTransId="{733CBA23-F0B7-43CF-98B4-E6C5B8BF4143}"/>
    <dgm:cxn modelId="{A0359051-AC41-4ACA-9F58-52031D03ACB5}" srcId="{989EA703-859E-4767-A785-1F210EA554D8}" destId="{911BB540-EC2A-46FA-A038-004429561861}" srcOrd="1" destOrd="0" parTransId="{E7ACC345-9682-4C4D-8117-74554AC7AA90}" sibTransId="{1595CF2D-6F5B-4F43-A9DA-FAAD64A743E5}"/>
    <dgm:cxn modelId="{71722DD6-C1C3-441B-9DB5-0C538D9E3280}" type="presOf" srcId="{39938FE8-A034-4E5C-B438-5CBEA9B701E8}" destId="{96EB5D3E-293B-4333-9231-89DAEACE13D7}" srcOrd="0" destOrd="0" presId="urn:microsoft.com/office/officeart/2005/8/layout/pyramid1"/>
    <dgm:cxn modelId="{5F613AC7-7ADF-4346-8A67-4613F17E900E}" type="presOf" srcId="{FEDF2507-A23E-41D9-B7E8-F986C80B5EF9}" destId="{415A822C-C5E0-47DB-9FBD-3634778FE909}" srcOrd="1" destOrd="0" presId="urn:microsoft.com/office/officeart/2005/8/layout/pyramid1"/>
    <dgm:cxn modelId="{B5DD63A6-36C5-40C0-BCEA-62B5913A0C57}" type="presOf" srcId="{85783B86-2B1E-4A44-A082-CD47F4F09CAB}" destId="{A9CE3A83-952A-45D6-80FD-E1F8BB39E064}" srcOrd="0" destOrd="0" presId="urn:microsoft.com/office/officeart/2005/8/layout/pyramid1"/>
    <dgm:cxn modelId="{31D9DA99-A2FD-47AD-90B3-56533D741241}" type="presOf" srcId="{989EA703-859E-4767-A785-1F210EA554D8}" destId="{EE8DB245-A3CB-4472-936C-4E9703932D7E}" srcOrd="0" destOrd="0" presId="urn:microsoft.com/office/officeart/2005/8/layout/pyramid1"/>
    <dgm:cxn modelId="{A4E720FB-8C93-494D-B148-9EE67CFA5FDB}" srcId="{989EA703-859E-4767-A785-1F210EA554D8}" destId="{85783B86-2B1E-4A44-A082-CD47F4F09CAB}" srcOrd="3" destOrd="0" parTransId="{CFB081CC-F666-464B-9B03-A1AE2008F81F}" sibTransId="{25EFE2B1-BA69-4797-9305-23802F45DE37}"/>
    <dgm:cxn modelId="{70422A17-D3B2-44FC-8608-B9F0426246D2}" type="presOf" srcId="{39938FE8-A034-4E5C-B438-5CBEA9B701E8}" destId="{1486052F-DB7F-4EC4-B496-15F5A4546E23}" srcOrd="1" destOrd="0" presId="urn:microsoft.com/office/officeart/2005/8/layout/pyramid1"/>
    <dgm:cxn modelId="{884CA64E-B81E-41FA-90E4-75FC9EF54DA4}" type="presOf" srcId="{FEDF2507-A23E-41D9-B7E8-F986C80B5EF9}" destId="{09E7903F-7CB1-4399-ABF0-EAF7CD13EFF5}" srcOrd="0" destOrd="0" presId="urn:microsoft.com/office/officeart/2005/8/layout/pyramid1"/>
    <dgm:cxn modelId="{CF56747C-D858-4F86-8658-59ED8ADDF047}" type="presOf" srcId="{911BB540-EC2A-46FA-A038-004429561861}" destId="{2DBCC5F9-AF6A-4F13-8DC1-C264E73740BC}" srcOrd="0" destOrd="0" presId="urn:microsoft.com/office/officeart/2005/8/layout/pyramid1"/>
    <dgm:cxn modelId="{8F71C977-3D6B-4F15-B06A-B4AA2DE0DCBF}" type="presOf" srcId="{85783B86-2B1E-4A44-A082-CD47F4F09CAB}" destId="{57C53EE5-7976-4F67-A2AD-8075F879B915}" srcOrd="1" destOrd="0" presId="urn:microsoft.com/office/officeart/2005/8/layout/pyramid1"/>
    <dgm:cxn modelId="{04B62645-43CB-414D-8CE5-8DA63113864D}" type="presOf" srcId="{911BB540-EC2A-46FA-A038-004429561861}" destId="{7AE7E401-BEF7-47E9-AD3C-89C17B0FD40A}" srcOrd="1" destOrd="0" presId="urn:microsoft.com/office/officeart/2005/8/layout/pyramid1"/>
    <dgm:cxn modelId="{851D32C7-B34C-4469-BEAB-F9DB65510D83}" type="presParOf" srcId="{EE8DB245-A3CB-4472-936C-4E9703932D7E}" destId="{6DDA412B-AF6B-4FCB-B3D4-881FDADB12CB}" srcOrd="0" destOrd="0" presId="urn:microsoft.com/office/officeart/2005/8/layout/pyramid1"/>
    <dgm:cxn modelId="{E4142713-365C-47F3-9446-09CE5D69F1A6}" type="presParOf" srcId="{6DDA412B-AF6B-4FCB-B3D4-881FDADB12CB}" destId="{09E7903F-7CB1-4399-ABF0-EAF7CD13EFF5}" srcOrd="0" destOrd="0" presId="urn:microsoft.com/office/officeart/2005/8/layout/pyramid1"/>
    <dgm:cxn modelId="{BC829A53-3B74-4AFA-B047-8B1999BED9C5}" type="presParOf" srcId="{6DDA412B-AF6B-4FCB-B3D4-881FDADB12CB}" destId="{415A822C-C5E0-47DB-9FBD-3634778FE909}" srcOrd="1" destOrd="0" presId="urn:microsoft.com/office/officeart/2005/8/layout/pyramid1"/>
    <dgm:cxn modelId="{9E8F9E53-4395-490C-A126-1B57C8CBFDFF}" type="presParOf" srcId="{EE8DB245-A3CB-4472-936C-4E9703932D7E}" destId="{793CC174-21DF-415A-9FE2-FB4630C8A20C}" srcOrd="1" destOrd="0" presId="urn:microsoft.com/office/officeart/2005/8/layout/pyramid1"/>
    <dgm:cxn modelId="{3BD71DA9-68AC-40BD-A513-5AB244608BD6}" type="presParOf" srcId="{793CC174-21DF-415A-9FE2-FB4630C8A20C}" destId="{2DBCC5F9-AF6A-4F13-8DC1-C264E73740BC}" srcOrd="0" destOrd="0" presId="urn:microsoft.com/office/officeart/2005/8/layout/pyramid1"/>
    <dgm:cxn modelId="{8A7944FD-513F-4DF7-94A0-6E7D5A415D12}" type="presParOf" srcId="{793CC174-21DF-415A-9FE2-FB4630C8A20C}" destId="{7AE7E401-BEF7-47E9-AD3C-89C17B0FD40A}" srcOrd="1" destOrd="0" presId="urn:microsoft.com/office/officeart/2005/8/layout/pyramid1"/>
    <dgm:cxn modelId="{FE986794-CBC3-48A0-9131-995035244373}" type="presParOf" srcId="{EE8DB245-A3CB-4472-936C-4E9703932D7E}" destId="{5B3F8764-9B3D-416F-A43E-2E88256DDA5C}" srcOrd="2" destOrd="0" presId="urn:microsoft.com/office/officeart/2005/8/layout/pyramid1"/>
    <dgm:cxn modelId="{1593E8A8-C8F8-470F-8565-7A0FFD60A480}" type="presParOf" srcId="{5B3F8764-9B3D-416F-A43E-2E88256DDA5C}" destId="{96EB5D3E-293B-4333-9231-89DAEACE13D7}" srcOrd="0" destOrd="0" presId="urn:microsoft.com/office/officeart/2005/8/layout/pyramid1"/>
    <dgm:cxn modelId="{DB471084-7029-4EB9-8FF2-5C9E349FA796}" type="presParOf" srcId="{5B3F8764-9B3D-416F-A43E-2E88256DDA5C}" destId="{1486052F-DB7F-4EC4-B496-15F5A4546E23}" srcOrd="1" destOrd="0" presId="urn:microsoft.com/office/officeart/2005/8/layout/pyramid1"/>
    <dgm:cxn modelId="{0B77F117-D84F-4A18-8E44-1113DF1BE2C8}" type="presParOf" srcId="{EE8DB245-A3CB-4472-936C-4E9703932D7E}" destId="{5F74A670-DE29-4832-B9E4-33D194E23CE9}" srcOrd="3" destOrd="0" presId="urn:microsoft.com/office/officeart/2005/8/layout/pyramid1"/>
    <dgm:cxn modelId="{1C915279-B8E2-4BCC-8951-E1A68AE9117E}" type="presParOf" srcId="{5F74A670-DE29-4832-B9E4-33D194E23CE9}" destId="{A9CE3A83-952A-45D6-80FD-E1F8BB39E064}" srcOrd="0" destOrd="0" presId="urn:microsoft.com/office/officeart/2005/8/layout/pyramid1"/>
    <dgm:cxn modelId="{E1BE1177-B0CE-4C13-84E0-56FDCA1BFDB7}" type="presParOf" srcId="{5F74A670-DE29-4832-B9E4-33D194E23CE9}" destId="{57C53EE5-7976-4F67-A2AD-8075F879B915}"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30D731-5C5E-4135-B88D-05F817DBC129}" type="doc">
      <dgm:prSet loTypeId="urn:microsoft.com/office/officeart/2005/8/layout/orgChart1" loCatId="hierarchy" qsTypeId="urn:microsoft.com/office/officeart/2005/8/quickstyle/simple1" qsCatId="simple" csTypeId="urn:microsoft.com/office/officeart/2005/8/colors/accent1_2" csCatId="accent1"/>
      <dgm:spPr/>
    </dgm:pt>
    <dgm:pt modelId="{618D3A4B-E56B-45A0-93AB-25CDC85B452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ARTI DEL TRIVIO</a:t>
          </a:r>
        </a:p>
      </dgm:t>
    </dgm:pt>
    <dgm:pt modelId="{BD6FC181-DA1D-4A5D-8CAC-605894D15EE9}" type="parTrans" cxnId="{B2F29BF3-90F3-41E0-9030-C742D77CD33E}">
      <dgm:prSet/>
      <dgm:spPr/>
    </dgm:pt>
    <dgm:pt modelId="{10799EC0-F6B5-44F6-B98F-E597F80AEEF5}" type="sibTrans" cxnId="{B2F29BF3-90F3-41E0-9030-C742D77CD33E}">
      <dgm:prSet/>
      <dgm:spPr/>
    </dgm:pt>
    <dgm:pt modelId="{92745044-03E3-4477-8D24-49093E772E7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GRAMMATICA</a:t>
          </a:r>
        </a:p>
      </dgm:t>
    </dgm:pt>
    <dgm:pt modelId="{8D4DF854-2D04-4BD6-A9EE-52DF37CF61A3}" type="parTrans" cxnId="{883D76D0-B287-42AE-A35C-5AC2244E809D}">
      <dgm:prSet/>
      <dgm:spPr/>
    </dgm:pt>
    <dgm:pt modelId="{B1A50F9B-2F9B-49E2-8B5B-FF3EC227E4F0}" type="sibTrans" cxnId="{883D76D0-B287-42AE-A35C-5AC2244E809D}">
      <dgm:prSet/>
      <dgm:spPr/>
    </dgm:pt>
    <dgm:pt modelId="{7F5DA465-3BCC-45BB-9C10-EB27323DB36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RETORICA</a:t>
          </a:r>
        </a:p>
      </dgm:t>
    </dgm:pt>
    <dgm:pt modelId="{C21604A3-A170-483D-8E2C-A104AB488F0F}" type="parTrans" cxnId="{6FB44347-2313-4019-8558-4E9F098640CF}">
      <dgm:prSet/>
      <dgm:spPr/>
    </dgm:pt>
    <dgm:pt modelId="{22383B21-ABF9-4F2E-AA2B-70CBFFB74C58}" type="sibTrans" cxnId="{6FB44347-2313-4019-8558-4E9F098640CF}">
      <dgm:prSet/>
      <dgm:spPr/>
    </dgm:pt>
    <dgm:pt modelId="{E9F4E94E-961E-4EB5-A320-B1725B312B2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DIALETTICA</a:t>
          </a:r>
        </a:p>
      </dgm:t>
    </dgm:pt>
    <dgm:pt modelId="{AC98F36F-AD2F-49B9-AFAE-97FD7996107A}" type="parTrans" cxnId="{0E36BB62-2723-44C1-A9BE-B8D802B2F3A7}">
      <dgm:prSet/>
      <dgm:spPr/>
    </dgm:pt>
    <dgm:pt modelId="{6BFF907D-9B94-4F36-90C0-121F59FF0DD0}" type="sibTrans" cxnId="{0E36BB62-2723-44C1-A9BE-B8D802B2F3A7}">
      <dgm:prSet/>
      <dgm:spPr/>
    </dgm:pt>
    <dgm:pt modelId="{EFF64860-10B7-473F-A785-4DA7E87F1486}" type="pres">
      <dgm:prSet presAssocID="{9530D731-5C5E-4135-B88D-05F817DBC129}" presName="hierChild1" presStyleCnt="0">
        <dgm:presLayoutVars>
          <dgm:orgChart val="1"/>
          <dgm:chPref val="1"/>
          <dgm:dir/>
          <dgm:animOne val="branch"/>
          <dgm:animLvl val="lvl"/>
          <dgm:resizeHandles/>
        </dgm:presLayoutVars>
      </dgm:prSet>
      <dgm:spPr/>
    </dgm:pt>
    <dgm:pt modelId="{6469F55C-8DA3-4F21-97E8-6043CC755470}" type="pres">
      <dgm:prSet presAssocID="{618D3A4B-E56B-45A0-93AB-25CDC85B4524}" presName="hierRoot1" presStyleCnt="0">
        <dgm:presLayoutVars>
          <dgm:hierBranch/>
        </dgm:presLayoutVars>
      </dgm:prSet>
      <dgm:spPr/>
    </dgm:pt>
    <dgm:pt modelId="{C21827B3-083F-470F-BC9B-97E77B5E0C5E}" type="pres">
      <dgm:prSet presAssocID="{618D3A4B-E56B-45A0-93AB-25CDC85B4524}" presName="rootComposite1" presStyleCnt="0"/>
      <dgm:spPr/>
    </dgm:pt>
    <dgm:pt modelId="{E4403CD8-A765-4FC0-A183-EDF700916DFD}" type="pres">
      <dgm:prSet presAssocID="{618D3A4B-E56B-45A0-93AB-25CDC85B4524}" presName="rootText1" presStyleLbl="node0" presStyleIdx="0" presStyleCnt="1">
        <dgm:presLayoutVars>
          <dgm:chPref val="3"/>
        </dgm:presLayoutVars>
      </dgm:prSet>
      <dgm:spPr/>
      <dgm:t>
        <a:bodyPr/>
        <a:lstStyle/>
        <a:p>
          <a:endParaRPr lang="it-IT"/>
        </a:p>
      </dgm:t>
    </dgm:pt>
    <dgm:pt modelId="{F45B7EFC-D375-48DE-B4DA-ECAA7959EA7A}" type="pres">
      <dgm:prSet presAssocID="{618D3A4B-E56B-45A0-93AB-25CDC85B4524}" presName="rootConnector1" presStyleLbl="node1" presStyleIdx="0" presStyleCnt="0"/>
      <dgm:spPr/>
      <dgm:t>
        <a:bodyPr/>
        <a:lstStyle/>
        <a:p>
          <a:endParaRPr lang="it-IT"/>
        </a:p>
      </dgm:t>
    </dgm:pt>
    <dgm:pt modelId="{7F48EF58-ABB7-4984-AC44-8C1A2B748063}" type="pres">
      <dgm:prSet presAssocID="{618D3A4B-E56B-45A0-93AB-25CDC85B4524}" presName="hierChild2" presStyleCnt="0"/>
      <dgm:spPr/>
    </dgm:pt>
    <dgm:pt modelId="{5799C5FE-48C6-4108-AB50-8104F7289DB6}" type="pres">
      <dgm:prSet presAssocID="{8D4DF854-2D04-4BD6-A9EE-52DF37CF61A3}" presName="Name35" presStyleLbl="parChTrans1D2" presStyleIdx="0" presStyleCnt="3"/>
      <dgm:spPr/>
    </dgm:pt>
    <dgm:pt modelId="{20269510-0E11-4A8A-8F07-3998769867BC}" type="pres">
      <dgm:prSet presAssocID="{92745044-03E3-4477-8D24-49093E772E7B}" presName="hierRoot2" presStyleCnt="0">
        <dgm:presLayoutVars>
          <dgm:hierBranch/>
        </dgm:presLayoutVars>
      </dgm:prSet>
      <dgm:spPr/>
    </dgm:pt>
    <dgm:pt modelId="{BC08EE26-6592-44F9-9AB0-E600C68E98DB}" type="pres">
      <dgm:prSet presAssocID="{92745044-03E3-4477-8D24-49093E772E7B}" presName="rootComposite" presStyleCnt="0"/>
      <dgm:spPr/>
    </dgm:pt>
    <dgm:pt modelId="{6D894DC2-603F-47BD-AEF5-BF9E7F8986DE}" type="pres">
      <dgm:prSet presAssocID="{92745044-03E3-4477-8D24-49093E772E7B}" presName="rootText" presStyleLbl="node2" presStyleIdx="0" presStyleCnt="3">
        <dgm:presLayoutVars>
          <dgm:chPref val="3"/>
        </dgm:presLayoutVars>
      </dgm:prSet>
      <dgm:spPr/>
      <dgm:t>
        <a:bodyPr/>
        <a:lstStyle/>
        <a:p>
          <a:endParaRPr lang="it-IT"/>
        </a:p>
      </dgm:t>
    </dgm:pt>
    <dgm:pt modelId="{EDF7219F-7ECC-4F8C-B18D-0A395146B47B}" type="pres">
      <dgm:prSet presAssocID="{92745044-03E3-4477-8D24-49093E772E7B}" presName="rootConnector" presStyleLbl="node2" presStyleIdx="0" presStyleCnt="3"/>
      <dgm:spPr/>
      <dgm:t>
        <a:bodyPr/>
        <a:lstStyle/>
        <a:p>
          <a:endParaRPr lang="it-IT"/>
        </a:p>
      </dgm:t>
    </dgm:pt>
    <dgm:pt modelId="{773AD8BA-79FF-42EF-931B-D3C5B5B400FC}" type="pres">
      <dgm:prSet presAssocID="{92745044-03E3-4477-8D24-49093E772E7B}" presName="hierChild4" presStyleCnt="0"/>
      <dgm:spPr/>
    </dgm:pt>
    <dgm:pt modelId="{0BDB3E23-9C09-4AEB-8D5F-31D05FFB68E5}" type="pres">
      <dgm:prSet presAssocID="{92745044-03E3-4477-8D24-49093E772E7B}" presName="hierChild5" presStyleCnt="0"/>
      <dgm:spPr/>
    </dgm:pt>
    <dgm:pt modelId="{90218EBE-314F-4745-B426-31F08980A1D8}" type="pres">
      <dgm:prSet presAssocID="{C21604A3-A170-483D-8E2C-A104AB488F0F}" presName="Name35" presStyleLbl="parChTrans1D2" presStyleIdx="1" presStyleCnt="3"/>
      <dgm:spPr/>
    </dgm:pt>
    <dgm:pt modelId="{CBE2EBC3-6B11-4EFA-A8F7-3EBD621527A1}" type="pres">
      <dgm:prSet presAssocID="{7F5DA465-3BCC-45BB-9C10-EB27323DB362}" presName="hierRoot2" presStyleCnt="0">
        <dgm:presLayoutVars>
          <dgm:hierBranch/>
        </dgm:presLayoutVars>
      </dgm:prSet>
      <dgm:spPr/>
    </dgm:pt>
    <dgm:pt modelId="{3395FAC9-5B8D-4796-87FF-497BE3B7300B}" type="pres">
      <dgm:prSet presAssocID="{7F5DA465-3BCC-45BB-9C10-EB27323DB362}" presName="rootComposite" presStyleCnt="0"/>
      <dgm:spPr/>
    </dgm:pt>
    <dgm:pt modelId="{D92152D2-01A5-4556-A830-B23ECE554063}" type="pres">
      <dgm:prSet presAssocID="{7F5DA465-3BCC-45BB-9C10-EB27323DB362}" presName="rootText" presStyleLbl="node2" presStyleIdx="1" presStyleCnt="3">
        <dgm:presLayoutVars>
          <dgm:chPref val="3"/>
        </dgm:presLayoutVars>
      </dgm:prSet>
      <dgm:spPr/>
      <dgm:t>
        <a:bodyPr/>
        <a:lstStyle/>
        <a:p>
          <a:endParaRPr lang="it-IT"/>
        </a:p>
      </dgm:t>
    </dgm:pt>
    <dgm:pt modelId="{ACC9DDE2-07AC-4BE4-8113-C12A02FA3268}" type="pres">
      <dgm:prSet presAssocID="{7F5DA465-3BCC-45BB-9C10-EB27323DB362}" presName="rootConnector" presStyleLbl="node2" presStyleIdx="1" presStyleCnt="3"/>
      <dgm:spPr/>
      <dgm:t>
        <a:bodyPr/>
        <a:lstStyle/>
        <a:p>
          <a:endParaRPr lang="it-IT"/>
        </a:p>
      </dgm:t>
    </dgm:pt>
    <dgm:pt modelId="{C5DBDB44-7575-4814-B4C4-1B9D99F86D74}" type="pres">
      <dgm:prSet presAssocID="{7F5DA465-3BCC-45BB-9C10-EB27323DB362}" presName="hierChild4" presStyleCnt="0"/>
      <dgm:spPr/>
    </dgm:pt>
    <dgm:pt modelId="{CCD0585C-6240-4D58-B88F-C6C53962A549}" type="pres">
      <dgm:prSet presAssocID="{7F5DA465-3BCC-45BB-9C10-EB27323DB362}" presName="hierChild5" presStyleCnt="0"/>
      <dgm:spPr/>
    </dgm:pt>
    <dgm:pt modelId="{D33D0EDF-61B3-4F00-B657-90009A0DE3B8}" type="pres">
      <dgm:prSet presAssocID="{AC98F36F-AD2F-49B9-AFAE-97FD7996107A}" presName="Name35" presStyleLbl="parChTrans1D2" presStyleIdx="2" presStyleCnt="3"/>
      <dgm:spPr/>
    </dgm:pt>
    <dgm:pt modelId="{C6BD381B-967A-4626-BBE7-B854B3656332}" type="pres">
      <dgm:prSet presAssocID="{E9F4E94E-961E-4EB5-A320-B1725B312B27}" presName="hierRoot2" presStyleCnt="0">
        <dgm:presLayoutVars>
          <dgm:hierBranch/>
        </dgm:presLayoutVars>
      </dgm:prSet>
      <dgm:spPr/>
    </dgm:pt>
    <dgm:pt modelId="{2BCBB05D-2119-4D64-BBD0-9C5B558ECFC4}" type="pres">
      <dgm:prSet presAssocID="{E9F4E94E-961E-4EB5-A320-B1725B312B27}" presName="rootComposite" presStyleCnt="0"/>
      <dgm:spPr/>
    </dgm:pt>
    <dgm:pt modelId="{38B1D8C2-F957-4F44-B9E5-4FBC0015F0DD}" type="pres">
      <dgm:prSet presAssocID="{E9F4E94E-961E-4EB5-A320-B1725B312B27}" presName="rootText" presStyleLbl="node2" presStyleIdx="2" presStyleCnt="3">
        <dgm:presLayoutVars>
          <dgm:chPref val="3"/>
        </dgm:presLayoutVars>
      </dgm:prSet>
      <dgm:spPr/>
      <dgm:t>
        <a:bodyPr/>
        <a:lstStyle/>
        <a:p>
          <a:endParaRPr lang="it-IT"/>
        </a:p>
      </dgm:t>
    </dgm:pt>
    <dgm:pt modelId="{2C9B0CC4-8592-4B12-845E-8A79C25267D2}" type="pres">
      <dgm:prSet presAssocID="{E9F4E94E-961E-4EB5-A320-B1725B312B27}" presName="rootConnector" presStyleLbl="node2" presStyleIdx="2" presStyleCnt="3"/>
      <dgm:spPr/>
      <dgm:t>
        <a:bodyPr/>
        <a:lstStyle/>
        <a:p>
          <a:endParaRPr lang="it-IT"/>
        </a:p>
      </dgm:t>
    </dgm:pt>
    <dgm:pt modelId="{82EC4F16-66C8-471C-8B94-C9989EE7AA4C}" type="pres">
      <dgm:prSet presAssocID="{E9F4E94E-961E-4EB5-A320-B1725B312B27}" presName="hierChild4" presStyleCnt="0"/>
      <dgm:spPr/>
    </dgm:pt>
    <dgm:pt modelId="{578C8FBC-7E7D-43B4-8E73-7339969CF9DD}" type="pres">
      <dgm:prSet presAssocID="{E9F4E94E-961E-4EB5-A320-B1725B312B27}" presName="hierChild5" presStyleCnt="0"/>
      <dgm:spPr/>
    </dgm:pt>
    <dgm:pt modelId="{87B7E0F8-A06C-4AF0-881B-D11434577040}" type="pres">
      <dgm:prSet presAssocID="{618D3A4B-E56B-45A0-93AB-25CDC85B4524}" presName="hierChild3" presStyleCnt="0"/>
      <dgm:spPr/>
    </dgm:pt>
  </dgm:ptLst>
  <dgm:cxnLst>
    <dgm:cxn modelId="{4EAFF02B-504C-4086-8E47-04A3F3D89D9D}" type="presOf" srcId="{E9F4E94E-961E-4EB5-A320-B1725B312B27}" destId="{2C9B0CC4-8592-4B12-845E-8A79C25267D2}" srcOrd="1" destOrd="0" presId="urn:microsoft.com/office/officeart/2005/8/layout/orgChart1"/>
    <dgm:cxn modelId="{883D76D0-B287-42AE-A35C-5AC2244E809D}" srcId="{618D3A4B-E56B-45A0-93AB-25CDC85B4524}" destId="{92745044-03E3-4477-8D24-49093E772E7B}" srcOrd="0" destOrd="0" parTransId="{8D4DF854-2D04-4BD6-A9EE-52DF37CF61A3}" sibTransId="{B1A50F9B-2F9B-49E2-8B5B-FF3EC227E4F0}"/>
    <dgm:cxn modelId="{29A84225-6C77-4592-A8D4-CA028198B556}" type="presOf" srcId="{E9F4E94E-961E-4EB5-A320-B1725B312B27}" destId="{38B1D8C2-F957-4F44-B9E5-4FBC0015F0DD}" srcOrd="0" destOrd="0" presId="urn:microsoft.com/office/officeart/2005/8/layout/orgChart1"/>
    <dgm:cxn modelId="{4AAB3AAB-4AF6-4C7F-9DFE-FCC8F4443DD5}" type="presOf" srcId="{8D4DF854-2D04-4BD6-A9EE-52DF37CF61A3}" destId="{5799C5FE-48C6-4108-AB50-8104F7289DB6}" srcOrd="0" destOrd="0" presId="urn:microsoft.com/office/officeart/2005/8/layout/orgChart1"/>
    <dgm:cxn modelId="{078C8EFF-67D6-42A4-8DAC-15B4E16908CC}" type="presOf" srcId="{618D3A4B-E56B-45A0-93AB-25CDC85B4524}" destId="{F45B7EFC-D375-48DE-B4DA-ECAA7959EA7A}" srcOrd="1" destOrd="0" presId="urn:microsoft.com/office/officeart/2005/8/layout/orgChart1"/>
    <dgm:cxn modelId="{0E36BB62-2723-44C1-A9BE-B8D802B2F3A7}" srcId="{618D3A4B-E56B-45A0-93AB-25CDC85B4524}" destId="{E9F4E94E-961E-4EB5-A320-B1725B312B27}" srcOrd="2" destOrd="0" parTransId="{AC98F36F-AD2F-49B9-AFAE-97FD7996107A}" sibTransId="{6BFF907D-9B94-4F36-90C0-121F59FF0DD0}"/>
    <dgm:cxn modelId="{0BC38C5F-6883-478C-B622-B116B14134B7}" type="presOf" srcId="{7F5DA465-3BCC-45BB-9C10-EB27323DB362}" destId="{D92152D2-01A5-4556-A830-B23ECE554063}" srcOrd="0" destOrd="0" presId="urn:microsoft.com/office/officeart/2005/8/layout/orgChart1"/>
    <dgm:cxn modelId="{80B769FF-6A03-4A74-843F-518D3E8F581E}" type="presOf" srcId="{92745044-03E3-4477-8D24-49093E772E7B}" destId="{EDF7219F-7ECC-4F8C-B18D-0A395146B47B}" srcOrd="1" destOrd="0" presId="urn:microsoft.com/office/officeart/2005/8/layout/orgChart1"/>
    <dgm:cxn modelId="{624A54B5-17B5-413A-9269-72B5F023649F}" type="presOf" srcId="{AC98F36F-AD2F-49B9-AFAE-97FD7996107A}" destId="{D33D0EDF-61B3-4F00-B657-90009A0DE3B8}" srcOrd="0" destOrd="0" presId="urn:microsoft.com/office/officeart/2005/8/layout/orgChart1"/>
    <dgm:cxn modelId="{AC12B4A8-B864-4EAA-BBA7-BD4AF3229375}" type="presOf" srcId="{92745044-03E3-4477-8D24-49093E772E7B}" destId="{6D894DC2-603F-47BD-AEF5-BF9E7F8986DE}" srcOrd="0" destOrd="0" presId="urn:microsoft.com/office/officeart/2005/8/layout/orgChart1"/>
    <dgm:cxn modelId="{0097DE8A-BE76-43D2-9332-FBD19E3595BC}" type="presOf" srcId="{7F5DA465-3BCC-45BB-9C10-EB27323DB362}" destId="{ACC9DDE2-07AC-4BE4-8113-C12A02FA3268}" srcOrd="1" destOrd="0" presId="urn:microsoft.com/office/officeart/2005/8/layout/orgChart1"/>
    <dgm:cxn modelId="{444D766F-86E0-4271-81C7-4A39B9ACF08E}" type="presOf" srcId="{618D3A4B-E56B-45A0-93AB-25CDC85B4524}" destId="{E4403CD8-A765-4FC0-A183-EDF700916DFD}" srcOrd="0" destOrd="0" presId="urn:microsoft.com/office/officeart/2005/8/layout/orgChart1"/>
    <dgm:cxn modelId="{6FB44347-2313-4019-8558-4E9F098640CF}" srcId="{618D3A4B-E56B-45A0-93AB-25CDC85B4524}" destId="{7F5DA465-3BCC-45BB-9C10-EB27323DB362}" srcOrd="1" destOrd="0" parTransId="{C21604A3-A170-483D-8E2C-A104AB488F0F}" sibTransId="{22383B21-ABF9-4F2E-AA2B-70CBFFB74C58}"/>
    <dgm:cxn modelId="{A9CD9D95-0BB1-4387-92C3-BA5B81BC04C2}" type="presOf" srcId="{C21604A3-A170-483D-8E2C-A104AB488F0F}" destId="{90218EBE-314F-4745-B426-31F08980A1D8}" srcOrd="0" destOrd="0" presId="urn:microsoft.com/office/officeart/2005/8/layout/orgChart1"/>
    <dgm:cxn modelId="{B2F29BF3-90F3-41E0-9030-C742D77CD33E}" srcId="{9530D731-5C5E-4135-B88D-05F817DBC129}" destId="{618D3A4B-E56B-45A0-93AB-25CDC85B4524}" srcOrd="0" destOrd="0" parTransId="{BD6FC181-DA1D-4A5D-8CAC-605894D15EE9}" sibTransId="{10799EC0-F6B5-44F6-B98F-E597F80AEEF5}"/>
    <dgm:cxn modelId="{8D01BA08-DC29-4EC7-94C3-8478ED0AF440}" type="presOf" srcId="{9530D731-5C5E-4135-B88D-05F817DBC129}" destId="{EFF64860-10B7-473F-A785-4DA7E87F1486}" srcOrd="0" destOrd="0" presId="urn:microsoft.com/office/officeart/2005/8/layout/orgChart1"/>
    <dgm:cxn modelId="{E5B40A65-B402-4684-B8A0-A639DAD05B12}" type="presParOf" srcId="{EFF64860-10B7-473F-A785-4DA7E87F1486}" destId="{6469F55C-8DA3-4F21-97E8-6043CC755470}" srcOrd="0" destOrd="0" presId="urn:microsoft.com/office/officeart/2005/8/layout/orgChart1"/>
    <dgm:cxn modelId="{F23B5182-7648-4D82-B7E7-521593F4C026}" type="presParOf" srcId="{6469F55C-8DA3-4F21-97E8-6043CC755470}" destId="{C21827B3-083F-470F-BC9B-97E77B5E0C5E}" srcOrd="0" destOrd="0" presId="urn:microsoft.com/office/officeart/2005/8/layout/orgChart1"/>
    <dgm:cxn modelId="{57B24100-144F-43FF-B838-8467E563932F}" type="presParOf" srcId="{C21827B3-083F-470F-BC9B-97E77B5E0C5E}" destId="{E4403CD8-A765-4FC0-A183-EDF700916DFD}" srcOrd="0" destOrd="0" presId="urn:microsoft.com/office/officeart/2005/8/layout/orgChart1"/>
    <dgm:cxn modelId="{00F4F80A-D395-4737-B98B-C06B3407798A}" type="presParOf" srcId="{C21827B3-083F-470F-BC9B-97E77B5E0C5E}" destId="{F45B7EFC-D375-48DE-B4DA-ECAA7959EA7A}" srcOrd="1" destOrd="0" presId="urn:microsoft.com/office/officeart/2005/8/layout/orgChart1"/>
    <dgm:cxn modelId="{0BDF13EA-C013-4027-BFAE-4FD42DD18588}" type="presParOf" srcId="{6469F55C-8DA3-4F21-97E8-6043CC755470}" destId="{7F48EF58-ABB7-4984-AC44-8C1A2B748063}" srcOrd="1" destOrd="0" presId="urn:microsoft.com/office/officeart/2005/8/layout/orgChart1"/>
    <dgm:cxn modelId="{DE448B4A-E0DC-4B3D-9818-DF4E430500D6}" type="presParOf" srcId="{7F48EF58-ABB7-4984-AC44-8C1A2B748063}" destId="{5799C5FE-48C6-4108-AB50-8104F7289DB6}" srcOrd="0" destOrd="0" presId="urn:microsoft.com/office/officeart/2005/8/layout/orgChart1"/>
    <dgm:cxn modelId="{3C944DD6-C66A-4101-AC1C-F640920FA3C6}" type="presParOf" srcId="{7F48EF58-ABB7-4984-AC44-8C1A2B748063}" destId="{20269510-0E11-4A8A-8F07-3998769867BC}" srcOrd="1" destOrd="0" presId="urn:microsoft.com/office/officeart/2005/8/layout/orgChart1"/>
    <dgm:cxn modelId="{CC160E93-1DC7-4B82-9179-078C05E984AD}" type="presParOf" srcId="{20269510-0E11-4A8A-8F07-3998769867BC}" destId="{BC08EE26-6592-44F9-9AB0-E600C68E98DB}" srcOrd="0" destOrd="0" presId="urn:microsoft.com/office/officeart/2005/8/layout/orgChart1"/>
    <dgm:cxn modelId="{BCC13473-1521-44BB-A553-878210F7F04A}" type="presParOf" srcId="{BC08EE26-6592-44F9-9AB0-E600C68E98DB}" destId="{6D894DC2-603F-47BD-AEF5-BF9E7F8986DE}" srcOrd="0" destOrd="0" presId="urn:microsoft.com/office/officeart/2005/8/layout/orgChart1"/>
    <dgm:cxn modelId="{C6F267E2-5CC4-4804-8BD9-ED0032477BB7}" type="presParOf" srcId="{BC08EE26-6592-44F9-9AB0-E600C68E98DB}" destId="{EDF7219F-7ECC-4F8C-B18D-0A395146B47B}" srcOrd="1" destOrd="0" presId="urn:microsoft.com/office/officeart/2005/8/layout/orgChart1"/>
    <dgm:cxn modelId="{95F1FDEB-A7E5-45F2-8793-9D9B30520AB5}" type="presParOf" srcId="{20269510-0E11-4A8A-8F07-3998769867BC}" destId="{773AD8BA-79FF-42EF-931B-D3C5B5B400FC}" srcOrd="1" destOrd="0" presId="urn:microsoft.com/office/officeart/2005/8/layout/orgChart1"/>
    <dgm:cxn modelId="{FAD20659-C0FA-4864-9528-22602D6A7882}" type="presParOf" srcId="{20269510-0E11-4A8A-8F07-3998769867BC}" destId="{0BDB3E23-9C09-4AEB-8D5F-31D05FFB68E5}" srcOrd="2" destOrd="0" presId="urn:microsoft.com/office/officeart/2005/8/layout/orgChart1"/>
    <dgm:cxn modelId="{D07680C2-706C-46C6-A162-6CB608A52572}" type="presParOf" srcId="{7F48EF58-ABB7-4984-AC44-8C1A2B748063}" destId="{90218EBE-314F-4745-B426-31F08980A1D8}" srcOrd="2" destOrd="0" presId="urn:microsoft.com/office/officeart/2005/8/layout/orgChart1"/>
    <dgm:cxn modelId="{45EDD23D-96DF-4CC0-8B09-29CABC60E788}" type="presParOf" srcId="{7F48EF58-ABB7-4984-AC44-8C1A2B748063}" destId="{CBE2EBC3-6B11-4EFA-A8F7-3EBD621527A1}" srcOrd="3" destOrd="0" presId="urn:microsoft.com/office/officeart/2005/8/layout/orgChart1"/>
    <dgm:cxn modelId="{B9B5B1BC-98CE-4C2D-80D7-FA36908FF5BB}" type="presParOf" srcId="{CBE2EBC3-6B11-4EFA-A8F7-3EBD621527A1}" destId="{3395FAC9-5B8D-4796-87FF-497BE3B7300B}" srcOrd="0" destOrd="0" presId="urn:microsoft.com/office/officeart/2005/8/layout/orgChart1"/>
    <dgm:cxn modelId="{DE049201-067D-4EB3-8A38-F36C12127D40}" type="presParOf" srcId="{3395FAC9-5B8D-4796-87FF-497BE3B7300B}" destId="{D92152D2-01A5-4556-A830-B23ECE554063}" srcOrd="0" destOrd="0" presId="urn:microsoft.com/office/officeart/2005/8/layout/orgChart1"/>
    <dgm:cxn modelId="{B947DD8A-0B72-4977-BFFD-04DFF3D06A4E}" type="presParOf" srcId="{3395FAC9-5B8D-4796-87FF-497BE3B7300B}" destId="{ACC9DDE2-07AC-4BE4-8113-C12A02FA3268}" srcOrd="1" destOrd="0" presId="urn:microsoft.com/office/officeart/2005/8/layout/orgChart1"/>
    <dgm:cxn modelId="{6BBC1553-4308-45E1-9949-60358058A0D9}" type="presParOf" srcId="{CBE2EBC3-6B11-4EFA-A8F7-3EBD621527A1}" destId="{C5DBDB44-7575-4814-B4C4-1B9D99F86D74}" srcOrd="1" destOrd="0" presId="urn:microsoft.com/office/officeart/2005/8/layout/orgChart1"/>
    <dgm:cxn modelId="{C9021941-9BBF-4D39-9DAC-50B65E0F8654}" type="presParOf" srcId="{CBE2EBC3-6B11-4EFA-A8F7-3EBD621527A1}" destId="{CCD0585C-6240-4D58-B88F-C6C53962A549}" srcOrd="2" destOrd="0" presId="urn:microsoft.com/office/officeart/2005/8/layout/orgChart1"/>
    <dgm:cxn modelId="{8039AC78-9A25-43CD-8F4D-44F8C690C9F8}" type="presParOf" srcId="{7F48EF58-ABB7-4984-AC44-8C1A2B748063}" destId="{D33D0EDF-61B3-4F00-B657-90009A0DE3B8}" srcOrd="4" destOrd="0" presId="urn:microsoft.com/office/officeart/2005/8/layout/orgChart1"/>
    <dgm:cxn modelId="{0030A12B-366D-4946-BA36-41716A0573A5}" type="presParOf" srcId="{7F48EF58-ABB7-4984-AC44-8C1A2B748063}" destId="{C6BD381B-967A-4626-BBE7-B854B3656332}" srcOrd="5" destOrd="0" presId="urn:microsoft.com/office/officeart/2005/8/layout/orgChart1"/>
    <dgm:cxn modelId="{324D3B85-3522-4C91-905D-8A230CAF3A36}" type="presParOf" srcId="{C6BD381B-967A-4626-BBE7-B854B3656332}" destId="{2BCBB05D-2119-4D64-BBD0-9C5B558ECFC4}" srcOrd="0" destOrd="0" presId="urn:microsoft.com/office/officeart/2005/8/layout/orgChart1"/>
    <dgm:cxn modelId="{C45A31D1-77CE-40D1-A96F-50D5BE7E9E66}" type="presParOf" srcId="{2BCBB05D-2119-4D64-BBD0-9C5B558ECFC4}" destId="{38B1D8C2-F957-4F44-B9E5-4FBC0015F0DD}" srcOrd="0" destOrd="0" presId="urn:microsoft.com/office/officeart/2005/8/layout/orgChart1"/>
    <dgm:cxn modelId="{CBD3D0B6-C0F2-436C-869B-052837458902}" type="presParOf" srcId="{2BCBB05D-2119-4D64-BBD0-9C5B558ECFC4}" destId="{2C9B0CC4-8592-4B12-845E-8A79C25267D2}" srcOrd="1" destOrd="0" presId="urn:microsoft.com/office/officeart/2005/8/layout/orgChart1"/>
    <dgm:cxn modelId="{BB5B4733-E501-478C-9AAD-CE6CE3FD4D1B}" type="presParOf" srcId="{C6BD381B-967A-4626-BBE7-B854B3656332}" destId="{82EC4F16-66C8-471C-8B94-C9989EE7AA4C}" srcOrd="1" destOrd="0" presId="urn:microsoft.com/office/officeart/2005/8/layout/orgChart1"/>
    <dgm:cxn modelId="{4FF520E7-EA69-466B-B236-881098BFD461}" type="presParOf" srcId="{C6BD381B-967A-4626-BBE7-B854B3656332}" destId="{578C8FBC-7E7D-43B4-8E73-7339969CF9DD}" srcOrd="2" destOrd="0" presId="urn:microsoft.com/office/officeart/2005/8/layout/orgChart1"/>
    <dgm:cxn modelId="{7971F52C-EF0B-4349-9F5F-6D533694A8F3}" type="presParOf" srcId="{6469F55C-8DA3-4F21-97E8-6043CC755470}" destId="{87B7E0F8-A06C-4AF0-881B-D1143457704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99596F-DD0D-46A5-A55F-DA5E58B409CC}" type="doc">
      <dgm:prSet loTypeId="urn:microsoft.com/office/officeart/2005/8/layout/orgChart1" loCatId="hierarchy" qsTypeId="urn:microsoft.com/office/officeart/2005/8/quickstyle/simple1" qsCatId="simple" csTypeId="urn:microsoft.com/office/officeart/2005/8/colors/accent1_2" csCatId="accent1"/>
      <dgm:spPr/>
    </dgm:pt>
    <dgm:pt modelId="{08BFF649-0E7F-47B2-9CEC-EFC99B1550D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ARTI DEL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QUADRIVIO</a:t>
          </a:r>
        </a:p>
      </dgm:t>
    </dgm:pt>
    <dgm:pt modelId="{F05E0072-0766-4B6C-82B0-77447533721C}" type="parTrans" cxnId="{71A1D3FF-3D3E-4CFC-ADED-09583F44A6A9}">
      <dgm:prSet/>
      <dgm:spPr/>
    </dgm:pt>
    <dgm:pt modelId="{9FCC7998-FEB9-45ED-80B6-9B7414840DB0}" type="sibTrans" cxnId="{71A1D3FF-3D3E-4CFC-ADED-09583F44A6A9}">
      <dgm:prSet/>
      <dgm:spPr/>
    </dgm:pt>
    <dgm:pt modelId="{9D623D71-8815-4DF5-B1D5-963EB4B0ABE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ARITMETICA</a:t>
          </a:r>
        </a:p>
      </dgm:t>
    </dgm:pt>
    <dgm:pt modelId="{F4B35DF2-0A44-4A71-9076-B7DEF822DED2}" type="parTrans" cxnId="{BE664DA9-E79C-492B-887D-0DAAEECFEE4F}">
      <dgm:prSet/>
      <dgm:spPr/>
    </dgm:pt>
    <dgm:pt modelId="{003336D5-C183-49E1-BEE0-EB1F33DAC704}" type="sibTrans" cxnId="{BE664DA9-E79C-492B-887D-0DAAEECFEE4F}">
      <dgm:prSet/>
      <dgm:spPr/>
    </dgm:pt>
    <dgm:pt modelId="{C63992A9-260D-483C-B9A5-98BD5BEC94F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GEOMETRIA</a:t>
          </a:r>
        </a:p>
      </dgm:t>
    </dgm:pt>
    <dgm:pt modelId="{383A7B67-70D7-404F-B12D-C51E5C22FA99}" type="parTrans" cxnId="{B317CA6C-10D3-44AF-BC58-78FA22C39109}">
      <dgm:prSet/>
      <dgm:spPr/>
    </dgm:pt>
    <dgm:pt modelId="{550FFD1A-4B3C-4F6B-B047-BB0F2AC4234C}" type="sibTrans" cxnId="{B317CA6C-10D3-44AF-BC58-78FA22C39109}">
      <dgm:prSet/>
      <dgm:spPr/>
    </dgm:pt>
    <dgm:pt modelId="{6767CC0A-AD12-4159-BC62-1B88BA9AA3E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MUSICA</a:t>
          </a:r>
        </a:p>
      </dgm:t>
    </dgm:pt>
    <dgm:pt modelId="{54B944EA-BBC1-45EE-9C42-EF69E2740964}" type="parTrans" cxnId="{913A34A6-F1FD-485D-A488-FA006060DF8B}">
      <dgm:prSet/>
      <dgm:spPr/>
    </dgm:pt>
    <dgm:pt modelId="{3879815B-90BD-4BBC-B07B-230CED17079F}" type="sibTrans" cxnId="{913A34A6-F1FD-485D-A488-FA006060DF8B}">
      <dgm:prSet/>
      <dgm:spPr/>
    </dgm:pt>
    <dgm:pt modelId="{B5E42091-0E2B-41DC-8DFB-FCA74FC4AFA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smtClean="0">
              <a:ln>
                <a:noFill/>
              </a:ln>
              <a:solidFill>
                <a:schemeClr val="tx1"/>
              </a:solidFill>
              <a:effectLst/>
              <a:latin typeface="Arial" charset="0"/>
              <a:cs typeface="Arial" charset="0"/>
            </a:rPr>
            <a:t>ASTRONOMIA</a:t>
          </a:r>
        </a:p>
      </dgm:t>
    </dgm:pt>
    <dgm:pt modelId="{9D631332-81F0-456A-BA98-85EA4FFE5CC0}" type="parTrans" cxnId="{232AFC2E-C6AA-4D30-8926-3C0430DD813E}">
      <dgm:prSet/>
      <dgm:spPr/>
    </dgm:pt>
    <dgm:pt modelId="{9FD27ADF-2F3C-4B2C-95FC-548045B7E83A}" type="sibTrans" cxnId="{232AFC2E-C6AA-4D30-8926-3C0430DD813E}">
      <dgm:prSet/>
      <dgm:spPr/>
    </dgm:pt>
    <dgm:pt modelId="{DBF4CC4B-C1B8-43ED-90C5-84685E8B86A9}" type="pres">
      <dgm:prSet presAssocID="{CC99596F-DD0D-46A5-A55F-DA5E58B409CC}" presName="hierChild1" presStyleCnt="0">
        <dgm:presLayoutVars>
          <dgm:orgChart val="1"/>
          <dgm:chPref val="1"/>
          <dgm:dir/>
          <dgm:animOne val="branch"/>
          <dgm:animLvl val="lvl"/>
          <dgm:resizeHandles/>
        </dgm:presLayoutVars>
      </dgm:prSet>
      <dgm:spPr/>
    </dgm:pt>
    <dgm:pt modelId="{0158C101-2BD2-423E-80D5-D9E568ADA8A7}" type="pres">
      <dgm:prSet presAssocID="{08BFF649-0E7F-47B2-9CEC-EFC99B1550DF}" presName="hierRoot1" presStyleCnt="0">
        <dgm:presLayoutVars>
          <dgm:hierBranch/>
        </dgm:presLayoutVars>
      </dgm:prSet>
      <dgm:spPr/>
    </dgm:pt>
    <dgm:pt modelId="{B9A44379-548E-423C-B97E-9CE01A08E86A}" type="pres">
      <dgm:prSet presAssocID="{08BFF649-0E7F-47B2-9CEC-EFC99B1550DF}" presName="rootComposite1" presStyleCnt="0"/>
      <dgm:spPr/>
    </dgm:pt>
    <dgm:pt modelId="{175CDB07-F7B7-41E3-A1C4-DBF637FA749F}" type="pres">
      <dgm:prSet presAssocID="{08BFF649-0E7F-47B2-9CEC-EFC99B1550DF}" presName="rootText1" presStyleLbl="node0" presStyleIdx="0" presStyleCnt="1">
        <dgm:presLayoutVars>
          <dgm:chPref val="3"/>
        </dgm:presLayoutVars>
      </dgm:prSet>
      <dgm:spPr/>
      <dgm:t>
        <a:bodyPr/>
        <a:lstStyle/>
        <a:p>
          <a:endParaRPr lang="it-IT"/>
        </a:p>
      </dgm:t>
    </dgm:pt>
    <dgm:pt modelId="{ED4EBAEC-EF53-45A9-BEFC-3169BEBD983D}" type="pres">
      <dgm:prSet presAssocID="{08BFF649-0E7F-47B2-9CEC-EFC99B1550DF}" presName="rootConnector1" presStyleLbl="node1" presStyleIdx="0" presStyleCnt="0"/>
      <dgm:spPr/>
      <dgm:t>
        <a:bodyPr/>
        <a:lstStyle/>
        <a:p>
          <a:endParaRPr lang="it-IT"/>
        </a:p>
      </dgm:t>
    </dgm:pt>
    <dgm:pt modelId="{A2C5D659-FD34-4C99-9F28-2293C5831FB1}" type="pres">
      <dgm:prSet presAssocID="{08BFF649-0E7F-47B2-9CEC-EFC99B1550DF}" presName="hierChild2" presStyleCnt="0"/>
      <dgm:spPr/>
    </dgm:pt>
    <dgm:pt modelId="{32F8535D-A34B-477F-9516-FAD78AEEFBFA}" type="pres">
      <dgm:prSet presAssocID="{F4B35DF2-0A44-4A71-9076-B7DEF822DED2}" presName="Name35" presStyleLbl="parChTrans1D2" presStyleIdx="0" presStyleCnt="4"/>
      <dgm:spPr/>
    </dgm:pt>
    <dgm:pt modelId="{8D1FFB2B-670A-4EDD-9043-6FF3743E5814}" type="pres">
      <dgm:prSet presAssocID="{9D623D71-8815-4DF5-B1D5-963EB4B0ABE2}" presName="hierRoot2" presStyleCnt="0">
        <dgm:presLayoutVars>
          <dgm:hierBranch/>
        </dgm:presLayoutVars>
      </dgm:prSet>
      <dgm:spPr/>
    </dgm:pt>
    <dgm:pt modelId="{32D328B5-A67D-4DAB-A59E-FA069270FBCC}" type="pres">
      <dgm:prSet presAssocID="{9D623D71-8815-4DF5-B1D5-963EB4B0ABE2}" presName="rootComposite" presStyleCnt="0"/>
      <dgm:spPr/>
    </dgm:pt>
    <dgm:pt modelId="{C6E4C4CD-E691-429D-8FEA-F4BDFDF6D634}" type="pres">
      <dgm:prSet presAssocID="{9D623D71-8815-4DF5-B1D5-963EB4B0ABE2}" presName="rootText" presStyleLbl="node2" presStyleIdx="0" presStyleCnt="4">
        <dgm:presLayoutVars>
          <dgm:chPref val="3"/>
        </dgm:presLayoutVars>
      </dgm:prSet>
      <dgm:spPr/>
      <dgm:t>
        <a:bodyPr/>
        <a:lstStyle/>
        <a:p>
          <a:endParaRPr lang="it-IT"/>
        </a:p>
      </dgm:t>
    </dgm:pt>
    <dgm:pt modelId="{AB3BA743-0E0F-46D1-9003-CF93BDB8F64D}" type="pres">
      <dgm:prSet presAssocID="{9D623D71-8815-4DF5-B1D5-963EB4B0ABE2}" presName="rootConnector" presStyleLbl="node2" presStyleIdx="0" presStyleCnt="4"/>
      <dgm:spPr/>
      <dgm:t>
        <a:bodyPr/>
        <a:lstStyle/>
        <a:p>
          <a:endParaRPr lang="it-IT"/>
        </a:p>
      </dgm:t>
    </dgm:pt>
    <dgm:pt modelId="{CE225BB5-B7A0-404B-B66A-FE6EA36DFA9A}" type="pres">
      <dgm:prSet presAssocID="{9D623D71-8815-4DF5-B1D5-963EB4B0ABE2}" presName="hierChild4" presStyleCnt="0"/>
      <dgm:spPr/>
    </dgm:pt>
    <dgm:pt modelId="{68A85482-3A5C-4B8E-B23D-15F38A4DDD1F}" type="pres">
      <dgm:prSet presAssocID="{9D623D71-8815-4DF5-B1D5-963EB4B0ABE2}" presName="hierChild5" presStyleCnt="0"/>
      <dgm:spPr/>
    </dgm:pt>
    <dgm:pt modelId="{B8CF31F8-A17D-4891-8A11-E89471C7ADC5}" type="pres">
      <dgm:prSet presAssocID="{383A7B67-70D7-404F-B12D-C51E5C22FA99}" presName="Name35" presStyleLbl="parChTrans1D2" presStyleIdx="1" presStyleCnt="4"/>
      <dgm:spPr/>
    </dgm:pt>
    <dgm:pt modelId="{DFE7BEDD-D21F-47F7-81F0-20C13284F446}" type="pres">
      <dgm:prSet presAssocID="{C63992A9-260D-483C-B9A5-98BD5BEC94F8}" presName="hierRoot2" presStyleCnt="0">
        <dgm:presLayoutVars>
          <dgm:hierBranch/>
        </dgm:presLayoutVars>
      </dgm:prSet>
      <dgm:spPr/>
    </dgm:pt>
    <dgm:pt modelId="{59FE6517-C9E4-4F68-ADCC-574C86F6F5E8}" type="pres">
      <dgm:prSet presAssocID="{C63992A9-260D-483C-B9A5-98BD5BEC94F8}" presName="rootComposite" presStyleCnt="0"/>
      <dgm:spPr/>
    </dgm:pt>
    <dgm:pt modelId="{A713D538-0147-4F58-A727-EA97FC833A19}" type="pres">
      <dgm:prSet presAssocID="{C63992A9-260D-483C-B9A5-98BD5BEC94F8}" presName="rootText" presStyleLbl="node2" presStyleIdx="1" presStyleCnt="4">
        <dgm:presLayoutVars>
          <dgm:chPref val="3"/>
        </dgm:presLayoutVars>
      </dgm:prSet>
      <dgm:spPr/>
      <dgm:t>
        <a:bodyPr/>
        <a:lstStyle/>
        <a:p>
          <a:endParaRPr lang="it-IT"/>
        </a:p>
      </dgm:t>
    </dgm:pt>
    <dgm:pt modelId="{2BEBFCAB-4B0F-421C-8B2C-763DBEDADCE1}" type="pres">
      <dgm:prSet presAssocID="{C63992A9-260D-483C-B9A5-98BD5BEC94F8}" presName="rootConnector" presStyleLbl="node2" presStyleIdx="1" presStyleCnt="4"/>
      <dgm:spPr/>
      <dgm:t>
        <a:bodyPr/>
        <a:lstStyle/>
        <a:p>
          <a:endParaRPr lang="it-IT"/>
        </a:p>
      </dgm:t>
    </dgm:pt>
    <dgm:pt modelId="{AFB3FA48-E77C-4499-BFD6-18ACCE690B83}" type="pres">
      <dgm:prSet presAssocID="{C63992A9-260D-483C-B9A5-98BD5BEC94F8}" presName="hierChild4" presStyleCnt="0"/>
      <dgm:spPr/>
    </dgm:pt>
    <dgm:pt modelId="{8BFD654E-E94A-4F88-ADD3-220EBF23968A}" type="pres">
      <dgm:prSet presAssocID="{C63992A9-260D-483C-B9A5-98BD5BEC94F8}" presName="hierChild5" presStyleCnt="0"/>
      <dgm:spPr/>
    </dgm:pt>
    <dgm:pt modelId="{0E16FFAF-58AE-4E8C-922D-12D24AB20F9C}" type="pres">
      <dgm:prSet presAssocID="{54B944EA-BBC1-45EE-9C42-EF69E2740964}" presName="Name35" presStyleLbl="parChTrans1D2" presStyleIdx="2" presStyleCnt="4"/>
      <dgm:spPr/>
    </dgm:pt>
    <dgm:pt modelId="{71D121F1-A5B9-434F-A12D-3A2B45BCE2BF}" type="pres">
      <dgm:prSet presAssocID="{6767CC0A-AD12-4159-BC62-1B88BA9AA3E0}" presName="hierRoot2" presStyleCnt="0">
        <dgm:presLayoutVars>
          <dgm:hierBranch/>
        </dgm:presLayoutVars>
      </dgm:prSet>
      <dgm:spPr/>
    </dgm:pt>
    <dgm:pt modelId="{9C1A0E74-019E-404E-999C-E4DEDBC0A8C6}" type="pres">
      <dgm:prSet presAssocID="{6767CC0A-AD12-4159-BC62-1B88BA9AA3E0}" presName="rootComposite" presStyleCnt="0"/>
      <dgm:spPr/>
    </dgm:pt>
    <dgm:pt modelId="{976CE9D6-1538-4A88-A877-D767E10B1270}" type="pres">
      <dgm:prSet presAssocID="{6767CC0A-AD12-4159-BC62-1B88BA9AA3E0}" presName="rootText" presStyleLbl="node2" presStyleIdx="2" presStyleCnt="4">
        <dgm:presLayoutVars>
          <dgm:chPref val="3"/>
        </dgm:presLayoutVars>
      </dgm:prSet>
      <dgm:spPr/>
      <dgm:t>
        <a:bodyPr/>
        <a:lstStyle/>
        <a:p>
          <a:endParaRPr lang="it-IT"/>
        </a:p>
      </dgm:t>
    </dgm:pt>
    <dgm:pt modelId="{B14E8B6C-3E5A-45A0-A606-0C15484168DC}" type="pres">
      <dgm:prSet presAssocID="{6767CC0A-AD12-4159-BC62-1B88BA9AA3E0}" presName="rootConnector" presStyleLbl="node2" presStyleIdx="2" presStyleCnt="4"/>
      <dgm:spPr/>
      <dgm:t>
        <a:bodyPr/>
        <a:lstStyle/>
        <a:p>
          <a:endParaRPr lang="it-IT"/>
        </a:p>
      </dgm:t>
    </dgm:pt>
    <dgm:pt modelId="{FCD55850-F44A-4CC2-B831-E5881E6114D5}" type="pres">
      <dgm:prSet presAssocID="{6767CC0A-AD12-4159-BC62-1B88BA9AA3E0}" presName="hierChild4" presStyleCnt="0"/>
      <dgm:spPr/>
    </dgm:pt>
    <dgm:pt modelId="{640EDECB-C914-4D0C-A003-F9B9A383BC5A}" type="pres">
      <dgm:prSet presAssocID="{6767CC0A-AD12-4159-BC62-1B88BA9AA3E0}" presName="hierChild5" presStyleCnt="0"/>
      <dgm:spPr/>
    </dgm:pt>
    <dgm:pt modelId="{17BB6303-D8A5-4F6B-8301-2BE5424DA29A}" type="pres">
      <dgm:prSet presAssocID="{9D631332-81F0-456A-BA98-85EA4FFE5CC0}" presName="Name35" presStyleLbl="parChTrans1D2" presStyleIdx="3" presStyleCnt="4"/>
      <dgm:spPr/>
    </dgm:pt>
    <dgm:pt modelId="{0CC629D9-94B5-41F4-A5FE-74178FD5BC11}" type="pres">
      <dgm:prSet presAssocID="{B5E42091-0E2B-41DC-8DFB-FCA74FC4AFAF}" presName="hierRoot2" presStyleCnt="0">
        <dgm:presLayoutVars>
          <dgm:hierBranch/>
        </dgm:presLayoutVars>
      </dgm:prSet>
      <dgm:spPr/>
    </dgm:pt>
    <dgm:pt modelId="{5FA1B76C-47B6-4E2A-9B1F-310ECC45A67E}" type="pres">
      <dgm:prSet presAssocID="{B5E42091-0E2B-41DC-8DFB-FCA74FC4AFAF}" presName="rootComposite" presStyleCnt="0"/>
      <dgm:spPr/>
    </dgm:pt>
    <dgm:pt modelId="{AD2DDA44-17C5-45EE-A239-A96D16C51776}" type="pres">
      <dgm:prSet presAssocID="{B5E42091-0E2B-41DC-8DFB-FCA74FC4AFAF}" presName="rootText" presStyleLbl="node2" presStyleIdx="3" presStyleCnt="4">
        <dgm:presLayoutVars>
          <dgm:chPref val="3"/>
        </dgm:presLayoutVars>
      </dgm:prSet>
      <dgm:spPr/>
      <dgm:t>
        <a:bodyPr/>
        <a:lstStyle/>
        <a:p>
          <a:endParaRPr lang="it-IT"/>
        </a:p>
      </dgm:t>
    </dgm:pt>
    <dgm:pt modelId="{C9F9F469-CDE3-4B3B-8333-357544ADC691}" type="pres">
      <dgm:prSet presAssocID="{B5E42091-0E2B-41DC-8DFB-FCA74FC4AFAF}" presName="rootConnector" presStyleLbl="node2" presStyleIdx="3" presStyleCnt="4"/>
      <dgm:spPr/>
      <dgm:t>
        <a:bodyPr/>
        <a:lstStyle/>
        <a:p>
          <a:endParaRPr lang="it-IT"/>
        </a:p>
      </dgm:t>
    </dgm:pt>
    <dgm:pt modelId="{521AF0B2-CBCE-4FF4-AB68-F514CAF18F45}" type="pres">
      <dgm:prSet presAssocID="{B5E42091-0E2B-41DC-8DFB-FCA74FC4AFAF}" presName="hierChild4" presStyleCnt="0"/>
      <dgm:spPr/>
    </dgm:pt>
    <dgm:pt modelId="{00F2C054-71DE-412F-909D-9162F0F7B7F9}" type="pres">
      <dgm:prSet presAssocID="{B5E42091-0E2B-41DC-8DFB-FCA74FC4AFAF}" presName="hierChild5" presStyleCnt="0"/>
      <dgm:spPr/>
    </dgm:pt>
    <dgm:pt modelId="{71A9768B-DFC4-4CD8-9586-669219424EC7}" type="pres">
      <dgm:prSet presAssocID="{08BFF649-0E7F-47B2-9CEC-EFC99B1550DF}" presName="hierChild3" presStyleCnt="0"/>
      <dgm:spPr/>
    </dgm:pt>
  </dgm:ptLst>
  <dgm:cxnLst>
    <dgm:cxn modelId="{C06B675A-FF49-4C4F-A426-C45E913B8A52}" type="presOf" srcId="{08BFF649-0E7F-47B2-9CEC-EFC99B1550DF}" destId="{ED4EBAEC-EF53-45A9-BEFC-3169BEBD983D}" srcOrd="1" destOrd="0" presId="urn:microsoft.com/office/officeart/2005/8/layout/orgChart1"/>
    <dgm:cxn modelId="{B317CA6C-10D3-44AF-BC58-78FA22C39109}" srcId="{08BFF649-0E7F-47B2-9CEC-EFC99B1550DF}" destId="{C63992A9-260D-483C-B9A5-98BD5BEC94F8}" srcOrd="1" destOrd="0" parTransId="{383A7B67-70D7-404F-B12D-C51E5C22FA99}" sibTransId="{550FFD1A-4B3C-4F6B-B047-BB0F2AC4234C}"/>
    <dgm:cxn modelId="{F1F96761-45CE-4B3F-BD8D-4121ABD6D217}" type="presOf" srcId="{CC99596F-DD0D-46A5-A55F-DA5E58B409CC}" destId="{DBF4CC4B-C1B8-43ED-90C5-84685E8B86A9}" srcOrd="0" destOrd="0" presId="urn:microsoft.com/office/officeart/2005/8/layout/orgChart1"/>
    <dgm:cxn modelId="{88B92805-A21C-4359-8B6F-780C339260C9}" type="presOf" srcId="{9D623D71-8815-4DF5-B1D5-963EB4B0ABE2}" destId="{C6E4C4CD-E691-429D-8FEA-F4BDFDF6D634}" srcOrd="0" destOrd="0" presId="urn:microsoft.com/office/officeart/2005/8/layout/orgChart1"/>
    <dgm:cxn modelId="{A5D32097-4305-46FE-AB49-EA5AFA61EC56}" type="presOf" srcId="{6767CC0A-AD12-4159-BC62-1B88BA9AA3E0}" destId="{976CE9D6-1538-4A88-A877-D767E10B1270}" srcOrd="0" destOrd="0" presId="urn:microsoft.com/office/officeart/2005/8/layout/orgChart1"/>
    <dgm:cxn modelId="{5291F9EC-287C-4BB8-BEAF-0BA0A969321A}" type="presOf" srcId="{08BFF649-0E7F-47B2-9CEC-EFC99B1550DF}" destId="{175CDB07-F7B7-41E3-A1C4-DBF637FA749F}" srcOrd="0" destOrd="0" presId="urn:microsoft.com/office/officeart/2005/8/layout/orgChart1"/>
    <dgm:cxn modelId="{D3CF946D-7DD2-4AF0-BE59-5E6A4318B636}" type="presOf" srcId="{B5E42091-0E2B-41DC-8DFB-FCA74FC4AFAF}" destId="{AD2DDA44-17C5-45EE-A239-A96D16C51776}" srcOrd="0" destOrd="0" presId="urn:microsoft.com/office/officeart/2005/8/layout/orgChart1"/>
    <dgm:cxn modelId="{DB077A9C-3DD8-4AD2-8507-B9EBB42700CD}" type="presOf" srcId="{9D623D71-8815-4DF5-B1D5-963EB4B0ABE2}" destId="{AB3BA743-0E0F-46D1-9003-CF93BDB8F64D}" srcOrd="1" destOrd="0" presId="urn:microsoft.com/office/officeart/2005/8/layout/orgChart1"/>
    <dgm:cxn modelId="{63B96875-974F-4CDB-93E9-159B7B629A2D}" type="presOf" srcId="{C63992A9-260D-483C-B9A5-98BD5BEC94F8}" destId="{A713D538-0147-4F58-A727-EA97FC833A19}" srcOrd="0" destOrd="0" presId="urn:microsoft.com/office/officeart/2005/8/layout/orgChart1"/>
    <dgm:cxn modelId="{257EC521-A61F-4782-850B-82068F45BCD9}" type="presOf" srcId="{9D631332-81F0-456A-BA98-85EA4FFE5CC0}" destId="{17BB6303-D8A5-4F6B-8301-2BE5424DA29A}" srcOrd="0" destOrd="0" presId="urn:microsoft.com/office/officeart/2005/8/layout/orgChart1"/>
    <dgm:cxn modelId="{AB3689F2-ACD5-44E3-A94D-732D0D9541F6}" type="presOf" srcId="{F4B35DF2-0A44-4A71-9076-B7DEF822DED2}" destId="{32F8535D-A34B-477F-9516-FAD78AEEFBFA}" srcOrd="0" destOrd="0" presId="urn:microsoft.com/office/officeart/2005/8/layout/orgChart1"/>
    <dgm:cxn modelId="{71A1D3FF-3D3E-4CFC-ADED-09583F44A6A9}" srcId="{CC99596F-DD0D-46A5-A55F-DA5E58B409CC}" destId="{08BFF649-0E7F-47B2-9CEC-EFC99B1550DF}" srcOrd="0" destOrd="0" parTransId="{F05E0072-0766-4B6C-82B0-77447533721C}" sibTransId="{9FCC7998-FEB9-45ED-80B6-9B7414840DB0}"/>
    <dgm:cxn modelId="{BE664DA9-E79C-492B-887D-0DAAEECFEE4F}" srcId="{08BFF649-0E7F-47B2-9CEC-EFC99B1550DF}" destId="{9D623D71-8815-4DF5-B1D5-963EB4B0ABE2}" srcOrd="0" destOrd="0" parTransId="{F4B35DF2-0A44-4A71-9076-B7DEF822DED2}" sibTransId="{003336D5-C183-49E1-BEE0-EB1F33DAC704}"/>
    <dgm:cxn modelId="{B1036720-EEFF-486D-A1EE-DBDCC88E1D3A}" type="presOf" srcId="{54B944EA-BBC1-45EE-9C42-EF69E2740964}" destId="{0E16FFAF-58AE-4E8C-922D-12D24AB20F9C}" srcOrd="0" destOrd="0" presId="urn:microsoft.com/office/officeart/2005/8/layout/orgChart1"/>
    <dgm:cxn modelId="{5722C199-27A0-4331-BB69-69B97F4356B9}" type="presOf" srcId="{B5E42091-0E2B-41DC-8DFB-FCA74FC4AFAF}" destId="{C9F9F469-CDE3-4B3B-8333-357544ADC691}" srcOrd="1" destOrd="0" presId="urn:microsoft.com/office/officeart/2005/8/layout/orgChart1"/>
    <dgm:cxn modelId="{D1F96A09-C41D-4AED-AFA7-C8C08E7CF6AA}" type="presOf" srcId="{383A7B67-70D7-404F-B12D-C51E5C22FA99}" destId="{B8CF31F8-A17D-4891-8A11-E89471C7ADC5}" srcOrd="0" destOrd="0" presId="urn:microsoft.com/office/officeart/2005/8/layout/orgChart1"/>
    <dgm:cxn modelId="{972C1CAB-0B28-4DDE-AD16-3097CF1A155A}" type="presOf" srcId="{6767CC0A-AD12-4159-BC62-1B88BA9AA3E0}" destId="{B14E8B6C-3E5A-45A0-A606-0C15484168DC}" srcOrd="1" destOrd="0" presId="urn:microsoft.com/office/officeart/2005/8/layout/orgChart1"/>
    <dgm:cxn modelId="{232AFC2E-C6AA-4D30-8926-3C0430DD813E}" srcId="{08BFF649-0E7F-47B2-9CEC-EFC99B1550DF}" destId="{B5E42091-0E2B-41DC-8DFB-FCA74FC4AFAF}" srcOrd="3" destOrd="0" parTransId="{9D631332-81F0-456A-BA98-85EA4FFE5CC0}" sibTransId="{9FD27ADF-2F3C-4B2C-95FC-548045B7E83A}"/>
    <dgm:cxn modelId="{09992F1C-722E-4419-9D86-A23C2CCAFD39}" type="presOf" srcId="{C63992A9-260D-483C-B9A5-98BD5BEC94F8}" destId="{2BEBFCAB-4B0F-421C-8B2C-763DBEDADCE1}" srcOrd="1" destOrd="0" presId="urn:microsoft.com/office/officeart/2005/8/layout/orgChart1"/>
    <dgm:cxn modelId="{913A34A6-F1FD-485D-A488-FA006060DF8B}" srcId="{08BFF649-0E7F-47B2-9CEC-EFC99B1550DF}" destId="{6767CC0A-AD12-4159-BC62-1B88BA9AA3E0}" srcOrd="2" destOrd="0" parTransId="{54B944EA-BBC1-45EE-9C42-EF69E2740964}" sibTransId="{3879815B-90BD-4BBC-B07B-230CED17079F}"/>
    <dgm:cxn modelId="{F491EAB5-3427-4D85-9CFC-7926265CE65B}" type="presParOf" srcId="{DBF4CC4B-C1B8-43ED-90C5-84685E8B86A9}" destId="{0158C101-2BD2-423E-80D5-D9E568ADA8A7}" srcOrd="0" destOrd="0" presId="urn:microsoft.com/office/officeart/2005/8/layout/orgChart1"/>
    <dgm:cxn modelId="{B2CAFD8D-F240-495E-B3A5-E307327AAAA3}" type="presParOf" srcId="{0158C101-2BD2-423E-80D5-D9E568ADA8A7}" destId="{B9A44379-548E-423C-B97E-9CE01A08E86A}" srcOrd="0" destOrd="0" presId="urn:microsoft.com/office/officeart/2005/8/layout/orgChart1"/>
    <dgm:cxn modelId="{CC88B1F8-2275-471C-9CC0-4BD2C26EA703}" type="presParOf" srcId="{B9A44379-548E-423C-B97E-9CE01A08E86A}" destId="{175CDB07-F7B7-41E3-A1C4-DBF637FA749F}" srcOrd="0" destOrd="0" presId="urn:microsoft.com/office/officeart/2005/8/layout/orgChart1"/>
    <dgm:cxn modelId="{C9327219-8BEE-4E79-8CC9-CBB97D67B481}" type="presParOf" srcId="{B9A44379-548E-423C-B97E-9CE01A08E86A}" destId="{ED4EBAEC-EF53-45A9-BEFC-3169BEBD983D}" srcOrd="1" destOrd="0" presId="urn:microsoft.com/office/officeart/2005/8/layout/orgChart1"/>
    <dgm:cxn modelId="{00E5C563-E271-4B57-9C3A-103145725A9A}" type="presParOf" srcId="{0158C101-2BD2-423E-80D5-D9E568ADA8A7}" destId="{A2C5D659-FD34-4C99-9F28-2293C5831FB1}" srcOrd="1" destOrd="0" presId="urn:microsoft.com/office/officeart/2005/8/layout/orgChart1"/>
    <dgm:cxn modelId="{1E7C4ED5-08BD-402C-98C7-772AD42B962C}" type="presParOf" srcId="{A2C5D659-FD34-4C99-9F28-2293C5831FB1}" destId="{32F8535D-A34B-477F-9516-FAD78AEEFBFA}" srcOrd="0" destOrd="0" presId="urn:microsoft.com/office/officeart/2005/8/layout/orgChart1"/>
    <dgm:cxn modelId="{E3AF5ACD-90DE-4178-B993-2A45EBEB53BF}" type="presParOf" srcId="{A2C5D659-FD34-4C99-9F28-2293C5831FB1}" destId="{8D1FFB2B-670A-4EDD-9043-6FF3743E5814}" srcOrd="1" destOrd="0" presId="urn:microsoft.com/office/officeart/2005/8/layout/orgChart1"/>
    <dgm:cxn modelId="{FED0368E-5F13-4BB9-A467-C8BC4E1831C6}" type="presParOf" srcId="{8D1FFB2B-670A-4EDD-9043-6FF3743E5814}" destId="{32D328B5-A67D-4DAB-A59E-FA069270FBCC}" srcOrd="0" destOrd="0" presId="urn:microsoft.com/office/officeart/2005/8/layout/orgChart1"/>
    <dgm:cxn modelId="{6853A1D9-E29B-4526-8CE3-913CFDD08A15}" type="presParOf" srcId="{32D328B5-A67D-4DAB-A59E-FA069270FBCC}" destId="{C6E4C4CD-E691-429D-8FEA-F4BDFDF6D634}" srcOrd="0" destOrd="0" presId="urn:microsoft.com/office/officeart/2005/8/layout/orgChart1"/>
    <dgm:cxn modelId="{E0E2DE20-5D58-4CA7-91E9-79838441423B}" type="presParOf" srcId="{32D328B5-A67D-4DAB-A59E-FA069270FBCC}" destId="{AB3BA743-0E0F-46D1-9003-CF93BDB8F64D}" srcOrd="1" destOrd="0" presId="urn:microsoft.com/office/officeart/2005/8/layout/orgChart1"/>
    <dgm:cxn modelId="{510EFD85-59B8-40A7-B6C3-D13BA2DAB2A2}" type="presParOf" srcId="{8D1FFB2B-670A-4EDD-9043-6FF3743E5814}" destId="{CE225BB5-B7A0-404B-B66A-FE6EA36DFA9A}" srcOrd="1" destOrd="0" presId="urn:microsoft.com/office/officeart/2005/8/layout/orgChart1"/>
    <dgm:cxn modelId="{2C2718EE-0EDC-49B2-B0AD-99048D2C43BB}" type="presParOf" srcId="{8D1FFB2B-670A-4EDD-9043-6FF3743E5814}" destId="{68A85482-3A5C-4B8E-B23D-15F38A4DDD1F}" srcOrd="2" destOrd="0" presId="urn:microsoft.com/office/officeart/2005/8/layout/orgChart1"/>
    <dgm:cxn modelId="{D39B0F86-5489-4304-90D6-FA1250EFFEFE}" type="presParOf" srcId="{A2C5D659-FD34-4C99-9F28-2293C5831FB1}" destId="{B8CF31F8-A17D-4891-8A11-E89471C7ADC5}" srcOrd="2" destOrd="0" presId="urn:microsoft.com/office/officeart/2005/8/layout/orgChart1"/>
    <dgm:cxn modelId="{C8E6704B-62EB-47F4-8CAB-E89289349215}" type="presParOf" srcId="{A2C5D659-FD34-4C99-9F28-2293C5831FB1}" destId="{DFE7BEDD-D21F-47F7-81F0-20C13284F446}" srcOrd="3" destOrd="0" presId="urn:microsoft.com/office/officeart/2005/8/layout/orgChart1"/>
    <dgm:cxn modelId="{AC5C539E-1EBD-43BC-9A45-AFFAF34C0738}" type="presParOf" srcId="{DFE7BEDD-D21F-47F7-81F0-20C13284F446}" destId="{59FE6517-C9E4-4F68-ADCC-574C86F6F5E8}" srcOrd="0" destOrd="0" presId="urn:microsoft.com/office/officeart/2005/8/layout/orgChart1"/>
    <dgm:cxn modelId="{54F4D03E-4373-478B-8FC6-E1EF4EF62DB5}" type="presParOf" srcId="{59FE6517-C9E4-4F68-ADCC-574C86F6F5E8}" destId="{A713D538-0147-4F58-A727-EA97FC833A19}" srcOrd="0" destOrd="0" presId="urn:microsoft.com/office/officeart/2005/8/layout/orgChart1"/>
    <dgm:cxn modelId="{876BB749-AE3F-435D-A305-A341E2521CF1}" type="presParOf" srcId="{59FE6517-C9E4-4F68-ADCC-574C86F6F5E8}" destId="{2BEBFCAB-4B0F-421C-8B2C-763DBEDADCE1}" srcOrd="1" destOrd="0" presId="urn:microsoft.com/office/officeart/2005/8/layout/orgChart1"/>
    <dgm:cxn modelId="{EC64237B-ECA5-4D65-B985-DD07E369DF04}" type="presParOf" srcId="{DFE7BEDD-D21F-47F7-81F0-20C13284F446}" destId="{AFB3FA48-E77C-4499-BFD6-18ACCE690B83}" srcOrd="1" destOrd="0" presId="urn:microsoft.com/office/officeart/2005/8/layout/orgChart1"/>
    <dgm:cxn modelId="{FA978B5B-6A74-44E5-BB46-486FB4659553}" type="presParOf" srcId="{DFE7BEDD-D21F-47F7-81F0-20C13284F446}" destId="{8BFD654E-E94A-4F88-ADD3-220EBF23968A}" srcOrd="2" destOrd="0" presId="urn:microsoft.com/office/officeart/2005/8/layout/orgChart1"/>
    <dgm:cxn modelId="{3F5A4EC0-BE3B-4033-B40D-9744B74FAF45}" type="presParOf" srcId="{A2C5D659-FD34-4C99-9F28-2293C5831FB1}" destId="{0E16FFAF-58AE-4E8C-922D-12D24AB20F9C}" srcOrd="4" destOrd="0" presId="urn:microsoft.com/office/officeart/2005/8/layout/orgChart1"/>
    <dgm:cxn modelId="{48E0CE5D-F874-420C-85A9-D448B36DEEA5}" type="presParOf" srcId="{A2C5D659-FD34-4C99-9F28-2293C5831FB1}" destId="{71D121F1-A5B9-434F-A12D-3A2B45BCE2BF}" srcOrd="5" destOrd="0" presId="urn:microsoft.com/office/officeart/2005/8/layout/orgChart1"/>
    <dgm:cxn modelId="{2C051FD9-E741-4643-A78E-6A0F576B4637}" type="presParOf" srcId="{71D121F1-A5B9-434F-A12D-3A2B45BCE2BF}" destId="{9C1A0E74-019E-404E-999C-E4DEDBC0A8C6}" srcOrd="0" destOrd="0" presId="urn:microsoft.com/office/officeart/2005/8/layout/orgChart1"/>
    <dgm:cxn modelId="{FC4E41F9-D742-4995-98F0-ECA61D825A03}" type="presParOf" srcId="{9C1A0E74-019E-404E-999C-E4DEDBC0A8C6}" destId="{976CE9D6-1538-4A88-A877-D767E10B1270}" srcOrd="0" destOrd="0" presId="urn:microsoft.com/office/officeart/2005/8/layout/orgChart1"/>
    <dgm:cxn modelId="{017F5BE9-1D5F-4126-8955-2EFF44049D4D}" type="presParOf" srcId="{9C1A0E74-019E-404E-999C-E4DEDBC0A8C6}" destId="{B14E8B6C-3E5A-45A0-A606-0C15484168DC}" srcOrd="1" destOrd="0" presId="urn:microsoft.com/office/officeart/2005/8/layout/orgChart1"/>
    <dgm:cxn modelId="{83BF6C71-7588-4473-B16C-F8D6E8508C7D}" type="presParOf" srcId="{71D121F1-A5B9-434F-A12D-3A2B45BCE2BF}" destId="{FCD55850-F44A-4CC2-B831-E5881E6114D5}" srcOrd="1" destOrd="0" presId="urn:microsoft.com/office/officeart/2005/8/layout/orgChart1"/>
    <dgm:cxn modelId="{4FC8B342-5663-47E6-A207-BFB1438356D3}" type="presParOf" srcId="{71D121F1-A5B9-434F-A12D-3A2B45BCE2BF}" destId="{640EDECB-C914-4D0C-A003-F9B9A383BC5A}" srcOrd="2" destOrd="0" presId="urn:microsoft.com/office/officeart/2005/8/layout/orgChart1"/>
    <dgm:cxn modelId="{6479EB37-9464-4634-B59A-3D072FE4B527}" type="presParOf" srcId="{A2C5D659-FD34-4C99-9F28-2293C5831FB1}" destId="{17BB6303-D8A5-4F6B-8301-2BE5424DA29A}" srcOrd="6" destOrd="0" presId="urn:microsoft.com/office/officeart/2005/8/layout/orgChart1"/>
    <dgm:cxn modelId="{ED5B9F0A-8803-4E14-B994-A8DB0FCD0C76}" type="presParOf" srcId="{A2C5D659-FD34-4C99-9F28-2293C5831FB1}" destId="{0CC629D9-94B5-41F4-A5FE-74178FD5BC11}" srcOrd="7" destOrd="0" presId="urn:microsoft.com/office/officeart/2005/8/layout/orgChart1"/>
    <dgm:cxn modelId="{6224739C-C460-45FE-B3FD-F1B3A5BECF98}" type="presParOf" srcId="{0CC629D9-94B5-41F4-A5FE-74178FD5BC11}" destId="{5FA1B76C-47B6-4E2A-9B1F-310ECC45A67E}" srcOrd="0" destOrd="0" presId="urn:microsoft.com/office/officeart/2005/8/layout/orgChart1"/>
    <dgm:cxn modelId="{499077FD-778A-48D8-982D-76D770BDA442}" type="presParOf" srcId="{5FA1B76C-47B6-4E2A-9B1F-310ECC45A67E}" destId="{AD2DDA44-17C5-45EE-A239-A96D16C51776}" srcOrd="0" destOrd="0" presId="urn:microsoft.com/office/officeart/2005/8/layout/orgChart1"/>
    <dgm:cxn modelId="{284F63B7-F9B7-41ED-A1FF-7B2A597B873E}" type="presParOf" srcId="{5FA1B76C-47B6-4E2A-9B1F-310ECC45A67E}" destId="{C9F9F469-CDE3-4B3B-8333-357544ADC691}" srcOrd="1" destOrd="0" presId="urn:microsoft.com/office/officeart/2005/8/layout/orgChart1"/>
    <dgm:cxn modelId="{EE53AF7A-02E6-4DF9-89BB-BB39B23E5CDE}" type="presParOf" srcId="{0CC629D9-94B5-41F4-A5FE-74178FD5BC11}" destId="{521AF0B2-CBCE-4FF4-AB68-F514CAF18F45}" srcOrd="1" destOrd="0" presId="urn:microsoft.com/office/officeart/2005/8/layout/orgChart1"/>
    <dgm:cxn modelId="{48F86438-02EE-4892-8A5C-B2BA9155A39F}" type="presParOf" srcId="{0CC629D9-94B5-41F4-A5FE-74178FD5BC11}" destId="{00F2C054-71DE-412F-909D-9162F0F7B7F9}" srcOrd="2" destOrd="0" presId="urn:microsoft.com/office/officeart/2005/8/layout/orgChart1"/>
    <dgm:cxn modelId="{FD5EBAF8-780C-4393-B80F-28C64AC7BB23}" type="presParOf" srcId="{0158C101-2BD2-423E-80D5-D9E568ADA8A7}" destId="{71A9768B-DFC4-4CD8-9586-669219424EC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7903F-7CB1-4399-ABF0-EAF7CD13EFF5}">
      <dsp:nvSpPr>
        <dsp:cNvPr id="0" name=""/>
        <dsp:cNvSpPr/>
      </dsp:nvSpPr>
      <dsp:spPr>
        <a:xfrm>
          <a:off x="2965846" y="0"/>
          <a:ext cx="1977231" cy="1123950"/>
        </a:xfrm>
        <a:prstGeom prst="trapezoid">
          <a:avLst>
            <a:gd name="adj" fmla="val 87959"/>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3200" b="0" i="0" u="none" strike="noStrike" kern="1200" cap="none" normalizeH="0" baseline="0" smtClean="0">
              <a:ln>
                <a:noFill/>
              </a:ln>
              <a:solidFill>
                <a:schemeClr val="tx1"/>
              </a:solidFill>
              <a:effectLst/>
              <a:latin typeface="Arial" charset="0"/>
              <a:cs typeface="Arial" charset="0"/>
            </a:rPr>
            <a:t>teologia</a:t>
          </a:r>
        </a:p>
      </dsp:txBody>
      <dsp:txXfrm>
        <a:off x="2965846" y="0"/>
        <a:ext cx="1977231" cy="1123950"/>
      </dsp:txXfrm>
    </dsp:sp>
    <dsp:sp modelId="{2DBCC5F9-AF6A-4F13-8DC1-C264E73740BC}">
      <dsp:nvSpPr>
        <dsp:cNvPr id="0" name=""/>
        <dsp:cNvSpPr/>
      </dsp:nvSpPr>
      <dsp:spPr>
        <a:xfrm>
          <a:off x="1977231" y="1123950"/>
          <a:ext cx="3954462" cy="1123950"/>
        </a:xfrm>
        <a:prstGeom prst="trapezoid">
          <a:avLst>
            <a:gd name="adj" fmla="val 87959"/>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3200" b="0" i="0" u="none" strike="noStrike" kern="1200" cap="none" normalizeH="0" baseline="0" smtClean="0">
              <a:ln>
                <a:noFill/>
              </a:ln>
              <a:solidFill>
                <a:schemeClr val="tx1"/>
              </a:solidFill>
              <a:effectLst/>
              <a:latin typeface="Arial" charset="0"/>
              <a:cs typeface="Arial" charset="0"/>
            </a:rPr>
            <a:t>filosofia</a:t>
          </a:r>
        </a:p>
      </dsp:txBody>
      <dsp:txXfrm>
        <a:off x="2669262" y="1123950"/>
        <a:ext cx="2570400" cy="1123950"/>
      </dsp:txXfrm>
    </dsp:sp>
    <dsp:sp modelId="{96EB5D3E-293B-4333-9231-89DAEACE13D7}">
      <dsp:nvSpPr>
        <dsp:cNvPr id="0" name=""/>
        <dsp:cNvSpPr/>
      </dsp:nvSpPr>
      <dsp:spPr>
        <a:xfrm>
          <a:off x="988615" y="2247900"/>
          <a:ext cx="5931693" cy="1123950"/>
        </a:xfrm>
        <a:prstGeom prst="trapezoid">
          <a:avLst>
            <a:gd name="adj" fmla="val 87959"/>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3200" b="0" i="0" u="none" strike="noStrike" kern="1200" cap="none" normalizeH="0" baseline="0" smtClean="0">
              <a:ln>
                <a:noFill/>
              </a:ln>
              <a:solidFill>
                <a:schemeClr val="tx1"/>
              </a:solidFill>
              <a:effectLst/>
              <a:latin typeface="Arial" charset="0"/>
              <a:cs typeface="Arial" charset="0"/>
            </a:rPr>
            <a:t>Arti liberali (praticate dagli uomini liberi)</a:t>
          </a:r>
        </a:p>
      </dsp:txBody>
      <dsp:txXfrm>
        <a:off x="2026662" y="2247900"/>
        <a:ext cx="3855600" cy="1123950"/>
      </dsp:txXfrm>
    </dsp:sp>
    <dsp:sp modelId="{A9CE3A83-952A-45D6-80FD-E1F8BB39E064}">
      <dsp:nvSpPr>
        <dsp:cNvPr id="0" name=""/>
        <dsp:cNvSpPr/>
      </dsp:nvSpPr>
      <dsp:spPr>
        <a:xfrm>
          <a:off x="0" y="3371850"/>
          <a:ext cx="7908925" cy="1123950"/>
        </a:xfrm>
        <a:prstGeom prst="trapezoid">
          <a:avLst>
            <a:gd name="adj" fmla="val 87959"/>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3200" b="0" i="0" u="none" strike="noStrike" kern="1200" cap="none" normalizeH="0" baseline="0" smtClean="0">
              <a:ln>
                <a:noFill/>
              </a:ln>
              <a:solidFill>
                <a:schemeClr val="tx1"/>
              </a:solidFill>
              <a:effectLst/>
              <a:latin typeface="Arial" charset="0"/>
              <a:cs typeface="Arial" charset="0"/>
            </a:rPr>
            <a:t>Arti meccaniche (o manuali)</a:t>
          </a:r>
        </a:p>
      </dsp:txBody>
      <dsp:txXfrm>
        <a:off x="1384061" y="3371850"/>
        <a:ext cx="5140801" cy="1123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D0EDF-61B3-4F00-B657-90009A0DE3B8}">
      <dsp:nvSpPr>
        <dsp:cNvPr id="0" name=""/>
        <dsp:cNvSpPr/>
      </dsp:nvSpPr>
      <dsp:spPr>
        <a:xfrm>
          <a:off x="3954462" y="2005114"/>
          <a:ext cx="2797811" cy="485570"/>
        </a:xfrm>
        <a:custGeom>
          <a:avLst/>
          <a:gdLst/>
          <a:ahLst/>
          <a:cxnLst/>
          <a:rect l="0" t="0" r="0" b="0"/>
          <a:pathLst>
            <a:path>
              <a:moveTo>
                <a:pt x="0" y="0"/>
              </a:moveTo>
              <a:lnTo>
                <a:pt x="0" y="242785"/>
              </a:lnTo>
              <a:lnTo>
                <a:pt x="2797811" y="242785"/>
              </a:lnTo>
              <a:lnTo>
                <a:pt x="2797811" y="48557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90218EBE-314F-4745-B426-31F08980A1D8}">
      <dsp:nvSpPr>
        <dsp:cNvPr id="0" name=""/>
        <dsp:cNvSpPr/>
      </dsp:nvSpPr>
      <dsp:spPr>
        <a:xfrm>
          <a:off x="3908742" y="2005114"/>
          <a:ext cx="91440" cy="485570"/>
        </a:xfrm>
        <a:custGeom>
          <a:avLst/>
          <a:gdLst/>
          <a:ahLst/>
          <a:cxnLst/>
          <a:rect l="0" t="0" r="0" b="0"/>
          <a:pathLst>
            <a:path>
              <a:moveTo>
                <a:pt x="45720" y="0"/>
              </a:moveTo>
              <a:lnTo>
                <a:pt x="45720" y="48557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5799C5FE-48C6-4108-AB50-8104F7289DB6}">
      <dsp:nvSpPr>
        <dsp:cNvPr id="0" name=""/>
        <dsp:cNvSpPr/>
      </dsp:nvSpPr>
      <dsp:spPr>
        <a:xfrm>
          <a:off x="1156651" y="2005114"/>
          <a:ext cx="2797811" cy="485570"/>
        </a:xfrm>
        <a:custGeom>
          <a:avLst/>
          <a:gdLst/>
          <a:ahLst/>
          <a:cxnLst/>
          <a:rect l="0" t="0" r="0" b="0"/>
          <a:pathLst>
            <a:path>
              <a:moveTo>
                <a:pt x="2797811" y="0"/>
              </a:moveTo>
              <a:lnTo>
                <a:pt x="2797811" y="242785"/>
              </a:lnTo>
              <a:lnTo>
                <a:pt x="0" y="242785"/>
              </a:lnTo>
              <a:lnTo>
                <a:pt x="0" y="48557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E4403CD8-A765-4FC0-A183-EDF700916DFD}">
      <dsp:nvSpPr>
        <dsp:cNvPr id="0" name=""/>
        <dsp:cNvSpPr/>
      </dsp:nvSpPr>
      <dsp:spPr>
        <a:xfrm>
          <a:off x="2798342" y="848994"/>
          <a:ext cx="2312240" cy="1156120"/>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600" b="0" i="0" u="none" strike="noStrike" kern="1200" cap="none" normalizeH="0" baseline="0" smtClean="0">
              <a:ln>
                <a:noFill/>
              </a:ln>
              <a:solidFill>
                <a:schemeClr val="tx1"/>
              </a:solidFill>
              <a:effectLst/>
              <a:latin typeface="Arial" charset="0"/>
              <a:cs typeface="Arial" charset="0"/>
            </a:rPr>
            <a:t>ARTI DEL TRIVIO</a:t>
          </a:r>
        </a:p>
      </dsp:txBody>
      <dsp:txXfrm>
        <a:off x="2798342" y="848994"/>
        <a:ext cx="2312240" cy="1156120"/>
      </dsp:txXfrm>
    </dsp:sp>
    <dsp:sp modelId="{6D894DC2-603F-47BD-AEF5-BF9E7F8986DE}">
      <dsp:nvSpPr>
        <dsp:cNvPr id="0" name=""/>
        <dsp:cNvSpPr/>
      </dsp:nvSpPr>
      <dsp:spPr>
        <a:xfrm>
          <a:off x="530" y="2490685"/>
          <a:ext cx="2312240" cy="1156120"/>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600" b="0" i="0" u="none" strike="noStrike" kern="1200" cap="none" normalizeH="0" baseline="0" smtClean="0">
              <a:ln>
                <a:noFill/>
              </a:ln>
              <a:solidFill>
                <a:schemeClr val="tx1"/>
              </a:solidFill>
              <a:effectLst/>
              <a:latin typeface="Arial" charset="0"/>
              <a:cs typeface="Arial" charset="0"/>
            </a:rPr>
            <a:t>GRAMMATICA</a:t>
          </a:r>
        </a:p>
      </dsp:txBody>
      <dsp:txXfrm>
        <a:off x="530" y="2490685"/>
        <a:ext cx="2312240" cy="1156120"/>
      </dsp:txXfrm>
    </dsp:sp>
    <dsp:sp modelId="{D92152D2-01A5-4556-A830-B23ECE554063}">
      <dsp:nvSpPr>
        <dsp:cNvPr id="0" name=""/>
        <dsp:cNvSpPr/>
      </dsp:nvSpPr>
      <dsp:spPr>
        <a:xfrm>
          <a:off x="2798342" y="2490685"/>
          <a:ext cx="2312240" cy="1156120"/>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600" b="0" i="0" u="none" strike="noStrike" kern="1200" cap="none" normalizeH="0" baseline="0" smtClean="0">
              <a:ln>
                <a:noFill/>
              </a:ln>
              <a:solidFill>
                <a:schemeClr val="tx1"/>
              </a:solidFill>
              <a:effectLst/>
              <a:latin typeface="Arial" charset="0"/>
              <a:cs typeface="Arial" charset="0"/>
            </a:rPr>
            <a:t>RETORICA</a:t>
          </a:r>
        </a:p>
      </dsp:txBody>
      <dsp:txXfrm>
        <a:off x="2798342" y="2490685"/>
        <a:ext cx="2312240" cy="1156120"/>
      </dsp:txXfrm>
    </dsp:sp>
    <dsp:sp modelId="{38B1D8C2-F957-4F44-B9E5-4FBC0015F0DD}">
      <dsp:nvSpPr>
        <dsp:cNvPr id="0" name=""/>
        <dsp:cNvSpPr/>
      </dsp:nvSpPr>
      <dsp:spPr>
        <a:xfrm>
          <a:off x="5596153" y="2490685"/>
          <a:ext cx="2312240" cy="1156120"/>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600" b="0" i="0" u="none" strike="noStrike" kern="1200" cap="none" normalizeH="0" baseline="0" smtClean="0">
              <a:ln>
                <a:noFill/>
              </a:ln>
              <a:solidFill>
                <a:schemeClr val="tx1"/>
              </a:solidFill>
              <a:effectLst/>
              <a:latin typeface="Arial" charset="0"/>
              <a:cs typeface="Arial" charset="0"/>
            </a:rPr>
            <a:t>DIALETTICA</a:t>
          </a:r>
        </a:p>
      </dsp:txBody>
      <dsp:txXfrm>
        <a:off x="5596153" y="2490685"/>
        <a:ext cx="2312240" cy="1156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BB6303-D8A5-4F6B-8301-2BE5424DA29A}">
      <dsp:nvSpPr>
        <dsp:cNvPr id="0" name=""/>
        <dsp:cNvSpPr/>
      </dsp:nvSpPr>
      <dsp:spPr>
        <a:xfrm>
          <a:off x="3954462" y="2068725"/>
          <a:ext cx="3097159" cy="358349"/>
        </a:xfrm>
        <a:custGeom>
          <a:avLst/>
          <a:gdLst/>
          <a:ahLst/>
          <a:cxnLst/>
          <a:rect l="0" t="0" r="0" b="0"/>
          <a:pathLst>
            <a:path>
              <a:moveTo>
                <a:pt x="0" y="0"/>
              </a:moveTo>
              <a:lnTo>
                <a:pt x="0" y="179174"/>
              </a:lnTo>
              <a:lnTo>
                <a:pt x="3097159" y="179174"/>
              </a:lnTo>
              <a:lnTo>
                <a:pt x="3097159" y="358349"/>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0E16FFAF-58AE-4E8C-922D-12D24AB20F9C}">
      <dsp:nvSpPr>
        <dsp:cNvPr id="0" name=""/>
        <dsp:cNvSpPr/>
      </dsp:nvSpPr>
      <dsp:spPr>
        <a:xfrm>
          <a:off x="3954462" y="2068725"/>
          <a:ext cx="1032386" cy="358349"/>
        </a:xfrm>
        <a:custGeom>
          <a:avLst/>
          <a:gdLst/>
          <a:ahLst/>
          <a:cxnLst/>
          <a:rect l="0" t="0" r="0" b="0"/>
          <a:pathLst>
            <a:path>
              <a:moveTo>
                <a:pt x="0" y="0"/>
              </a:moveTo>
              <a:lnTo>
                <a:pt x="0" y="179174"/>
              </a:lnTo>
              <a:lnTo>
                <a:pt x="1032386" y="179174"/>
              </a:lnTo>
              <a:lnTo>
                <a:pt x="1032386" y="358349"/>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B8CF31F8-A17D-4891-8A11-E89471C7ADC5}">
      <dsp:nvSpPr>
        <dsp:cNvPr id="0" name=""/>
        <dsp:cNvSpPr/>
      </dsp:nvSpPr>
      <dsp:spPr>
        <a:xfrm>
          <a:off x="2922076" y="2068725"/>
          <a:ext cx="1032386" cy="358349"/>
        </a:xfrm>
        <a:custGeom>
          <a:avLst/>
          <a:gdLst/>
          <a:ahLst/>
          <a:cxnLst/>
          <a:rect l="0" t="0" r="0" b="0"/>
          <a:pathLst>
            <a:path>
              <a:moveTo>
                <a:pt x="1032386" y="0"/>
              </a:moveTo>
              <a:lnTo>
                <a:pt x="1032386" y="179174"/>
              </a:lnTo>
              <a:lnTo>
                <a:pt x="0" y="179174"/>
              </a:lnTo>
              <a:lnTo>
                <a:pt x="0" y="358349"/>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32F8535D-A34B-477F-9516-FAD78AEEFBFA}">
      <dsp:nvSpPr>
        <dsp:cNvPr id="0" name=""/>
        <dsp:cNvSpPr/>
      </dsp:nvSpPr>
      <dsp:spPr>
        <a:xfrm>
          <a:off x="857303" y="2068725"/>
          <a:ext cx="3097159" cy="358349"/>
        </a:xfrm>
        <a:custGeom>
          <a:avLst/>
          <a:gdLst/>
          <a:ahLst/>
          <a:cxnLst/>
          <a:rect l="0" t="0" r="0" b="0"/>
          <a:pathLst>
            <a:path>
              <a:moveTo>
                <a:pt x="3097159" y="0"/>
              </a:moveTo>
              <a:lnTo>
                <a:pt x="3097159" y="179174"/>
              </a:lnTo>
              <a:lnTo>
                <a:pt x="0" y="179174"/>
              </a:lnTo>
              <a:lnTo>
                <a:pt x="0" y="358349"/>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175CDB07-F7B7-41E3-A1C4-DBF637FA749F}">
      <dsp:nvSpPr>
        <dsp:cNvPr id="0" name=""/>
        <dsp:cNvSpPr/>
      </dsp:nvSpPr>
      <dsp:spPr>
        <a:xfrm>
          <a:off x="3101250" y="1215513"/>
          <a:ext cx="1706423" cy="853211"/>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900" b="0" i="0" u="none" strike="noStrike" kern="1200" cap="none" normalizeH="0" baseline="0" smtClean="0">
              <a:ln>
                <a:noFill/>
              </a:ln>
              <a:solidFill>
                <a:schemeClr val="tx1"/>
              </a:solidFill>
              <a:effectLst/>
              <a:latin typeface="Arial" charset="0"/>
              <a:cs typeface="Arial" charset="0"/>
            </a:rPr>
            <a:t>ARTI DEL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900" b="0" i="0" u="none" strike="noStrike" kern="1200" cap="none" normalizeH="0" baseline="0" smtClean="0">
              <a:ln>
                <a:noFill/>
              </a:ln>
              <a:solidFill>
                <a:schemeClr val="tx1"/>
              </a:solidFill>
              <a:effectLst/>
              <a:latin typeface="Arial" charset="0"/>
              <a:cs typeface="Arial" charset="0"/>
            </a:rPr>
            <a:t>QUADRIVIO</a:t>
          </a:r>
        </a:p>
      </dsp:txBody>
      <dsp:txXfrm>
        <a:off x="3101250" y="1215513"/>
        <a:ext cx="1706423" cy="853211"/>
      </dsp:txXfrm>
    </dsp:sp>
    <dsp:sp modelId="{C6E4C4CD-E691-429D-8FEA-F4BDFDF6D634}">
      <dsp:nvSpPr>
        <dsp:cNvPr id="0" name=""/>
        <dsp:cNvSpPr/>
      </dsp:nvSpPr>
      <dsp:spPr>
        <a:xfrm>
          <a:off x="4091" y="2427074"/>
          <a:ext cx="1706423" cy="853211"/>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900" b="0" i="0" u="none" strike="noStrike" kern="1200" cap="none" normalizeH="0" baseline="0" smtClean="0">
              <a:ln>
                <a:noFill/>
              </a:ln>
              <a:solidFill>
                <a:schemeClr val="tx1"/>
              </a:solidFill>
              <a:effectLst/>
              <a:latin typeface="Arial" charset="0"/>
              <a:cs typeface="Arial" charset="0"/>
            </a:rPr>
            <a:t>ARITMETICA</a:t>
          </a:r>
        </a:p>
      </dsp:txBody>
      <dsp:txXfrm>
        <a:off x="4091" y="2427074"/>
        <a:ext cx="1706423" cy="853211"/>
      </dsp:txXfrm>
    </dsp:sp>
    <dsp:sp modelId="{A713D538-0147-4F58-A727-EA97FC833A19}">
      <dsp:nvSpPr>
        <dsp:cNvPr id="0" name=""/>
        <dsp:cNvSpPr/>
      </dsp:nvSpPr>
      <dsp:spPr>
        <a:xfrm>
          <a:off x="2068864" y="2427074"/>
          <a:ext cx="1706423" cy="853211"/>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900" b="0" i="0" u="none" strike="noStrike" kern="1200" cap="none" normalizeH="0" baseline="0" smtClean="0">
              <a:ln>
                <a:noFill/>
              </a:ln>
              <a:solidFill>
                <a:schemeClr val="tx1"/>
              </a:solidFill>
              <a:effectLst/>
              <a:latin typeface="Arial" charset="0"/>
              <a:cs typeface="Arial" charset="0"/>
            </a:rPr>
            <a:t>GEOMETRIA</a:t>
          </a:r>
        </a:p>
      </dsp:txBody>
      <dsp:txXfrm>
        <a:off x="2068864" y="2427074"/>
        <a:ext cx="1706423" cy="853211"/>
      </dsp:txXfrm>
    </dsp:sp>
    <dsp:sp modelId="{976CE9D6-1538-4A88-A877-D767E10B1270}">
      <dsp:nvSpPr>
        <dsp:cNvPr id="0" name=""/>
        <dsp:cNvSpPr/>
      </dsp:nvSpPr>
      <dsp:spPr>
        <a:xfrm>
          <a:off x="4133637" y="2427074"/>
          <a:ext cx="1706423" cy="853211"/>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900" b="0" i="0" u="none" strike="noStrike" kern="1200" cap="none" normalizeH="0" baseline="0" smtClean="0">
              <a:ln>
                <a:noFill/>
              </a:ln>
              <a:solidFill>
                <a:schemeClr val="tx1"/>
              </a:solidFill>
              <a:effectLst/>
              <a:latin typeface="Arial" charset="0"/>
              <a:cs typeface="Arial" charset="0"/>
            </a:rPr>
            <a:t>MUSICA</a:t>
          </a:r>
        </a:p>
      </dsp:txBody>
      <dsp:txXfrm>
        <a:off x="4133637" y="2427074"/>
        <a:ext cx="1706423" cy="853211"/>
      </dsp:txXfrm>
    </dsp:sp>
    <dsp:sp modelId="{AD2DDA44-17C5-45EE-A239-A96D16C51776}">
      <dsp:nvSpPr>
        <dsp:cNvPr id="0" name=""/>
        <dsp:cNvSpPr/>
      </dsp:nvSpPr>
      <dsp:spPr>
        <a:xfrm>
          <a:off x="6198409" y="2427074"/>
          <a:ext cx="1706423" cy="853211"/>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900" b="0" i="0" u="none" strike="noStrike" kern="1200" cap="none" normalizeH="0" baseline="0" smtClean="0">
              <a:ln>
                <a:noFill/>
              </a:ln>
              <a:solidFill>
                <a:schemeClr val="tx1"/>
              </a:solidFill>
              <a:effectLst/>
              <a:latin typeface="Arial" charset="0"/>
              <a:cs typeface="Arial" charset="0"/>
            </a:rPr>
            <a:t>ASTRONOMIA</a:t>
          </a:r>
        </a:p>
      </dsp:txBody>
      <dsp:txXfrm>
        <a:off x="6198409" y="2427074"/>
        <a:ext cx="1706423" cy="853211"/>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2B912FC6-ED03-4624-9D3A-5D0C4E98816E}" type="datetimeFigureOut">
              <a:rPr lang="it-IT" smtClean="0"/>
              <a:pPr/>
              <a:t>05/10/2018</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ACA83A5-BFE4-4027-838B-C5D1636685A0}"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B912FC6-ED03-4624-9D3A-5D0C4E98816E}" type="datetimeFigureOut">
              <a:rPr lang="it-IT" smtClean="0"/>
              <a:pPr/>
              <a:t>05/10/2018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CA83A5-BFE4-4027-838B-C5D1636685A0}"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EACA83A5-BFE4-4027-838B-C5D1636685A0}"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B912FC6-ED03-4624-9D3A-5D0C4E98816E}" type="datetimeFigureOut">
              <a:rPr lang="it-IT" smtClean="0"/>
              <a:pPr/>
              <a:t>05/10/2018</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43000"/>
          </a:xfrm>
        </p:spPr>
        <p:txBody>
          <a:bodyPr/>
          <a:lstStyle/>
          <a:p>
            <a:r>
              <a:rPr lang="it-IT" smtClean="0"/>
              <a:t>Fare clic per modificare lo stile del titolo</a:t>
            </a:r>
            <a:endParaRPr lang="it-IT"/>
          </a:p>
        </p:txBody>
      </p:sp>
      <p:sp>
        <p:nvSpPr>
          <p:cNvPr id="3" name="Segnaposto SmartArt 2"/>
          <p:cNvSpPr>
            <a:spLocks noGrp="1"/>
          </p:cNvSpPr>
          <p:nvPr>
            <p:ph type="dgm" idx="1"/>
          </p:nvPr>
        </p:nvSpPr>
        <p:spPr>
          <a:xfrm>
            <a:off x="457200" y="1600200"/>
            <a:ext cx="8229600" cy="4530725"/>
          </a:xfrm>
        </p:spPr>
        <p:txBody>
          <a:bodyPr/>
          <a:lstStyle/>
          <a:p>
            <a:endParaRPr lang="it-IT"/>
          </a:p>
        </p:txBody>
      </p:sp>
      <p:sp>
        <p:nvSpPr>
          <p:cNvPr id="4" name="Segnaposto data 3"/>
          <p:cNvSpPr>
            <a:spLocks noGrp="1"/>
          </p:cNvSpPr>
          <p:nvPr>
            <p:ph type="dt" sz="half" idx="10"/>
          </p:nvPr>
        </p:nvSpPr>
        <p:spPr>
          <a:xfrm>
            <a:off x="457200" y="6248400"/>
            <a:ext cx="2133600" cy="457200"/>
          </a:xfrm>
        </p:spPr>
        <p:txBody>
          <a:bodyPr/>
          <a:lstStyle>
            <a:lvl1pPr>
              <a:defRPr/>
            </a:lvl1pPr>
          </a:lstStyle>
          <a:p>
            <a:endParaRPr lang="it-IT"/>
          </a:p>
        </p:txBody>
      </p:sp>
      <p:sp>
        <p:nvSpPr>
          <p:cNvPr id="5" name="Segnaposto piè di pagina 4"/>
          <p:cNvSpPr>
            <a:spLocks noGrp="1"/>
          </p:cNvSpPr>
          <p:nvPr>
            <p:ph type="ftr" sz="quarter" idx="11"/>
          </p:nvPr>
        </p:nvSpPr>
        <p:spPr>
          <a:xfrm>
            <a:off x="3124200" y="6248400"/>
            <a:ext cx="2895600" cy="457200"/>
          </a:xfrm>
        </p:spPr>
        <p:txBody>
          <a:bodyPr/>
          <a:lstStyle>
            <a:lvl1pPr>
              <a:defRPr/>
            </a:lvl1pPr>
          </a:lstStyle>
          <a:p>
            <a:endParaRPr lang="it-IT"/>
          </a:p>
        </p:txBody>
      </p:sp>
      <p:sp>
        <p:nvSpPr>
          <p:cNvPr id="6" name="Segnaposto numero diapositiva 5"/>
          <p:cNvSpPr>
            <a:spLocks noGrp="1"/>
          </p:cNvSpPr>
          <p:nvPr>
            <p:ph type="sldNum" sz="quarter" idx="12"/>
          </p:nvPr>
        </p:nvSpPr>
        <p:spPr>
          <a:xfrm>
            <a:off x="6553200" y="6248400"/>
            <a:ext cx="2133600" cy="457200"/>
          </a:xfrm>
        </p:spPr>
        <p:txBody>
          <a:bodyPr/>
          <a:lstStyle>
            <a:lvl1pPr>
              <a:defRPr/>
            </a:lvl1pPr>
          </a:lstStyle>
          <a:p>
            <a:fld id="{0DDC70F0-854B-481C-816B-82897E469881}" type="slidenum">
              <a:rPr lang="it-IT"/>
              <a:pPr/>
              <a:t>‹N›</a:t>
            </a:fld>
            <a:endParaRPr lang="it-IT"/>
          </a:p>
        </p:txBody>
      </p:sp>
    </p:spTree>
    <p:extLst>
      <p:ext uri="{BB962C8B-B14F-4D97-AF65-F5344CB8AC3E}">
        <p14:creationId xmlns:p14="http://schemas.microsoft.com/office/powerpoint/2010/main" val="2268074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2B912FC6-ED03-4624-9D3A-5D0C4E98816E}" type="datetimeFigureOut">
              <a:rPr lang="it-IT" smtClean="0"/>
              <a:pPr/>
              <a:t>05/10/2018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EACA83A5-BFE4-4027-838B-C5D1636685A0}"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2B912FC6-ED03-4624-9D3A-5D0C4E98816E}" type="datetimeFigureOut">
              <a:rPr lang="it-IT" smtClean="0"/>
              <a:pPr/>
              <a:t>05/10/2018</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ACA83A5-BFE4-4027-838B-C5D1636685A0}"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2B912FC6-ED03-4624-9D3A-5D0C4E98816E}" type="datetimeFigureOut">
              <a:rPr lang="it-IT" smtClean="0"/>
              <a:pPr/>
              <a:t>05/10/2018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CA83A5-BFE4-4027-838B-C5D1636685A0}"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2B912FC6-ED03-4624-9D3A-5D0C4E98816E}" type="datetimeFigureOut">
              <a:rPr lang="it-IT" smtClean="0"/>
              <a:pPr/>
              <a:t>05/10/2018</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EACA83A5-BFE4-4027-838B-C5D1636685A0}"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2B912FC6-ED03-4624-9D3A-5D0C4E98816E}" type="datetimeFigureOut">
              <a:rPr lang="it-IT" smtClean="0"/>
              <a:pPr/>
              <a:t>05/10/2018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EACA83A5-BFE4-4027-838B-C5D1636685A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2B912FC6-ED03-4624-9D3A-5D0C4E98816E}" type="datetimeFigureOut">
              <a:rPr lang="it-IT" smtClean="0"/>
              <a:pPr/>
              <a:t>05/10/2018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ACA83A5-BFE4-4027-838B-C5D1636685A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ACA83A5-BFE4-4027-838B-C5D1636685A0}"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2B912FC6-ED03-4624-9D3A-5D0C4E98816E}" type="datetimeFigureOut">
              <a:rPr lang="it-IT" smtClean="0"/>
              <a:pPr/>
              <a:t>05/10/2018</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EACA83A5-BFE4-4027-838B-C5D1636685A0}"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2B912FC6-ED03-4624-9D3A-5D0C4E98816E}" type="datetimeFigureOut">
              <a:rPr lang="it-IT" smtClean="0"/>
              <a:pPr/>
              <a:t>05/10/2018</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B912FC6-ED03-4624-9D3A-5D0C4E98816E}" type="datetimeFigureOut">
              <a:rPr lang="it-IT" smtClean="0"/>
              <a:pPr/>
              <a:t>05/10/2018</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ACA83A5-BFE4-4027-838B-C5D1636685A0}"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endParaRPr lang="it-IT"/>
          </a:p>
        </p:txBody>
      </p:sp>
      <p:sp>
        <p:nvSpPr>
          <p:cNvPr id="2" name="Titolo 1"/>
          <p:cNvSpPr>
            <a:spLocks noGrp="1"/>
          </p:cNvSpPr>
          <p:nvPr>
            <p:ph type="ctrTitle"/>
          </p:nvPr>
        </p:nvSpPr>
        <p:spPr/>
        <p:txBody>
          <a:bodyPr>
            <a:normAutofit/>
          </a:bodyPr>
          <a:lstStyle/>
          <a:p>
            <a:r>
              <a:rPr lang="it-IT" sz="2800" b="1" dirty="0" smtClean="0"/>
              <a:t>CULTURA NOTARILE, CULTURA CITTADINA, FONTI NARRATIVE</a:t>
            </a:r>
            <a:endParaRPr lang="it-IT" sz="2800" b="1" dirty="0"/>
          </a:p>
        </p:txBody>
      </p:sp>
    </p:spTree>
    <p:extLst>
      <p:ext uri="{BB962C8B-B14F-4D97-AF65-F5344CB8AC3E}">
        <p14:creationId xmlns:p14="http://schemas.microsoft.com/office/powerpoint/2010/main" val="2917744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a:xfrm>
            <a:off x="685800" y="457200"/>
            <a:ext cx="7772400" cy="762000"/>
          </a:xfrm>
          <a:ln>
            <a:solidFill>
              <a:schemeClr val="tx1"/>
            </a:solidFill>
            <a:miter lim="800000"/>
            <a:headEnd/>
            <a:tailEnd/>
          </a:ln>
        </p:spPr>
        <p:txBody>
          <a:bodyPr/>
          <a:lstStyle/>
          <a:p>
            <a:pPr lvl="1" algn="l" rtl="0">
              <a:spcBef>
                <a:spcPct val="0"/>
              </a:spcBef>
              <a:defRPr/>
            </a:pPr>
            <a:r>
              <a:rPr lang="it-IT" b="1" dirty="0">
                <a:solidFill>
                  <a:srgbClr val="FF0000"/>
                </a:solidFill>
              </a:rPr>
              <a:t>Importanza del “regime” podestarile</a:t>
            </a:r>
            <a:r>
              <a:rPr lang="it-IT" dirty="0">
                <a:solidFill>
                  <a:srgbClr val="FF0000"/>
                </a:solidFill>
              </a:rPr>
              <a:t>:</a:t>
            </a:r>
            <a:br>
              <a:rPr lang="it-IT" dirty="0">
                <a:solidFill>
                  <a:srgbClr val="FF0000"/>
                </a:solidFill>
              </a:rPr>
            </a:br>
            <a:endParaRPr lang="en-GB" sz="2000" b="1" dirty="0" smtClean="0">
              <a:solidFill>
                <a:srgbClr val="FF0000"/>
              </a:solidFill>
              <a:latin typeface="Verdana" pitchFamily="34" charset="0"/>
            </a:endParaRPr>
          </a:p>
        </p:txBody>
      </p:sp>
      <p:sp>
        <p:nvSpPr>
          <p:cNvPr id="6146" name="Segnaposto numero diapositiva 5"/>
          <p:cNvSpPr>
            <a:spLocks noGrp="1"/>
          </p:cNvSpPr>
          <p:nvPr>
            <p:ph type="sldNum" sz="quarter" idx="12"/>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B76DE40B-1308-424F-BBB0-139A9F6A9CEC}" type="slidenum">
              <a:rPr lang="it-IT" sz="1400"/>
              <a:pPr eaLnBrk="1" hangingPunct="1"/>
              <a:t>10</a:t>
            </a:fld>
            <a:endParaRPr lang="it-IT" sz="1400"/>
          </a:p>
        </p:txBody>
      </p:sp>
      <p:sp>
        <p:nvSpPr>
          <p:cNvPr id="6148" name="Rectangle 3"/>
          <p:cNvSpPr>
            <a:spLocks noGrp="1" noChangeArrowheads="1"/>
          </p:cNvSpPr>
          <p:nvPr>
            <p:ph sz="quarter" idx="1"/>
          </p:nvPr>
        </p:nvSpPr>
        <p:spPr>
          <a:xfrm>
            <a:off x="685800" y="1600200"/>
            <a:ext cx="7772400" cy="4800600"/>
          </a:xfrm>
        </p:spPr>
        <p:txBody>
          <a:bodyPr>
            <a:normAutofit fontScale="92500" lnSpcReduction="20000"/>
          </a:bodyPr>
          <a:lstStyle/>
          <a:p>
            <a:pPr lvl="2" eaLnBrk="1" hangingPunct="1">
              <a:lnSpc>
                <a:spcPct val="90000"/>
              </a:lnSpc>
              <a:buClr>
                <a:schemeClr val="tx1"/>
              </a:buClr>
              <a:buFontTx/>
              <a:buChar char="­"/>
            </a:pPr>
            <a:endParaRPr lang="it-IT" sz="1800" dirty="0" smtClean="0"/>
          </a:p>
          <a:p>
            <a:pPr lvl="2" eaLnBrk="1" hangingPunct="1">
              <a:lnSpc>
                <a:spcPct val="90000"/>
              </a:lnSpc>
              <a:spcBef>
                <a:spcPts val="1200"/>
              </a:spcBef>
              <a:buClr>
                <a:schemeClr val="tx1"/>
              </a:buClr>
              <a:buSzTx/>
              <a:buFont typeface="Wingdings" pitchFamily="2" charset="2"/>
              <a:buChar char="§"/>
            </a:pPr>
            <a:r>
              <a:rPr lang="it-IT" sz="1800" dirty="0" smtClean="0"/>
              <a:t>E’ nel regime podestarile che la «nuova» cultura letteraria e retorica trova il suo spazio vitale e manifesta la maggiore utilità </a:t>
            </a:r>
          </a:p>
          <a:p>
            <a:pPr lvl="2" eaLnBrk="1" hangingPunct="1">
              <a:lnSpc>
                <a:spcPct val="90000"/>
              </a:lnSpc>
              <a:spcBef>
                <a:spcPts val="1200"/>
              </a:spcBef>
              <a:buClr>
                <a:schemeClr val="tx1"/>
              </a:buClr>
              <a:buSzTx/>
              <a:buFont typeface="Wingdings" pitchFamily="2" charset="2"/>
              <a:buChar char="§"/>
            </a:pPr>
            <a:endParaRPr lang="it-IT" sz="1800" dirty="0"/>
          </a:p>
          <a:p>
            <a:pPr lvl="2" eaLnBrk="1" hangingPunct="1">
              <a:lnSpc>
                <a:spcPct val="90000"/>
              </a:lnSpc>
              <a:spcBef>
                <a:spcPts val="1200"/>
              </a:spcBef>
              <a:buClr>
                <a:schemeClr val="tx1"/>
              </a:buClr>
              <a:buSzTx/>
              <a:buFont typeface="Wingdings" pitchFamily="2" charset="2"/>
              <a:buChar char="§"/>
            </a:pPr>
            <a:r>
              <a:rPr lang="it-IT" sz="1800" dirty="0" smtClean="0"/>
              <a:t>Chi sono i podestà:</a:t>
            </a:r>
          </a:p>
          <a:p>
            <a:pPr lvl="2" eaLnBrk="1" hangingPunct="1">
              <a:lnSpc>
                <a:spcPct val="90000"/>
              </a:lnSpc>
              <a:spcBef>
                <a:spcPts val="1200"/>
              </a:spcBef>
              <a:buClr>
                <a:schemeClr val="tx1"/>
              </a:buClr>
              <a:buSzTx/>
              <a:buFont typeface="Wingdings" pitchFamily="2" charset="2"/>
              <a:buChar char="§"/>
            </a:pPr>
            <a:r>
              <a:rPr lang="it-IT" sz="1800" dirty="0" smtClean="0"/>
              <a:t>Il regime podestarile è basato inizialmente su rettori locali e poi </a:t>
            </a:r>
            <a:r>
              <a:rPr lang="it-IT" sz="1800" u="sng" dirty="0" smtClean="0"/>
              <a:t>itineranti</a:t>
            </a:r>
            <a:r>
              <a:rPr lang="it-IT" sz="1800" dirty="0" smtClean="0"/>
              <a:t>, con uno sviluppo che si assesta definitivamente tra la fine del sec. XII e gli anni ’20 del ’200</a:t>
            </a:r>
          </a:p>
          <a:p>
            <a:pPr lvl="2" eaLnBrk="1" hangingPunct="1">
              <a:lnSpc>
                <a:spcPct val="90000"/>
              </a:lnSpc>
              <a:spcBef>
                <a:spcPts val="1200"/>
              </a:spcBef>
              <a:buClr>
                <a:schemeClr val="tx1"/>
              </a:buClr>
              <a:buSzTx/>
              <a:buFont typeface="Wingdings" pitchFamily="2" charset="2"/>
              <a:buChar char="§"/>
            </a:pPr>
            <a:r>
              <a:rPr lang="it-IT" sz="1800" dirty="0" smtClean="0"/>
              <a:t>personale politico sempre più specializzato, con curie di giudici e notai</a:t>
            </a:r>
          </a:p>
          <a:p>
            <a:pPr lvl="2" eaLnBrk="1" hangingPunct="1">
              <a:lnSpc>
                <a:spcPct val="90000"/>
              </a:lnSpc>
              <a:spcBef>
                <a:spcPts val="1200"/>
              </a:spcBef>
              <a:buClr>
                <a:schemeClr val="tx1"/>
              </a:buClr>
              <a:buSzTx/>
              <a:buFont typeface="Wingdings" pitchFamily="2" charset="2"/>
              <a:buChar char="§"/>
            </a:pPr>
            <a:r>
              <a:rPr lang="it-IT" sz="1800" dirty="0" smtClean="0">
                <a:sym typeface="Wingdings" pitchFamily="2" charset="2"/>
              </a:rPr>
              <a:t>funzioni principali: giurisdizione civile e criminale, politica estera, comando militare</a:t>
            </a:r>
            <a:endParaRPr lang="it-IT" sz="1800" dirty="0" smtClean="0"/>
          </a:p>
          <a:p>
            <a:pPr lvl="2" eaLnBrk="1" hangingPunct="1">
              <a:lnSpc>
                <a:spcPct val="90000"/>
              </a:lnSpc>
              <a:spcBef>
                <a:spcPts val="1200"/>
              </a:spcBef>
              <a:buClr>
                <a:schemeClr val="tx1"/>
              </a:buClr>
              <a:buSzTx/>
              <a:buFont typeface="Wingdings" pitchFamily="2" charset="2"/>
              <a:buChar char="§"/>
            </a:pPr>
            <a:r>
              <a:rPr lang="it-IT" sz="1800" dirty="0" smtClean="0"/>
              <a:t>strumento di alleanze </a:t>
            </a:r>
            <a:r>
              <a:rPr lang="it-IT" sz="1800" dirty="0" err="1" smtClean="0"/>
              <a:t>intercittadine</a:t>
            </a:r>
            <a:endParaRPr lang="it-IT" sz="1800" dirty="0" smtClean="0"/>
          </a:p>
          <a:p>
            <a:pPr lvl="2" eaLnBrk="1" hangingPunct="1">
              <a:lnSpc>
                <a:spcPct val="90000"/>
              </a:lnSpc>
              <a:spcBef>
                <a:spcPts val="1200"/>
              </a:spcBef>
              <a:buClr>
                <a:schemeClr val="tx1"/>
              </a:buClr>
              <a:buSzTx/>
              <a:buFont typeface="Wingdings" pitchFamily="2" charset="2"/>
              <a:buChar char="§"/>
            </a:pPr>
            <a:r>
              <a:rPr lang="it-IT" sz="1800" dirty="0" smtClean="0"/>
              <a:t>redazione </a:t>
            </a:r>
            <a:r>
              <a:rPr lang="it-IT" sz="1800" u="sng" dirty="0" smtClean="0"/>
              <a:t>scritta</a:t>
            </a:r>
            <a:r>
              <a:rPr lang="it-IT" sz="1800" dirty="0" smtClean="0"/>
              <a:t> degli Statuti</a:t>
            </a:r>
          </a:p>
          <a:p>
            <a:pPr lvl="2" eaLnBrk="1" hangingPunct="1">
              <a:lnSpc>
                <a:spcPct val="90000"/>
              </a:lnSpc>
              <a:spcBef>
                <a:spcPts val="1200"/>
              </a:spcBef>
              <a:buClr>
                <a:schemeClr val="tx1"/>
              </a:buClr>
              <a:buSzTx/>
              <a:buFont typeface="Wingdings" pitchFamily="2" charset="2"/>
              <a:buChar char="§"/>
            </a:pPr>
            <a:r>
              <a:rPr lang="it-IT" sz="1800" dirty="0" smtClean="0"/>
              <a:t>diffusione di una cultura di matrice giuridica (anche per notai) e retorica, sull’esempio della tradizione classica e in particolare ciceroniana (manuali </a:t>
            </a:r>
            <a:r>
              <a:rPr lang="it-IT" sz="1800" i="1" dirty="0" smtClean="0"/>
              <a:t>de </a:t>
            </a:r>
            <a:r>
              <a:rPr lang="it-IT" sz="1800" i="1" dirty="0" err="1" smtClean="0"/>
              <a:t>regimine</a:t>
            </a:r>
            <a:r>
              <a:rPr lang="it-IT" sz="1800" i="1" dirty="0" smtClean="0"/>
              <a:t> </a:t>
            </a:r>
            <a:r>
              <a:rPr lang="it-IT" sz="1800" i="1" dirty="0" err="1" smtClean="0"/>
              <a:t>civitatis</a:t>
            </a:r>
            <a:r>
              <a:rPr lang="it-IT" sz="1800" dirty="0" smtClean="0"/>
              <a:t> e manuali di Retorica-</a:t>
            </a:r>
            <a:r>
              <a:rPr lang="it-IT" sz="1800" i="1" dirty="0" smtClean="0"/>
              <a:t>Ars Dictandi</a:t>
            </a:r>
            <a:r>
              <a:rPr lang="it-IT" sz="1800" dirty="0" smtClean="0"/>
              <a:t>)</a:t>
            </a:r>
            <a:endParaRPr lang="en-GB" sz="1800" dirty="0" smtClean="0"/>
          </a:p>
        </p:txBody>
      </p:sp>
    </p:spTree>
    <p:extLst>
      <p:ext uri="{BB962C8B-B14F-4D97-AF65-F5344CB8AC3E}">
        <p14:creationId xmlns:p14="http://schemas.microsoft.com/office/powerpoint/2010/main" val="991988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685800" y="457200"/>
            <a:ext cx="7772400" cy="379512"/>
          </a:xfrm>
          <a:ln>
            <a:solidFill>
              <a:schemeClr val="tx1"/>
            </a:solidFill>
            <a:miter lim="800000"/>
            <a:headEnd/>
            <a:tailEnd/>
          </a:ln>
        </p:spPr>
        <p:txBody>
          <a:bodyPr>
            <a:normAutofit fontScale="90000"/>
          </a:bodyPr>
          <a:lstStyle/>
          <a:p>
            <a:pPr algn="l" eaLnBrk="1" hangingPunct="1">
              <a:defRPr/>
            </a:pPr>
            <a:r>
              <a:rPr lang="en-GB" sz="2000" b="1" dirty="0" err="1" smtClean="0">
                <a:solidFill>
                  <a:srgbClr val="FF0000"/>
                </a:solidFill>
                <a:latin typeface="Verdana" pitchFamily="34" charset="0"/>
              </a:rPr>
              <a:t>Dalla</a:t>
            </a:r>
            <a:r>
              <a:rPr lang="en-GB" sz="2000" b="1" dirty="0" smtClean="0">
                <a:solidFill>
                  <a:srgbClr val="FF0000"/>
                </a:solidFill>
                <a:latin typeface="Verdana" pitchFamily="34" charset="0"/>
              </a:rPr>
              <a:t> </a:t>
            </a:r>
            <a:r>
              <a:rPr lang="en-GB" sz="2000" b="1" dirty="0" err="1" smtClean="0">
                <a:solidFill>
                  <a:srgbClr val="FF0000"/>
                </a:solidFill>
                <a:latin typeface="Verdana" pitchFamily="34" charset="0"/>
              </a:rPr>
              <a:t>retorica</a:t>
            </a:r>
            <a:r>
              <a:rPr lang="en-GB" sz="2000" b="1" dirty="0" smtClean="0">
                <a:solidFill>
                  <a:srgbClr val="FF0000"/>
                </a:solidFill>
                <a:latin typeface="Verdana" pitchFamily="34" charset="0"/>
              </a:rPr>
              <a:t> </a:t>
            </a:r>
            <a:r>
              <a:rPr lang="en-GB" sz="2000" b="1" dirty="0" err="1" smtClean="0">
                <a:solidFill>
                  <a:srgbClr val="FF0000"/>
                </a:solidFill>
                <a:latin typeface="Verdana" pitchFamily="34" charset="0"/>
              </a:rPr>
              <a:t>alla</a:t>
            </a:r>
            <a:r>
              <a:rPr lang="en-GB" sz="2000" b="1" dirty="0" smtClean="0">
                <a:solidFill>
                  <a:srgbClr val="FF0000"/>
                </a:solidFill>
                <a:latin typeface="Verdana" pitchFamily="34" charset="0"/>
              </a:rPr>
              <a:t> </a:t>
            </a:r>
            <a:r>
              <a:rPr lang="en-GB" sz="2000" b="1" dirty="0" err="1" smtClean="0">
                <a:solidFill>
                  <a:srgbClr val="FF0000"/>
                </a:solidFill>
                <a:latin typeface="Verdana" pitchFamily="34" charset="0"/>
              </a:rPr>
              <a:t>politica</a:t>
            </a:r>
            <a:endParaRPr lang="en-GB" sz="2000" b="1" dirty="0" smtClean="0">
              <a:solidFill>
                <a:srgbClr val="FF0000"/>
              </a:solidFill>
              <a:latin typeface="Verdana" pitchFamily="34" charset="0"/>
            </a:endParaRPr>
          </a:p>
        </p:txBody>
      </p:sp>
      <p:sp>
        <p:nvSpPr>
          <p:cNvPr id="7170" name="Segnaposto numero diapositiva 5"/>
          <p:cNvSpPr>
            <a:spLocks noGrp="1"/>
          </p:cNvSpPr>
          <p:nvPr>
            <p:ph type="sldNum" sz="quarter" idx="12"/>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F601E94A-CA5C-4969-8C1E-71AE9EC4C2DD}" type="slidenum">
              <a:rPr lang="it-IT" sz="1400"/>
              <a:pPr eaLnBrk="1" hangingPunct="1"/>
              <a:t>11</a:t>
            </a:fld>
            <a:endParaRPr lang="it-IT" sz="1400"/>
          </a:p>
        </p:txBody>
      </p:sp>
      <p:sp>
        <p:nvSpPr>
          <p:cNvPr id="7172" name="Rectangle 3"/>
          <p:cNvSpPr>
            <a:spLocks noGrp="1" noChangeArrowheads="1"/>
          </p:cNvSpPr>
          <p:nvPr>
            <p:ph sz="quarter" idx="1"/>
          </p:nvPr>
        </p:nvSpPr>
        <p:spPr>
          <a:xfrm>
            <a:off x="685800" y="1905000"/>
            <a:ext cx="7772400" cy="3886200"/>
          </a:xfrm>
        </p:spPr>
        <p:txBody>
          <a:bodyPr/>
          <a:lstStyle/>
          <a:p>
            <a:pPr lvl="1" eaLnBrk="1" hangingPunct="1">
              <a:lnSpc>
                <a:spcPct val="90000"/>
              </a:lnSpc>
              <a:buSzTx/>
              <a:buFont typeface="Wingdings" pitchFamily="2" charset="2"/>
              <a:buChar char="Ø"/>
            </a:pPr>
            <a:r>
              <a:rPr lang="it-IT" sz="1800" dirty="0" smtClean="0"/>
              <a:t>Manuali </a:t>
            </a:r>
            <a:r>
              <a:rPr lang="it-IT" sz="1800" i="1" dirty="0" smtClean="0"/>
              <a:t>de </a:t>
            </a:r>
            <a:r>
              <a:rPr lang="it-IT" sz="1800" i="1" dirty="0" err="1" smtClean="0"/>
              <a:t>regimine</a:t>
            </a:r>
            <a:r>
              <a:rPr lang="it-IT" sz="1800" i="1" dirty="0" smtClean="0"/>
              <a:t> </a:t>
            </a:r>
            <a:r>
              <a:rPr lang="it-IT" sz="1800" i="1" dirty="0" err="1" smtClean="0"/>
              <a:t>civitatis</a:t>
            </a:r>
            <a:r>
              <a:rPr lang="it-IT" sz="1800" dirty="0" smtClean="0"/>
              <a:t>:</a:t>
            </a:r>
          </a:p>
          <a:p>
            <a:pPr lvl="2" eaLnBrk="1" hangingPunct="1">
              <a:lnSpc>
                <a:spcPct val="90000"/>
              </a:lnSpc>
              <a:buClr>
                <a:schemeClr val="tx1"/>
              </a:buClr>
              <a:buFontTx/>
              <a:buNone/>
            </a:pPr>
            <a:endParaRPr lang="it-IT" sz="800" dirty="0" smtClean="0"/>
          </a:p>
          <a:p>
            <a:pPr lvl="2" eaLnBrk="1" hangingPunct="1">
              <a:lnSpc>
                <a:spcPct val="90000"/>
              </a:lnSpc>
              <a:spcBef>
                <a:spcPts val="1200"/>
              </a:spcBef>
              <a:buClr>
                <a:schemeClr val="tx1"/>
              </a:buClr>
              <a:buSzTx/>
              <a:buFont typeface="Wingdings" pitchFamily="2" charset="2"/>
              <a:buChar char="§"/>
            </a:pPr>
            <a:r>
              <a:rPr lang="it-IT" sz="1800" i="1" dirty="0" err="1" smtClean="0"/>
              <a:t>Oculus</a:t>
            </a:r>
            <a:r>
              <a:rPr lang="it-IT" sz="1800" i="1" dirty="0" smtClean="0"/>
              <a:t> </a:t>
            </a:r>
            <a:r>
              <a:rPr lang="it-IT" sz="1800" i="1" dirty="0" err="1" smtClean="0"/>
              <a:t>pastoralis</a:t>
            </a:r>
            <a:r>
              <a:rPr lang="it-IT" sz="1800" i="1" dirty="0" smtClean="0"/>
              <a:t>, </a:t>
            </a:r>
            <a:r>
              <a:rPr lang="it-IT" sz="1800" i="1" dirty="0" err="1" smtClean="0"/>
              <a:t>sive</a:t>
            </a:r>
            <a:r>
              <a:rPr lang="it-IT" sz="1800" i="1" dirty="0" smtClean="0"/>
              <a:t> </a:t>
            </a:r>
            <a:r>
              <a:rPr lang="it-IT" sz="1800" i="1" dirty="0" err="1" smtClean="0"/>
              <a:t>Libellum</a:t>
            </a:r>
            <a:r>
              <a:rPr lang="it-IT" sz="1800" i="1" dirty="0" smtClean="0"/>
              <a:t> </a:t>
            </a:r>
            <a:r>
              <a:rPr lang="it-IT" sz="1800" i="1" dirty="0" err="1" smtClean="0"/>
              <a:t>erudiens</a:t>
            </a:r>
            <a:r>
              <a:rPr lang="it-IT" sz="1800" i="1" dirty="0" smtClean="0"/>
              <a:t> </a:t>
            </a:r>
            <a:r>
              <a:rPr lang="it-IT" sz="1800" i="1" dirty="0" err="1" smtClean="0"/>
              <a:t>futurum</a:t>
            </a:r>
            <a:r>
              <a:rPr lang="it-IT" sz="1800" i="1" dirty="0" smtClean="0"/>
              <a:t> </a:t>
            </a:r>
            <a:r>
              <a:rPr lang="it-IT" sz="1800" i="1" dirty="0" err="1" smtClean="0"/>
              <a:t>rectorem</a:t>
            </a:r>
            <a:r>
              <a:rPr lang="it-IT" sz="1800" i="1" dirty="0" smtClean="0"/>
              <a:t> </a:t>
            </a:r>
            <a:r>
              <a:rPr lang="it-IT" sz="1800" i="1" dirty="0" err="1" smtClean="0"/>
              <a:t>populorum</a:t>
            </a:r>
            <a:r>
              <a:rPr lang="it-IT" sz="1800" i="1" dirty="0" smtClean="0"/>
              <a:t> </a:t>
            </a:r>
            <a:r>
              <a:rPr lang="it-IT" sz="1800" i="1" dirty="0" err="1" smtClean="0"/>
              <a:t>anonymo</a:t>
            </a:r>
            <a:r>
              <a:rPr lang="it-IT" sz="1800" i="1" dirty="0" smtClean="0"/>
              <a:t> </a:t>
            </a:r>
            <a:r>
              <a:rPr lang="it-IT" sz="1800" i="1" dirty="0" err="1" smtClean="0"/>
              <a:t>auctore</a:t>
            </a:r>
            <a:r>
              <a:rPr lang="it-IT" sz="1800" b="1" dirty="0" smtClean="0"/>
              <a:t>: </a:t>
            </a:r>
            <a:r>
              <a:rPr lang="it-IT" sz="1800" dirty="0" smtClean="0"/>
              <a:t>raccolta di discorsi per podestà, forse risalente agli anni ’20 del 200 e </a:t>
            </a:r>
            <a:r>
              <a:rPr lang="it-IT" sz="1800" dirty="0" err="1" smtClean="0"/>
              <a:t>aalttribuibile</a:t>
            </a:r>
            <a:r>
              <a:rPr lang="it-IT" sz="1800" dirty="0" smtClean="0"/>
              <a:t> a </a:t>
            </a:r>
            <a:r>
              <a:rPr lang="it-IT" sz="1800" dirty="0" err="1" smtClean="0"/>
              <a:t>Boncompagno</a:t>
            </a:r>
            <a:r>
              <a:rPr lang="it-IT" sz="1800" dirty="0" smtClean="0"/>
              <a:t> da Signa, maestro di </a:t>
            </a:r>
            <a:r>
              <a:rPr lang="it-IT" sz="1800" i="1" dirty="0" smtClean="0"/>
              <a:t>ars </a:t>
            </a:r>
            <a:r>
              <a:rPr lang="it-IT" sz="1800" i="1" dirty="0" err="1" smtClean="0"/>
              <a:t>dictaminis</a:t>
            </a:r>
            <a:r>
              <a:rPr lang="it-IT" sz="1800" dirty="0" smtClean="0"/>
              <a:t> </a:t>
            </a:r>
          </a:p>
          <a:p>
            <a:pPr lvl="2" eaLnBrk="1" hangingPunct="1">
              <a:lnSpc>
                <a:spcPct val="90000"/>
              </a:lnSpc>
              <a:spcBef>
                <a:spcPts val="1200"/>
              </a:spcBef>
              <a:buClr>
                <a:schemeClr val="tx1"/>
              </a:buClr>
              <a:buSzTx/>
              <a:buFont typeface="Wingdings" pitchFamily="2" charset="2"/>
              <a:buChar char="§"/>
            </a:pPr>
            <a:r>
              <a:rPr lang="it-IT" sz="1800" i="1" dirty="0" smtClean="0"/>
              <a:t>De </a:t>
            </a:r>
            <a:r>
              <a:rPr lang="it-IT" sz="1800" i="1" dirty="0" err="1" smtClean="0"/>
              <a:t>regimine</a:t>
            </a:r>
            <a:r>
              <a:rPr lang="it-IT" sz="1800" i="1" dirty="0" smtClean="0"/>
              <a:t> et </a:t>
            </a:r>
            <a:r>
              <a:rPr lang="it-IT" sz="1800" i="1" dirty="0" err="1" smtClean="0"/>
              <a:t>sapientia</a:t>
            </a:r>
            <a:r>
              <a:rPr lang="it-IT" sz="1800" i="1" dirty="0" smtClean="0"/>
              <a:t> </a:t>
            </a:r>
            <a:r>
              <a:rPr lang="it-IT" sz="1800" i="1" dirty="0" err="1" smtClean="0"/>
              <a:t>potestatis</a:t>
            </a:r>
            <a:r>
              <a:rPr lang="it-IT" sz="1800" dirty="0" smtClean="0"/>
              <a:t>: poemetto terminato nel 1245 dal giudice </a:t>
            </a:r>
            <a:r>
              <a:rPr lang="it-IT" sz="1800" dirty="0" err="1" smtClean="0"/>
              <a:t>Orfino</a:t>
            </a:r>
            <a:r>
              <a:rPr lang="it-IT" sz="1800" dirty="0" smtClean="0"/>
              <a:t> da Lodi </a:t>
            </a:r>
          </a:p>
          <a:p>
            <a:pPr lvl="2" eaLnBrk="1" hangingPunct="1">
              <a:lnSpc>
                <a:spcPct val="90000"/>
              </a:lnSpc>
              <a:spcBef>
                <a:spcPts val="1200"/>
              </a:spcBef>
              <a:buClr>
                <a:schemeClr val="tx1"/>
              </a:buClr>
              <a:buSzTx/>
              <a:buFont typeface="Wingdings" pitchFamily="2" charset="2"/>
              <a:buChar char="§"/>
            </a:pPr>
            <a:r>
              <a:rPr lang="it-IT" sz="1800" i="1" dirty="0" smtClean="0"/>
              <a:t>Liber de </a:t>
            </a:r>
            <a:r>
              <a:rPr lang="it-IT" sz="1800" i="1" dirty="0" err="1" smtClean="0"/>
              <a:t>regimine</a:t>
            </a:r>
            <a:r>
              <a:rPr lang="it-IT" sz="1800" i="1" dirty="0" smtClean="0"/>
              <a:t> </a:t>
            </a:r>
            <a:r>
              <a:rPr lang="it-IT" sz="1800" i="1" dirty="0" err="1" smtClean="0"/>
              <a:t>civitatum</a:t>
            </a:r>
            <a:r>
              <a:rPr lang="it-IT" sz="1800" dirty="0" smtClean="0"/>
              <a:t>: opera composta circa nel 1260 dal giudice Giovanni da Viterbo</a:t>
            </a:r>
          </a:p>
          <a:p>
            <a:pPr lvl="2" eaLnBrk="1" hangingPunct="1">
              <a:lnSpc>
                <a:spcPct val="90000"/>
              </a:lnSpc>
              <a:spcBef>
                <a:spcPts val="1200"/>
              </a:spcBef>
              <a:buClr>
                <a:schemeClr val="tx1"/>
              </a:buClr>
              <a:buSzTx/>
              <a:buFont typeface="Wingdings" pitchFamily="2" charset="2"/>
              <a:buChar char="§"/>
            </a:pPr>
            <a:r>
              <a:rPr lang="it-IT" sz="1800" dirty="0" smtClean="0"/>
              <a:t>Brunetto Latini, </a:t>
            </a:r>
            <a:r>
              <a:rPr lang="it-IT" sz="1800" i="1" dirty="0" err="1" smtClean="0"/>
              <a:t>Tresor</a:t>
            </a:r>
            <a:r>
              <a:rPr lang="it-IT" sz="1800" dirty="0" smtClean="0"/>
              <a:t>, l. III (composto tra 1260 e 1266)</a:t>
            </a:r>
          </a:p>
          <a:p>
            <a:pPr lvl="2" eaLnBrk="1" hangingPunct="1">
              <a:lnSpc>
                <a:spcPct val="90000"/>
              </a:lnSpc>
              <a:spcBef>
                <a:spcPts val="1200"/>
              </a:spcBef>
              <a:buClr>
                <a:schemeClr val="tx1"/>
              </a:buClr>
              <a:buSzTx/>
              <a:buFont typeface="Wingdings" pitchFamily="2" charset="2"/>
              <a:buChar char="§"/>
            </a:pPr>
            <a:r>
              <a:rPr lang="it-IT" sz="1800" dirty="0" smtClean="0"/>
              <a:t>Paolino Minorita,</a:t>
            </a:r>
            <a:r>
              <a:rPr lang="it-IT" sz="1800" i="1" dirty="0" smtClean="0"/>
              <a:t> De </a:t>
            </a:r>
            <a:r>
              <a:rPr lang="it-IT" sz="1800" i="1" dirty="0" err="1" smtClean="0"/>
              <a:t>regimine</a:t>
            </a:r>
            <a:r>
              <a:rPr lang="it-IT" sz="1800" i="1" dirty="0" smtClean="0"/>
              <a:t> </a:t>
            </a:r>
            <a:r>
              <a:rPr lang="it-IT" sz="1800" i="1" dirty="0" err="1" smtClean="0"/>
              <a:t>rectoris</a:t>
            </a:r>
            <a:r>
              <a:rPr lang="it-IT" sz="1800" dirty="0" smtClean="0"/>
              <a:t> (1314)</a:t>
            </a:r>
            <a:endParaRPr lang="en-GB" sz="1600" b="1" dirty="0" smtClean="0"/>
          </a:p>
        </p:txBody>
      </p:sp>
    </p:spTree>
    <p:extLst>
      <p:ext uri="{BB962C8B-B14F-4D97-AF65-F5344CB8AC3E}">
        <p14:creationId xmlns:p14="http://schemas.microsoft.com/office/powerpoint/2010/main" val="2720433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a:xfrm>
            <a:off x="685800" y="457200"/>
            <a:ext cx="7772400" cy="451520"/>
          </a:xfrm>
          <a:ln>
            <a:solidFill>
              <a:schemeClr val="tx1"/>
            </a:solidFill>
            <a:miter lim="800000"/>
            <a:headEnd/>
            <a:tailEnd/>
          </a:ln>
        </p:spPr>
        <p:txBody>
          <a:bodyPr/>
          <a:lstStyle/>
          <a:p>
            <a:pPr algn="l" eaLnBrk="1" hangingPunct="1">
              <a:defRPr/>
            </a:pPr>
            <a:r>
              <a:rPr lang="it-IT" sz="2000" b="1" dirty="0" smtClean="0">
                <a:solidFill>
                  <a:srgbClr val="FF0000"/>
                </a:solidFill>
                <a:latin typeface="Verdana" pitchFamily="34" charset="0"/>
              </a:rPr>
              <a:t>Cultura retorica</a:t>
            </a:r>
            <a:endParaRPr lang="en-GB" sz="2000" b="1" dirty="0" smtClean="0">
              <a:solidFill>
                <a:srgbClr val="FF0000"/>
              </a:solidFill>
              <a:latin typeface="Verdana" pitchFamily="34" charset="0"/>
            </a:endParaRPr>
          </a:p>
        </p:txBody>
      </p:sp>
      <p:sp>
        <p:nvSpPr>
          <p:cNvPr id="8194" name="Segnaposto numero diapositiva 5"/>
          <p:cNvSpPr>
            <a:spLocks noGrp="1"/>
          </p:cNvSpPr>
          <p:nvPr>
            <p:ph type="sldNum" sz="quarter" idx="12"/>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E9579BB7-B6D4-4D5B-ABEB-B07B2C500FF7}" type="slidenum">
              <a:rPr lang="it-IT" sz="1400"/>
              <a:pPr eaLnBrk="1" hangingPunct="1"/>
              <a:t>12</a:t>
            </a:fld>
            <a:endParaRPr lang="it-IT" sz="1400"/>
          </a:p>
        </p:txBody>
      </p:sp>
      <p:sp>
        <p:nvSpPr>
          <p:cNvPr id="8196" name="Rectangle 3"/>
          <p:cNvSpPr>
            <a:spLocks noGrp="1" noChangeArrowheads="1"/>
          </p:cNvSpPr>
          <p:nvPr>
            <p:ph sz="quarter" idx="1"/>
          </p:nvPr>
        </p:nvSpPr>
        <p:spPr>
          <a:xfrm>
            <a:off x="685800" y="1600200"/>
            <a:ext cx="7772400" cy="4800600"/>
          </a:xfrm>
        </p:spPr>
        <p:txBody>
          <a:bodyPr>
            <a:normAutofit fontScale="92500" lnSpcReduction="10000"/>
          </a:bodyPr>
          <a:lstStyle/>
          <a:p>
            <a:pPr marL="914400" lvl="1" indent="-457200" eaLnBrk="1" hangingPunct="1">
              <a:lnSpc>
                <a:spcPct val="90000"/>
              </a:lnSpc>
              <a:buSzTx/>
              <a:buFont typeface="Wingdings" pitchFamily="2" charset="2"/>
              <a:buChar char="Ø"/>
            </a:pPr>
            <a:r>
              <a:rPr lang="it-IT" sz="2000" dirty="0" smtClean="0"/>
              <a:t>Manuali di retorica:</a:t>
            </a:r>
          </a:p>
          <a:p>
            <a:pPr marL="1295400" lvl="2" indent="-381000" eaLnBrk="1" hangingPunct="1">
              <a:lnSpc>
                <a:spcPct val="90000"/>
              </a:lnSpc>
              <a:buClr>
                <a:schemeClr val="tx1"/>
              </a:buClr>
              <a:buFontTx/>
              <a:buNone/>
            </a:pPr>
            <a:endParaRPr lang="it-IT" sz="2000" dirty="0" smtClean="0"/>
          </a:p>
          <a:p>
            <a:pPr marL="1295400" lvl="2" indent="-381000" eaLnBrk="1" hangingPunct="1">
              <a:lnSpc>
                <a:spcPct val="90000"/>
              </a:lnSpc>
              <a:spcBef>
                <a:spcPts val="1200"/>
              </a:spcBef>
              <a:buClr>
                <a:schemeClr val="tx1"/>
              </a:buClr>
              <a:buSzTx/>
              <a:buFont typeface="Wingdings" pitchFamily="2" charset="2"/>
              <a:buNone/>
            </a:pPr>
            <a:r>
              <a:rPr lang="it-IT" sz="1800" dirty="0" err="1" smtClean="0"/>
              <a:t>Boncompagno</a:t>
            </a:r>
            <a:r>
              <a:rPr lang="it-IT" sz="1800" dirty="0" smtClean="0"/>
              <a:t> da Signa</a:t>
            </a:r>
            <a:r>
              <a:rPr lang="it-IT" sz="1800" i="1" dirty="0" smtClean="0"/>
              <a:t> </a:t>
            </a:r>
            <a:r>
              <a:rPr lang="it-IT" sz="1800" dirty="0" smtClean="0"/>
              <a:t>(nato a Signa, presso Firenze, tra 1165 e 1175 e maestro di grammatica e retorica a Bologna sino al 1218; appronta anche il Prologo alla </a:t>
            </a:r>
            <a:r>
              <a:rPr lang="it-IT" sz="1800" i="1" dirty="0" smtClean="0"/>
              <a:t>Summa </a:t>
            </a:r>
            <a:r>
              <a:rPr lang="it-IT" sz="1800" i="1" dirty="0" err="1" smtClean="0"/>
              <a:t>Codicis</a:t>
            </a:r>
            <a:r>
              <a:rPr lang="it-IT" sz="1800" dirty="0" smtClean="0"/>
              <a:t> di Azzone)</a:t>
            </a:r>
          </a:p>
          <a:p>
            <a:pPr marL="1295400" lvl="2" indent="-381000" eaLnBrk="1" hangingPunct="1">
              <a:lnSpc>
                <a:spcPct val="90000"/>
              </a:lnSpc>
              <a:spcBef>
                <a:spcPts val="1200"/>
              </a:spcBef>
              <a:buClr>
                <a:schemeClr val="tx1"/>
              </a:buClr>
              <a:buSzTx/>
              <a:buFont typeface="Wingdings" pitchFamily="2" charset="2"/>
              <a:buNone/>
            </a:pPr>
            <a:r>
              <a:rPr lang="it-IT" sz="1800" i="1" dirty="0" err="1" smtClean="0"/>
              <a:t>Cedrus</a:t>
            </a:r>
            <a:r>
              <a:rPr lang="it-IT" sz="1800" b="1" dirty="0" smtClean="0"/>
              <a:t> = </a:t>
            </a:r>
            <a:r>
              <a:rPr lang="it-IT" sz="1800" dirty="0" smtClean="0"/>
              <a:t>operetta composta nel 1201 in 6 libri ove </a:t>
            </a:r>
            <a:r>
              <a:rPr lang="it-IT" sz="1800" u="sng" dirty="0" smtClean="0"/>
              <a:t>dà informazioni generali sugli Statuti</a:t>
            </a:r>
            <a:r>
              <a:rPr lang="it-IT" sz="1800" dirty="0" smtClean="0"/>
              <a:t> </a:t>
            </a:r>
          </a:p>
          <a:p>
            <a:pPr marL="1295400" lvl="2" indent="-381000" eaLnBrk="1" hangingPunct="1">
              <a:lnSpc>
                <a:spcPct val="90000"/>
              </a:lnSpc>
              <a:spcBef>
                <a:spcPts val="1200"/>
              </a:spcBef>
              <a:buClr>
                <a:schemeClr val="tx1"/>
              </a:buClr>
              <a:buSzTx/>
              <a:buFont typeface="Wingdings" pitchFamily="2" charset="2"/>
              <a:buNone/>
            </a:pPr>
            <a:endParaRPr lang="it-IT" sz="1800" dirty="0" smtClean="0">
              <a:sym typeface="Wingdings" pitchFamily="2" charset="2"/>
            </a:endParaRPr>
          </a:p>
          <a:p>
            <a:pPr marL="1295400" lvl="2" indent="-381000" eaLnBrk="1" hangingPunct="1">
              <a:lnSpc>
                <a:spcPct val="90000"/>
              </a:lnSpc>
              <a:spcBef>
                <a:spcPts val="1200"/>
              </a:spcBef>
              <a:buClr>
                <a:schemeClr val="tx1"/>
              </a:buClr>
              <a:buSzTx/>
              <a:buFont typeface="Wingdings" pitchFamily="2" charset="2"/>
              <a:buNone/>
            </a:pPr>
            <a:r>
              <a:rPr lang="it-IT" sz="1800" dirty="0" smtClean="0">
                <a:sym typeface="Wingdings" pitchFamily="2" charset="2"/>
              </a:rPr>
              <a:t></a:t>
            </a:r>
            <a:r>
              <a:rPr lang="it-IT" sz="1800" dirty="0" smtClean="0"/>
              <a:t> viene scritta prima che i giuristi inizino a occuparsi di Statuti e ricorda che ogni città d’Italia già si era data uno Statuto, mentre non esistevano ancora quelli di Società d’Arti, d’Armi e degli Studenti</a:t>
            </a:r>
          </a:p>
          <a:p>
            <a:pPr marL="1295400" lvl="2" indent="-381000" eaLnBrk="1" hangingPunct="1">
              <a:lnSpc>
                <a:spcPct val="90000"/>
              </a:lnSpc>
              <a:spcBef>
                <a:spcPts val="1200"/>
              </a:spcBef>
              <a:buClr>
                <a:schemeClr val="tx1"/>
              </a:buClr>
              <a:buSzTx/>
              <a:buFont typeface="Wingdings" pitchFamily="2" charset="2"/>
              <a:buNone/>
            </a:pPr>
            <a:endParaRPr lang="it-IT" sz="1800" dirty="0" smtClean="0">
              <a:sym typeface="Wingdings" pitchFamily="2" charset="2"/>
            </a:endParaRPr>
          </a:p>
          <a:p>
            <a:pPr marL="1295400" lvl="2" indent="-381000" eaLnBrk="1" hangingPunct="1">
              <a:lnSpc>
                <a:spcPct val="90000"/>
              </a:lnSpc>
              <a:spcBef>
                <a:spcPts val="1200"/>
              </a:spcBef>
              <a:buClr>
                <a:schemeClr val="tx1"/>
              </a:buClr>
              <a:buSzTx/>
              <a:buFont typeface="Wingdings" pitchFamily="2" charset="2"/>
              <a:buNone/>
            </a:pPr>
            <a:r>
              <a:rPr lang="it-IT" sz="1800" dirty="0" smtClean="0">
                <a:sym typeface="Wingdings" pitchFamily="2" charset="2"/>
              </a:rPr>
              <a:t> anticipa le</a:t>
            </a:r>
            <a:r>
              <a:rPr lang="it-IT" sz="1800" dirty="0" smtClean="0"/>
              <a:t> riflessioni dei giuristi sull’interpretazione dello Statuto, sulla sua legittimazione quale deroga allo </a:t>
            </a:r>
            <a:r>
              <a:rPr lang="it-IT" sz="1800" i="1" dirty="0" err="1" smtClean="0"/>
              <a:t>ius</a:t>
            </a:r>
            <a:r>
              <a:rPr lang="it-IT" sz="1800" i="1" dirty="0" smtClean="0"/>
              <a:t> </a:t>
            </a:r>
            <a:r>
              <a:rPr lang="it-IT" sz="1800" i="1" dirty="0" err="1" smtClean="0"/>
              <a:t>commune</a:t>
            </a:r>
            <a:r>
              <a:rPr lang="it-IT" sz="1800" dirty="0" smtClean="0"/>
              <a:t>, e pure commenti e glosse di legisti a statuti cittadini      </a:t>
            </a:r>
            <a:endParaRPr lang="en-GB" sz="1600" b="1" dirty="0" smtClean="0"/>
          </a:p>
        </p:txBody>
      </p:sp>
    </p:spTree>
    <p:extLst>
      <p:ext uri="{BB962C8B-B14F-4D97-AF65-F5344CB8AC3E}">
        <p14:creationId xmlns:p14="http://schemas.microsoft.com/office/powerpoint/2010/main" val="1820706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a:xfrm>
            <a:off x="685800" y="457200"/>
            <a:ext cx="7772400" cy="451520"/>
          </a:xfrm>
          <a:ln>
            <a:solidFill>
              <a:schemeClr val="tx1"/>
            </a:solidFill>
            <a:miter lim="800000"/>
            <a:headEnd/>
            <a:tailEnd/>
          </a:ln>
        </p:spPr>
        <p:txBody>
          <a:bodyPr/>
          <a:lstStyle/>
          <a:p>
            <a:pPr algn="l" eaLnBrk="1" hangingPunct="1">
              <a:defRPr/>
            </a:pPr>
            <a:r>
              <a:rPr lang="it-IT" sz="2000" b="1" dirty="0" smtClean="0">
                <a:solidFill>
                  <a:srgbClr val="FF0000"/>
                </a:solidFill>
                <a:latin typeface="Verdana" pitchFamily="34" charset="0"/>
              </a:rPr>
              <a:t>Cultura retorica</a:t>
            </a:r>
            <a:endParaRPr lang="en-GB" sz="2000" b="1" dirty="0" smtClean="0">
              <a:solidFill>
                <a:srgbClr val="FF0000"/>
              </a:solidFill>
              <a:latin typeface="Verdana" pitchFamily="34" charset="0"/>
            </a:endParaRPr>
          </a:p>
        </p:txBody>
      </p:sp>
      <p:sp>
        <p:nvSpPr>
          <p:cNvPr id="9218" name="Segnaposto numero diapositiva 5"/>
          <p:cNvSpPr>
            <a:spLocks noGrp="1"/>
          </p:cNvSpPr>
          <p:nvPr>
            <p:ph type="sldNum" sz="quarter" idx="12"/>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955049F6-F2AA-4531-AE3C-1D801B175D86}" type="slidenum">
              <a:rPr lang="it-IT" sz="1400"/>
              <a:pPr eaLnBrk="1" hangingPunct="1"/>
              <a:t>13</a:t>
            </a:fld>
            <a:endParaRPr lang="it-IT" sz="1400"/>
          </a:p>
        </p:txBody>
      </p:sp>
      <p:sp>
        <p:nvSpPr>
          <p:cNvPr id="9220" name="Rectangle 3"/>
          <p:cNvSpPr>
            <a:spLocks noGrp="1" noChangeArrowheads="1"/>
          </p:cNvSpPr>
          <p:nvPr>
            <p:ph sz="quarter" idx="1"/>
          </p:nvPr>
        </p:nvSpPr>
        <p:spPr>
          <a:xfrm>
            <a:off x="685800" y="1600200"/>
            <a:ext cx="7772400" cy="4191000"/>
          </a:xfrm>
        </p:spPr>
        <p:txBody>
          <a:bodyPr>
            <a:normAutofit lnSpcReduction="10000"/>
          </a:bodyPr>
          <a:lstStyle/>
          <a:p>
            <a:pPr marL="914400" lvl="1" indent="-457200" eaLnBrk="1" hangingPunct="1">
              <a:buSzTx/>
              <a:buFont typeface="Wingdings" pitchFamily="2" charset="2"/>
              <a:buChar char="Ø"/>
            </a:pPr>
            <a:r>
              <a:rPr lang="it-IT" sz="2000" smtClean="0"/>
              <a:t>Manuali di retorica:</a:t>
            </a:r>
          </a:p>
          <a:p>
            <a:pPr marL="1295400" lvl="2" indent="-381000" eaLnBrk="1" hangingPunct="1">
              <a:buClr>
                <a:schemeClr val="tx1"/>
              </a:buClr>
              <a:buFontTx/>
              <a:buNone/>
            </a:pPr>
            <a:endParaRPr lang="it-IT" sz="900" smtClean="0"/>
          </a:p>
          <a:p>
            <a:pPr marL="1295400" lvl="2" indent="-381000" eaLnBrk="1" hangingPunct="1">
              <a:spcBef>
                <a:spcPts val="1200"/>
              </a:spcBef>
              <a:buClr>
                <a:schemeClr val="tx1"/>
              </a:buClr>
              <a:buSzTx/>
              <a:buFont typeface="Wingdings" pitchFamily="2" charset="2"/>
              <a:buNone/>
            </a:pPr>
            <a:r>
              <a:rPr lang="it-IT" sz="1800" i="1" smtClean="0"/>
              <a:t>Rethorica novissima</a:t>
            </a:r>
            <a:r>
              <a:rPr lang="it-IT" sz="1800" b="1" smtClean="0"/>
              <a:t> = </a:t>
            </a:r>
            <a:r>
              <a:rPr lang="it-IT" sz="1800" smtClean="0"/>
              <a:t>pubblicata in 1235 in 13 libri e scritta per studenti di diritto </a:t>
            </a:r>
            <a:r>
              <a:rPr lang="it-IT" sz="1800" smtClean="0">
                <a:sym typeface="Wingdings" pitchFamily="2" charset="2"/>
              </a:rPr>
              <a:t></a:t>
            </a:r>
            <a:r>
              <a:rPr lang="it-IT" sz="1800" smtClean="0"/>
              <a:t> è </a:t>
            </a:r>
            <a:r>
              <a:rPr lang="it-IT" sz="1800" u="sng" smtClean="0"/>
              <a:t>un manuale di istruzione retorica per avvocati</a:t>
            </a:r>
            <a:endParaRPr lang="it-IT" sz="1800" smtClean="0"/>
          </a:p>
          <a:p>
            <a:pPr marL="1295400" lvl="2" indent="-381000" eaLnBrk="1" hangingPunct="1">
              <a:spcBef>
                <a:spcPts val="1200"/>
              </a:spcBef>
              <a:buClr>
                <a:schemeClr val="tx1"/>
              </a:buClr>
              <a:buSzTx/>
              <a:buFont typeface="Wingdings" pitchFamily="2" charset="2"/>
              <a:buNone/>
            </a:pPr>
            <a:endParaRPr lang="it-IT" sz="1800" smtClean="0">
              <a:sym typeface="Wingdings" pitchFamily="2" charset="2"/>
            </a:endParaRPr>
          </a:p>
          <a:p>
            <a:pPr marL="1295400" lvl="2" indent="-381000" eaLnBrk="1" hangingPunct="1">
              <a:spcBef>
                <a:spcPts val="1200"/>
              </a:spcBef>
              <a:buClr>
                <a:schemeClr val="tx1"/>
              </a:buClr>
              <a:buSzTx/>
              <a:buFont typeface="Wingdings" pitchFamily="2" charset="2"/>
              <a:buNone/>
            </a:pPr>
            <a:r>
              <a:rPr lang="it-IT" sz="1800" smtClean="0">
                <a:sym typeface="Wingdings" pitchFamily="2" charset="2"/>
              </a:rPr>
              <a:t> </a:t>
            </a:r>
            <a:r>
              <a:rPr lang="it-IT" sz="1800" smtClean="0"/>
              <a:t>sostiene l’universalità del diritto romano e l’inconsistenza del diritto canonico senza quello civile </a:t>
            </a:r>
          </a:p>
          <a:p>
            <a:pPr marL="1295400" lvl="2" indent="-381000" eaLnBrk="1" hangingPunct="1">
              <a:spcBef>
                <a:spcPts val="1200"/>
              </a:spcBef>
              <a:buClr>
                <a:schemeClr val="tx1"/>
              </a:buClr>
              <a:buSzTx/>
              <a:buFont typeface="Wingdings" pitchFamily="2" charset="2"/>
              <a:buNone/>
            </a:pPr>
            <a:endParaRPr lang="it-IT" sz="1800" smtClean="0">
              <a:sym typeface="Wingdings" pitchFamily="2" charset="2"/>
            </a:endParaRPr>
          </a:p>
          <a:p>
            <a:pPr marL="1295400" lvl="2" indent="-381000" eaLnBrk="1" hangingPunct="1">
              <a:spcBef>
                <a:spcPts val="1200"/>
              </a:spcBef>
              <a:buClr>
                <a:schemeClr val="tx1"/>
              </a:buClr>
              <a:buSzTx/>
              <a:buFont typeface="Wingdings" pitchFamily="2" charset="2"/>
              <a:buNone/>
            </a:pPr>
            <a:r>
              <a:rPr lang="it-IT" sz="1800" smtClean="0">
                <a:sym typeface="Wingdings" pitchFamily="2" charset="2"/>
              </a:rPr>
              <a:t> </a:t>
            </a:r>
            <a:r>
              <a:rPr lang="it-IT" sz="1800" smtClean="0"/>
              <a:t>formula le norme degli Statuti, afferma la loro natura di legge particolare derogante al diritto comune e ne sostiene la validità fermo restando il mantenimento unitario e universale del diritto comune</a:t>
            </a:r>
            <a:endParaRPr lang="en-GB" sz="1800" b="1" smtClean="0"/>
          </a:p>
        </p:txBody>
      </p:sp>
    </p:spTree>
    <p:extLst>
      <p:ext uri="{BB962C8B-B14F-4D97-AF65-F5344CB8AC3E}">
        <p14:creationId xmlns:p14="http://schemas.microsoft.com/office/powerpoint/2010/main" val="1138026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dirty="0" smtClean="0"/>
              <a:t>.</a:t>
            </a:r>
            <a:endParaRPr lang="it-IT" dirty="0"/>
          </a:p>
        </p:txBody>
      </p:sp>
      <p:sp>
        <p:nvSpPr>
          <p:cNvPr id="3" name="Segnaposto contenuto 2"/>
          <p:cNvSpPr>
            <a:spLocks noGrp="1"/>
          </p:cNvSpPr>
          <p:nvPr>
            <p:ph sz="quarter" idx="1"/>
          </p:nvPr>
        </p:nvSpPr>
        <p:spPr/>
        <p:txBody>
          <a:bodyPr>
            <a:normAutofit/>
          </a:bodyPr>
          <a:lstStyle/>
          <a:p>
            <a:r>
              <a:rPr lang="fr-FR" i="1" dirty="0" smtClean="0"/>
              <a:t>Formation et culture des notaires (XIe-XIVe siècle</a:t>
            </a:r>
            <a:r>
              <a:rPr lang="fr-FR" dirty="0" smtClean="0"/>
              <a:t>), in </a:t>
            </a:r>
            <a:r>
              <a:rPr lang="fr-FR" i="1" dirty="0" smtClean="0"/>
              <a:t>Éducation et cultures en Italie (XIIe-XVe siècles)</a:t>
            </a:r>
            <a:r>
              <a:rPr lang="fr-FR" dirty="0" smtClean="0"/>
              <a:t>, a cura di I. </a:t>
            </a:r>
            <a:r>
              <a:rPr lang="fr-FR" dirty="0" err="1" smtClean="0"/>
              <a:t>Heullant</a:t>
            </a:r>
            <a:r>
              <a:rPr lang="fr-FR" dirty="0" smtClean="0"/>
              <a:t>-Donat, Paris 2000, pp. 297-324</a:t>
            </a:r>
          </a:p>
          <a:p>
            <a:r>
              <a:rPr lang="it-IT" i="1" dirty="0" smtClean="0"/>
              <a:t>La tradizione dell’esperienza storica</a:t>
            </a:r>
            <a:r>
              <a:rPr lang="it-IT" dirty="0" smtClean="0"/>
              <a:t>, Introduzione a R. W. </a:t>
            </a:r>
            <a:r>
              <a:rPr lang="it-IT" dirty="0" err="1" smtClean="0"/>
              <a:t>Southern</a:t>
            </a:r>
            <a:r>
              <a:rPr lang="it-IT" dirty="0" smtClean="0"/>
              <a:t>, </a:t>
            </a:r>
            <a:r>
              <a:rPr lang="it-IT" i="1" dirty="0" smtClean="0"/>
              <a:t>La tradizione della storiografia medievale</a:t>
            </a:r>
            <a:r>
              <a:rPr lang="it-IT" dirty="0" smtClean="0"/>
              <a:t>, a cura di M. </a:t>
            </a:r>
            <a:r>
              <a:rPr lang="it-IT" dirty="0" err="1" smtClean="0"/>
              <a:t>Zabbia</a:t>
            </a:r>
            <a:r>
              <a:rPr lang="it-IT" dirty="0" smtClean="0"/>
              <a:t>, Bologna 2002 (Istituto italiano per gli studi storici. Testi storici, filosofici, letterari, 11), pp. 9-33</a:t>
            </a:r>
            <a:endParaRPr lang="it-IT" dirty="0"/>
          </a:p>
        </p:txBody>
      </p:sp>
    </p:spTree>
    <p:extLst>
      <p:ext uri="{BB962C8B-B14F-4D97-AF65-F5344CB8AC3E}">
        <p14:creationId xmlns:p14="http://schemas.microsoft.com/office/powerpoint/2010/main" val="332355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2400" dirty="0" smtClean="0">
                <a:solidFill>
                  <a:srgbClr val="FF0000"/>
                </a:solidFill>
              </a:rPr>
              <a:t>Dalla retorica alla storiografia</a:t>
            </a:r>
            <a:endParaRPr lang="it-IT" sz="2400" dirty="0"/>
          </a:p>
        </p:txBody>
      </p:sp>
      <p:sp>
        <p:nvSpPr>
          <p:cNvPr id="3" name="Segnaposto contenuto 2"/>
          <p:cNvSpPr>
            <a:spLocks noGrp="1"/>
          </p:cNvSpPr>
          <p:nvPr>
            <p:ph sz="quarter" idx="1"/>
          </p:nvPr>
        </p:nvSpPr>
        <p:spPr>
          <a:xfrm>
            <a:off x="457200" y="2132856"/>
            <a:ext cx="8229600" cy="3993307"/>
          </a:xfrm>
        </p:spPr>
        <p:txBody>
          <a:bodyPr/>
          <a:lstStyle/>
          <a:p>
            <a:r>
              <a:rPr lang="it-IT" dirty="0" smtClean="0"/>
              <a:t>Problema di forme espressive, di modelli letterari</a:t>
            </a:r>
          </a:p>
          <a:p>
            <a:pPr>
              <a:buNone/>
            </a:pPr>
            <a:r>
              <a:rPr lang="it-IT" dirty="0" smtClean="0"/>
              <a:t> (un aspetto fortemente trascurato dalla riflessione storica)</a:t>
            </a:r>
          </a:p>
          <a:p>
            <a:pPr>
              <a:buNone/>
            </a:pPr>
            <a:r>
              <a:rPr lang="it-IT" dirty="0" smtClean="0"/>
              <a:t>Dal “modello annalistico” (singoli </a:t>
            </a:r>
            <a:r>
              <a:rPr lang="it-IT" dirty="0" err="1" smtClean="0"/>
              <a:t>notamenti</a:t>
            </a:r>
            <a:r>
              <a:rPr lang="it-IT" dirty="0" smtClean="0"/>
              <a:t> per ciascun anno, privi di connessioni, poveri di “retorica”)….</a:t>
            </a:r>
          </a:p>
          <a:p>
            <a:pPr>
              <a:buNone/>
            </a:pPr>
            <a:r>
              <a:rPr lang="it-IT" dirty="0" smtClean="0"/>
              <a:t>…. alla “scrittura della storia” (</a:t>
            </a:r>
            <a:r>
              <a:rPr lang="it-IT" i="1" dirty="0" smtClean="0"/>
              <a:t>opus </a:t>
            </a:r>
            <a:r>
              <a:rPr lang="it-IT" i="1" dirty="0" err="1" smtClean="0"/>
              <a:t>rethorice</a:t>
            </a:r>
            <a:r>
              <a:rPr lang="it-IT" i="1" dirty="0" smtClean="0"/>
              <a:t> </a:t>
            </a:r>
            <a:r>
              <a:rPr lang="it-IT" i="1" dirty="0" err="1" smtClean="0"/>
              <a:t>maximum</a:t>
            </a:r>
            <a:r>
              <a:rPr lang="it-IT" dirty="0" smtClean="0"/>
              <a:t>) </a:t>
            </a:r>
            <a:endParaRPr lang="it-IT" dirty="0"/>
          </a:p>
        </p:txBody>
      </p:sp>
    </p:spTree>
    <p:extLst>
      <p:ext uri="{BB962C8B-B14F-4D97-AF65-F5344CB8AC3E}">
        <p14:creationId xmlns:p14="http://schemas.microsoft.com/office/powerpoint/2010/main" val="3514575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a:bodyPr>
          <a:lstStyle/>
          <a:p>
            <a:r>
              <a:rPr lang="it-IT" sz="2400" dirty="0" smtClean="0"/>
              <a:t>Fonti </a:t>
            </a:r>
            <a:r>
              <a:rPr lang="it-IT" sz="2400" dirty="0" err="1" smtClean="0"/>
              <a:t>cronistiche</a:t>
            </a:r>
            <a:r>
              <a:rPr lang="it-IT" sz="2400" dirty="0" smtClean="0"/>
              <a:t> e  narrative</a:t>
            </a:r>
            <a:endParaRPr lang="it-IT" sz="2400" dirty="0"/>
          </a:p>
        </p:txBody>
      </p:sp>
      <p:sp>
        <p:nvSpPr>
          <p:cNvPr id="3" name="Segnaposto contenuto 2"/>
          <p:cNvSpPr>
            <a:spLocks noGrp="1"/>
          </p:cNvSpPr>
          <p:nvPr>
            <p:ph sz="quarter" idx="1"/>
          </p:nvPr>
        </p:nvSpPr>
        <p:spPr>
          <a:xfrm>
            <a:off x="457200" y="2204864"/>
            <a:ext cx="8229600" cy="3921299"/>
          </a:xfrm>
        </p:spPr>
        <p:txBody>
          <a:bodyPr/>
          <a:lstStyle/>
          <a:p>
            <a:r>
              <a:rPr lang="it-IT" dirty="0" smtClean="0"/>
              <a:t>Una lunghissima transizione, </a:t>
            </a:r>
          </a:p>
          <a:p>
            <a:r>
              <a:rPr lang="it-IT" dirty="0" smtClean="0"/>
              <a:t>Una lunga sopravvivenza di forme letterarie e di  registri espressivi</a:t>
            </a:r>
          </a:p>
          <a:p>
            <a:r>
              <a:rPr lang="it-IT" dirty="0" smtClean="0"/>
              <a:t>Latino / volgare </a:t>
            </a:r>
          </a:p>
          <a:p>
            <a:r>
              <a:rPr lang="it-IT" dirty="0" smtClean="0"/>
              <a:t>Modelli antichi (la biografia, Plutarco e </a:t>
            </a:r>
            <a:r>
              <a:rPr lang="it-IT" dirty="0" err="1" smtClean="0"/>
              <a:t>Svetonio</a:t>
            </a:r>
            <a:r>
              <a:rPr lang="it-IT" dirty="0" smtClean="0"/>
              <a:t>; la narrazione storica drammatizzata, Cesare e Livio; ecc.), ripresi tanto in latino quanto in volgare </a:t>
            </a:r>
            <a:endParaRPr lang="it-IT" dirty="0"/>
          </a:p>
        </p:txBody>
      </p:sp>
    </p:spTree>
    <p:extLst>
      <p:ext uri="{BB962C8B-B14F-4D97-AF65-F5344CB8AC3E}">
        <p14:creationId xmlns:p14="http://schemas.microsoft.com/office/powerpoint/2010/main" val="245382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a:bodyPr>
          <a:lstStyle/>
          <a:p>
            <a:r>
              <a:rPr lang="it-IT" sz="2400" dirty="0" smtClean="0"/>
              <a:t>Fonti </a:t>
            </a:r>
            <a:r>
              <a:rPr lang="it-IT" sz="2400" dirty="0" err="1" smtClean="0"/>
              <a:t>cronistiche</a:t>
            </a:r>
            <a:r>
              <a:rPr lang="it-IT" sz="2400" dirty="0" smtClean="0"/>
              <a:t> e narrative</a:t>
            </a:r>
            <a:endParaRPr lang="it-IT" sz="2400" dirty="0"/>
          </a:p>
        </p:txBody>
      </p:sp>
      <p:sp>
        <p:nvSpPr>
          <p:cNvPr id="3" name="Segnaposto contenuto 2"/>
          <p:cNvSpPr>
            <a:spLocks noGrp="1"/>
          </p:cNvSpPr>
          <p:nvPr>
            <p:ph sz="quarter" idx="1"/>
          </p:nvPr>
        </p:nvSpPr>
        <p:spPr>
          <a:xfrm>
            <a:off x="395536" y="1812073"/>
            <a:ext cx="8229600" cy="5073427"/>
          </a:xfrm>
        </p:spPr>
        <p:txBody>
          <a:bodyPr/>
          <a:lstStyle/>
          <a:p>
            <a:r>
              <a:rPr lang="it-IT" dirty="0" smtClean="0"/>
              <a:t>La tradizione della letteratura italiane e le fonti storiografiche medievali e moderne</a:t>
            </a:r>
          </a:p>
          <a:p>
            <a:pPr>
              <a:buNone/>
            </a:pPr>
            <a:endParaRPr lang="it-IT" dirty="0" smtClean="0"/>
          </a:p>
          <a:p>
            <a:pPr>
              <a:buNone/>
            </a:pPr>
            <a:r>
              <a:rPr lang="it-IT" dirty="0" smtClean="0"/>
              <a:t>Foscolo</a:t>
            </a:r>
          </a:p>
          <a:p>
            <a:pPr>
              <a:buNone/>
            </a:pPr>
            <a:r>
              <a:rPr lang="it-IT" dirty="0" smtClean="0"/>
              <a:t>De </a:t>
            </a:r>
            <a:r>
              <a:rPr lang="it-IT" dirty="0" err="1" smtClean="0"/>
              <a:t>Sanctis</a:t>
            </a:r>
            <a:endParaRPr lang="it-IT" dirty="0" smtClean="0"/>
          </a:p>
          <a:p>
            <a:pPr>
              <a:buNone/>
            </a:pPr>
            <a:r>
              <a:rPr lang="it-IT" dirty="0" err="1" smtClean="0"/>
              <a:t>Dionisotti</a:t>
            </a:r>
            <a:endParaRPr lang="it-IT" dirty="0" smtClean="0"/>
          </a:p>
          <a:p>
            <a:pPr>
              <a:buNone/>
            </a:pPr>
            <a:endParaRPr lang="it-IT" dirty="0" smtClean="0"/>
          </a:p>
          <a:p>
            <a:pPr>
              <a:buNone/>
            </a:pPr>
            <a:r>
              <a:rPr lang="it-IT" dirty="0" smtClean="0"/>
              <a:t>“Atlante della letteratura italiana” </a:t>
            </a:r>
          </a:p>
        </p:txBody>
      </p:sp>
    </p:spTree>
    <p:extLst>
      <p:ext uri="{BB962C8B-B14F-4D97-AF65-F5344CB8AC3E}">
        <p14:creationId xmlns:p14="http://schemas.microsoft.com/office/powerpoint/2010/main" val="2888417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b="1" dirty="0" smtClean="0">
                <a:solidFill>
                  <a:srgbClr val="FF0000"/>
                </a:solidFill>
              </a:rPr>
              <a:t>Fonti </a:t>
            </a:r>
            <a:r>
              <a:rPr lang="it-IT" b="1" dirty="0" err="1" smtClean="0">
                <a:solidFill>
                  <a:srgbClr val="FF0000"/>
                </a:solidFill>
              </a:rPr>
              <a:t>cronistiche</a:t>
            </a:r>
            <a:r>
              <a:rPr lang="it-IT" b="1" dirty="0" smtClean="0">
                <a:solidFill>
                  <a:srgbClr val="FF0000"/>
                </a:solidFill>
              </a:rPr>
              <a:t> e narrative</a:t>
            </a:r>
            <a:endParaRPr lang="it-IT" b="1" dirty="0">
              <a:solidFill>
                <a:srgbClr val="FF0000"/>
              </a:solidFill>
            </a:endParaRPr>
          </a:p>
        </p:txBody>
      </p:sp>
      <p:sp>
        <p:nvSpPr>
          <p:cNvPr id="3" name="Segnaposto contenuto 2"/>
          <p:cNvSpPr>
            <a:spLocks noGrp="1"/>
          </p:cNvSpPr>
          <p:nvPr>
            <p:ph sz="quarter" idx="1"/>
          </p:nvPr>
        </p:nvSpPr>
        <p:spPr/>
        <p:txBody>
          <a:bodyPr/>
          <a:lstStyle/>
          <a:p>
            <a:r>
              <a:rPr lang="it-IT" dirty="0" smtClean="0"/>
              <a:t>La tradizione storiografica </a:t>
            </a:r>
          </a:p>
          <a:p>
            <a:r>
              <a:rPr lang="it-IT" dirty="0" smtClean="0"/>
              <a:t>La triade degli MGH</a:t>
            </a:r>
          </a:p>
          <a:p>
            <a:r>
              <a:rPr lang="it-IT" dirty="0" smtClean="0"/>
              <a:t>“Rerum </a:t>
            </a:r>
            <a:r>
              <a:rPr lang="it-IT" dirty="0" err="1" smtClean="0"/>
              <a:t>italicarum</a:t>
            </a:r>
            <a:r>
              <a:rPr lang="it-IT" dirty="0" smtClean="0"/>
              <a:t> </a:t>
            </a:r>
            <a:r>
              <a:rPr lang="it-IT" dirty="0" err="1" smtClean="0"/>
              <a:t>scriptores</a:t>
            </a:r>
            <a:r>
              <a:rPr lang="it-IT" dirty="0" smtClean="0"/>
              <a:t>” (1 e 2)</a:t>
            </a:r>
          </a:p>
          <a:p>
            <a:r>
              <a:rPr lang="it-IT" dirty="0" smtClean="0"/>
              <a:t>Storia della storiografia (</a:t>
            </a:r>
            <a:r>
              <a:rPr lang="it-IT" dirty="0" err="1" smtClean="0"/>
              <a:t>Fueter</a:t>
            </a:r>
            <a:r>
              <a:rPr lang="it-IT" dirty="0" smtClean="0"/>
              <a:t>)</a:t>
            </a:r>
          </a:p>
          <a:p>
            <a:r>
              <a:rPr lang="it-IT" dirty="0" smtClean="0"/>
              <a:t>Cronache medievali italiane (Ugo Balzani)</a:t>
            </a:r>
          </a:p>
          <a:p>
            <a:r>
              <a:rPr lang="it-IT" dirty="0" err="1" smtClean="0"/>
              <a:t>Typologie</a:t>
            </a:r>
            <a:r>
              <a:rPr lang="it-IT" dirty="0" smtClean="0"/>
              <a:t> </a:t>
            </a:r>
            <a:r>
              <a:rPr lang="it-IT" dirty="0" err="1" smtClean="0"/>
              <a:t>des</a:t>
            </a:r>
            <a:r>
              <a:rPr lang="it-IT" dirty="0" smtClean="0"/>
              <a:t> </a:t>
            </a:r>
            <a:r>
              <a:rPr lang="it-IT" dirty="0" err="1" smtClean="0"/>
              <a:t>sources</a:t>
            </a:r>
            <a:r>
              <a:rPr lang="it-IT" dirty="0" smtClean="0"/>
              <a:t> </a:t>
            </a:r>
            <a:r>
              <a:rPr lang="it-IT" dirty="0" err="1" smtClean="0"/>
              <a:t>du</a:t>
            </a:r>
            <a:r>
              <a:rPr lang="it-IT" dirty="0" smtClean="0"/>
              <a:t> </a:t>
            </a:r>
            <a:r>
              <a:rPr lang="it-IT" dirty="0" err="1" smtClean="0"/>
              <a:t>Moyen</a:t>
            </a:r>
            <a:r>
              <a:rPr lang="it-IT" dirty="0" smtClean="0"/>
              <a:t> </a:t>
            </a:r>
            <a:r>
              <a:rPr lang="it-IT" dirty="0" err="1" smtClean="0"/>
              <a:t>Age</a:t>
            </a:r>
            <a:r>
              <a:rPr lang="it-IT" dirty="0" smtClean="0"/>
              <a:t> </a:t>
            </a:r>
            <a:r>
              <a:rPr lang="it-IT" dirty="0" err="1" smtClean="0"/>
              <a:t>Occidental</a:t>
            </a:r>
            <a:r>
              <a:rPr lang="it-IT" dirty="0" smtClean="0"/>
              <a:t> </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p:txBody>
          <a:bodyPr>
            <a:normAutofit/>
          </a:bodyPr>
          <a:lstStyle/>
          <a:p>
            <a:r>
              <a:rPr lang="it-IT" dirty="0" smtClean="0"/>
              <a:t>La crisi tardo-antica della “comunicazione politica” </a:t>
            </a:r>
          </a:p>
          <a:p>
            <a:r>
              <a:rPr lang="it-IT" dirty="0" smtClean="0"/>
              <a:t>Cronache imperiali di “committenza” statale (attenta ai vertici del potere politico)</a:t>
            </a:r>
          </a:p>
          <a:p>
            <a:r>
              <a:rPr lang="it-IT" dirty="0" smtClean="0"/>
              <a:t>Fasti municipali e scritture storiche di ambito locale: elenchi di magistrati, narrazione di fondazioni, celebrazioni di culti locali</a:t>
            </a:r>
          </a:p>
          <a:p>
            <a:r>
              <a:rPr lang="it-IT" dirty="0" smtClean="0"/>
              <a:t>Gabba (</a:t>
            </a:r>
            <a:r>
              <a:rPr lang="it-IT" dirty="0" err="1" smtClean="0"/>
              <a:t>Rifessioni</a:t>
            </a:r>
            <a:r>
              <a:rPr lang="it-IT" dirty="0" smtClean="0"/>
              <a:t> sulla storiografia locale antica)</a:t>
            </a:r>
          </a:p>
          <a:p>
            <a:endParaRPr lang="it-IT" dirty="0"/>
          </a:p>
          <a:p>
            <a:endParaRPr lang="it-IT"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93724" y="277813"/>
            <a:ext cx="8093075" cy="702916"/>
          </a:xfrm>
        </p:spPr>
        <p:txBody>
          <a:bodyPr>
            <a:normAutofit/>
          </a:bodyPr>
          <a:lstStyle/>
          <a:p>
            <a:r>
              <a:rPr lang="it-IT" sz="2400" dirty="0" smtClean="0">
                <a:solidFill>
                  <a:srgbClr val="FF0000"/>
                </a:solidFill>
              </a:rPr>
              <a:t>L’organizzazione tradizionale del sapere</a:t>
            </a:r>
            <a:endParaRPr lang="it-IT" sz="2400" dirty="0">
              <a:solidFill>
                <a:srgbClr val="FF0000"/>
              </a:solidFill>
            </a:endParaRPr>
          </a:p>
        </p:txBody>
      </p:sp>
      <p:graphicFrame>
        <p:nvGraphicFramePr>
          <p:cNvPr id="2" name="Diagramma 1"/>
          <p:cNvGraphicFramePr/>
          <p:nvPr/>
        </p:nvGraphicFramePr>
        <p:xfrm>
          <a:off x="593725" y="1614488"/>
          <a:ext cx="7908925"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6793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p:txBody>
          <a:bodyPr>
            <a:normAutofit/>
          </a:bodyPr>
          <a:lstStyle/>
          <a:p>
            <a:r>
              <a:rPr lang="it-IT" dirty="0" smtClean="0"/>
              <a:t>Il “</a:t>
            </a:r>
            <a:r>
              <a:rPr lang="it-IT" dirty="0" err="1" smtClean="0"/>
              <a:t>primum</a:t>
            </a:r>
            <a:r>
              <a:rPr lang="it-IT" dirty="0" smtClean="0"/>
              <a:t> mobile” </a:t>
            </a:r>
            <a:r>
              <a:rPr lang="it-IT" dirty="0" err="1" smtClean="0"/>
              <a:t>identitario</a:t>
            </a:r>
            <a:r>
              <a:rPr lang="it-IT" dirty="0" smtClean="0"/>
              <a:t>: perché si rielabora una memoria consapevole nella crisi </a:t>
            </a:r>
            <a:r>
              <a:rPr lang="it-IT" dirty="0" err="1" smtClean="0"/>
              <a:t>tardoantica</a:t>
            </a:r>
            <a:endParaRPr lang="it-IT" dirty="0" smtClean="0"/>
          </a:p>
          <a:p>
            <a:r>
              <a:rPr lang="it-IT" dirty="0" smtClean="0"/>
              <a:t>La motivazione “nazionale”</a:t>
            </a:r>
          </a:p>
          <a:p>
            <a:r>
              <a:rPr lang="it-IT" dirty="0" smtClean="0"/>
              <a:t>La motivazione “istituzionale”</a:t>
            </a:r>
          </a:p>
          <a:p>
            <a:r>
              <a:rPr lang="it-IT" dirty="0" smtClean="0"/>
              <a:t>La motivazione “</a:t>
            </a:r>
            <a:r>
              <a:rPr lang="it-IT" dirty="0" err="1" smtClean="0"/>
              <a:t>identitaria</a:t>
            </a:r>
            <a:r>
              <a:rPr lang="it-IT" dirty="0" smtClean="0"/>
              <a:t> “</a:t>
            </a:r>
          </a:p>
          <a:p>
            <a:r>
              <a:rPr lang="it-IT" dirty="0" smtClean="0"/>
              <a:t>Le narrazioni storiche altomedievali e il concentrarsi delle scritture presso i vertici istituzionali della chiesa</a:t>
            </a:r>
          </a:p>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539552" y="1844824"/>
            <a:ext cx="8229600" cy="4137323"/>
          </a:xfrm>
        </p:spPr>
        <p:txBody>
          <a:bodyPr>
            <a:normAutofit fontScale="92500" lnSpcReduction="10000"/>
          </a:bodyPr>
          <a:lstStyle/>
          <a:p>
            <a:r>
              <a:rPr lang="it-IT" dirty="0" smtClean="0"/>
              <a:t>Una nuova concezione della storia: </a:t>
            </a:r>
          </a:p>
          <a:p>
            <a:r>
              <a:rPr lang="it-IT" dirty="0" smtClean="0"/>
              <a:t>Dalla concezione ciclica alla concezione “lineare” della storia, che ha una fine e un fine</a:t>
            </a:r>
          </a:p>
          <a:p>
            <a:pPr>
              <a:buNone/>
            </a:pPr>
            <a:r>
              <a:rPr lang="it-IT" dirty="0" smtClean="0"/>
              <a:t>(storia e storia della salvezza)</a:t>
            </a:r>
          </a:p>
          <a:p>
            <a:pPr>
              <a:buNone/>
            </a:pPr>
            <a:endParaRPr lang="it-IT" dirty="0"/>
          </a:p>
          <a:p>
            <a:pPr>
              <a:buNone/>
            </a:pPr>
            <a:r>
              <a:rPr lang="it-IT" dirty="0" smtClean="0"/>
              <a:t>Inserire le storie  particolari nella storia universale </a:t>
            </a:r>
          </a:p>
          <a:p>
            <a:pPr>
              <a:buNone/>
            </a:pPr>
            <a:r>
              <a:rPr lang="it-IT" dirty="0" smtClean="0"/>
              <a:t>(partire dalla creazione del mondo: un inquadramento cronologico  che resta nei testi anche tardi, come testimonianza di un modo di pensare, di un’idea della storia)</a:t>
            </a:r>
          </a:p>
          <a:p>
            <a:pPr>
              <a:buNone/>
            </a:pP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1844824"/>
            <a:ext cx="8229600" cy="4281339"/>
          </a:xfrm>
        </p:spPr>
        <p:txBody>
          <a:bodyPr/>
          <a:lstStyle/>
          <a:p>
            <a:r>
              <a:rPr lang="it-IT" dirty="0" smtClean="0"/>
              <a:t>In lingua latina e greca continua a svilupparsi una storiografia di carattere “generale”, </a:t>
            </a:r>
          </a:p>
          <a:p>
            <a:r>
              <a:rPr lang="it-IT" dirty="0" smtClean="0"/>
              <a:t>Alcune opere ripercorrono </a:t>
            </a:r>
            <a:r>
              <a:rPr lang="it-IT" dirty="0" err="1" smtClean="0"/>
              <a:t>roma</a:t>
            </a:r>
            <a:r>
              <a:rPr lang="it-IT" dirty="0" smtClean="0"/>
              <a:t> antica (Paolo </a:t>
            </a:r>
            <a:r>
              <a:rPr lang="it-IT" dirty="0" err="1" smtClean="0"/>
              <a:t>Orosio</a:t>
            </a:r>
            <a:r>
              <a:rPr lang="it-IT" dirty="0" smtClean="0"/>
              <a:t>). Compilazioni</a:t>
            </a:r>
          </a:p>
          <a:p>
            <a:r>
              <a:rPr lang="it-IT" dirty="0" smtClean="0"/>
              <a:t>Altre imperniano la narrazione su Costantinopoli (Procopio di Cesarea, secolo </a:t>
            </a:r>
            <a:r>
              <a:rPr lang="it-IT" dirty="0" err="1" smtClean="0"/>
              <a:t>VI</a:t>
            </a:r>
            <a:r>
              <a:rPr lang="it-IT" dirty="0" smtClean="0"/>
              <a:t>)</a:t>
            </a:r>
          </a:p>
          <a:p>
            <a:r>
              <a:rPr lang="it-IT" dirty="0" smtClean="0"/>
              <a:t>Sviluppo nuovo: le Storie “nazionali” </a:t>
            </a:r>
          </a:p>
          <a:p>
            <a:r>
              <a:rPr lang="it-IT" dirty="0" smtClean="0"/>
              <a:t>Goti, Franchi, Longobardi, Angli </a:t>
            </a:r>
          </a:p>
          <a:p>
            <a:r>
              <a:rPr lang="it-IT" dirty="0" smtClean="0"/>
              <a:t>In genere scritte da ecclesiastici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908720"/>
            <a:ext cx="8229600" cy="5217443"/>
          </a:xfrm>
        </p:spPr>
        <p:txBody>
          <a:bodyPr>
            <a:normAutofit/>
          </a:bodyPr>
          <a:lstStyle/>
          <a:p>
            <a:r>
              <a:rPr lang="it-IT" dirty="0" smtClean="0"/>
              <a:t>Paolo Diacono e la “</a:t>
            </a:r>
            <a:r>
              <a:rPr lang="it-IT" dirty="0" err="1" smtClean="0"/>
              <a:t>historia</a:t>
            </a:r>
            <a:r>
              <a:rPr lang="it-IT" dirty="0" smtClean="0"/>
              <a:t> </a:t>
            </a:r>
            <a:r>
              <a:rPr lang="it-IT" dirty="0" err="1" smtClean="0"/>
              <a:t>langobardorum</a:t>
            </a:r>
            <a:r>
              <a:rPr lang="it-IT" dirty="0" smtClean="0"/>
              <a:t>”</a:t>
            </a:r>
          </a:p>
          <a:p>
            <a:r>
              <a:rPr lang="it-IT" dirty="0" smtClean="0"/>
              <a:t>Dalle origini mitiche dei longobardi ….</a:t>
            </a:r>
          </a:p>
          <a:p>
            <a:endParaRPr lang="it-IT" dirty="0"/>
          </a:p>
          <a:p>
            <a:r>
              <a:rPr lang="it-IT" dirty="0" smtClean="0"/>
              <a:t>Anche: Fioritura di narrazioni di ambito territoriale definito:</a:t>
            </a:r>
          </a:p>
          <a:p>
            <a:r>
              <a:rPr lang="it-IT" dirty="0" smtClean="0"/>
              <a:t>Cataloghi di vescovi (</a:t>
            </a:r>
            <a:r>
              <a:rPr lang="it-IT" dirty="0" err="1" smtClean="0"/>
              <a:t>cronotassi</a:t>
            </a:r>
            <a:r>
              <a:rPr lang="it-IT" dirty="0" smtClean="0"/>
              <a:t> episcopali)</a:t>
            </a:r>
          </a:p>
          <a:p>
            <a:r>
              <a:rPr lang="it-IT" dirty="0" smtClean="0"/>
              <a:t>Vite episcopali</a:t>
            </a:r>
          </a:p>
          <a:p>
            <a:r>
              <a:rPr lang="it-IT" dirty="0" smtClean="0"/>
              <a:t>Rare narrazioni imperniate su alcuni importanti monasteri: Bobbio, Montecassino, Nonantola, Monte Amiata (leggende di fondazione, cataloghi e vite di abati)</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1700808"/>
            <a:ext cx="8229600" cy="4425355"/>
          </a:xfrm>
        </p:spPr>
        <p:txBody>
          <a:bodyPr/>
          <a:lstStyle/>
          <a:p>
            <a:r>
              <a:rPr lang="it-IT" dirty="0" smtClean="0"/>
              <a:t>Punto di frattura la </a:t>
            </a:r>
            <a:r>
              <a:rPr lang="it-IT" dirty="0" err="1" smtClean="0"/>
              <a:t>clericalizzazione</a:t>
            </a:r>
            <a:endParaRPr lang="it-IT" dirty="0"/>
          </a:p>
          <a:p>
            <a:r>
              <a:rPr lang="it-IT" dirty="0" smtClean="0"/>
              <a:t>In generale prevale un’ottica locale, di “monastero” o di “</a:t>
            </a:r>
            <a:r>
              <a:rPr lang="it-IT" dirty="0" err="1" smtClean="0"/>
              <a:t>episocpio</a:t>
            </a:r>
            <a:r>
              <a:rPr lang="it-IT" dirty="0" smtClean="0"/>
              <a:t>”</a:t>
            </a:r>
          </a:p>
          <a:p>
            <a:endParaRPr lang="it-IT" dirty="0"/>
          </a:p>
          <a:p>
            <a:pPr>
              <a:buNone/>
            </a:pPr>
            <a:r>
              <a:rPr lang="it-IT" dirty="0"/>
              <a:t> </a:t>
            </a:r>
            <a:r>
              <a:rPr lang="it-IT" dirty="0" err="1" smtClean="0"/>
              <a:t>Annales</a:t>
            </a:r>
            <a:r>
              <a:rPr lang="it-IT" dirty="0" smtClean="0"/>
              <a:t> </a:t>
            </a:r>
            <a:r>
              <a:rPr lang="it-IT" dirty="0" err="1" smtClean="0"/>
              <a:t>episcoporum</a:t>
            </a:r>
            <a:endParaRPr lang="it-IT" dirty="0" smtClean="0"/>
          </a:p>
          <a:p>
            <a:pPr>
              <a:buNone/>
            </a:pPr>
            <a:endParaRPr lang="it-IT" dirty="0"/>
          </a:p>
          <a:p>
            <a:pPr>
              <a:buNone/>
            </a:pPr>
            <a:r>
              <a:rPr lang="it-IT" dirty="0" smtClean="0"/>
              <a:t>Rari esempio di scritture libere da un ancoraggio locale: </a:t>
            </a:r>
            <a:r>
              <a:rPr lang="it-IT" dirty="0" err="1" smtClean="0"/>
              <a:t>Raterio</a:t>
            </a:r>
            <a:r>
              <a:rPr lang="it-IT" dirty="0" smtClean="0"/>
              <a:t> da Verona </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980728"/>
            <a:ext cx="8229600" cy="5145435"/>
          </a:xfrm>
        </p:spPr>
        <p:txBody>
          <a:bodyPr/>
          <a:lstStyle/>
          <a:p>
            <a:endParaRPr lang="it-IT" dirty="0" smtClean="0"/>
          </a:p>
          <a:p>
            <a:endParaRPr lang="it-IT" dirty="0" smtClean="0"/>
          </a:p>
          <a:p>
            <a:r>
              <a:rPr lang="it-IT" dirty="0" err="1" smtClean="0"/>
              <a:t>Liber</a:t>
            </a:r>
            <a:r>
              <a:rPr lang="it-IT" dirty="0" smtClean="0"/>
              <a:t> </a:t>
            </a:r>
            <a:r>
              <a:rPr lang="it-IT" dirty="0" err="1" smtClean="0"/>
              <a:t>pontificalis</a:t>
            </a:r>
            <a:r>
              <a:rPr lang="it-IT" dirty="0" smtClean="0"/>
              <a:t> della Chiesa romana,, sequenza di biografie di papi elaborate in una prima serie nel secolo IV e poi aggiornata per tutto il medioevo, sino al Quattrocento </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1988840"/>
            <a:ext cx="8229600" cy="4137323"/>
          </a:xfrm>
        </p:spPr>
        <p:txBody>
          <a:bodyPr/>
          <a:lstStyle/>
          <a:p>
            <a:r>
              <a:rPr lang="it-IT" dirty="0" smtClean="0"/>
              <a:t>La varietà delle forme memoriali e commemorative della tradizione monastica ed episcopale: </a:t>
            </a:r>
          </a:p>
          <a:p>
            <a:r>
              <a:rPr lang="it-IT" dirty="0" smtClean="0"/>
              <a:t>Le “cronache cartulario”</a:t>
            </a:r>
          </a:p>
          <a:p>
            <a:r>
              <a:rPr lang="it-IT" dirty="0" smtClean="0"/>
              <a:t>Le “cronache con documenti”, un ibrido tra testo narrativo e “libri </a:t>
            </a:r>
            <a:r>
              <a:rPr lang="it-IT" dirty="0" err="1" smtClean="0"/>
              <a:t>iurium</a:t>
            </a:r>
            <a:r>
              <a:rPr lang="it-IT" dirty="0" smtClean="0"/>
              <a:t>” che si rafforzano a vicenda </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fontScale="90000"/>
          </a:bodyPr>
          <a:lstStyle/>
          <a:p>
            <a:r>
              <a:rPr lang="it-IT" b="1" dirty="0" smtClean="0">
                <a:solidFill>
                  <a:srgbClr val="FF0000"/>
                </a:solidFill>
              </a:rPr>
              <a:t>La città finalmente </a:t>
            </a:r>
            <a:endParaRPr lang="it-IT" b="1" dirty="0">
              <a:solidFill>
                <a:srgbClr val="FF0000"/>
              </a:solidFill>
            </a:endParaRPr>
          </a:p>
        </p:txBody>
      </p:sp>
      <p:sp>
        <p:nvSpPr>
          <p:cNvPr id="3" name="Segnaposto contenuto 2"/>
          <p:cNvSpPr>
            <a:spLocks noGrp="1"/>
          </p:cNvSpPr>
          <p:nvPr>
            <p:ph sz="quarter" idx="1"/>
          </p:nvPr>
        </p:nvSpPr>
        <p:spPr>
          <a:xfrm>
            <a:off x="457200" y="1772816"/>
            <a:ext cx="8229600" cy="4353347"/>
          </a:xfrm>
        </p:spPr>
        <p:txBody>
          <a:bodyPr/>
          <a:lstStyle/>
          <a:p>
            <a:r>
              <a:rPr lang="it-IT" dirty="0" smtClean="0"/>
              <a:t>Una identità di lunga durata: sino al Settecento incluso (in Italia)</a:t>
            </a:r>
          </a:p>
          <a:p>
            <a:r>
              <a:rPr lang="it-IT" dirty="0" smtClean="0"/>
              <a:t>(</a:t>
            </a:r>
            <a:r>
              <a:rPr lang="it-IT" dirty="0" err="1" smtClean="0"/>
              <a:t>Historiae</a:t>
            </a:r>
            <a:r>
              <a:rPr lang="it-IT" dirty="0" smtClean="0"/>
              <a:t> </a:t>
            </a:r>
            <a:r>
              <a:rPr lang="it-IT" dirty="0" err="1" smtClean="0"/>
              <a:t>rariores</a:t>
            </a:r>
            <a:r>
              <a:rPr lang="it-IT" dirty="0" smtClean="0"/>
              <a:t>) (La tradizione a stampa)</a:t>
            </a:r>
          </a:p>
          <a:p>
            <a:endParaRPr lang="it-IT" dirty="0"/>
          </a:p>
          <a:p>
            <a:r>
              <a:rPr lang="it-IT" dirty="0" smtClean="0"/>
              <a:t>Vecchi e nuovi protagonisti: </a:t>
            </a:r>
          </a:p>
          <a:p>
            <a:r>
              <a:rPr lang="it-IT" dirty="0" smtClean="0"/>
              <a:t>Ecclesiastici che si “convertono” e diventano ideologi della città </a:t>
            </a:r>
          </a:p>
          <a:p>
            <a:r>
              <a:rPr lang="it-IT" dirty="0" smtClean="0"/>
              <a:t>Vescovi e frati, prima di tutto</a:t>
            </a:r>
          </a:p>
          <a:p>
            <a:pPr>
              <a:buNone/>
            </a:pPr>
            <a:endParaRPr lang="it-IT" dirty="0"/>
          </a:p>
          <a:p>
            <a:pPr>
              <a:buNone/>
            </a:pP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dirty="0" smtClean="0">
                <a:solidFill>
                  <a:srgbClr val="FF0000"/>
                </a:solidFill>
              </a:rPr>
              <a:t>Fonti </a:t>
            </a:r>
            <a:r>
              <a:rPr lang="it-IT" dirty="0" err="1" smtClean="0">
                <a:solidFill>
                  <a:srgbClr val="FF0000"/>
                </a:solidFill>
              </a:rPr>
              <a:t>cronistiche</a:t>
            </a:r>
            <a:r>
              <a:rPr lang="it-IT" dirty="0" smtClean="0">
                <a:solidFill>
                  <a:srgbClr val="FF0000"/>
                </a:solidFill>
              </a:rPr>
              <a:t> e narrative</a:t>
            </a:r>
            <a:endParaRPr lang="it-IT" dirty="0">
              <a:solidFill>
                <a:srgbClr val="FF0000"/>
              </a:solidFill>
            </a:endParaRPr>
          </a:p>
        </p:txBody>
      </p:sp>
      <p:sp>
        <p:nvSpPr>
          <p:cNvPr id="3" name="Segnaposto contenuto 2"/>
          <p:cNvSpPr>
            <a:spLocks noGrp="1"/>
          </p:cNvSpPr>
          <p:nvPr>
            <p:ph sz="quarter" idx="1"/>
          </p:nvPr>
        </p:nvSpPr>
        <p:spPr>
          <a:xfrm>
            <a:off x="395536" y="1844824"/>
            <a:ext cx="8229600" cy="5577483"/>
          </a:xfrm>
        </p:spPr>
        <p:txBody>
          <a:bodyPr/>
          <a:lstStyle/>
          <a:p>
            <a:r>
              <a:rPr lang="it-IT" dirty="0" smtClean="0"/>
              <a:t>Nuovi protagonisti, i notai e i giudici , e i cancellieri, “intellettuali organici” della città e della città comunale in particolare </a:t>
            </a:r>
          </a:p>
          <a:p>
            <a:pPr>
              <a:buNone/>
            </a:pPr>
            <a:r>
              <a:rPr lang="it-IT" dirty="0" smtClean="0"/>
              <a:t>(abbinano la consuetudine con la scrittura e il ruolo nella gestione della politica cittadina ai vari livelli)</a:t>
            </a:r>
          </a:p>
          <a:p>
            <a:r>
              <a:rPr lang="it-IT" dirty="0" smtClean="0"/>
              <a:t>Valore civile, anche rituale e simbolico, della cronaca cittadina</a:t>
            </a:r>
          </a:p>
          <a:p>
            <a:r>
              <a:rPr lang="it-IT" dirty="0" err="1" smtClean="0"/>
              <a:t>Rolandino</a:t>
            </a:r>
            <a:r>
              <a:rPr lang="it-IT" dirty="0" smtClean="0"/>
              <a:t> da Padova</a:t>
            </a: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1412776"/>
            <a:ext cx="8229600" cy="4713387"/>
          </a:xfrm>
        </p:spPr>
        <p:txBody>
          <a:bodyPr>
            <a:normAutofit fontScale="92500" lnSpcReduction="10000"/>
          </a:bodyPr>
          <a:lstStyle/>
          <a:p>
            <a:r>
              <a:rPr lang="it-IT" dirty="0" smtClean="0"/>
              <a:t>Committenza ufficiale da parte del comune </a:t>
            </a:r>
          </a:p>
          <a:p>
            <a:r>
              <a:rPr lang="it-IT" dirty="0" smtClean="0"/>
              <a:t>Caffaro e gli “Annali”. Lo stesso notaio che verbalizza i consigli, scrive anche gli annali cittadini</a:t>
            </a:r>
          </a:p>
          <a:p>
            <a:endParaRPr lang="it-IT" dirty="0"/>
          </a:p>
          <a:p>
            <a:r>
              <a:rPr lang="it-IT" dirty="0" smtClean="0"/>
              <a:t>Prospettiva cittadina </a:t>
            </a:r>
          </a:p>
          <a:p>
            <a:r>
              <a:rPr lang="it-IT" dirty="0" smtClean="0"/>
              <a:t>In Italia, comparativamente alla ricchezza della tradizione, studi abbastanza tardi e radi</a:t>
            </a:r>
          </a:p>
          <a:p>
            <a:r>
              <a:rPr lang="it-IT" dirty="0" smtClean="0"/>
              <a:t>NOTAI CRONISTI G. </a:t>
            </a:r>
            <a:r>
              <a:rPr lang="it-IT" dirty="0" err="1" smtClean="0"/>
              <a:t>Arnaldi</a:t>
            </a:r>
            <a:r>
              <a:rPr lang="it-IT" dirty="0" smtClean="0"/>
              <a:t>, “Studi sui cronisti della Marca Trevigiana nell’età di </a:t>
            </a:r>
            <a:r>
              <a:rPr lang="it-IT" dirty="0" err="1" smtClean="0"/>
              <a:t>Ezzelino</a:t>
            </a:r>
            <a:r>
              <a:rPr lang="it-IT" dirty="0" smtClean="0"/>
              <a:t> da Romano”, Roma 1963</a:t>
            </a:r>
          </a:p>
          <a:p>
            <a:r>
              <a:rPr lang="it-IT" dirty="0" smtClean="0"/>
              <a:t>M. </a:t>
            </a:r>
            <a:r>
              <a:rPr lang="it-IT" dirty="0" err="1" smtClean="0"/>
              <a:t>Zabbia</a:t>
            </a:r>
            <a:r>
              <a:rPr lang="it-IT" dirty="0" smtClean="0"/>
              <a:t>, I notai e la cronachistica cittadina italiana del Trecento, Roma 1999 (Nuovi studi storici, 49).</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7813"/>
            <a:ext cx="8229600" cy="486891"/>
          </a:xfrm>
        </p:spPr>
        <p:txBody>
          <a:bodyPr>
            <a:normAutofit fontScale="90000"/>
          </a:bodyPr>
          <a:lstStyle/>
          <a:p>
            <a:r>
              <a:rPr lang="it-IT" dirty="0" smtClean="0">
                <a:solidFill>
                  <a:srgbClr val="FF0000"/>
                </a:solidFill>
              </a:rPr>
              <a:t>Le arti del trivio</a:t>
            </a:r>
            <a:endParaRPr lang="it-IT" sz="2700" dirty="0">
              <a:solidFill>
                <a:srgbClr val="FF0000"/>
              </a:solidFill>
            </a:endParaRPr>
          </a:p>
        </p:txBody>
      </p:sp>
      <p:graphicFrame>
        <p:nvGraphicFramePr>
          <p:cNvPr id="2" name="Diagramma 1"/>
          <p:cNvGraphicFramePr/>
          <p:nvPr/>
        </p:nvGraphicFramePr>
        <p:xfrm>
          <a:off x="593725" y="1614488"/>
          <a:ext cx="7908925"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04371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Fonti </a:t>
            </a:r>
            <a:r>
              <a:rPr lang="it-IT" sz="2400" dirty="0" err="1" smtClean="0"/>
              <a:t>cronistiche</a:t>
            </a:r>
            <a:r>
              <a:rPr lang="it-IT" sz="2400" dirty="0" smtClean="0"/>
              <a:t> e narrative</a:t>
            </a:r>
            <a:endParaRPr lang="it-IT" sz="2400" dirty="0"/>
          </a:p>
        </p:txBody>
      </p:sp>
      <p:sp>
        <p:nvSpPr>
          <p:cNvPr id="3" name="Segnaposto contenuto 2"/>
          <p:cNvSpPr>
            <a:spLocks noGrp="1"/>
          </p:cNvSpPr>
          <p:nvPr>
            <p:ph sz="quarter" idx="1"/>
          </p:nvPr>
        </p:nvSpPr>
        <p:spPr/>
        <p:txBody>
          <a:bodyPr>
            <a:normAutofit/>
          </a:bodyPr>
          <a:lstStyle/>
          <a:p>
            <a:r>
              <a:rPr lang="it-IT" dirty="0" smtClean="0"/>
              <a:t>La registrazione dei miracoli: una delega della Chiesa alla cultura dei laici? in Notai, Miracoli e culto dei santi. Pubblicità e autenticazione del sacro tra </a:t>
            </a:r>
            <a:r>
              <a:rPr lang="it-IT" dirty="0" err="1" smtClean="0"/>
              <a:t>XII</a:t>
            </a:r>
            <a:r>
              <a:rPr lang="it-IT" dirty="0" smtClean="0"/>
              <a:t> e XV secolo, a cura di R. </a:t>
            </a:r>
            <a:r>
              <a:rPr lang="it-IT" dirty="0" err="1" smtClean="0"/>
              <a:t>Michetti</a:t>
            </a:r>
            <a:r>
              <a:rPr lang="it-IT" dirty="0" smtClean="0"/>
              <a:t>, Milano 2004 (Studi storici sul notariato italiano XII), pp. 611-637</a:t>
            </a:r>
          </a:p>
          <a:p>
            <a:r>
              <a:rPr lang="it-IT" dirty="0" smtClean="0"/>
              <a:t>Tra modelli letterari e autopsia. La città comunale nell’opera di Ottone di </a:t>
            </a:r>
            <a:r>
              <a:rPr lang="it-IT" dirty="0" err="1" smtClean="0"/>
              <a:t>Frisinga</a:t>
            </a:r>
            <a:r>
              <a:rPr lang="it-IT" dirty="0" smtClean="0"/>
              <a:t> e nella cultura storiografica del XII secolo, in “Bullettino dell’Istituto storico italiano per il Medio Evo”, 106/2 (2004), pp. 105-138</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p:txBody>
          <a:bodyPr>
            <a:normAutofit/>
          </a:bodyPr>
          <a:lstStyle/>
          <a:p>
            <a:r>
              <a:rPr lang="it-IT" dirty="0" smtClean="0"/>
              <a:t>B. </a:t>
            </a:r>
            <a:r>
              <a:rPr lang="it-IT" dirty="0" err="1" smtClean="0"/>
              <a:t>Smalley</a:t>
            </a:r>
            <a:r>
              <a:rPr lang="it-IT" dirty="0" smtClean="0"/>
              <a:t>, </a:t>
            </a:r>
            <a:r>
              <a:rPr lang="it-IT" i="1" dirty="0" smtClean="0"/>
              <a:t>Storici nel Medioevo</a:t>
            </a:r>
            <a:r>
              <a:rPr lang="it-IT" dirty="0" smtClean="0"/>
              <a:t>, Napoli, </a:t>
            </a:r>
            <a:r>
              <a:rPr lang="it-IT" dirty="0" err="1" smtClean="0"/>
              <a:t>Liguori</a:t>
            </a:r>
            <a:r>
              <a:rPr lang="it-IT" dirty="0" smtClean="0"/>
              <a:t>, 1979, L. 35.000 </a:t>
            </a:r>
          </a:p>
          <a:p>
            <a:r>
              <a:rPr lang="it-IT" dirty="0" smtClean="0"/>
              <a:t>O. Capitani, </a:t>
            </a:r>
            <a:r>
              <a:rPr lang="it-IT" i="1" dirty="0" smtClean="0"/>
              <a:t>La storiografia medievale</a:t>
            </a:r>
            <a:r>
              <a:rPr lang="it-IT" dirty="0" smtClean="0"/>
              <a:t>, in </a:t>
            </a:r>
            <a:r>
              <a:rPr lang="it-IT" i="1" dirty="0" smtClean="0"/>
              <a:t>La Storia. I grandi problemi dal Medioevo all'Età contemporanea</a:t>
            </a:r>
            <a:r>
              <a:rPr lang="it-IT" dirty="0" smtClean="0"/>
              <a:t>, Torino, UTET, 1988, vol. I/1, pp. 757-792</a:t>
            </a:r>
          </a:p>
          <a:p>
            <a:r>
              <a:rPr lang="it-IT" dirty="0" smtClean="0"/>
              <a:t>- B. </a:t>
            </a:r>
            <a:r>
              <a:rPr lang="it-IT" dirty="0" err="1" smtClean="0"/>
              <a:t>Guenée</a:t>
            </a:r>
            <a:r>
              <a:rPr lang="it-IT" dirty="0" smtClean="0"/>
              <a:t>, </a:t>
            </a:r>
            <a:r>
              <a:rPr lang="it-IT" i="1" dirty="0" smtClean="0"/>
              <a:t>Storia e cultura storica nell'Occidente medievale</a:t>
            </a:r>
            <a:r>
              <a:rPr lang="it-IT" dirty="0" smtClean="0"/>
              <a:t>, Bologna, Il Mulino, 1991.</a:t>
            </a:r>
          </a:p>
          <a:p>
            <a:r>
              <a:rPr lang="it-IT" dirty="0" smtClean="0"/>
              <a:t> </a:t>
            </a:r>
          </a:p>
          <a:p>
            <a:endParaRPr lang="it-IT" dirty="0" smtClean="0"/>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908720"/>
            <a:ext cx="8229600" cy="5217443"/>
          </a:xfrm>
        </p:spPr>
        <p:txBody>
          <a:bodyPr>
            <a:normAutofit/>
          </a:bodyPr>
          <a:lstStyle/>
          <a:p>
            <a:r>
              <a:rPr lang="it-IT" dirty="0" smtClean="0"/>
              <a:t>Altri soggetti politici:</a:t>
            </a:r>
          </a:p>
          <a:p>
            <a:r>
              <a:rPr lang="it-IT" dirty="0" smtClean="0"/>
              <a:t>Le corti e la storiografia di corte</a:t>
            </a:r>
          </a:p>
          <a:p>
            <a:r>
              <a:rPr lang="it-IT" dirty="0" smtClean="0"/>
              <a:t>Il “modello di corte” nella storiografia europea medievale: la tradizione regia francese e inglese</a:t>
            </a:r>
          </a:p>
          <a:p>
            <a:r>
              <a:rPr lang="en-GB" dirty="0" smtClean="0"/>
              <a:t>V.H. Galbraith, </a:t>
            </a:r>
            <a:r>
              <a:rPr lang="en-GB" i="1" dirty="0" smtClean="0"/>
              <a:t>Kings and Chroniclers</a:t>
            </a:r>
            <a:r>
              <a:rPr lang="en-GB" dirty="0" smtClean="0"/>
              <a:t>, </a:t>
            </a:r>
            <a:r>
              <a:rPr lang="en-GB" dirty="0" err="1" smtClean="0"/>
              <a:t>Hambledon</a:t>
            </a:r>
            <a:r>
              <a:rPr lang="en-GB" dirty="0" smtClean="0"/>
              <a:t>, London, 1982</a:t>
            </a:r>
          </a:p>
          <a:p>
            <a:r>
              <a:rPr lang="en-GB" dirty="0" smtClean="0"/>
              <a:t>La </a:t>
            </a:r>
            <a:r>
              <a:rPr lang="en-GB" dirty="0" err="1" smtClean="0"/>
              <a:t>cultura</a:t>
            </a:r>
            <a:r>
              <a:rPr lang="en-GB" dirty="0" smtClean="0"/>
              <a:t> </a:t>
            </a:r>
            <a:r>
              <a:rPr lang="en-GB" dirty="0" err="1" smtClean="0"/>
              <a:t>aristocratica</a:t>
            </a:r>
            <a:r>
              <a:rPr lang="en-GB" dirty="0" smtClean="0"/>
              <a:t> </a:t>
            </a:r>
            <a:r>
              <a:rPr lang="en-GB" dirty="0" err="1" smtClean="0"/>
              <a:t>francese</a:t>
            </a:r>
            <a:r>
              <a:rPr lang="en-GB" dirty="0" smtClean="0"/>
              <a:t> e la </a:t>
            </a:r>
            <a:r>
              <a:rPr lang="en-GB" dirty="0" err="1" smtClean="0"/>
              <a:t>sua</a:t>
            </a:r>
            <a:r>
              <a:rPr lang="en-GB" dirty="0" smtClean="0"/>
              <a:t> “</a:t>
            </a:r>
            <a:r>
              <a:rPr lang="en-GB" dirty="0" err="1" smtClean="0"/>
              <a:t>importazione</a:t>
            </a:r>
            <a:r>
              <a:rPr lang="en-GB" dirty="0" smtClean="0"/>
              <a:t>” in Italia</a:t>
            </a:r>
            <a:endParaRPr lang="it-IT" dirty="0" smtClean="0"/>
          </a:p>
          <a:p>
            <a:endParaRPr lang="it-IT" dirty="0" smtClean="0"/>
          </a:p>
          <a:p>
            <a:endParaRPr lang="it-IT"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Fonti </a:t>
            </a:r>
            <a:r>
              <a:rPr lang="it-IT" sz="2800" dirty="0" err="1" smtClean="0"/>
              <a:t>cronistiche</a:t>
            </a:r>
            <a:r>
              <a:rPr lang="it-IT" sz="2800" dirty="0" smtClean="0"/>
              <a:t> e narrative</a:t>
            </a:r>
            <a:endParaRPr lang="it-IT" sz="2800" dirty="0"/>
          </a:p>
        </p:txBody>
      </p:sp>
      <p:sp>
        <p:nvSpPr>
          <p:cNvPr id="3" name="Segnaposto contenuto 2"/>
          <p:cNvSpPr>
            <a:spLocks noGrp="1"/>
          </p:cNvSpPr>
          <p:nvPr>
            <p:ph sz="quarter" idx="1"/>
          </p:nvPr>
        </p:nvSpPr>
        <p:spPr/>
        <p:txBody>
          <a:bodyPr>
            <a:normAutofit fontScale="32500" lnSpcReduction="20000"/>
          </a:bodyPr>
          <a:lstStyle/>
          <a:p>
            <a:endParaRPr lang="it-IT" dirty="0" smtClean="0"/>
          </a:p>
          <a:p>
            <a:r>
              <a:rPr lang="it-IT" sz="6000" dirty="0" smtClean="0"/>
              <a:t>- L. De </a:t>
            </a:r>
            <a:r>
              <a:rPr lang="it-IT" sz="6000" dirty="0" err="1" smtClean="0"/>
              <a:t>Lachenal</a:t>
            </a:r>
            <a:r>
              <a:rPr lang="it-IT" sz="6000" dirty="0" smtClean="0"/>
              <a:t>, </a:t>
            </a:r>
            <a:r>
              <a:rPr lang="it-IT" sz="6000" dirty="0" err="1" smtClean="0"/>
              <a:t>Spolia</a:t>
            </a:r>
            <a:r>
              <a:rPr lang="it-IT" sz="6000" dirty="0" smtClean="0"/>
              <a:t>. Uso e reimpiego dell'antico dal </a:t>
            </a:r>
            <a:r>
              <a:rPr lang="it-IT" sz="6000" dirty="0" err="1" smtClean="0"/>
              <a:t>III</a:t>
            </a:r>
            <a:r>
              <a:rPr lang="it-IT" sz="6000" dirty="0" smtClean="0"/>
              <a:t> al XIV secolo, Milano, Longanesi, 1995.</a:t>
            </a:r>
          </a:p>
          <a:p>
            <a:r>
              <a:rPr lang="it-IT" sz="6000" dirty="0" smtClean="0"/>
              <a:t>- C. </a:t>
            </a:r>
            <a:r>
              <a:rPr lang="it-IT" sz="6000" dirty="0" err="1" smtClean="0"/>
              <a:t>Frugoni</a:t>
            </a:r>
            <a:r>
              <a:rPr lang="it-IT" sz="6000" dirty="0" smtClean="0"/>
              <a:t>, L'</a:t>
            </a:r>
            <a:r>
              <a:rPr lang="it-IT" sz="6000" dirty="0" err="1" smtClean="0"/>
              <a:t>antichita</a:t>
            </a:r>
            <a:r>
              <a:rPr lang="it-IT" sz="6000" dirty="0" smtClean="0"/>
              <a:t>': dai "Mirabilia" alla propaganda politica; M. Miglio, Roma dopo Avignone. La rinascita politica dell'antico; M. </a:t>
            </a:r>
            <a:r>
              <a:rPr lang="it-IT" sz="6000" dirty="0" err="1" smtClean="0"/>
              <a:t>Greenhalgh</a:t>
            </a:r>
            <a:r>
              <a:rPr lang="it-IT" sz="6000" dirty="0" smtClean="0"/>
              <a:t>, "</a:t>
            </a:r>
            <a:r>
              <a:rPr lang="it-IT" sz="6000" dirty="0" err="1" smtClean="0"/>
              <a:t>Ipsa</a:t>
            </a:r>
            <a:r>
              <a:rPr lang="it-IT" sz="6000" dirty="0" smtClean="0"/>
              <a:t> </a:t>
            </a:r>
            <a:r>
              <a:rPr lang="it-IT" sz="6000" dirty="0" err="1" smtClean="0"/>
              <a:t>ruina</a:t>
            </a:r>
            <a:r>
              <a:rPr lang="it-IT" sz="6000" dirty="0" smtClean="0"/>
              <a:t> </a:t>
            </a:r>
            <a:r>
              <a:rPr lang="it-IT" sz="6000" dirty="0" err="1" smtClean="0"/>
              <a:t>docet</a:t>
            </a:r>
            <a:r>
              <a:rPr lang="it-IT" sz="6000" dirty="0" smtClean="0"/>
              <a:t>": l'uso dell'antico nel medioevo, in Memoria dell'antico nell'arte italiana. I. L'uso dei classici, a cura di S. </a:t>
            </a:r>
            <a:r>
              <a:rPr lang="it-IT" sz="6000" dirty="0" err="1" smtClean="0"/>
              <a:t>Settis</a:t>
            </a:r>
            <a:r>
              <a:rPr lang="it-IT" sz="6000" dirty="0" smtClean="0"/>
              <a:t>, Torino, Einaudi, 1984 (rispettivamente pp. 3-72; pp. 73-111; pp. 113-167).</a:t>
            </a:r>
          </a:p>
          <a:p>
            <a:r>
              <a:rPr lang="it-IT" sz="6000" dirty="0" smtClean="0"/>
              <a:t>- </a:t>
            </a:r>
            <a:r>
              <a:rPr lang="it-IT" sz="6000" dirty="0" err="1" smtClean="0"/>
              <a:t>C.H.</a:t>
            </a:r>
            <a:r>
              <a:rPr lang="it-IT" sz="6000" dirty="0" smtClean="0"/>
              <a:t> </a:t>
            </a:r>
            <a:r>
              <a:rPr lang="it-IT" sz="6000" dirty="0" err="1" smtClean="0"/>
              <a:t>Haskins</a:t>
            </a:r>
            <a:r>
              <a:rPr lang="it-IT" sz="6000" dirty="0" smtClean="0"/>
              <a:t>, La rinascita del XII secolo, Bologna, Il Mulino, 1972.</a:t>
            </a:r>
          </a:p>
          <a:p>
            <a:r>
              <a:rPr lang="it-IT" sz="6000" dirty="0" smtClean="0"/>
              <a:t>- R. </a:t>
            </a:r>
            <a:r>
              <a:rPr lang="it-IT" sz="6000" dirty="0" err="1" smtClean="0"/>
              <a:t>Krautheimer</a:t>
            </a:r>
            <a:r>
              <a:rPr lang="it-IT" sz="6000" dirty="0" smtClean="0"/>
              <a:t>, Roma: profilo di una </a:t>
            </a:r>
            <a:r>
              <a:rPr lang="it-IT" sz="6000" dirty="0" err="1" smtClean="0"/>
              <a:t>citta'</a:t>
            </a:r>
            <a:r>
              <a:rPr lang="it-IT" sz="6000" dirty="0" smtClean="0"/>
              <a:t>, 312-1308, Roma, Edizioni dell'Elefante, 1981.</a:t>
            </a:r>
          </a:p>
          <a:p>
            <a:r>
              <a:rPr lang="it-IT" sz="6000" dirty="0" smtClean="0"/>
              <a:t>- E. </a:t>
            </a:r>
            <a:r>
              <a:rPr lang="it-IT" sz="6000" dirty="0" err="1" smtClean="0"/>
              <a:t>Panofsky</a:t>
            </a:r>
            <a:r>
              <a:rPr lang="it-IT" sz="6000" dirty="0" smtClean="0"/>
              <a:t>, Rinascimento e rinascenze nell'arte medievale, Milano, Feltrinelli, 1971.</a:t>
            </a:r>
          </a:p>
          <a:p>
            <a:endParaRPr lang="it-IT" sz="51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980728"/>
            <a:ext cx="8229600" cy="5145435"/>
          </a:xfrm>
        </p:spPr>
        <p:txBody>
          <a:bodyPr/>
          <a:lstStyle/>
          <a:p>
            <a:r>
              <a:rPr lang="it-IT" dirty="0" smtClean="0"/>
              <a:t>Un nuovo clima culturale</a:t>
            </a:r>
          </a:p>
          <a:p>
            <a:r>
              <a:rPr lang="it-IT" dirty="0" smtClean="0"/>
              <a:t>La storiografia umanistica</a:t>
            </a:r>
          </a:p>
          <a:p>
            <a:r>
              <a:rPr lang="it-IT" dirty="0" smtClean="0"/>
              <a:t>Il passaggio dalla concezione provvidenzialistica della </a:t>
            </a:r>
            <a:r>
              <a:rPr lang="it-IT" i="1" dirty="0" err="1" smtClean="0"/>
              <a:t>historia</a:t>
            </a:r>
            <a:r>
              <a:rPr lang="it-IT" i="1" dirty="0" smtClean="0"/>
              <a:t> </a:t>
            </a:r>
            <a:r>
              <a:rPr lang="it-IT" i="1" dirty="0" err="1" smtClean="0"/>
              <a:t>salutis</a:t>
            </a:r>
            <a:r>
              <a:rPr lang="it-IT" i="1" dirty="0" smtClean="0"/>
              <a:t> </a:t>
            </a:r>
            <a:r>
              <a:rPr lang="it-IT" dirty="0" smtClean="0"/>
              <a:t>medievale a quella progressiva ed evoluzionistica delle filosofie della storia dei secoli XVIII e </a:t>
            </a:r>
            <a:r>
              <a:rPr lang="it-IT" dirty="0" err="1" smtClean="0"/>
              <a:t>XIX</a:t>
            </a:r>
            <a:endParaRPr lang="it-IT" dirty="0" smtClean="0"/>
          </a:p>
          <a:p>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2800" dirty="0" smtClean="0"/>
              <a:t>Fonti </a:t>
            </a:r>
            <a:r>
              <a:rPr lang="it-IT" sz="2800" dirty="0" err="1" smtClean="0"/>
              <a:t>cronistiche</a:t>
            </a:r>
            <a:r>
              <a:rPr lang="it-IT" sz="2800" dirty="0" smtClean="0"/>
              <a:t> e narrative</a:t>
            </a:r>
            <a:endParaRPr lang="it-IT" sz="2800" dirty="0"/>
          </a:p>
        </p:txBody>
      </p:sp>
      <p:sp>
        <p:nvSpPr>
          <p:cNvPr id="3" name="Segnaposto contenuto 2"/>
          <p:cNvSpPr>
            <a:spLocks noGrp="1"/>
          </p:cNvSpPr>
          <p:nvPr>
            <p:ph sz="quarter" idx="1"/>
          </p:nvPr>
        </p:nvSpPr>
        <p:spPr>
          <a:xfrm>
            <a:off x="457200" y="980728"/>
            <a:ext cx="8229600" cy="5145435"/>
          </a:xfrm>
        </p:spPr>
        <p:txBody>
          <a:bodyPr>
            <a:normAutofit/>
          </a:bodyPr>
          <a:lstStyle/>
          <a:p>
            <a:r>
              <a:rPr lang="it-IT" dirty="0" smtClean="0"/>
              <a:t>E. </a:t>
            </a:r>
            <a:r>
              <a:rPr lang="it-IT" dirty="0" err="1" smtClean="0"/>
              <a:t>Cochrane</a:t>
            </a:r>
            <a:r>
              <a:rPr lang="it-IT" dirty="0" smtClean="0"/>
              <a:t>, </a:t>
            </a:r>
            <a:r>
              <a:rPr lang="it-IT" dirty="0" err="1" smtClean="0"/>
              <a:t>Historians</a:t>
            </a:r>
            <a:r>
              <a:rPr lang="it-IT" dirty="0" smtClean="0"/>
              <a:t> and </a:t>
            </a:r>
            <a:r>
              <a:rPr lang="it-IT" dirty="0" err="1" smtClean="0"/>
              <a:t>Historiography</a:t>
            </a:r>
            <a:r>
              <a:rPr lang="it-IT" dirty="0" smtClean="0"/>
              <a:t> in the </a:t>
            </a:r>
            <a:r>
              <a:rPr lang="it-IT" dirty="0" err="1" smtClean="0"/>
              <a:t>Italian</a:t>
            </a:r>
            <a:r>
              <a:rPr lang="it-IT" dirty="0" smtClean="0"/>
              <a:t> Renaissance, Chicago and London 1981</a:t>
            </a:r>
          </a:p>
          <a:p>
            <a:r>
              <a:rPr lang="it-IT" dirty="0" smtClean="0"/>
              <a:t>N.S. </a:t>
            </a:r>
            <a:r>
              <a:rPr lang="it-IT" dirty="0" err="1" smtClean="0"/>
              <a:t>Struever</a:t>
            </a:r>
            <a:r>
              <a:rPr lang="it-IT" dirty="0" smtClean="0"/>
              <a:t>, The </a:t>
            </a:r>
            <a:r>
              <a:rPr lang="it-IT" dirty="0" err="1" smtClean="0"/>
              <a:t>language</a:t>
            </a:r>
            <a:r>
              <a:rPr lang="it-IT" dirty="0" smtClean="0"/>
              <a:t> </a:t>
            </a:r>
            <a:r>
              <a:rPr lang="it-IT" dirty="0" err="1" smtClean="0"/>
              <a:t>of</a:t>
            </a:r>
            <a:r>
              <a:rPr lang="it-IT" dirty="0" smtClean="0"/>
              <a:t> </a:t>
            </a:r>
            <a:r>
              <a:rPr lang="it-IT" dirty="0" err="1" smtClean="0"/>
              <a:t>history</a:t>
            </a:r>
            <a:r>
              <a:rPr lang="it-IT" dirty="0" smtClean="0"/>
              <a:t> in the Renaissance. </a:t>
            </a:r>
            <a:r>
              <a:rPr lang="it-IT" dirty="0" err="1" smtClean="0"/>
              <a:t>Rhetoric</a:t>
            </a:r>
            <a:r>
              <a:rPr lang="it-IT" dirty="0" smtClean="0"/>
              <a:t> and </a:t>
            </a:r>
            <a:r>
              <a:rPr lang="it-IT" dirty="0" err="1" smtClean="0"/>
              <a:t>historical</a:t>
            </a:r>
            <a:r>
              <a:rPr lang="it-IT" dirty="0" smtClean="0"/>
              <a:t> </a:t>
            </a:r>
            <a:r>
              <a:rPr lang="it-IT" dirty="0" err="1" smtClean="0"/>
              <a:t>Consciousness</a:t>
            </a:r>
            <a:r>
              <a:rPr lang="it-IT" dirty="0" smtClean="0"/>
              <a:t> in </a:t>
            </a:r>
            <a:r>
              <a:rPr lang="it-IT" dirty="0" err="1" smtClean="0"/>
              <a:t>Florentine</a:t>
            </a:r>
            <a:r>
              <a:rPr lang="it-IT" dirty="0" smtClean="0"/>
              <a:t> </a:t>
            </a:r>
            <a:r>
              <a:rPr lang="it-IT" dirty="0" err="1" smtClean="0"/>
              <a:t>Humanism</a:t>
            </a:r>
            <a:r>
              <a:rPr lang="it-IT" dirty="0" smtClean="0"/>
              <a:t>, Princeton 1970</a:t>
            </a:r>
          </a:p>
          <a:p>
            <a:r>
              <a:rPr lang="it-IT" dirty="0" smtClean="0"/>
              <a:t>R. </a:t>
            </a:r>
            <a:r>
              <a:rPr lang="it-IT" dirty="0" err="1" smtClean="0"/>
              <a:t>Landfester</a:t>
            </a:r>
            <a:r>
              <a:rPr lang="it-IT" dirty="0" smtClean="0"/>
              <a:t>, </a:t>
            </a:r>
            <a:r>
              <a:rPr lang="it-IT" dirty="0" err="1" smtClean="0"/>
              <a:t>Historia</a:t>
            </a:r>
            <a:r>
              <a:rPr lang="it-IT" dirty="0" smtClean="0"/>
              <a:t> </a:t>
            </a:r>
            <a:r>
              <a:rPr lang="it-IT" dirty="0" err="1" smtClean="0"/>
              <a:t>magistra</a:t>
            </a:r>
            <a:r>
              <a:rPr lang="it-IT" dirty="0" smtClean="0"/>
              <a:t> vitae. </a:t>
            </a:r>
            <a:r>
              <a:rPr lang="it-IT" dirty="0" err="1" smtClean="0"/>
              <a:t>Untersuchungen</a:t>
            </a:r>
            <a:r>
              <a:rPr lang="it-IT" dirty="0" smtClean="0"/>
              <a:t> </a:t>
            </a:r>
            <a:r>
              <a:rPr lang="it-IT" dirty="0" err="1" smtClean="0"/>
              <a:t>zur</a:t>
            </a:r>
            <a:r>
              <a:rPr lang="it-IT" dirty="0" smtClean="0"/>
              <a:t> </a:t>
            </a:r>
            <a:r>
              <a:rPr lang="it-IT" dirty="0" err="1" smtClean="0"/>
              <a:t>Humanistischen</a:t>
            </a:r>
            <a:r>
              <a:rPr lang="it-IT" dirty="0" smtClean="0"/>
              <a:t> </a:t>
            </a:r>
            <a:r>
              <a:rPr lang="it-IT" dirty="0" err="1" smtClean="0"/>
              <a:t>Geschichtstheorie</a:t>
            </a:r>
            <a:r>
              <a:rPr lang="it-IT" dirty="0" smtClean="0"/>
              <a:t> </a:t>
            </a:r>
            <a:r>
              <a:rPr lang="it-IT" dirty="0" err="1" smtClean="0"/>
              <a:t>des</a:t>
            </a:r>
            <a:r>
              <a:rPr lang="it-IT" dirty="0" smtClean="0"/>
              <a:t> 14. bis 16. </a:t>
            </a:r>
            <a:r>
              <a:rPr lang="it-IT" dirty="0" err="1" smtClean="0"/>
              <a:t>Jahrhunderts</a:t>
            </a:r>
            <a:r>
              <a:rPr lang="it-IT" dirty="0" smtClean="0"/>
              <a:t>, </a:t>
            </a:r>
            <a:r>
              <a:rPr lang="it-IT" dirty="0" err="1" smtClean="0"/>
              <a:t>Genève</a:t>
            </a:r>
            <a:r>
              <a:rPr lang="it-IT" dirty="0" smtClean="0"/>
              <a:t> 1972</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2400" dirty="0" smtClean="0"/>
              <a:t>Fonti </a:t>
            </a:r>
            <a:r>
              <a:rPr lang="it-IT" sz="2400" dirty="0" err="1" smtClean="0"/>
              <a:t>cronistiche</a:t>
            </a:r>
            <a:r>
              <a:rPr lang="it-IT" sz="2400" dirty="0" smtClean="0"/>
              <a:t> e narrative</a:t>
            </a:r>
            <a:endParaRPr lang="it-IT" sz="2400" dirty="0"/>
          </a:p>
        </p:txBody>
      </p:sp>
      <p:sp>
        <p:nvSpPr>
          <p:cNvPr id="3" name="Segnaposto contenuto 2"/>
          <p:cNvSpPr>
            <a:spLocks noGrp="1"/>
          </p:cNvSpPr>
          <p:nvPr>
            <p:ph sz="quarter" idx="1"/>
          </p:nvPr>
        </p:nvSpPr>
        <p:spPr>
          <a:xfrm>
            <a:off x="457200" y="980728"/>
            <a:ext cx="8229600" cy="5145435"/>
          </a:xfrm>
        </p:spPr>
        <p:txBody>
          <a:bodyPr/>
          <a:lstStyle/>
          <a:p>
            <a:r>
              <a:rPr lang="it-IT" dirty="0" smtClean="0"/>
              <a:t>C. </a:t>
            </a:r>
            <a:r>
              <a:rPr lang="it-IT" dirty="0" err="1" smtClean="0"/>
              <a:t>Vasoli</a:t>
            </a:r>
            <a:r>
              <a:rPr lang="it-IT" dirty="0" smtClean="0"/>
              <a:t>, Il modello teorico, in “La storiografia umanistica”, Atti del convegno, Messina 1992</a:t>
            </a:r>
          </a:p>
          <a:p>
            <a:r>
              <a:rPr lang="it-IT" dirty="0" err="1" smtClean="0"/>
              <a:t>Coluccio</a:t>
            </a:r>
            <a:r>
              <a:rPr lang="it-IT" dirty="0" smtClean="0"/>
              <a:t> Salutati</a:t>
            </a:r>
            <a:br>
              <a:rPr lang="it-IT" dirty="0" smtClean="0"/>
            </a:br>
            <a:r>
              <a:rPr lang="it-IT" i="1" dirty="0" smtClean="0"/>
              <a:t>rerum </a:t>
            </a:r>
            <a:r>
              <a:rPr lang="it-IT" i="1" dirty="0" err="1" smtClean="0"/>
              <a:t>gestarum</a:t>
            </a:r>
            <a:r>
              <a:rPr lang="it-IT" i="1" dirty="0" smtClean="0"/>
              <a:t> </a:t>
            </a:r>
            <a:r>
              <a:rPr lang="it-IT" i="1" dirty="0" err="1" smtClean="0"/>
              <a:t>scientia</a:t>
            </a:r>
            <a:r>
              <a:rPr lang="it-IT" i="1" dirty="0" smtClean="0"/>
              <a:t> </a:t>
            </a:r>
            <a:r>
              <a:rPr lang="it-IT" i="1" dirty="0" err="1" smtClean="0"/>
              <a:t>monet</a:t>
            </a:r>
            <a:r>
              <a:rPr lang="it-IT" i="1" dirty="0" smtClean="0"/>
              <a:t> </a:t>
            </a:r>
            <a:r>
              <a:rPr lang="it-IT" i="1" dirty="0" err="1" smtClean="0"/>
              <a:t>principes</a:t>
            </a:r>
            <a:r>
              <a:rPr lang="it-IT" i="1" dirty="0" smtClean="0"/>
              <a:t>, </a:t>
            </a:r>
            <a:r>
              <a:rPr lang="it-IT" i="1" dirty="0" err="1" smtClean="0"/>
              <a:t>docet</a:t>
            </a:r>
            <a:r>
              <a:rPr lang="it-IT" i="1" dirty="0" smtClean="0"/>
              <a:t> </a:t>
            </a:r>
            <a:r>
              <a:rPr lang="it-IT" i="1" dirty="0" err="1" smtClean="0"/>
              <a:t>populos</a:t>
            </a:r>
            <a:r>
              <a:rPr lang="it-IT" i="1" dirty="0" smtClean="0"/>
              <a:t> </a:t>
            </a:r>
            <a:r>
              <a:rPr lang="it-IT" i="1" dirty="0" err="1" smtClean="0"/>
              <a:t>et</a:t>
            </a:r>
            <a:r>
              <a:rPr lang="it-IT" i="1" dirty="0" smtClean="0"/>
              <a:t> </a:t>
            </a:r>
            <a:r>
              <a:rPr lang="it-IT" i="1" dirty="0" err="1" smtClean="0"/>
              <a:t>instruit</a:t>
            </a:r>
            <a:r>
              <a:rPr lang="it-IT" i="1" dirty="0" smtClean="0"/>
              <a:t> </a:t>
            </a:r>
            <a:r>
              <a:rPr lang="it-IT" i="1" dirty="0" err="1" smtClean="0"/>
              <a:t>singulos</a:t>
            </a:r>
            <a:r>
              <a:rPr lang="it-IT" i="1" dirty="0" smtClean="0"/>
              <a:t> quid domi </a:t>
            </a:r>
            <a:r>
              <a:rPr lang="it-IT" i="1" dirty="0" err="1" smtClean="0"/>
              <a:t>quidque</a:t>
            </a:r>
            <a:r>
              <a:rPr lang="it-IT" i="1" dirty="0" smtClean="0"/>
              <a:t> </a:t>
            </a:r>
            <a:r>
              <a:rPr lang="it-IT" i="1" dirty="0" err="1" smtClean="0"/>
              <a:t>foris</a:t>
            </a:r>
            <a:r>
              <a:rPr lang="it-IT" i="1" dirty="0" smtClean="0"/>
              <a:t>, quid </a:t>
            </a:r>
            <a:r>
              <a:rPr lang="it-IT" i="1" dirty="0" err="1" smtClean="0"/>
              <a:t>secum</a:t>
            </a:r>
            <a:r>
              <a:rPr lang="it-IT" i="1" dirty="0" smtClean="0"/>
              <a:t>, quid </a:t>
            </a:r>
            <a:r>
              <a:rPr lang="it-IT" i="1" dirty="0" err="1" smtClean="0"/>
              <a:t>cum</a:t>
            </a:r>
            <a:r>
              <a:rPr lang="it-IT" i="1" dirty="0" smtClean="0"/>
              <a:t> </a:t>
            </a:r>
            <a:r>
              <a:rPr lang="it-IT" i="1" dirty="0" err="1" smtClean="0"/>
              <a:t>familia</a:t>
            </a:r>
            <a:r>
              <a:rPr lang="it-IT" i="1" dirty="0" smtClean="0"/>
              <a:t>, quid </a:t>
            </a:r>
            <a:r>
              <a:rPr lang="it-IT" i="1" dirty="0" err="1" smtClean="0"/>
              <a:t>cum</a:t>
            </a:r>
            <a:r>
              <a:rPr lang="it-IT" i="1" dirty="0" smtClean="0"/>
              <a:t> </a:t>
            </a:r>
            <a:r>
              <a:rPr lang="it-IT" i="1" dirty="0" err="1" smtClean="0"/>
              <a:t>civibus</a:t>
            </a:r>
            <a:r>
              <a:rPr lang="it-IT" i="1" dirty="0" smtClean="0"/>
              <a:t> </a:t>
            </a:r>
            <a:r>
              <a:rPr lang="it-IT" i="1" dirty="0" err="1" smtClean="0"/>
              <a:t>et</a:t>
            </a:r>
            <a:r>
              <a:rPr lang="it-IT" i="1" dirty="0" smtClean="0"/>
              <a:t> </a:t>
            </a:r>
            <a:r>
              <a:rPr lang="it-IT" i="1" dirty="0" err="1" smtClean="0"/>
              <a:t>amicis</a:t>
            </a:r>
            <a:r>
              <a:rPr lang="it-IT" i="1" dirty="0" smtClean="0"/>
              <a:t>, </a:t>
            </a:r>
            <a:r>
              <a:rPr lang="it-IT" i="1" dirty="0" err="1" smtClean="0"/>
              <a:t>quidque</a:t>
            </a:r>
            <a:r>
              <a:rPr lang="it-IT" i="1" dirty="0" smtClean="0"/>
              <a:t> </a:t>
            </a:r>
            <a:r>
              <a:rPr lang="it-IT" i="1" dirty="0" err="1" smtClean="0"/>
              <a:t>privatim</a:t>
            </a:r>
            <a:r>
              <a:rPr lang="it-IT" i="1" dirty="0" smtClean="0"/>
              <a:t> </a:t>
            </a:r>
            <a:r>
              <a:rPr lang="it-IT" i="1" dirty="0" err="1" smtClean="0"/>
              <a:t>vel</a:t>
            </a:r>
            <a:r>
              <a:rPr lang="it-IT" i="1" dirty="0" smtClean="0"/>
              <a:t> </a:t>
            </a:r>
            <a:r>
              <a:rPr lang="it-IT" i="1" dirty="0" err="1" smtClean="0"/>
              <a:t>publice</a:t>
            </a:r>
            <a:r>
              <a:rPr lang="it-IT" i="1" dirty="0" smtClean="0"/>
              <a:t> sit </a:t>
            </a:r>
            <a:r>
              <a:rPr lang="it-IT" i="1" dirty="0" err="1" smtClean="0"/>
              <a:t>agendum</a:t>
            </a:r>
            <a:endParaRPr lang="it-IT" i="1" dirty="0" smtClean="0"/>
          </a:p>
          <a:p>
            <a:r>
              <a:rPr lang="it-IT" dirty="0" smtClean="0"/>
              <a:t>(valore etico degli </a:t>
            </a:r>
            <a:r>
              <a:rPr lang="it-IT" dirty="0" err="1" smtClean="0"/>
              <a:t>exempla</a:t>
            </a:r>
            <a:r>
              <a:rPr lang="it-IT" dirty="0" smtClean="0"/>
              <a:t>)</a:t>
            </a:r>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1268760"/>
            <a:ext cx="8229600" cy="4857403"/>
          </a:xfrm>
        </p:spPr>
        <p:txBody>
          <a:bodyPr/>
          <a:lstStyle/>
          <a:p>
            <a:r>
              <a:rPr lang="it-IT" dirty="0" smtClean="0"/>
              <a:t>La storiografia laica con l’Umanesimo recupera , perfeziona e continua riproporre il canone storiografico antico, fino alla rivoluzione scientifica del secolo XVII e </a:t>
            </a:r>
            <a:r>
              <a:rPr lang="it-IT" dirty="0" err="1" smtClean="0"/>
              <a:t>XVIII</a:t>
            </a:r>
            <a:r>
              <a:rPr lang="it-IT" dirty="0" smtClean="0"/>
              <a:t> e al declino del “mito delle origini”</a:t>
            </a:r>
          </a:p>
          <a:p>
            <a:r>
              <a:rPr lang="it-IT" dirty="0" smtClean="0"/>
              <a:t>Storiografia dello stato</a:t>
            </a: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1052736"/>
            <a:ext cx="8229600" cy="5073427"/>
          </a:xfrm>
        </p:spPr>
        <p:txBody>
          <a:bodyPr/>
          <a:lstStyle/>
          <a:p>
            <a:r>
              <a:rPr lang="it-IT" dirty="0" smtClean="0"/>
              <a:t>La storiografia ecclesiastica deve adattare il modello provvidenzialistico medievale ai problemi posti dalla rottura dell’unità religiosa, dalle controversie dottrinali tra Chiesa cattolica e Chiese protestanti, dalla </a:t>
            </a:r>
            <a:r>
              <a:rPr lang="it-IT" dirty="0" err="1" smtClean="0"/>
              <a:t>confessionalizzazione</a:t>
            </a:r>
            <a:r>
              <a:rPr lang="it-IT" dirty="0" smtClean="0"/>
              <a:t> dello </a:t>
            </a:r>
            <a:r>
              <a:rPr lang="it-IT" smtClean="0"/>
              <a:t>Stato moderno</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a:bodyPr>
          <a:lstStyle/>
          <a:p>
            <a:r>
              <a:rPr lang="it-IT" sz="2400" dirty="0" smtClean="0"/>
              <a:t>Fonti </a:t>
            </a:r>
            <a:r>
              <a:rPr lang="it-IT" sz="2400" dirty="0" err="1" smtClean="0"/>
              <a:t>cronistiche</a:t>
            </a:r>
            <a:r>
              <a:rPr lang="it-IT" sz="2400" dirty="0" smtClean="0"/>
              <a:t> e narrative</a:t>
            </a:r>
            <a:endParaRPr lang="it-IT" sz="2400" dirty="0"/>
          </a:p>
        </p:txBody>
      </p:sp>
      <p:sp>
        <p:nvSpPr>
          <p:cNvPr id="3" name="Segnaposto contenuto 2"/>
          <p:cNvSpPr>
            <a:spLocks noGrp="1"/>
          </p:cNvSpPr>
          <p:nvPr>
            <p:ph sz="quarter" idx="1"/>
          </p:nvPr>
        </p:nvSpPr>
        <p:spPr>
          <a:xfrm>
            <a:off x="457200" y="980728"/>
            <a:ext cx="8229600" cy="5145435"/>
          </a:xfrm>
        </p:spPr>
        <p:txBody>
          <a:bodyPr/>
          <a:lstStyle/>
          <a:p>
            <a:r>
              <a:rPr lang="it-IT" dirty="0" smtClean="0"/>
              <a:t>Un altro aspetto.</a:t>
            </a:r>
          </a:p>
          <a:p>
            <a:endParaRPr lang="it-IT" dirty="0" smtClean="0"/>
          </a:p>
          <a:p>
            <a:pPr>
              <a:buNone/>
            </a:pPr>
            <a:r>
              <a:rPr lang="it-IT" dirty="0" smtClean="0"/>
              <a:t>La nascita dell’individualismo </a:t>
            </a:r>
          </a:p>
          <a:p>
            <a:pPr>
              <a:buNone/>
            </a:pPr>
            <a:r>
              <a:rPr lang="it-IT" dirty="0" smtClean="0"/>
              <a:t>(Petrarca, il </a:t>
            </a:r>
            <a:r>
              <a:rPr lang="it-IT" dirty="0" err="1" smtClean="0"/>
              <a:t>Secretum</a:t>
            </a:r>
            <a:r>
              <a:rPr lang="it-IT" dirty="0" smtClean="0"/>
              <a:t>)</a:t>
            </a:r>
          </a:p>
          <a:p>
            <a:pPr>
              <a:buNone/>
            </a:pPr>
            <a:endParaRPr lang="it-IT" dirty="0" smtClean="0"/>
          </a:p>
          <a:p>
            <a:pPr>
              <a:buNone/>
            </a:pPr>
            <a:r>
              <a:rPr lang="it-IT" dirty="0" smtClean="0"/>
              <a:t>Ragioni familiari per lo scrivere.</a:t>
            </a:r>
          </a:p>
          <a:p>
            <a:pPr>
              <a:buNone/>
            </a:pPr>
            <a:r>
              <a:rPr lang="it-IT" dirty="0" smtClean="0"/>
              <a:t>Il libro di famiglia tra privato e pubblico</a:t>
            </a:r>
          </a:p>
          <a:p>
            <a:pPr>
              <a:buNone/>
            </a:pPr>
            <a:endParaRPr lang="it-IT" dirty="0" smtClean="0"/>
          </a:p>
          <a:p>
            <a:pPr>
              <a:buNone/>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57200" y="277813"/>
            <a:ext cx="8229600" cy="486891"/>
          </a:xfrm>
        </p:spPr>
        <p:txBody>
          <a:bodyPr>
            <a:normAutofit/>
          </a:bodyPr>
          <a:lstStyle/>
          <a:p>
            <a:r>
              <a:rPr lang="it-IT" sz="2400" dirty="0" smtClean="0">
                <a:solidFill>
                  <a:srgbClr val="FF0000"/>
                </a:solidFill>
              </a:rPr>
              <a:t>Le arti del quadrivio</a:t>
            </a:r>
            <a:endParaRPr lang="it-IT" sz="2400" dirty="0">
              <a:solidFill>
                <a:srgbClr val="FF0000"/>
              </a:solidFill>
            </a:endParaRPr>
          </a:p>
        </p:txBody>
      </p:sp>
      <p:graphicFrame>
        <p:nvGraphicFramePr>
          <p:cNvPr id="2" name="Diagramma 1"/>
          <p:cNvGraphicFramePr/>
          <p:nvPr/>
        </p:nvGraphicFramePr>
        <p:xfrm>
          <a:off x="593725" y="1614488"/>
          <a:ext cx="7908925"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12713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1052736"/>
            <a:ext cx="8229600" cy="5073427"/>
          </a:xfrm>
        </p:spPr>
        <p:txBody>
          <a:bodyPr>
            <a:normAutofit fontScale="92500" lnSpcReduction="10000"/>
          </a:bodyPr>
          <a:lstStyle/>
          <a:p>
            <a:r>
              <a:rPr lang="it-IT" dirty="0" smtClean="0"/>
              <a:t>I libri di famiglia sono una forma di scrittura documentaria finalizzata alla </a:t>
            </a:r>
            <a:r>
              <a:rPr lang="it-IT" b="1" dirty="0" smtClean="0"/>
              <a:t>registrazione, </a:t>
            </a:r>
            <a:r>
              <a:rPr lang="it-IT" dirty="0" smtClean="0"/>
              <a:t>diffusa tra </a:t>
            </a:r>
            <a:r>
              <a:rPr lang="it-IT" dirty="0" err="1" smtClean="0"/>
              <a:t>XIV</a:t>
            </a:r>
            <a:r>
              <a:rPr lang="it-IT" dirty="0" smtClean="0"/>
              <a:t> e XVI secolo. </a:t>
            </a:r>
          </a:p>
          <a:p>
            <a:r>
              <a:rPr lang="it-IT" dirty="0" smtClean="0"/>
              <a:t>Di origine extraletteraria, questo genere testuale va distinto dalla storiografia «minore», dalla memorialistica, dall'autobiografia. </a:t>
            </a:r>
          </a:p>
          <a:p>
            <a:r>
              <a:rPr lang="it-IT" dirty="0" smtClean="0"/>
              <a:t>Angelo Cicchetti e Raul Mordenti (</a:t>
            </a:r>
            <a:r>
              <a:rPr lang="it-IT" i="1" dirty="0" smtClean="0"/>
              <a:t>La scrittura dei libri di famiglia</a:t>
            </a:r>
            <a:r>
              <a:rPr lang="it-IT" dirty="0" smtClean="0"/>
              <a:t>, in </a:t>
            </a:r>
            <a:r>
              <a:rPr lang="it-IT" i="1" dirty="0" smtClean="0"/>
              <a:t>Letteratura italiana</a:t>
            </a:r>
            <a:r>
              <a:rPr lang="it-IT" dirty="0" smtClean="0"/>
              <a:t> diretta da A. Asor Rosa, vol. III, </a:t>
            </a:r>
            <a:r>
              <a:rPr lang="it-IT" i="1" u="sng" dirty="0" smtClean="0"/>
              <a:t>Le forme del testo</a:t>
            </a:r>
            <a:r>
              <a:rPr lang="it-IT" dirty="0" smtClean="0"/>
              <a:t>, t. Il, </a:t>
            </a:r>
            <a:r>
              <a:rPr lang="it-IT" u="sng" dirty="0" smtClean="0"/>
              <a:t>La prosa</a:t>
            </a:r>
            <a:r>
              <a:rPr lang="it-IT" dirty="0" smtClean="0"/>
              <a:t>, pp. 1117-59) collocano i libri di famiglia nell'ambito dei testi di registrazione (che comprendono tanto i protocolli notarili quanto i libri dei conti dei mercanti), riconosce ad essi alcune qualità proprie della scrittura </a:t>
            </a:r>
            <a:r>
              <a:rPr lang="it-IT" dirty="0" err="1" smtClean="0"/>
              <a:t>diaristica</a:t>
            </a:r>
            <a:r>
              <a:rPr lang="it-IT" dirty="0" smtClean="0"/>
              <a:t>,</a:t>
            </a:r>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Fonti </a:t>
            </a:r>
            <a:r>
              <a:rPr lang="it-IT" sz="2800" dirty="0" err="1" smtClean="0"/>
              <a:t>cronistiche</a:t>
            </a:r>
            <a:r>
              <a:rPr lang="it-IT" sz="2800" dirty="0" smtClean="0"/>
              <a:t> e narrative</a:t>
            </a:r>
            <a:endParaRPr lang="it-IT" sz="2800" dirty="0"/>
          </a:p>
        </p:txBody>
      </p:sp>
      <p:sp>
        <p:nvSpPr>
          <p:cNvPr id="3" name="Segnaposto contenuto 2"/>
          <p:cNvSpPr>
            <a:spLocks noGrp="1"/>
          </p:cNvSpPr>
          <p:nvPr>
            <p:ph sz="quarter" idx="1"/>
          </p:nvPr>
        </p:nvSpPr>
        <p:spPr>
          <a:xfrm>
            <a:off x="457200" y="1196752"/>
            <a:ext cx="8229600" cy="5400600"/>
          </a:xfrm>
        </p:spPr>
        <p:txBody>
          <a:bodyPr>
            <a:normAutofit fontScale="25000" lnSpcReduction="20000"/>
          </a:bodyPr>
          <a:lstStyle/>
          <a:p>
            <a:r>
              <a:rPr lang="it-IT" dirty="0" smtClean="0"/>
              <a:t/>
            </a:r>
            <a:br>
              <a:rPr lang="it-IT" dirty="0" smtClean="0"/>
            </a:br>
            <a:r>
              <a:rPr lang="it-IT" sz="9600" b="1" dirty="0" smtClean="0"/>
              <a:t>registrazione </a:t>
            </a:r>
          </a:p>
          <a:p>
            <a:r>
              <a:rPr lang="it-IT" sz="9600" dirty="0" smtClean="0"/>
              <a:t>la presenza in apertura di un'invocazione alla divinità e l'utilizzazione di un formulario fisso con lo scopo di conferire alla scrittura veridicità, autorevolezza, sacralità; </a:t>
            </a:r>
          </a:p>
          <a:p>
            <a:r>
              <a:rPr lang="it-IT" sz="9600" dirty="0" smtClean="0"/>
              <a:t>destinatario lontano nel tempo; la disposizione della scrittura nel libro, distribuita per partizioni collegate a determinate operazioni di registrazione. </a:t>
            </a:r>
          </a:p>
          <a:p>
            <a:r>
              <a:rPr lang="it-IT" sz="9600" b="1" dirty="0" smtClean="0"/>
              <a:t>Aspetto </a:t>
            </a:r>
            <a:r>
              <a:rPr lang="it-IT" sz="9600" b="1" dirty="0" err="1" smtClean="0"/>
              <a:t>codicologico-paleografico</a:t>
            </a:r>
            <a:r>
              <a:rPr lang="it-IT" sz="9600" b="1" dirty="0" smtClean="0"/>
              <a:t> </a:t>
            </a:r>
            <a:r>
              <a:rPr lang="it-IT" sz="9600" dirty="0" smtClean="0"/>
              <a:t>conferma questa parentela, specialmente con i libri di conti mercantili: in comune con essi i libri di famiglia hanno infatti l'utilizzo della medesima scrittura corsiva (la </a:t>
            </a:r>
            <a:r>
              <a:rPr lang="it-IT" sz="9600" b="1" dirty="0" smtClean="0"/>
              <a:t>mercantesca</a:t>
            </a:r>
            <a:r>
              <a:rPr lang="it-IT" sz="9600" dirty="0" smtClean="0"/>
              <a:t>), l'autografia, l'assenza di correzioni (benché siano presenti glosse), le caratteristiche di unicità e </a:t>
            </a:r>
            <a:r>
              <a:rPr lang="it-IT" sz="9600" dirty="0" err="1" smtClean="0"/>
              <a:t>irriproducibilità</a:t>
            </a:r>
            <a:r>
              <a:rPr lang="it-IT" sz="9600" dirty="0" smtClean="0"/>
              <a:t> (si tratta di </a:t>
            </a:r>
            <a:r>
              <a:rPr lang="it-IT" sz="9600" b="1" dirty="0" smtClean="0"/>
              <a:t>testimoni unici conservati</a:t>
            </a:r>
            <a:r>
              <a:rPr lang="it-IT" sz="9600" dirty="0" smtClean="0"/>
              <a:t>), il formato, la rilegatura, la quantità di pagine, le materie e gli strumenti scrittori tipici dei libri di utilità. </a:t>
            </a:r>
            <a:br>
              <a:rPr lang="it-IT" sz="9600" dirty="0" smtClean="0"/>
            </a:br>
            <a:endParaRPr lang="it-IT" sz="9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Fonti </a:t>
            </a:r>
            <a:r>
              <a:rPr lang="it-IT" sz="2400" dirty="0" err="1" smtClean="0"/>
              <a:t>cronistiche</a:t>
            </a:r>
            <a:r>
              <a:rPr lang="it-IT" sz="2400" dirty="0" smtClean="0"/>
              <a:t> e narrative</a:t>
            </a:r>
            <a:endParaRPr lang="it-IT" sz="2400" dirty="0"/>
          </a:p>
        </p:txBody>
      </p:sp>
      <p:sp>
        <p:nvSpPr>
          <p:cNvPr id="3" name="Segnaposto contenuto 2"/>
          <p:cNvSpPr>
            <a:spLocks noGrp="1"/>
          </p:cNvSpPr>
          <p:nvPr>
            <p:ph sz="quarter" idx="1"/>
          </p:nvPr>
        </p:nvSpPr>
        <p:spPr/>
        <p:txBody>
          <a:bodyPr>
            <a:normAutofit fontScale="85000" lnSpcReduction="10000"/>
          </a:bodyPr>
          <a:lstStyle/>
          <a:p>
            <a:r>
              <a:rPr lang="it-IT" dirty="0" smtClean="0"/>
              <a:t>Libri di famiglia e ricordanze economiche hanno una comune origine mercantile dovuta all'«</a:t>
            </a:r>
            <a:r>
              <a:rPr lang="it-IT" dirty="0" err="1" smtClean="0"/>
              <a:t>attitutidine</a:t>
            </a:r>
            <a:r>
              <a:rPr lang="it-IT" dirty="0" smtClean="0"/>
              <a:t> borghese a registrare del/nel tempo» (ivi, p. 1123). L'attività mercantile si intreccia infatti con gli eventi della vita familiare e pubblica: dalla mera registrazione dei conti si passa </a:t>
            </a:r>
            <a:r>
              <a:rPr lang="it-IT" dirty="0" err="1" smtClean="0"/>
              <a:t>cosí</a:t>
            </a:r>
            <a:r>
              <a:rPr lang="it-IT" dirty="0" smtClean="0"/>
              <a:t> ad annotare fatti di interesse familiare oltre che meramente economico (ad esempio eredità, dotazioni, controversie, tutela di orfani e, conseguentemente, i fatti che hanno generato questi eventi: nascite, morti, matrimoni, ecc.) e situazioni in cui gli affari privati intersecano la sfera pubblica. La diffusione di questa forma di scrittura si estende comunque al di là della classe mercantile da cui origina, poiché risponde ad una radicata esigenza di sopravvivenza della memoria.</a:t>
            </a:r>
            <a:endParaRPr lang="it-IT"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Fonti </a:t>
            </a:r>
            <a:r>
              <a:rPr lang="it-IT" sz="2400" dirty="0" err="1" smtClean="0"/>
              <a:t>cronistiche</a:t>
            </a:r>
            <a:r>
              <a:rPr lang="it-IT" sz="2400" dirty="0" smtClean="0"/>
              <a:t> e narrative</a:t>
            </a:r>
            <a:endParaRPr lang="it-IT" sz="2400" dirty="0"/>
          </a:p>
        </p:txBody>
      </p:sp>
      <p:sp>
        <p:nvSpPr>
          <p:cNvPr id="3" name="Segnaposto contenuto 2"/>
          <p:cNvSpPr>
            <a:spLocks noGrp="1"/>
          </p:cNvSpPr>
          <p:nvPr>
            <p:ph sz="quarter" idx="1"/>
          </p:nvPr>
        </p:nvSpPr>
        <p:spPr>
          <a:xfrm>
            <a:off x="457200" y="1772816"/>
            <a:ext cx="8229600" cy="4353347"/>
          </a:xfrm>
        </p:spPr>
        <p:txBody>
          <a:bodyPr>
            <a:noAutofit/>
          </a:bodyPr>
          <a:lstStyle/>
          <a:p>
            <a:r>
              <a:rPr lang="it-IT" sz="2800" dirty="0" smtClean="0"/>
              <a:t>L'altro tipo di scrittura a cui i libri di famiglia si possono apparentare è quella </a:t>
            </a:r>
            <a:r>
              <a:rPr lang="it-IT" sz="2800" dirty="0" err="1" smtClean="0"/>
              <a:t>diaristica</a:t>
            </a:r>
            <a:endParaRPr lang="it-IT" sz="2800" dirty="0" smtClean="0"/>
          </a:p>
          <a:p>
            <a:r>
              <a:rPr lang="it-IT" sz="2800" dirty="0" smtClean="0"/>
              <a:t> </a:t>
            </a:r>
            <a:r>
              <a:rPr lang="it-IT" sz="2800" b="1" dirty="0" smtClean="0"/>
              <a:t>tempo della scrittura (discontinuo nel racconto e immediato nella registrazione) </a:t>
            </a:r>
            <a:r>
              <a:rPr lang="it-IT" sz="2800" dirty="0" smtClean="0"/>
              <a:t>e la narrazione rivolta dal presente verso il futuro. Si tratta però di </a:t>
            </a:r>
            <a:r>
              <a:rPr lang="it-IT" sz="2800" b="1" dirty="0" smtClean="0"/>
              <a:t>scrittura </a:t>
            </a:r>
            <a:r>
              <a:rPr lang="it-IT" sz="2800" b="1" dirty="0" err="1" smtClean="0"/>
              <a:t>diaristica</a:t>
            </a:r>
            <a:r>
              <a:rPr lang="it-IT" sz="2800" b="1" dirty="0" smtClean="0"/>
              <a:t> di tipo plurale</a:t>
            </a:r>
            <a:r>
              <a:rPr lang="it-IT" sz="2800" dirty="0" smtClean="0"/>
              <a:t>: la memoria tramandata non è individuale </a:t>
            </a:r>
            <a:r>
              <a:rPr lang="it-IT" sz="2800" dirty="0" err="1" smtClean="0"/>
              <a:t>bensí</a:t>
            </a:r>
            <a:r>
              <a:rPr lang="it-IT" sz="2800" dirty="0" smtClean="0"/>
              <a:t> familiare, collettiva perché frutto della successione diacronica di diversi scriventi.</a:t>
            </a:r>
            <a:br>
              <a:rPr lang="it-IT" sz="2800" dirty="0" smtClean="0"/>
            </a:br>
            <a:endParaRPr lang="it-IT" sz="2800" dirty="0" smtClean="0"/>
          </a:p>
          <a:p>
            <a:endParaRPr lang="it-IT"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Fonti </a:t>
            </a:r>
            <a:r>
              <a:rPr lang="it-IT" sz="2800" dirty="0" err="1" smtClean="0"/>
              <a:t>cronistiche</a:t>
            </a:r>
            <a:r>
              <a:rPr lang="it-IT" sz="2800" dirty="0" smtClean="0"/>
              <a:t> e narrative</a:t>
            </a:r>
            <a:endParaRPr lang="it-IT" sz="2800" dirty="0"/>
          </a:p>
        </p:txBody>
      </p:sp>
      <p:sp>
        <p:nvSpPr>
          <p:cNvPr id="3" name="Segnaposto contenuto 2"/>
          <p:cNvSpPr>
            <a:spLocks noGrp="1"/>
          </p:cNvSpPr>
          <p:nvPr>
            <p:ph sz="quarter" idx="1"/>
          </p:nvPr>
        </p:nvSpPr>
        <p:spPr/>
        <p:txBody>
          <a:bodyPr>
            <a:normAutofit/>
          </a:bodyPr>
          <a:lstStyle/>
          <a:p>
            <a:r>
              <a:rPr lang="it-IT" b="1" dirty="0" smtClean="0"/>
              <a:t>ibrido, a metà tra il libro-archivio e il libro-zibaldone</a:t>
            </a:r>
            <a:r>
              <a:rPr lang="it-IT" dirty="0" smtClean="0"/>
              <a:t>» </a:t>
            </a:r>
          </a:p>
          <a:p>
            <a:r>
              <a:rPr lang="it-IT" dirty="0" smtClean="0"/>
              <a:t>(p. 1138), ma costante nell'</a:t>
            </a:r>
            <a:r>
              <a:rPr lang="it-IT" dirty="0" err="1" smtClean="0"/>
              <a:t>autorappresentazione</a:t>
            </a:r>
            <a:r>
              <a:rPr lang="it-IT" dirty="0" smtClean="0"/>
              <a:t> familiare, caratterizzata da elementi di continuità a livello di contenuto pur nella discontinuità e nell'eterogeneità della scrittura. </a:t>
            </a:r>
          </a:p>
          <a:p>
            <a:r>
              <a:rPr lang="it-IT" dirty="0" smtClean="0"/>
              <a:t/>
            </a:r>
            <a:br>
              <a:rPr lang="it-IT" dirty="0" smtClean="0"/>
            </a:br>
            <a:r>
              <a:rPr lang="it-IT" dirty="0" smtClean="0"/>
              <a:t/>
            </a:r>
            <a:br>
              <a:rPr lang="it-IT" dirty="0" smtClean="0"/>
            </a:b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r>
              <a:rPr lang="it-IT" dirty="0" smtClean="0"/>
              <a:t>L'</a:t>
            </a:r>
            <a:r>
              <a:rPr lang="it-IT" dirty="0" err="1" smtClean="0"/>
              <a:t>autorappresentazione</a:t>
            </a:r>
            <a:r>
              <a:rPr lang="it-IT" dirty="0" smtClean="0"/>
              <a:t> familiare si articola infatti generalmente su due poli: l'identità del gruppo familiare e il suo operare economico. </a:t>
            </a:r>
          </a:p>
          <a:p>
            <a:r>
              <a:rPr lang="it-IT" b="1" dirty="0" smtClean="0"/>
              <a:t>funzioni pratiche di anagrafe e di archivio familiare </a:t>
            </a:r>
          </a:p>
          <a:p>
            <a:r>
              <a:rPr lang="it-IT" dirty="0" smtClean="0"/>
              <a:t>Sul piano dell'aspetto economico, oltre alle registrazioni contabili, i libri di famiglia raccolgono  </a:t>
            </a:r>
            <a:r>
              <a:rPr lang="it-IT" b="1" dirty="0" smtClean="0"/>
              <a:t>esperienze di vita</a:t>
            </a:r>
            <a:r>
              <a:rPr lang="it-IT" dirty="0" smtClean="0"/>
              <a:t> dando origine ad un sistema di informazione familiare. </a:t>
            </a:r>
          </a:p>
          <a:p>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Fonti </a:t>
            </a:r>
            <a:r>
              <a:rPr lang="it-IT" sz="2400" dirty="0" err="1" smtClean="0"/>
              <a:t>cronistiche</a:t>
            </a:r>
            <a:r>
              <a:rPr lang="it-IT" sz="2400" dirty="0" smtClean="0"/>
              <a:t> e narrative</a:t>
            </a:r>
            <a:endParaRPr lang="it-IT" sz="2400" dirty="0"/>
          </a:p>
        </p:txBody>
      </p:sp>
      <p:sp>
        <p:nvSpPr>
          <p:cNvPr id="3" name="Segnaposto contenuto 2"/>
          <p:cNvSpPr>
            <a:spLocks noGrp="1"/>
          </p:cNvSpPr>
          <p:nvPr>
            <p:ph sz="quarter" idx="1"/>
          </p:nvPr>
        </p:nvSpPr>
        <p:spPr/>
        <p:txBody>
          <a:bodyPr/>
          <a:lstStyle/>
          <a:p>
            <a:r>
              <a:rPr lang="it-IT" dirty="0" smtClean="0"/>
              <a:t>Ricordi di Giovanni di </a:t>
            </a:r>
            <a:r>
              <a:rPr lang="it-IT" dirty="0" err="1" smtClean="0"/>
              <a:t>Pagolo</a:t>
            </a:r>
            <a:r>
              <a:rPr lang="it-IT" dirty="0" smtClean="0"/>
              <a:t> Morelli, a cura di V. Branca</a:t>
            </a:r>
          </a:p>
          <a:p>
            <a:endParaRPr lang="it-IT" dirty="0" smtClean="0"/>
          </a:p>
          <a:p>
            <a:r>
              <a:rPr lang="it-IT" dirty="0" smtClean="0"/>
              <a:t>Talvolta la scrittura, sollecitata dagli eventi, supera i confini dell'enunciazione scivolando nel gusto del racconto.</a:t>
            </a:r>
          </a:p>
          <a:p>
            <a:endParaRPr lang="it-IT"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2800" dirty="0" smtClean="0"/>
              <a:t>Fonti </a:t>
            </a:r>
            <a:r>
              <a:rPr lang="it-IT" sz="2800" dirty="0" err="1" smtClean="0"/>
              <a:t>cronistiche</a:t>
            </a:r>
            <a:r>
              <a:rPr lang="it-IT" sz="2800" dirty="0" smtClean="0"/>
              <a:t> e narrative</a:t>
            </a:r>
            <a:endParaRPr lang="it-IT" sz="2800" dirty="0"/>
          </a:p>
        </p:txBody>
      </p:sp>
      <p:sp>
        <p:nvSpPr>
          <p:cNvPr id="3" name="Segnaposto contenuto 2"/>
          <p:cNvSpPr>
            <a:spLocks noGrp="1"/>
          </p:cNvSpPr>
          <p:nvPr>
            <p:ph sz="quarter" idx="1"/>
          </p:nvPr>
        </p:nvSpPr>
        <p:spPr/>
        <p:txBody>
          <a:bodyPr>
            <a:normAutofit fontScale="92500" lnSpcReduction="10000"/>
          </a:bodyPr>
          <a:lstStyle/>
          <a:p>
            <a:r>
              <a:rPr lang="it-IT" dirty="0" smtClean="0"/>
              <a:t>A partire dal XVII secolo la scrittura dei libri di famiglia entra in crisi, poiché alcune delle funzioni da essi svolte passano dalla dimensione privata alla sfera pubblica oppure vanno soggette a specializzazione e professionalizzazione: la registrazione anagrafica viene svolta dai registri parrocchiali d'istituzione post-tridentina; si consolidano alcuni sistemi di informazione pubblica (come gli almanacchi) che soppiantano quella familiare; con le storie genealogiche si afferma un nuovo tipo di scrittura familiare, mentre la sfera eminentemente privata viene assorbita dalla scrittura </a:t>
            </a:r>
            <a:r>
              <a:rPr lang="it-IT" dirty="0" err="1" smtClean="0"/>
              <a:t>diaristica</a:t>
            </a:r>
            <a:r>
              <a:rPr lang="it-IT" dirty="0" smtClean="0"/>
              <a:t>.</a:t>
            </a:r>
            <a:endParaRPr lang="it-IT"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Fonti </a:t>
            </a:r>
            <a:r>
              <a:rPr lang="it-IT" dirty="0" err="1" smtClean="0"/>
              <a:t>cronistiche</a:t>
            </a:r>
            <a:r>
              <a:rPr lang="it-IT" dirty="0" smtClean="0"/>
              <a:t> e narrative</a:t>
            </a:r>
            <a:endParaRPr lang="it-IT" dirty="0"/>
          </a:p>
        </p:txBody>
      </p:sp>
      <p:sp>
        <p:nvSpPr>
          <p:cNvPr id="3" name="Segnaposto contenuto 2"/>
          <p:cNvSpPr>
            <a:spLocks noGrp="1"/>
          </p:cNvSpPr>
          <p:nvPr>
            <p:ph sz="quarter" idx="1"/>
          </p:nvPr>
        </p:nvSpPr>
        <p:spPr>
          <a:xfrm>
            <a:off x="457200" y="1412776"/>
            <a:ext cx="8229600" cy="4713387"/>
          </a:xfrm>
        </p:spPr>
        <p:txBody>
          <a:bodyPr>
            <a:normAutofit fontScale="77500" lnSpcReduction="20000"/>
          </a:bodyPr>
          <a:lstStyle/>
          <a:p>
            <a:r>
              <a:rPr lang="it-IT" b="1" dirty="0" smtClean="0"/>
              <a:t>Proemio</a:t>
            </a:r>
          </a:p>
          <a:p>
            <a:r>
              <a:rPr lang="it-IT" b="1" dirty="0" smtClean="0"/>
              <a:t>Quali cagioni ebbe l'Autore a scrivere, e quali occasioni: </a:t>
            </a:r>
          </a:p>
          <a:p>
            <a:r>
              <a:rPr lang="it-IT" b="1" dirty="0" smtClean="0"/>
              <a:t>su quale soggetto e con quali intendimenti.</a:t>
            </a:r>
          </a:p>
          <a:p>
            <a:r>
              <a:rPr lang="it-IT" dirty="0" smtClean="0"/>
              <a:t>Le ricordanze dell'antiche </a:t>
            </a:r>
            <a:r>
              <a:rPr lang="it-IT" dirty="0" err="1" smtClean="0"/>
              <a:t>istorie</a:t>
            </a:r>
            <a:r>
              <a:rPr lang="it-IT" dirty="0" smtClean="0"/>
              <a:t> lungamente hanno stimolato la mente mia di scrivere i pericolosi </a:t>
            </a:r>
            <a:r>
              <a:rPr lang="it-IT" dirty="0" err="1" smtClean="0"/>
              <a:t>advenimenti</a:t>
            </a:r>
            <a:r>
              <a:rPr lang="it-IT" dirty="0" smtClean="0"/>
              <a:t> non </a:t>
            </a:r>
            <a:r>
              <a:rPr lang="it-IT" dirty="0" err="1" smtClean="0"/>
              <a:t>prosperevoli</a:t>
            </a:r>
            <a:r>
              <a:rPr lang="it-IT" dirty="0" smtClean="0"/>
              <a:t>, i quali ha sostenuti la nobile </a:t>
            </a:r>
            <a:r>
              <a:rPr lang="it-IT" dirty="0" err="1" smtClean="0"/>
              <a:t>citt</a:t>
            </a:r>
            <a:r>
              <a:rPr lang="it-IT" dirty="0" smtClean="0"/>
              <a:t>?figliuola di Roma, molti anni, e </a:t>
            </a:r>
            <a:r>
              <a:rPr lang="it-IT" dirty="0" err="1" smtClean="0"/>
              <a:t>spezialmente</a:t>
            </a:r>
            <a:r>
              <a:rPr lang="it-IT" dirty="0" smtClean="0"/>
              <a:t> nel tempo del giubileo dell'anno MCCC. E io, scusandomi a me medesimo siccome insufficiente, credendo che altri scrivesse, ho cessato di scrivere molti anni: tanto che, </a:t>
            </a:r>
            <a:r>
              <a:rPr lang="it-IT" dirty="0" err="1" smtClean="0"/>
              <a:t>multiplicati</a:t>
            </a:r>
            <a:r>
              <a:rPr lang="it-IT" dirty="0" smtClean="0"/>
              <a:t> i pericoli e gli aspetti notevoli s?che non sono da tacere, </a:t>
            </a:r>
            <a:r>
              <a:rPr lang="it-IT" dirty="0" err="1" smtClean="0"/>
              <a:t>propuosi</a:t>
            </a:r>
            <a:r>
              <a:rPr lang="it-IT" dirty="0" smtClean="0"/>
              <a:t> di scrivere, a </a:t>
            </a:r>
            <a:r>
              <a:rPr lang="it-IT" dirty="0" err="1" smtClean="0"/>
              <a:t>utilit</a:t>
            </a:r>
            <a:r>
              <a:rPr lang="it-IT" dirty="0" smtClean="0"/>
              <a:t>?di coloro che saranno eredi de' </a:t>
            </a:r>
            <a:r>
              <a:rPr lang="it-IT" dirty="0" err="1" smtClean="0"/>
              <a:t>prosperevoli</a:t>
            </a:r>
            <a:r>
              <a:rPr lang="it-IT" dirty="0" smtClean="0"/>
              <a:t> anni, </a:t>
            </a:r>
            <a:r>
              <a:rPr lang="it-IT" dirty="0" err="1" smtClean="0"/>
              <a:t>acci</a:t>
            </a:r>
            <a:r>
              <a:rPr lang="it-IT" dirty="0" smtClean="0"/>
              <a:t>?che riconoscano i </a:t>
            </a:r>
            <a:r>
              <a:rPr lang="it-IT" dirty="0" err="1" smtClean="0"/>
              <a:t>benefic</a:t>
            </a:r>
            <a:r>
              <a:rPr lang="it-IT" dirty="0" smtClean="0"/>
              <a:t>?da Dio, il quale per tutti i tempi regge e governa.</a:t>
            </a:r>
          </a:p>
          <a:p>
            <a:r>
              <a:rPr lang="it-IT" b="1" dirty="0" smtClean="0"/>
              <a:t>LIBRO PRIMO</a:t>
            </a:r>
          </a:p>
          <a:p>
            <a:r>
              <a:rPr lang="it-IT" b="1" dirty="0" smtClean="0"/>
              <a:t>1</a:t>
            </a:r>
          </a:p>
          <a:p>
            <a:endParaRPr lang="it-IT" dirty="0"/>
          </a:p>
        </p:txBody>
      </p:sp>
    </p:spTree>
    <p:extLst>
      <p:ext uri="{BB962C8B-B14F-4D97-AF65-F5344CB8AC3E}">
        <p14:creationId xmlns:p14="http://schemas.microsoft.com/office/powerpoint/2010/main" val="28015541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74042"/>
          </a:xfrm>
        </p:spPr>
        <p:txBody>
          <a:bodyPr>
            <a:normAutofit fontScale="90000"/>
          </a:bodyPr>
          <a:lstStyle/>
          <a:p>
            <a:r>
              <a:rPr lang="it-IT" dirty="0" smtClean="0"/>
              <a:t>Fonti narrative e </a:t>
            </a:r>
            <a:r>
              <a:rPr lang="it-IT" dirty="0" err="1" smtClean="0"/>
              <a:t>cronistica</a:t>
            </a:r>
            <a:endParaRPr lang="it-IT" dirty="0"/>
          </a:p>
        </p:txBody>
      </p:sp>
      <p:sp>
        <p:nvSpPr>
          <p:cNvPr id="3" name="Segnaposto contenuto 2"/>
          <p:cNvSpPr>
            <a:spLocks noGrp="1"/>
          </p:cNvSpPr>
          <p:nvPr>
            <p:ph sz="quarter" idx="1"/>
          </p:nvPr>
        </p:nvSpPr>
        <p:spPr>
          <a:xfrm>
            <a:off x="457200" y="692696"/>
            <a:ext cx="8229600" cy="5433467"/>
          </a:xfrm>
        </p:spPr>
        <p:txBody>
          <a:bodyPr>
            <a:normAutofit fontScale="85000" lnSpcReduction="20000"/>
          </a:bodyPr>
          <a:lstStyle/>
          <a:p>
            <a:r>
              <a:rPr lang="it-IT" b="1" dirty="0" smtClean="0"/>
              <a:t>Metodo propostosi dall'Autore. Descrizione di Firenze.</a:t>
            </a:r>
          </a:p>
          <a:p>
            <a:r>
              <a:rPr lang="it-IT" dirty="0" smtClean="0"/>
              <a:t>Quando io incominciai, </a:t>
            </a:r>
            <a:r>
              <a:rPr lang="it-IT" dirty="0" err="1" smtClean="0"/>
              <a:t>propuosi</a:t>
            </a:r>
            <a:r>
              <a:rPr lang="it-IT" dirty="0" smtClean="0"/>
              <a:t> di scrivere il vero delle cose certe che io vidi e </a:t>
            </a:r>
            <a:r>
              <a:rPr lang="it-IT" dirty="0" err="1" smtClean="0"/>
              <a:t>udi'</a:t>
            </a:r>
            <a:r>
              <a:rPr lang="it-IT" dirty="0" smtClean="0"/>
              <a:t>, per?che </a:t>
            </a:r>
            <a:r>
              <a:rPr lang="it-IT" dirty="0" err="1" smtClean="0"/>
              <a:t>furon</a:t>
            </a:r>
            <a:r>
              <a:rPr lang="it-IT" dirty="0" smtClean="0"/>
              <a:t> cose notevoli, le quali ne' loro </a:t>
            </a:r>
            <a:r>
              <a:rPr lang="it-IT" dirty="0" err="1" smtClean="0"/>
              <a:t>princip</a:t>
            </a:r>
            <a:r>
              <a:rPr lang="it-IT" dirty="0" smtClean="0"/>
              <a:t>?nullo le vide certamente come io: e quelle che chiaramente non vidi, proposi di scrivere secondo udienza; e </a:t>
            </a:r>
            <a:r>
              <a:rPr lang="it-IT" dirty="0" err="1" smtClean="0"/>
              <a:t>perch</a:t>
            </a:r>
            <a:r>
              <a:rPr lang="it-IT" dirty="0" smtClean="0"/>
              <a:t>?molti secondo le loro </a:t>
            </a:r>
            <a:r>
              <a:rPr lang="it-IT" dirty="0" err="1" smtClean="0"/>
              <a:t>volont</a:t>
            </a:r>
            <a:r>
              <a:rPr lang="it-IT" dirty="0" smtClean="0"/>
              <a:t>?corrotte trascorrono nel dire, e corrompono il vero, proposi di scrivere secondo la maggior fama. E </a:t>
            </a:r>
            <a:r>
              <a:rPr lang="it-IT" dirty="0" err="1" smtClean="0"/>
              <a:t>acci</a:t>
            </a:r>
            <a:r>
              <a:rPr lang="it-IT" dirty="0" smtClean="0"/>
              <a:t>?che gli strani possano meglio intendere le cose </a:t>
            </a:r>
            <a:r>
              <a:rPr lang="it-IT" dirty="0" err="1" smtClean="0"/>
              <a:t>advenute</a:t>
            </a:r>
            <a:r>
              <a:rPr lang="it-IT" dirty="0" smtClean="0"/>
              <a:t>, dir?la forma della nobile </a:t>
            </a:r>
            <a:r>
              <a:rPr lang="it-IT" dirty="0" err="1" smtClean="0"/>
              <a:t>citt</a:t>
            </a:r>
            <a:r>
              <a:rPr lang="it-IT" dirty="0" smtClean="0"/>
              <a:t>? la quale ?nella provincia di Toscana, edificata sotto il segno di Marte, ricca e larga d'imperiale fiume d'acqua dolce il quale divide la </a:t>
            </a:r>
            <a:r>
              <a:rPr lang="it-IT" dirty="0" err="1" smtClean="0"/>
              <a:t>citt</a:t>
            </a:r>
            <a:r>
              <a:rPr lang="it-IT" dirty="0" smtClean="0"/>
              <a:t>?quasi per </a:t>
            </a:r>
            <a:r>
              <a:rPr lang="it-IT" dirty="0" err="1" smtClean="0"/>
              <a:t>mezo</a:t>
            </a:r>
            <a:r>
              <a:rPr lang="it-IT" dirty="0" smtClean="0"/>
              <a:t>, con temperata aria, guardata da nocivi venti, povera di terreno, </a:t>
            </a:r>
            <a:r>
              <a:rPr lang="it-IT" dirty="0" err="1" smtClean="0"/>
              <a:t>abondante</a:t>
            </a:r>
            <a:r>
              <a:rPr lang="it-IT" dirty="0" smtClean="0"/>
              <a:t> di buoni frutti, con cittadini pro' d'armi, superbi e </a:t>
            </a:r>
            <a:r>
              <a:rPr lang="it-IT" dirty="0" err="1" smtClean="0"/>
              <a:t>discordevoli</a:t>
            </a:r>
            <a:r>
              <a:rPr lang="it-IT" dirty="0" smtClean="0"/>
              <a:t>, e ricca di proibiti guadagni, </a:t>
            </a:r>
            <a:r>
              <a:rPr lang="it-IT" dirty="0" err="1" smtClean="0"/>
              <a:t>dottata</a:t>
            </a:r>
            <a:r>
              <a:rPr lang="it-IT" dirty="0" smtClean="0"/>
              <a:t> e temuta, per sua </a:t>
            </a:r>
            <a:r>
              <a:rPr lang="it-IT" dirty="0" err="1" smtClean="0"/>
              <a:t>grandeza</a:t>
            </a:r>
            <a:r>
              <a:rPr lang="it-IT" dirty="0" smtClean="0"/>
              <a:t>, dalle terre vicine, pi?che amata.</a:t>
            </a:r>
          </a:p>
        </p:txBody>
      </p:sp>
    </p:spTree>
    <p:extLst>
      <p:ext uri="{BB962C8B-B14F-4D97-AF65-F5344CB8AC3E}">
        <p14:creationId xmlns:p14="http://schemas.microsoft.com/office/powerpoint/2010/main" val="3104748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p:cNvSpPr>
            <a:spLocks noGrp="1"/>
          </p:cNvSpPr>
          <p:nvPr>
            <p:ph type="title"/>
          </p:nvPr>
        </p:nvSpPr>
        <p:spPr/>
        <p:txBody>
          <a:bodyPr>
            <a:normAutofit/>
          </a:bodyPr>
          <a:lstStyle/>
          <a:p>
            <a:r>
              <a:rPr lang="it-IT" sz="2000" b="1" dirty="0" smtClean="0">
                <a:solidFill>
                  <a:srgbClr val="FF0000"/>
                </a:solidFill>
              </a:rPr>
              <a:t>Le sette arti liberali nel «cappellone degli Spagnoli a S. Maria Novella (Firenze) – Andrea di </a:t>
            </a:r>
            <a:r>
              <a:rPr lang="it-IT" sz="2000" b="1" dirty="0" err="1" smtClean="0">
                <a:solidFill>
                  <a:srgbClr val="FF0000"/>
                </a:solidFill>
              </a:rPr>
              <a:t>Bonaiuto</a:t>
            </a:r>
            <a:endParaRPr lang="it-IT" sz="2000" b="1" dirty="0">
              <a:solidFill>
                <a:srgbClr val="FF0000"/>
              </a:solidFill>
            </a:endParaRPr>
          </a:p>
        </p:txBody>
      </p:sp>
      <p:pic>
        <p:nvPicPr>
          <p:cNvPr id="11" name="Segnaposto contenuto 10"/>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619672" y="1988840"/>
            <a:ext cx="6264696" cy="3960440"/>
          </a:xfrm>
        </p:spPr>
      </p:pic>
    </p:spTree>
    <p:extLst>
      <p:ext uri="{BB962C8B-B14F-4D97-AF65-F5344CB8AC3E}">
        <p14:creationId xmlns:p14="http://schemas.microsoft.com/office/powerpoint/2010/main" val="1510135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418058"/>
          </a:xfrm>
        </p:spPr>
        <p:txBody>
          <a:bodyPr>
            <a:normAutofit fontScale="90000"/>
          </a:bodyPr>
          <a:lstStyle/>
          <a:p>
            <a:r>
              <a:rPr lang="it-IT" sz="2200" b="1" dirty="0">
                <a:solidFill>
                  <a:srgbClr val="FF0000"/>
                </a:solidFill>
              </a:rPr>
              <a:t>I</a:t>
            </a:r>
            <a:r>
              <a:rPr lang="it-IT" sz="2200" b="1" dirty="0" smtClean="0">
                <a:solidFill>
                  <a:srgbClr val="FF0000"/>
                </a:solidFill>
              </a:rPr>
              <a:t>l riscontro nelle facoltà universitarie</a:t>
            </a:r>
            <a:endParaRPr lang="it-IT" dirty="0"/>
          </a:p>
        </p:txBody>
      </p:sp>
      <p:sp>
        <p:nvSpPr>
          <p:cNvPr id="29699" name="Rectangle 3"/>
          <p:cNvSpPr>
            <a:spLocks noGrp="1" noChangeArrowheads="1"/>
          </p:cNvSpPr>
          <p:nvPr>
            <p:ph type="body" idx="1"/>
          </p:nvPr>
        </p:nvSpPr>
        <p:spPr>
          <a:xfrm>
            <a:off x="467544" y="1700808"/>
            <a:ext cx="8229600" cy="5040413"/>
          </a:xfrm>
        </p:spPr>
        <p:txBody>
          <a:bodyPr>
            <a:normAutofit lnSpcReduction="10000"/>
          </a:bodyPr>
          <a:lstStyle/>
          <a:p>
            <a:pPr>
              <a:lnSpc>
                <a:spcPct val="90000"/>
              </a:lnSpc>
            </a:pPr>
            <a:r>
              <a:rPr lang="it-IT" sz="2400" dirty="0"/>
              <a:t>Una facoltà “inferiore” o preparatoria: le “</a:t>
            </a:r>
            <a:r>
              <a:rPr lang="it-IT" sz="2400" dirty="0">
                <a:solidFill>
                  <a:schemeClr val="accent2"/>
                </a:solidFill>
              </a:rPr>
              <a:t>Arti</a:t>
            </a:r>
            <a:r>
              <a:rPr lang="it-IT" sz="2400" dirty="0"/>
              <a:t>”</a:t>
            </a:r>
          </a:p>
          <a:p>
            <a:pPr lvl="2">
              <a:lnSpc>
                <a:spcPct val="90000"/>
              </a:lnSpc>
            </a:pPr>
            <a:r>
              <a:rPr lang="it-IT" sz="1800" dirty="0"/>
              <a:t>Arti liberali	</a:t>
            </a:r>
            <a:r>
              <a:rPr lang="it-IT" sz="1800" u="sng" dirty="0"/>
              <a:t>trivio</a:t>
            </a:r>
            <a:r>
              <a:rPr lang="it-IT" sz="1800" dirty="0"/>
              <a:t>		</a:t>
            </a:r>
            <a:r>
              <a:rPr lang="it-IT" sz="1800" dirty="0">
                <a:solidFill>
                  <a:srgbClr val="990000"/>
                </a:solidFill>
              </a:rPr>
              <a:t>grammatica</a:t>
            </a:r>
            <a:br>
              <a:rPr lang="it-IT" sz="1800" dirty="0">
                <a:solidFill>
                  <a:srgbClr val="990000"/>
                </a:solidFill>
              </a:rPr>
            </a:br>
            <a:r>
              <a:rPr lang="it-IT" sz="1800" dirty="0">
                <a:solidFill>
                  <a:srgbClr val="990000"/>
                </a:solidFill>
              </a:rPr>
              <a:t>				retorica</a:t>
            </a:r>
            <a:br>
              <a:rPr lang="it-IT" sz="1800" dirty="0">
                <a:solidFill>
                  <a:srgbClr val="990000"/>
                </a:solidFill>
              </a:rPr>
            </a:br>
            <a:r>
              <a:rPr lang="it-IT" sz="1800" dirty="0">
                <a:solidFill>
                  <a:srgbClr val="990000"/>
                </a:solidFill>
              </a:rPr>
              <a:t>				dialettica</a:t>
            </a:r>
            <a:r>
              <a:rPr lang="it-IT" sz="1800" dirty="0"/>
              <a:t/>
            </a:r>
            <a:br>
              <a:rPr lang="it-IT" sz="1800" dirty="0"/>
            </a:br>
            <a:r>
              <a:rPr lang="it-IT" sz="1800" dirty="0"/>
              <a:t>		</a:t>
            </a:r>
            <a:r>
              <a:rPr lang="it-IT" sz="1800" u="sng" dirty="0"/>
              <a:t>quadrivio</a:t>
            </a:r>
            <a:r>
              <a:rPr lang="it-IT" sz="1800" dirty="0"/>
              <a:t>	</a:t>
            </a:r>
            <a:r>
              <a:rPr lang="it-IT" sz="1800" dirty="0">
                <a:solidFill>
                  <a:schemeClr val="hlink"/>
                </a:solidFill>
              </a:rPr>
              <a:t>aritmetica</a:t>
            </a:r>
            <a:br>
              <a:rPr lang="it-IT" sz="1800" dirty="0">
                <a:solidFill>
                  <a:schemeClr val="hlink"/>
                </a:solidFill>
              </a:rPr>
            </a:br>
            <a:r>
              <a:rPr lang="it-IT" sz="1800" dirty="0">
                <a:solidFill>
                  <a:schemeClr val="hlink"/>
                </a:solidFill>
              </a:rPr>
              <a:t>				geometria</a:t>
            </a:r>
            <a:br>
              <a:rPr lang="it-IT" sz="1800" dirty="0">
                <a:solidFill>
                  <a:schemeClr val="hlink"/>
                </a:solidFill>
              </a:rPr>
            </a:br>
            <a:r>
              <a:rPr lang="it-IT" sz="1800" dirty="0">
                <a:solidFill>
                  <a:schemeClr val="hlink"/>
                </a:solidFill>
              </a:rPr>
              <a:t>				astronomia</a:t>
            </a:r>
            <a:br>
              <a:rPr lang="it-IT" sz="1800" dirty="0">
                <a:solidFill>
                  <a:schemeClr val="hlink"/>
                </a:solidFill>
              </a:rPr>
            </a:br>
            <a:r>
              <a:rPr lang="it-IT" sz="1800" dirty="0">
                <a:solidFill>
                  <a:schemeClr val="hlink"/>
                </a:solidFill>
              </a:rPr>
              <a:t>				musica</a:t>
            </a:r>
          </a:p>
          <a:p>
            <a:pPr lvl="2">
              <a:lnSpc>
                <a:spcPct val="90000"/>
              </a:lnSpc>
            </a:pPr>
            <a:r>
              <a:rPr lang="it-IT" sz="1800" dirty="0"/>
              <a:t>La progressiva introduzione di nuove fonti filosofiche fa sviluppare anche altre discipline, in particolare “fisica” (filosofia della natura), etica e, alla fine, anche metafisica</a:t>
            </a:r>
          </a:p>
          <a:p>
            <a:pPr>
              <a:lnSpc>
                <a:spcPct val="90000"/>
              </a:lnSpc>
            </a:pPr>
            <a:r>
              <a:rPr lang="it-IT" sz="2400" dirty="0"/>
              <a:t>Tre facoltà superiori:		</a:t>
            </a:r>
            <a:r>
              <a:rPr lang="it-IT" sz="2400" dirty="0">
                <a:solidFill>
                  <a:schemeClr val="accent2"/>
                </a:solidFill>
              </a:rPr>
              <a:t>Medicina</a:t>
            </a:r>
            <a:br>
              <a:rPr lang="it-IT" sz="2400" dirty="0">
                <a:solidFill>
                  <a:schemeClr val="accent2"/>
                </a:solidFill>
              </a:rPr>
            </a:br>
            <a:r>
              <a:rPr lang="it-IT" sz="2400" dirty="0">
                <a:solidFill>
                  <a:schemeClr val="accent2"/>
                </a:solidFill>
              </a:rPr>
              <a:t>					Diritto</a:t>
            </a:r>
            <a:br>
              <a:rPr lang="it-IT" sz="2400" dirty="0">
                <a:solidFill>
                  <a:schemeClr val="accent2"/>
                </a:solidFill>
              </a:rPr>
            </a:br>
            <a:r>
              <a:rPr lang="it-IT" sz="2400" dirty="0">
                <a:solidFill>
                  <a:schemeClr val="accent2"/>
                </a:solidFill>
              </a:rPr>
              <a:t>					Teologia</a:t>
            </a:r>
          </a:p>
          <a:p>
            <a:pPr>
              <a:lnSpc>
                <a:spcPct val="90000"/>
              </a:lnSpc>
            </a:pPr>
            <a:r>
              <a:rPr lang="it-IT" sz="2400" dirty="0"/>
              <a:t>Ciascuna facoltà si caratterizza per un insieme di fonti (testi autorevoli) che i maestri sanno spiegare traendo da essi una dottrina coerente</a:t>
            </a:r>
          </a:p>
          <a:p>
            <a:pPr>
              <a:lnSpc>
                <a:spcPct val="90000"/>
              </a:lnSpc>
            </a:pPr>
            <a:endParaRPr lang="it-IT" sz="2400" dirty="0"/>
          </a:p>
        </p:txBody>
      </p:sp>
    </p:spTree>
    <p:extLst>
      <p:ext uri="{BB962C8B-B14F-4D97-AF65-F5344CB8AC3E}">
        <p14:creationId xmlns:p14="http://schemas.microsoft.com/office/powerpoint/2010/main" val="414778443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1000" fill="hold"/>
                                        <p:tgtEl>
                                          <p:spTgt spid="29698"/>
                                        </p:tgtEl>
                                        <p:attrNameLst>
                                          <p:attrName>ppt_x</p:attrName>
                                        </p:attrNameLst>
                                      </p:cBhvr>
                                      <p:tavLst>
                                        <p:tav tm="0">
                                          <p:val>
                                            <p:strVal val="#ppt_x-.2"/>
                                          </p:val>
                                        </p:tav>
                                        <p:tav tm="100000">
                                          <p:val>
                                            <p:strVal val="#ppt_x"/>
                                          </p:val>
                                        </p:tav>
                                      </p:tavLst>
                                    </p:anim>
                                    <p:anim calcmode="lin" valueType="num">
                                      <p:cBhvr>
                                        <p:cTn id="8" dur="1000" fill="hold"/>
                                        <p:tgtEl>
                                          <p:spTgt spid="296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96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9699">
                                            <p:txEl>
                                              <p:pRg st="0" end="0"/>
                                            </p:txEl>
                                          </p:spTgt>
                                        </p:tgtEl>
                                        <p:attrNameLst>
                                          <p:attrName>style.visibility</p:attrName>
                                        </p:attrNameLst>
                                      </p:cBhvr>
                                      <p:to>
                                        <p:strVal val="visible"/>
                                      </p:to>
                                    </p:set>
                                    <p:animEffect transition="in" filter="fade">
                                      <p:cBhvr>
                                        <p:cTn id="14" dur="500"/>
                                        <p:tgtEl>
                                          <p:spTgt spid="29699">
                                            <p:txEl>
                                              <p:pRg st="0" end="0"/>
                                            </p:txEl>
                                          </p:spTgt>
                                        </p:tgtEl>
                                      </p:cBhvr>
                                    </p:animEffect>
                                    <p:anim calcmode="lin" valueType="num">
                                      <p:cBhvr>
                                        <p:cTn id="15"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9699">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29699">
                                            <p:txEl>
                                              <p:pRg st="1" end="1"/>
                                            </p:txEl>
                                          </p:spTgt>
                                        </p:tgtEl>
                                        <p:attrNameLst>
                                          <p:attrName>style.visibility</p:attrName>
                                        </p:attrNameLst>
                                      </p:cBhvr>
                                      <p:to>
                                        <p:strVal val="visible"/>
                                      </p:to>
                                    </p:set>
                                    <p:animEffect transition="in" filter="fade">
                                      <p:cBhvr>
                                        <p:cTn id="19" dur="500"/>
                                        <p:tgtEl>
                                          <p:spTgt spid="29699">
                                            <p:txEl>
                                              <p:pRg st="1" end="1"/>
                                            </p:txEl>
                                          </p:spTgt>
                                        </p:tgtEl>
                                      </p:cBhvr>
                                    </p:animEffect>
                                    <p:anim calcmode="lin" valueType="num">
                                      <p:cBhvr>
                                        <p:cTn id="20"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9699">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29699">
                                            <p:txEl>
                                              <p:pRg st="2" end="2"/>
                                            </p:txEl>
                                          </p:spTgt>
                                        </p:tgtEl>
                                        <p:attrNameLst>
                                          <p:attrName>style.visibility</p:attrName>
                                        </p:attrNameLst>
                                      </p:cBhvr>
                                      <p:to>
                                        <p:strVal val="visible"/>
                                      </p:to>
                                    </p:set>
                                    <p:animEffect transition="in" filter="fade">
                                      <p:cBhvr>
                                        <p:cTn id="24" dur="500"/>
                                        <p:tgtEl>
                                          <p:spTgt spid="29699">
                                            <p:txEl>
                                              <p:pRg st="2" end="2"/>
                                            </p:txEl>
                                          </p:spTgt>
                                        </p:tgtEl>
                                      </p:cBhvr>
                                    </p:animEffect>
                                    <p:anim calcmode="lin" valueType="num">
                                      <p:cBhvr>
                                        <p:cTn id="25"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969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4" presetClass="entr" presetSubtype="0" fill="hold" grpId="0" nodeType="clickEffect">
                                  <p:stCondLst>
                                    <p:cond delay="0"/>
                                  </p:stCondLst>
                                  <p:childTnLst>
                                    <p:set>
                                      <p:cBhvr>
                                        <p:cTn id="30" dur="1" fill="hold">
                                          <p:stCondLst>
                                            <p:cond delay="0"/>
                                          </p:stCondLst>
                                        </p:cTn>
                                        <p:tgtEl>
                                          <p:spTgt spid="29699">
                                            <p:txEl>
                                              <p:pRg st="3" end="3"/>
                                            </p:txEl>
                                          </p:spTgt>
                                        </p:tgtEl>
                                        <p:attrNameLst>
                                          <p:attrName>style.visibility</p:attrName>
                                        </p:attrNameLst>
                                      </p:cBhvr>
                                      <p:to>
                                        <p:strVal val="visible"/>
                                      </p:to>
                                    </p:set>
                                    <p:animEffect transition="in" filter="fade">
                                      <p:cBhvr>
                                        <p:cTn id="31" dur="500"/>
                                        <p:tgtEl>
                                          <p:spTgt spid="29699">
                                            <p:txEl>
                                              <p:pRg st="3" end="3"/>
                                            </p:txEl>
                                          </p:spTgt>
                                        </p:tgtEl>
                                      </p:cBhvr>
                                    </p:animEffect>
                                    <p:anim calcmode="lin" valueType="num">
                                      <p:cBhvr>
                                        <p:cTn id="32" dur="5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2969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4" presetClass="entr" presetSubtype="0" fill="hold" grpId="0" nodeType="clickEffect">
                                  <p:stCondLst>
                                    <p:cond delay="0"/>
                                  </p:stCondLst>
                                  <p:childTnLst>
                                    <p:set>
                                      <p:cBhvr>
                                        <p:cTn id="37" dur="1" fill="hold">
                                          <p:stCondLst>
                                            <p:cond delay="0"/>
                                          </p:stCondLst>
                                        </p:cTn>
                                        <p:tgtEl>
                                          <p:spTgt spid="29699">
                                            <p:txEl>
                                              <p:pRg st="4" end="4"/>
                                            </p:txEl>
                                          </p:spTgt>
                                        </p:tgtEl>
                                        <p:attrNameLst>
                                          <p:attrName>style.visibility</p:attrName>
                                        </p:attrNameLst>
                                      </p:cBhvr>
                                      <p:to>
                                        <p:strVal val="visible"/>
                                      </p:to>
                                    </p:set>
                                    <p:animEffect transition="in" filter="fade">
                                      <p:cBhvr>
                                        <p:cTn id="38" dur="500"/>
                                        <p:tgtEl>
                                          <p:spTgt spid="29699">
                                            <p:txEl>
                                              <p:pRg st="4" end="4"/>
                                            </p:txEl>
                                          </p:spTgt>
                                        </p:tgtEl>
                                      </p:cBhvr>
                                    </p:animEffect>
                                    <p:anim calcmode="lin" valueType="num">
                                      <p:cBhvr>
                                        <p:cTn id="39" dur="5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p:cTn id="40" dur="500" fill="hold"/>
                                        <p:tgtEl>
                                          <p:spTgt spid="2969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2400" b="1" dirty="0" smtClean="0">
                <a:solidFill>
                  <a:srgbClr val="FF0000"/>
                </a:solidFill>
              </a:rPr>
              <a:t>Retorica e politica</a:t>
            </a:r>
            <a:endParaRPr lang="it-IT" sz="2400" b="1" dirty="0">
              <a:solidFill>
                <a:srgbClr val="FF0000"/>
              </a:solidFill>
            </a:endParaRPr>
          </a:p>
        </p:txBody>
      </p:sp>
      <p:sp>
        <p:nvSpPr>
          <p:cNvPr id="3" name="Segnaposto contenuto 2"/>
          <p:cNvSpPr>
            <a:spLocks noGrp="1"/>
          </p:cNvSpPr>
          <p:nvPr>
            <p:ph sz="quarter" idx="1"/>
          </p:nvPr>
        </p:nvSpPr>
        <p:spPr>
          <a:xfrm>
            <a:off x="457200" y="1556792"/>
            <a:ext cx="8229600" cy="4569371"/>
          </a:xfrm>
        </p:spPr>
        <p:txBody>
          <a:bodyPr>
            <a:normAutofit/>
          </a:bodyPr>
          <a:lstStyle/>
          <a:p>
            <a:r>
              <a:rPr lang="it-IT" dirty="0" smtClean="0"/>
              <a:t>La diffusione della cultura “retorica” di tradizione latina medievale</a:t>
            </a:r>
          </a:p>
          <a:p>
            <a:r>
              <a:rPr lang="it-IT" dirty="0" smtClean="0"/>
              <a:t>Retorica e politica in età comunale (</a:t>
            </a:r>
            <a:r>
              <a:rPr lang="it-IT" dirty="0" err="1" smtClean="0"/>
              <a:t>Boncompagno</a:t>
            </a:r>
            <a:r>
              <a:rPr lang="it-IT" dirty="0" smtClean="0"/>
              <a:t> da </a:t>
            </a:r>
            <a:r>
              <a:rPr lang="it-IT" dirty="0" err="1" smtClean="0"/>
              <a:t>Signa</a:t>
            </a:r>
            <a:r>
              <a:rPr lang="it-IT" dirty="0" smtClean="0"/>
              <a:t>); studi di Enrico </a:t>
            </a:r>
            <a:r>
              <a:rPr lang="it-IT" dirty="0" err="1" smtClean="0"/>
              <a:t>Artifoni</a:t>
            </a:r>
            <a:endParaRPr lang="it-IT" dirty="0" smtClean="0"/>
          </a:p>
          <a:p>
            <a:r>
              <a:rPr lang="it-IT" i="1" dirty="0" smtClean="0"/>
              <a:t>Sull'eloquenza politica nel Duecento italiano</a:t>
            </a:r>
            <a:r>
              <a:rPr lang="it-IT" dirty="0" smtClean="0"/>
              <a:t>, in "Quaderni medievali", XXXV (1993), pp. 57-78 (in versione ridotta anche in </a:t>
            </a:r>
            <a:r>
              <a:rPr lang="it-IT" i="1" dirty="0" smtClean="0"/>
              <a:t>Federico II e le città italiane</a:t>
            </a:r>
            <a:r>
              <a:rPr lang="it-IT" dirty="0" smtClean="0"/>
              <a:t>, a cura di P. </a:t>
            </a:r>
            <a:r>
              <a:rPr lang="it-IT" dirty="0" err="1" smtClean="0"/>
              <a:t>Toubert</a:t>
            </a:r>
            <a:r>
              <a:rPr lang="it-IT" dirty="0" smtClean="0"/>
              <a:t> - A. Paravicini </a:t>
            </a:r>
            <a:r>
              <a:rPr lang="it-IT" dirty="0" err="1" smtClean="0"/>
              <a:t>Bagliani</a:t>
            </a:r>
            <a:r>
              <a:rPr lang="it-IT" dirty="0" smtClean="0"/>
              <a:t>, Palermo 1994, pp. 144-160)</a:t>
            </a:r>
          </a:p>
        </p:txBody>
      </p:sp>
    </p:spTree>
    <p:extLst>
      <p:ext uri="{BB962C8B-B14F-4D97-AF65-F5344CB8AC3E}">
        <p14:creationId xmlns:p14="http://schemas.microsoft.com/office/powerpoint/2010/main" val="545409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Autofit/>
          </a:bodyPr>
          <a:lstStyle/>
          <a:p>
            <a:r>
              <a:rPr lang="it-IT" sz="2400" b="1" dirty="0" smtClean="0"/>
              <a:t>Retorica e </a:t>
            </a:r>
            <a:r>
              <a:rPr lang="it-IT" sz="2400" b="1" dirty="0" err="1" smtClean="0"/>
              <a:t>politce</a:t>
            </a:r>
            <a:endParaRPr lang="it-IT" sz="2400" b="1" dirty="0"/>
          </a:p>
        </p:txBody>
      </p:sp>
      <p:sp>
        <p:nvSpPr>
          <p:cNvPr id="3" name="Segnaposto contenuto 2"/>
          <p:cNvSpPr>
            <a:spLocks noGrp="1"/>
          </p:cNvSpPr>
          <p:nvPr>
            <p:ph sz="quarter" idx="1"/>
          </p:nvPr>
        </p:nvSpPr>
        <p:spPr>
          <a:xfrm>
            <a:off x="457200" y="1556792"/>
            <a:ext cx="8229600" cy="4569371"/>
          </a:xfrm>
        </p:spPr>
        <p:txBody>
          <a:bodyPr/>
          <a:lstStyle/>
          <a:p>
            <a:r>
              <a:rPr lang="fr-FR" dirty="0" err="1" smtClean="0"/>
              <a:t>Sapientia</a:t>
            </a:r>
            <a:r>
              <a:rPr lang="fr-FR" dirty="0" smtClean="0"/>
              <a:t> </a:t>
            </a:r>
            <a:r>
              <a:rPr lang="fr-FR" dirty="0" err="1" smtClean="0"/>
              <a:t>Salomonis</a:t>
            </a:r>
            <a:r>
              <a:rPr lang="fr-FR" i="1" dirty="0" smtClean="0"/>
              <a:t>. Une forme de présentation du savoir rhétorique chez les </a:t>
            </a:r>
            <a:r>
              <a:rPr lang="fr-FR" i="1" dirty="0" err="1" smtClean="0"/>
              <a:t>dictatores</a:t>
            </a:r>
            <a:r>
              <a:rPr lang="fr-FR" i="1" dirty="0" smtClean="0"/>
              <a:t> italiens (première moitié du XIIIe siècle)</a:t>
            </a:r>
            <a:r>
              <a:rPr lang="fr-FR" dirty="0" smtClean="0"/>
              <a:t>, in </a:t>
            </a:r>
            <a:r>
              <a:rPr lang="fr-FR" i="1" dirty="0" smtClean="0"/>
              <a:t>La parole du prédicateur, Ve-XVe siècle</a:t>
            </a:r>
            <a:r>
              <a:rPr lang="fr-FR" dirty="0" smtClean="0"/>
              <a:t>, a cura di R. M. </a:t>
            </a:r>
            <a:r>
              <a:rPr lang="fr-FR" dirty="0" err="1" smtClean="0"/>
              <a:t>Dessì</a:t>
            </a:r>
            <a:r>
              <a:rPr lang="fr-FR" dirty="0" smtClean="0"/>
              <a:t> - M. </a:t>
            </a:r>
            <a:r>
              <a:rPr lang="fr-FR" dirty="0" err="1" smtClean="0"/>
              <a:t>Lauwers</a:t>
            </a:r>
            <a:r>
              <a:rPr lang="fr-FR" dirty="0" smtClean="0"/>
              <a:t>, Nice 1997, pp. 291-310.</a:t>
            </a:r>
            <a:endParaRPr lang="it-IT" dirty="0" smtClean="0"/>
          </a:p>
          <a:p>
            <a:r>
              <a:rPr lang="fr-FR" i="1" dirty="0" smtClean="0"/>
              <a:t>L'éloquence politique dans le cités communales (XIIIe siècle)</a:t>
            </a:r>
            <a:r>
              <a:rPr lang="fr-FR" dirty="0" smtClean="0"/>
              <a:t>, in </a:t>
            </a:r>
            <a:r>
              <a:rPr lang="fr-FR" i="1" dirty="0" smtClean="0"/>
              <a:t>Cultures italiennes (XIIe-XVe siècles)</a:t>
            </a:r>
            <a:r>
              <a:rPr lang="fr-FR" dirty="0" smtClean="0"/>
              <a:t>, a cura di I. </a:t>
            </a:r>
            <a:r>
              <a:rPr lang="fr-FR" dirty="0" err="1" smtClean="0"/>
              <a:t>Heullant</a:t>
            </a:r>
            <a:r>
              <a:rPr lang="fr-FR" dirty="0" smtClean="0"/>
              <a:t>-Donat, Paris 2000, pp. 269-296</a:t>
            </a:r>
            <a:endParaRPr lang="it-IT" dirty="0"/>
          </a:p>
        </p:txBody>
      </p:sp>
    </p:spTree>
    <p:extLst>
      <p:ext uri="{BB962C8B-B14F-4D97-AF65-F5344CB8AC3E}">
        <p14:creationId xmlns:p14="http://schemas.microsoft.com/office/powerpoint/2010/main" val="3683545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a:bodyPr>
          <a:lstStyle/>
          <a:p>
            <a:r>
              <a:rPr lang="it-IT" sz="2400" dirty="0" smtClean="0"/>
              <a:t>,</a:t>
            </a:r>
            <a:endParaRPr lang="it-IT" sz="2400" dirty="0"/>
          </a:p>
        </p:txBody>
      </p:sp>
      <p:sp>
        <p:nvSpPr>
          <p:cNvPr id="3" name="Segnaposto contenuto 2"/>
          <p:cNvSpPr>
            <a:spLocks noGrp="1"/>
          </p:cNvSpPr>
          <p:nvPr>
            <p:ph sz="quarter" idx="1"/>
          </p:nvPr>
        </p:nvSpPr>
        <p:spPr>
          <a:xfrm>
            <a:off x="457200" y="1484784"/>
            <a:ext cx="8229600" cy="4641379"/>
          </a:xfrm>
        </p:spPr>
        <p:txBody>
          <a:bodyPr/>
          <a:lstStyle/>
          <a:p>
            <a:r>
              <a:rPr lang="it-IT" i="1" dirty="0" err="1" smtClean="0"/>
              <a:t>Boncompagno</a:t>
            </a:r>
            <a:r>
              <a:rPr lang="it-IT" i="1" dirty="0" smtClean="0"/>
              <a:t> da </a:t>
            </a:r>
            <a:r>
              <a:rPr lang="it-IT" i="1" dirty="0" err="1" smtClean="0"/>
              <a:t>Signa</a:t>
            </a:r>
            <a:r>
              <a:rPr lang="it-IT" i="1" dirty="0" smtClean="0"/>
              <a:t>, i maestri di retorica e le città comunali nella prima metà del Duecento</a:t>
            </a:r>
            <a:r>
              <a:rPr lang="it-IT" dirty="0" smtClean="0"/>
              <a:t>, in </a:t>
            </a:r>
            <a:r>
              <a:rPr lang="it-IT" i="1" dirty="0" smtClean="0"/>
              <a:t>Il pensiero e l'opera di </a:t>
            </a:r>
            <a:r>
              <a:rPr lang="it-IT" i="1" dirty="0" err="1" smtClean="0"/>
              <a:t>Boncompagno</a:t>
            </a:r>
            <a:r>
              <a:rPr lang="it-IT" i="1" dirty="0" smtClean="0"/>
              <a:t> da </a:t>
            </a:r>
            <a:r>
              <a:rPr lang="it-IT" i="1" dirty="0" err="1" smtClean="0"/>
              <a:t>Signa</a:t>
            </a:r>
            <a:r>
              <a:rPr lang="it-IT" dirty="0" smtClean="0"/>
              <a:t>, a cura di M. Baldini, </a:t>
            </a:r>
            <a:r>
              <a:rPr lang="it-IT" dirty="0" err="1" smtClean="0"/>
              <a:t>Signa</a:t>
            </a:r>
            <a:r>
              <a:rPr lang="it-IT" dirty="0" smtClean="0"/>
              <a:t> 2002, pp. 23-36</a:t>
            </a:r>
            <a:endParaRPr lang="it-IT" dirty="0"/>
          </a:p>
        </p:txBody>
      </p:sp>
    </p:spTree>
    <p:extLst>
      <p:ext uri="{BB962C8B-B14F-4D97-AF65-F5344CB8AC3E}">
        <p14:creationId xmlns:p14="http://schemas.microsoft.com/office/powerpoint/2010/main" val="7862188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503</TotalTime>
  <Words>3062</Words>
  <Application>Microsoft Office PowerPoint</Application>
  <PresentationFormat>Presentazione su schermo (4:3)</PresentationFormat>
  <Paragraphs>253</Paragraphs>
  <Slides>49</Slides>
  <Notes>0</Notes>
  <HiddenSlides>0</HiddenSlides>
  <MMClips>0</MMClips>
  <ScaleCrop>false</ScaleCrop>
  <HeadingPairs>
    <vt:vector size="4" baseType="variant">
      <vt:variant>
        <vt:lpstr>Tema</vt:lpstr>
      </vt:variant>
      <vt:variant>
        <vt:i4>1</vt:i4>
      </vt:variant>
      <vt:variant>
        <vt:lpstr>Titoli diapositive</vt:lpstr>
      </vt:variant>
      <vt:variant>
        <vt:i4>49</vt:i4>
      </vt:variant>
    </vt:vector>
  </HeadingPairs>
  <TitlesOfParts>
    <vt:vector size="50" baseType="lpstr">
      <vt:lpstr>Città</vt:lpstr>
      <vt:lpstr>CULTURA NOTARILE, CULTURA CITTADINA, FONTI NARRATIVE</vt:lpstr>
      <vt:lpstr>L’organizzazione tradizionale del sapere</vt:lpstr>
      <vt:lpstr>Le arti del trivio</vt:lpstr>
      <vt:lpstr>Le arti del quadrivio</vt:lpstr>
      <vt:lpstr>Le sette arti liberali nel «cappellone degli Spagnoli a S. Maria Novella (Firenze) – Andrea di Bonaiuto</vt:lpstr>
      <vt:lpstr>Il riscontro nelle facoltà universitarie</vt:lpstr>
      <vt:lpstr>Retorica e politica</vt:lpstr>
      <vt:lpstr>Retorica e politce</vt:lpstr>
      <vt:lpstr>,</vt:lpstr>
      <vt:lpstr>Importanza del “regime” podestarile: </vt:lpstr>
      <vt:lpstr>Dalla retorica alla politica</vt:lpstr>
      <vt:lpstr>Cultura retorica</vt:lpstr>
      <vt:lpstr>Cultura retorica</vt:lpstr>
      <vt:lpstr>.</vt:lpstr>
      <vt:lpstr>Dalla retorica alla storiografia</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La città finalmente </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Fonti cronistiche e narrative</vt:lpstr>
      <vt:lpstr>Presentazione standard di PowerPoint</vt:lpstr>
      <vt:lpstr>Fonti cronistiche e narrative</vt:lpstr>
      <vt:lpstr>Fonti cronistiche e narrative</vt:lpstr>
      <vt:lpstr>Fonti cronistiche e narrative</vt:lpstr>
      <vt:lpstr>Fonti narrative e cronistica</vt:lpstr>
    </vt:vector>
  </TitlesOfParts>
  <Company>Acer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Fonti cronistiche e narrative</dc:title>
  <dc:creator>Valued Acer Customer</dc:creator>
  <cp:lastModifiedBy>Gian Maria Varanini</cp:lastModifiedBy>
  <cp:revision>27</cp:revision>
  <dcterms:created xsi:type="dcterms:W3CDTF">2011-11-24T05:57:18Z</dcterms:created>
  <dcterms:modified xsi:type="dcterms:W3CDTF">2018-10-05T11:52:14Z</dcterms:modified>
</cp:coreProperties>
</file>