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</p:sldMasterIdLst>
  <p:notesMasterIdLst>
    <p:notesMasterId r:id="rId69"/>
  </p:notesMasterIdLst>
  <p:sldIdLst>
    <p:sldId id="256" r:id="rId3"/>
    <p:sldId id="274" r:id="rId4"/>
    <p:sldId id="258" r:id="rId5"/>
    <p:sldId id="263" r:id="rId6"/>
    <p:sldId id="273" r:id="rId7"/>
    <p:sldId id="275" r:id="rId8"/>
    <p:sldId id="374" r:id="rId9"/>
    <p:sldId id="375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15" r:id="rId18"/>
    <p:sldId id="316" r:id="rId19"/>
    <p:sldId id="381" r:id="rId20"/>
    <p:sldId id="377" r:id="rId21"/>
    <p:sldId id="317" r:id="rId22"/>
    <p:sldId id="318" r:id="rId23"/>
    <p:sldId id="378" r:id="rId24"/>
    <p:sldId id="319" r:id="rId25"/>
    <p:sldId id="320" r:id="rId26"/>
    <p:sldId id="321" r:id="rId27"/>
    <p:sldId id="376" r:id="rId28"/>
    <p:sldId id="322" r:id="rId29"/>
    <p:sldId id="323" r:id="rId30"/>
    <p:sldId id="382" r:id="rId31"/>
    <p:sldId id="379" r:id="rId32"/>
    <p:sldId id="369" r:id="rId33"/>
    <p:sldId id="370" r:id="rId34"/>
    <p:sldId id="383" r:id="rId35"/>
    <p:sldId id="384" r:id="rId36"/>
    <p:sldId id="276" r:id="rId37"/>
    <p:sldId id="268" r:id="rId38"/>
    <p:sldId id="280" r:id="rId39"/>
    <p:sldId id="282" r:id="rId40"/>
    <p:sldId id="283" r:id="rId41"/>
    <p:sldId id="264" r:id="rId42"/>
    <p:sldId id="272" r:id="rId43"/>
    <p:sldId id="286" r:id="rId44"/>
    <p:sldId id="298" r:id="rId45"/>
    <p:sldId id="324" r:id="rId46"/>
    <p:sldId id="281" r:id="rId47"/>
    <p:sldId id="279" r:id="rId48"/>
    <p:sldId id="278" r:id="rId49"/>
    <p:sldId id="380" r:id="rId50"/>
    <p:sldId id="299" r:id="rId51"/>
    <p:sldId id="301" r:id="rId52"/>
    <p:sldId id="270" r:id="rId53"/>
    <p:sldId id="312" r:id="rId54"/>
    <p:sldId id="313" r:id="rId55"/>
    <p:sldId id="271" r:id="rId56"/>
    <p:sldId id="295" r:id="rId57"/>
    <p:sldId id="296" r:id="rId58"/>
    <p:sldId id="267" r:id="rId59"/>
    <p:sldId id="385" r:id="rId60"/>
    <p:sldId id="368" r:id="rId61"/>
    <p:sldId id="266" r:id="rId62"/>
    <p:sldId id="277" r:id="rId63"/>
    <p:sldId id="297" r:id="rId64"/>
    <p:sldId id="314" r:id="rId65"/>
    <p:sldId id="310" r:id="rId66"/>
    <p:sldId id="311" r:id="rId67"/>
    <p:sldId id="371" r:id="rId6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7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" Type="http://schemas.openxmlformats.org/officeDocument/2006/relationships/slide" Target="slides/slide5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9D2FE-C65A-449E-A209-4F61ECA14AF2}" type="datetimeFigureOut">
              <a:rPr lang="it-IT" smtClean="0"/>
              <a:t>09/05/2014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3B7A21-0B6F-4B68-8D2E-A61ECC616B4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6004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09/05/2014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994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09/05/2014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8561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09/05/2014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2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09/05/2014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23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09/05/2014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5992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09/05/2014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218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09/05/2014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22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09/05/2014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10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09/05/2014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40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09/05/2014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009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09/05/2014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0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09/05/2014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6498919-EEAC-47FE-93D1-D5AC8FA4E4CC}" type="datetimeFigureOut">
              <a:rPr lang="it-IT" smtClean="0">
                <a:solidFill>
                  <a:srgbClr val="073E87"/>
                </a:solidFill>
              </a:rPr>
              <a:pPr/>
              <a:t>09/05/2014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it-IT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82D7AF2-30D0-42A2-A535-9DDE1916A03A}" type="slidenum">
              <a:rPr lang="it-IT" smtClean="0">
                <a:solidFill>
                  <a:srgbClr val="073E87"/>
                </a:solidFill>
              </a:rPr>
              <a:pPr/>
              <a:t>‹N›</a:t>
            </a:fld>
            <a:endParaRPr lang="it-IT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na0xfW0_Lo" TargetMode="External"/><Relationship Id="rId2" Type="http://schemas.openxmlformats.org/officeDocument/2006/relationships/hyperlink" Target="http://www.youtube.com/watch?v=TgTGiWeRCW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astoriasiamonoi.rai.it/puntate/terre-di-schiavi/722/default.aspx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Il mondo atlantico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All’origine della globalizzazione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sono i migranti?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La colossale migrazione “non volontaria” verso il continente americano coinvolge: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dirty="0" smtClean="0"/>
              <a:t>Schiavi</a:t>
            </a:r>
            <a:r>
              <a:rPr lang="it-IT" dirty="0" smtClean="0"/>
              <a:t>  60% </a:t>
            </a:r>
          </a:p>
          <a:p>
            <a:r>
              <a:rPr lang="it-IT" b="1" dirty="0" smtClean="0"/>
              <a:t>Servi a contratto  </a:t>
            </a:r>
            <a:r>
              <a:rPr lang="it-IT" dirty="0" smtClean="0"/>
              <a:t>20%</a:t>
            </a:r>
          </a:p>
          <a:p>
            <a:r>
              <a:rPr lang="it-IT" b="1" dirty="0" smtClean="0"/>
              <a:t>Liberi</a:t>
            </a:r>
            <a:r>
              <a:rPr lang="it-IT" dirty="0" smtClean="0"/>
              <a:t> 15%</a:t>
            </a:r>
          </a:p>
          <a:p>
            <a:r>
              <a:rPr lang="it-IT" b="1" dirty="0" smtClean="0"/>
              <a:t>Detenuti</a:t>
            </a:r>
            <a:r>
              <a:rPr lang="it-IT" dirty="0" smtClean="0"/>
              <a:t>  5%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10512"/>
            <a:ext cx="8229600" cy="12264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È vero che “gli europei emigrano alla ricerca di lavoro, fortuna e libertà”?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967608"/>
          </a:xfrm>
        </p:spPr>
        <p:txBody>
          <a:bodyPr/>
          <a:lstStyle/>
          <a:p>
            <a:endParaRPr lang="it-IT" dirty="0" smtClean="0"/>
          </a:p>
          <a:p>
            <a:r>
              <a:rPr lang="it-IT" dirty="0" smtClean="0"/>
              <a:t>La storiografia più aggiornata ha smentito l’immagine tradizionale di una migrazione transatlantica legata all’</a:t>
            </a:r>
            <a:r>
              <a:rPr lang="it-IT" dirty="0" smtClean="0">
                <a:solidFill>
                  <a:srgbClr val="FF0000"/>
                </a:solidFill>
              </a:rPr>
              <a:t>Europa</a:t>
            </a:r>
            <a:r>
              <a:rPr lang="it-IT" dirty="0" smtClean="0"/>
              <a:t> e alla conquista della </a:t>
            </a:r>
            <a:r>
              <a:rPr lang="it-IT" dirty="0" smtClean="0">
                <a:solidFill>
                  <a:srgbClr val="FF0000"/>
                </a:solidFill>
              </a:rPr>
              <a:t>libertà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860816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Primo flusso di migrazione: i “</a:t>
            </a:r>
            <a:r>
              <a:rPr lang="it-IT" dirty="0" err="1" smtClean="0">
                <a:solidFill>
                  <a:srgbClr val="FF0000"/>
                </a:solidFill>
              </a:rPr>
              <a:t>conquistadores</a:t>
            </a:r>
            <a:r>
              <a:rPr lang="it-IT" dirty="0" smtClean="0">
                <a:solidFill>
                  <a:srgbClr val="FF0000"/>
                </a:solidFill>
              </a:rPr>
              <a:t>” (1500-1590)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5436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Migrazione </a:t>
            </a:r>
            <a:r>
              <a:rPr lang="it-IT" dirty="0" smtClean="0">
                <a:solidFill>
                  <a:srgbClr val="FF0000"/>
                </a:solidFill>
              </a:rPr>
              <a:t>volontaria</a:t>
            </a:r>
            <a:r>
              <a:rPr lang="it-IT" dirty="0" smtClean="0"/>
              <a:t> dall’Europa (Spagna e Portogallo) all’America centrale e meridionale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maschile</a:t>
            </a:r>
          </a:p>
          <a:p>
            <a:r>
              <a:rPr lang="it-IT" dirty="0" smtClean="0"/>
              <a:t>temporanea</a:t>
            </a:r>
          </a:p>
          <a:p>
            <a:pPr>
              <a:buNone/>
            </a:pPr>
            <a:r>
              <a:rPr lang="it-IT" dirty="0" smtClean="0"/>
              <a:t>(soldati, amministratori, missionari)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La Spagna non concepirà mai l’America come luogo di deportazione e impedirà a lungo l’emigrazione a eretici, ebrei, musulmani, gitani</a:t>
            </a:r>
            <a:endParaRPr lang="it-IT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Secondo flusso di migrazione: i deportati e gli esuli (1640-1760)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757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Migrazione </a:t>
            </a:r>
            <a:r>
              <a:rPr lang="it-IT" dirty="0" smtClean="0">
                <a:solidFill>
                  <a:srgbClr val="FF0000"/>
                </a:solidFill>
              </a:rPr>
              <a:t>semi volontaria </a:t>
            </a:r>
            <a:r>
              <a:rPr lang="it-IT" dirty="0" smtClean="0"/>
              <a:t>(o indotta) dall’Inghilterra e dalla Francia verso l’America settentrionale e i Caraibi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maschile e femminile</a:t>
            </a:r>
          </a:p>
          <a:p>
            <a:r>
              <a:rPr lang="it-IT" dirty="0" smtClean="0"/>
              <a:t>permanente</a:t>
            </a:r>
          </a:p>
          <a:p>
            <a:pPr>
              <a:buNone/>
            </a:pPr>
            <a:r>
              <a:rPr lang="it-IT" dirty="0" smtClean="0"/>
              <a:t>(vagabondi, poveri, prostitute, detenuti, orfani, dissidenti politici e religiosi, minoranze nazionali)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Solo dalla Gran Bretagna fra </a:t>
            </a:r>
            <a:r>
              <a:rPr lang="it-IT" dirty="0" err="1" smtClean="0"/>
              <a:t>XVII</a:t>
            </a:r>
            <a:r>
              <a:rPr lang="it-IT" dirty="0" smtClean="0"/>
              <a:t> e XVIII secolo emigrano 800.000 persone</a:t>
            </a:r>
            <a:endParaRPr lang="it-IT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938368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Terzo flusso di migrazione: gli schiavi (1640-1850) 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Migrazione </a:t>
            </a:r>
            <a:r>
              <a:rPr lang="it-IT" dirty="0" smtClean="0">
                <a:solidFill>
                  <a:srgbClr val="FF0000"/>
                </a:solidFill>
              </a:rPr>
              <a:t>non volontaria </a:t>
            </a:r>
            <a:r>
              <a:rPr lang="it-IT" dirty="0" smtClean="0"/>
              <a:t>dall’Africa occidentale all’America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prevalentemente maschile, ma anche femminile</a:t>
            </a:r>
          </a:p>
          <a:p>
            <a:r>
              <a:rPr lang="it-IT" dirty="0" smtClean="0"/>
              <a:t>permanente</a:t>
            </a:r>
          </a:p>
          <a:p>
            <a:pPr>
              <a:buNone/>
            </a:pPr>
            <a:r>
              <a:rPr lang="it-IT" dirty="0" smtClean="0"/>
              <a:t>(schiavi africani destinati al lavoro forzato nelle piantagioni americane)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Migrazioni interne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it-IT" dirty="0" smtClean="0"/>
              <a:t>Non dimenticare le </a:t>
            </a:r>
            <a:r>
              <a:rPr lang="it-IT" dirty="0" smtClean="0">
                <a:solidFill>
                  <a:srgbClr val="FF0000"/>
                </a:solidFill>
              </a:rPr>
              <a:t>migrazioni forzate dei nativi</a:t>
            </a:r>
            <a:r>
              <a:rPr lang="it-IT" dirty="0" smtClean="0"/>
              <a:t>, interne al continente americano, causate dalle politiche coloniali.</a:t>
            </a:r>
          </a:p>
          <a:p>
            <a:r>
              <a:rPr lang="it-IT" dirty="0" smtClean="0"/>
              <a:t>Deportazione, ghettizzazione</a:t>
            </a:r>
          </a:p>
          <a:p>
            <a:r>
              <a:rPr lang="it-IT" dirty="0" smtClean="0"/>
              <a:t>Urbanizzazione forzata</a:t>
            </a:r>
          </a:p>
          <a:p>
            <a:r>
              <a:rPr lang="it-IT" dirty="0" smtClean="0"/>
              <a:t>Espulsione dai territori coloniali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A sud: </a:t>
            </a:r>
            <a:r>
              <a:rPr lang="it-IT" i="1" dirty="0" err="1" smtClean="0">
                <a:solidFill>
                  <a:srgbClr val="FF0000"/>
                </a:solidFill>
              </a:rPr>
              <a:t>reductiones</a:t>
            </a:r>
            <a:endParaRPr lang="it-IT" i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i="1" dirty="0" smtClean="0"/>
          </a:p>
          <a:p>
            <a:r>
              <a:rPr lang="it-IT" dirty="0" smtClean="0"/>
              <a:t>A nord: </a:t>
            </a:r>
            <a:r>
              <a:rPr lang="it-IT" i="1" dirty="0" smtClean="0">
                <a:solidFill>
                  <a:srgbClr val="FF0000"/>
                </a:solidFill>
              </a:rPr>
              <a:t>riserve indiane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I cinque diversi spazi atlantici: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/>
            <a:r>
              <a:rPr lang="it-IT" dirty="0" smtClean="0"/>
              <a:t>In conseguenza della grande migrazione fra XVI e XVII secolo si creano cinque diversi “spazi atlantici” molto diversi fra loro.</a:t>
            </a:r>
          </a:p>
          <a:p>
            <a:pPr marL="514350" lvl="0" indent="-514350">
              <a:buNone/>
            </a:pPr>
            <a:endParaRPr lang="it-IT" dirty="0" smtClean="0"/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spagnolo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portoghese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inglese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francese</a:t>
            </a:r>
          </a:p>
          <a:p>
            <a:pPr marL="514350" lvl="0" indent="-514350">
              <a:buFont typeface="+mj-lt"/>
              <a:buAutoNum type="arabicPeriod"/>
            </a:pPr>
            <a:r>
              <a:rPr lang="it-IT" dirty="0" smtClean="0"/>
              <a:t>olandese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1) </a:t>
            </a:r>
            <a:r>
              <a:rPr lang="it-IT" b="1" dirty="0" smtClean="0">
                <a:solidFill>
                  <a:srgbClr val="FF0000"/>
                </a:solidFill>
              </a:rPr>
              <a:t>L’ Atlantico spagnolo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it-IT" dirty="0" smtClean="0"/>
              <a:t>È la prima colonizzazione del continente americano in ordine di tempo.</a:t>
            </a:r>
          </a:p>
          <a:p>
            <a:pPr>
              <a:buNone/>
            </a:pPr>
            <a:r>
              <a:rPr lang="it-IT" dirty="0" smtClean="0"/>
              <a:t>È inizialmente </a:t>
            </a:r>
            <a:r>
              <a:rPr lang="it-IT" dirty="0" smtClean="0">
                <a:solidFill>
                  <a:srgbClr val="FF0000"/>
                </a:solidFill>
              </a:rPr>
              <a:t>un’impresa privata </a:t>
            </a:r>
            <a:r>
              <a:rPr lang="it-IT" dirty="0" smtClean="0"/>
              <a:t>condotta sotto l’egida della corona spagnola</a:t>
            </a:r>
          </a:p>
          <a:p>
            <a:r>
              <a:rPr lang="it-IT" dirty="0" smtClean="0"/>
              <a:t>Modello feudale: concessione di privilegi e concessioni (</a:t>
            </a:r>
            <a:r>
              <a:rPr lang="it-IT" i="1" dirty="0" err="1" smtClean="0">
                <a:solidFill>
                  <a:srgbClr val="FF0000"/>
                </a:solidFill>
              </a:rPr>
              <a:t>encomienda</a:t>
            </a:r>
            <a:r>
              <a:rPr lang="it-IT" dirty="0" smtClean="0"/>
              <a:t>) da parte della corona in cambio della colonizzazione</a:t>
            </a:r>
          </a:p>
          <a:p>
            <a:r>
              <a:rPr lang="it-IT" dirty="0" smtClean="0"/>
              <a:t>Controllo dei territori e </a:t>
            </a:r>
            <a:r>
              <a:rPr lang="it-IT" dirty="0" smtClean="0">
                <a:solidFill>
                  <a:srgbClr val="FF0000"/>
                </a:solidFill>
              </a:rPr>
              <a:t>penetrazione</a:t>
            </a:r>
            <a:r>
              <a:rPr lang="it-IT" dirty="0" smtClean="0"/>
              <a:t> nell’entroterra</a:t>
            </a:r>
          </a:p>
          <a:p>
            <a:r>
              <a:rPr lang="it-IT" dirty="0" smtClean="0"/>
              <a:t>Sfruttamento del </a:t>
            </a:r>
            <a:r>
              <a:rPr lang="it-IT" dirty="0" smtClean="0">
                <a:solidFill>
                  <a:srgbClr val="FF0000"/>
                </a:solidFill>
              </a:rPr>
              <a:t>lavoro indigeno</a:t>
            </a:r>
          </a:p>
          <a:p>
            <a:r>
              <a:rPr lang="it-IT" dirty="0" smtClean="0"/>
              <a:t>Sfruttamento delle </a:t>
            </a:r>
            <a:r>
              <a:rPr lang="it-IT" dirty="0" smtClean="0">
                <a:solidFill>
                  <a:srgbClr val="FF0000"/>
                </a:solidFill>
              </a:rPr>
              <a:t>risorse minerarie</a:t>
            </a:r>
          </a:p>
          <a:p>
            <a:r>
              <a:rPr lang="it-IT" dirty="0" smtClean="0"/>
              <a:t>Sfruttamento delle </a:t>
            </a:r>
            <a:r>
              <a:rPr lang="it-IT" dirty="0" smtClean="0">
                <a:solidFill>
                  <a:srgbClr val="FF0000"/>
                </a:solidFill>
              </a:rPr>
              <a:t>risorse agricole </a:t>
            </a:r>
            <a:r>
              <a:rPr lang="it-IT" dirty="0" smtClean="0"/>
              <a:t>nelle grandi proprietà rurali (</a:t>
            </a:r>
            <a:r>
              <a:rPr lang="it-IT" i="1" dirty="0" err="1" smtClean="0"/>
              <a:t>haciendas</a:t>
            </a:r>
            <a:r>
              <a:rPr lang="it-IT" dirty="0" smtClean="0"/>
              <a:t>)</a:t>
            </a:r>
          </a:p>
          <a:p>
            <a:r>
              <a:rPr lang="it-IT" dirty="0" smtClean="0"/>
              <a:t>Ruolo importante degli </a:t>
            </a:r>
            <a:r>
              <a:rPr lang="it-IT" dirty="0" smtClean="0">
                <a:solidFill>
                  <a:srgbClr val="FF0000"/>
                </a:solidFill>
              </a:rPr>
              <a:t>insediamenti urbani </a:t>
            </a:r>
            <a:r>
              <a:rPr lang="it-IT" dirty="0" smtClean="0"/>
              <a:t>(centri di potere)</a:t>
            </a:r>
          </a:p>
          <a:p>
            <a:r>
              <a:rPr lang="it-IT" dirty="0" err="1" smtClean="0">
                <a:solidFill>
                  <a:srgbClr val="FF0000"/>
                </a:solidFill>
              </a:rPr>
              <a:t>Meticciato</a:t>
            </a:r>
            <a:r>
              <a:rPr lang="it-IT" dirty="0" smtClean="0"/>
              <a:t> come risultato della colonizzazione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3106688" cy="3949048"/>
          </a:xfrm>
        </p:spPr>
        <p:txBody>
          <a:bodyPr/>
          <a:lstStyle/>
          <a:p>
            <a:r>
              <a:rPr lang="it-IT" dirty="0" smtClean="0"/>
              <a:t>L’Impero Inca nel 1532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rmggpl17\Desktop\Nuova cartella\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764704"/>
            <a:ext cx="5217861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5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69976"/>
            <a:ext cx="3610744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Colonie spagnole in America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88640"/>
            <a:ext cx="4608512" cy="6293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502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A metà Novecento iniziano ad essere messe in crisi alcune categorie di pensiero: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Eurocentrismo </a:t>
            </a:r>
          </a:p>
          <a:p>
            <a:r>
              <a:rPr lang="it-IT" b="1" dirty="0" smtClean="0"/>
              <a:t>Eccezionalità europea</a:t>
            </a:r>
          </a:p>
          <a:p>
            <a:r>
              <a:rPr lang="it-IT" b="1" dirty="0" smtClean="0"/>
              <a:t>Scoperta/conquista</a:t>
            </a:r>
          </a:p>
          <a:p>
            <a:r>
              <a:rPr lang="it-IT" b="1" dirty="0" smtClean="0"/>
              <a:t>Sviluppo/sottosviluppo</a:t>
            </a:r>
            <a:endParaRPr lang="it-IT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Crisi dell’eurocentrismo storiografico</a:t>
            </a:r>
            <a:br>
              <a:rPr lang="it-IT" dirty="0" smtClean="0"/>
            </a:br>
            <a:r>
              <a:rPr lang="it-IT" dirty="0" smtClean="0"/>
              <a:t>(1960-2000)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327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70408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Stato e Chiesa nell’America spagnola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Organizzazione politica: due </a:t>
            </a:r>
            <a:r>
              <a:rPr lang="it-IT" i="1" dirty="0" err="1" smtClean="0"/>
              <a:t>Vecereami</a:t>
            </a:r>
            <a:r>
              <a:rPr lang="it-IT" dirty="0" smtClean="0"/>
              <a:t> (Nuova Spagna e Perù) e 10 </a:t>
            </a:r>
            <a:r>
              <a:rPr lang="it-IT" i="1" dirty="0" err="1" smtClean="0"/>
              <a:t>Audiencias</a:t>
            </a:r>
            <a:endParaRPr lang="it-IT" i="1" dirty="0" smtClean="0"/>
          </a:p>
          <a:p>
            <a:r>
              <a:rPr lang="it-IT" i="1" dirty="0" smtClean="0"/>
              <a:t>Casa de </a:t>
            </a:r>
            <a:r>
              <a:rPr lang="it-IT" i="1" dirty="0" err="1" smtClean="0"/>
              <a:t>contractaciòn</a:t>
            </a:r>
            <a:r>
              <a:rPr lang="it-IT" i="1" dirty="0" smtClean="0"/>
              <a:t> (1503) </a:t>
            </a:r>
            <a:r>
              <a:rPr lang="it-IT" dirty="0" smtClean="0"/>
              <a:t>di Siviglia controlla tutti i flussi commerciali da e per le Indie</a:t>
            </a:r>
          </a:p>
          <a:p>
            <a:r>
              <a:rPr lang="it-IT" dirty="0" smtClean="0"/>
              <a:t>Presenza degli ordini religiosi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2) </a:t>
            </a:r>
            <a:r>
              <a:rPr lang="it-IT" b="1" dirty="0" smtClean="0">
                <a:solidFill>
                  <a:srgbClr val="FF0000"/>
                </a:solidFill>
              </a:rPr>
              <a:t>L’ Atlantico portoghese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È parte di un sistema commerciale integrato a base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err="1" smtClean="0">
                <a:solidFill>
                  <a:srgbClr val="FF0000"/>
                </a:solidFill>
              </a:rPr>
              <a:t>tri-continentale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(Africa, Asia, America) che precede di un secolo quello spagnolo</a:t>
            </a:r>
          </a:p>
          <a:p>
            <a:r>
              <a:rPr lang="it-IT" dirty="0" smtClean="0"/>
              <a:t>Non ha interesse esclusivo per il continente americano</a:t>
            </a:r>
          </a:p>
          <a:p>
            <a:r>
              <a:rPr lang="it-IT" dirty="0" smtClean="0"/>
              <a:t>Non punta all’espansione territoriale, ma al controllo </a:t>
            </a:r>
            <a:r>
              <a:rPr lang="it-IT" dirty="0" smtClean="0">
                <a:solidFill>
                  <a:srgbClr val="FF0000"/>
                </a:solidFill>
              </a:rPr>
              <a:t>dei porti e delle coste</a:t>
            </a:r>
          </a:p>
          <a:p>
            <a:r>
              <a:rPr lang="it-IT" dirty="0" smtClean="0"/>
              <a:t>Non si basa sullo sfruttamento minerario, ma sulla produzione di </a:t>
            </a:r>
            <a:r>
              <a:rPr lang="it-IT" dirty="0" smtClean="0">
                <a:solidFill>
                  <a:srgbClr val="FF0000"/>
                </a:solidFill>
              </a:rPr>
              <a:t>zucchero</a:t>
            </a:r>
          </a:p>
          <a:p>
            <a:r>
              <a:rPr lang="it-IT" dirty="0" smtClean="0"/>
              <a:t>In Brasile l’emigrazione portoghese e l’importazione di schiavi africani, sovente liberati, crea una società etnicamente mista con un più forte tasso di </a:t>
            </a:r>
            <a:r>
              <a:rPr lang="it-IT" dirty="0" err="1" smtClean="0">
                <a:solidFill>
                  <a:srgbClr val="FF0000"/>
                </a:solidFill>
              </a:rPr>
              <a:t>meticciato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Il rapporto diretto fra Brasile e Angola finisce per tagliar fuori Lisbona e creare un canale privilegiato fra Africa e America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Colonie portoghesi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9" y="2204864"/>
            <a:ext cx="8744749" cy="4044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624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Monopolio del commercio di schiavi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 portoghesi detengono il monopolio del commercio e del trasporto degli schiavi in virtù delle loro posizioni sulle coste atlantiche (Luanda) che la Spagna non possiede.</a:t>
            </a:r>
          </a:p>
          <a:p>
            <a:pPr>
              <a:buNone/>
            </a:pPr>
            <a:r>
              <a:rPr lang="it-IT" dirty="0" smtClean="0"/>
              <a:t>La maggior parte degli schiavi vengono trasportati:</a:t>
            </a:r>
          </a:p>
          <a:p>
            <a:r>
              <a:rPr lang="it-IT" dirty="0" smtClean="0"/>
              <a:t>a) nei Caraibi spagnoli (piantagioni)</a:t>
            </a:r>
          </a:p>
          <a:p>
            <a:r>
              <a:rPr lang="it-IT" dirty="0" smtClean="0"/>
              <a:t>b) nel Brasile portoghese (zucchero)</a:t>
            </a:r>
          </a:p>
          <a:p>
            <a:pPr>
              <a:buNone/>
            </a:pPr>
            <a:r>
              <a:rPr lang="it-IT" dirty="0" smtClean="0"/>
              <a:t>Solo nel </a:t>
            </a:r>
            <a:r>
              <a:rPr lang="it-IT" dirty="0" err="1" smtClean="0"/>
              <a:t>XVIII</a:t>
            </a:r>
            <a:r>
              <a:rPr lang="it-IT" dirty="0" smtClean="0"/>
              <a:t> gli schiavi verranno impiegati massicciamente nelle colonie britanniche.</a:t>
            </a:r>
            <a:endParaRPr lang="it-IT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3) </a:t>
            </a:r>
            <a:r>
              <a:rPr lang="it-IT" b="1" dirty="0" smtClean="0">
                <a:solidFill>
                  <a:srgbClr val="FF0000"/>
                </a:solidFill>
              </a:rPr>
              <a:t>L’ Atlantico inglese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Colonizzazione più </a:t>
            </a:r>
            <a:r>
              <a:rPr lang="it-IT" dirty="0" smtClean="0">
                <a:solidFill>
                  <a:srgbClr val="FF0000"/>
                </a:solidFill>
              </a:rPr>
              <a:t>tardiva</a:t>
            </a:r>
            <a:r>
              <a:rPr lang="it-IT" dirty="0" smtClean="0"/>
              <a:t> rispetto a quella spagnola e portoghese  (sebbene dal XV secolo vi fossero frequenti contatti con Terranova)</a:t>
            </a:r>
          </a:p>
          <a:p>
            <a:r>
              <a:rPr lang="it-IT" dirty="0" smtClean="0"/>
              <a:t>Natura essenzialmente privata dell’impresa, promossa da </a:t>
            </a:r>
            <a:r>
              <a:rPr lang="it-IT" dirty="0" smtClean="0">
                <a:solidFill>
                  <a:srgbClr val="FF0000"/>
                </a:solidFill>
              </a:rPr>
              <a:t>compagnie mercantili </a:t>
            </a:r>
            <a:r>
              <a:rPr lang="it-IT" dirty="0" smtClean="0"/>
              <a:t>occasionalmente sostenute dalla corona in funzione antispagnola</a:t>
            </a:r>
          </a:p>
          <a:p>
            <a:r>
              <a:rPr lang="it-IT" dirty="0" smtClean="0"/>
              <a:t>Concentrazione sulle coste nord-orientali del continente (New England)</a:t>
            </a:r>
          </a:p>
          <a:p>
            <a:r>
              <a:rPr lang="it-IT" dirty="0" smtClean="0"/>
              <a:t>Presenza significativa, fra i coloni, di </a:t>
            </a:r>
            <a:r>
              <a:rPr lang="it-IT" dirty="0" smtClean="0">
                <a:solidFill>
                  <a:srgbClr val="FF0000"/>
                </a:solidFill>
              </a:rPr>
              <a:t>esuli politici e religiosi </a:t>
            </a:r>
            <a:r>
              <a:rPr lang="it-IT" dirty="0" smtClean="0"/>
              <a:t>(</a:t>
            </a:r>
            <a:r>
              <a:rPr lang="it-IT" i="1" dirty="0" smtClean="0"/>
              <a:t>Padri pellegrini</a:t>
            </a:r>
            <a:r>
              <a:rPr lang="it-IT" dirty="0" smtClean="0"/>
              <a:t>) nel XVII secolo. Forte connotazione protestante delle colonie</a:t>
            </a:r>
          </a:p>
          <a:p>
            <a:r>
              <a:rPr lang="it-IT" dirty="0" smtClean="0"/>
              <a:t>Un’ </a:t>
            </a:r>
            <a:r>
              <a:rPr lang="it-IT" dirty="0" smtClean="0">
                <a:solidFill>
                  <a:srgbClr val="FF0000"/>
                </a:solidFill>
              </a:rPr>
              <a:t>emigrazione </a:t>
            </a:r>
            <a:r>
              <a:rPr lang="it-IT" dirty="0" smtClean="0"/>
              <a:t>intensa e numerosa dall’Inghilterra consente la formazione di una società civile di matrice europea scarsamente gerarchizzata</a:t>
            </a:r>
          </a:p>
          <a:p>
            <a:r>
              <a:rPr lang="it-IT" dirty="0" smtClean="0"/>
              <a:t>Notevole </a:t>
            </a:r>
            <a:r>
              <a:rPr lang="it-IT" dirty="0" smtClean="0">
                <a:solidFill>
                  <a:srgbClr val="FF0000"/>
                </a:solidFill>
              </a:rPr>
              <a:t>autonomia</a:t>
            </a:r>
            <a:r>
              <a:rPr lang="it-IT" dirty="0" smtClean="0"/>
              <a:t> delle colonie e forte differenziazione delle forme di governo, caratterizzate dalla presenza di assemblee rappresentative e governatori nominati dal re</a:t>
            </a:r>
          </a:p>
          <a:p>
            <a:r>
              <a:rPr lang="it-IT" dirty="0" smtClean="0"/>
              <a:t>Diversamente dall’America spagnola, i </a:t>
            </a:r>
            <a:r>
              <a:rPr lang="it-IT" dirty="0" smtClean="0">
                <a:solidFill>
                  <a:srgbClr val="FF0000"/>
                </a:solidFill>
              </a:rPr>
              <a:t>nativi</a:t>
            </a:r>
            <a:r>
              <a:rPr lang="it-IT" dirty="0" smtClean="0"/>
              <a:t> non sono né protetti né sfruttati, ma espulsi dalle colonie e spinti verso l’interno</a:t>
            </a:r>
          </a:p>
          <a:p>
            <a:r>
              <a:rPr lang="it-IT" dirty="0" smtClean="0"/>
              <a:t>Il tasso di </a:t>
            </a:r>
            <a:r>
              <a:rPr lang="it-IT" dirty="0" err="1" smtClean="0"/>
              <a:t>meticciato</a:t>
            </a:r>
            <a:r>
              <a:rPr lang="it-IT" dirty="0" smtClean="0"/>
              <a:t> è minimo e le colonie sono popolate quasi esclusivamente da europei bianchi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Crescita economica e schiavismo nell’America del Settecento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Settecento le colonie britanniche d’America vivono una </a:t>
            </a:r>
            <a:r>
              <a:rPr lang="it-IT" dirty="0" smtClean="0">
                <a:solidFill>
                  <a:srgbClr val="FF0000"/>
                </a:solidFill>
              </a:rPr>
              <a:t>spettacolare crescita economica </a:t>
            </a:r>
            <a:r>
              <a:rPr lang="it-IT" dirty="0" smtClean="0"/>
              <a:t>con un intensificazione dei commerci fra America ed Europa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</a:p>
          <a:p>
            <a:r>
              <a:rPr lang="it-IT" dirty="0" smtClean="0"/>
              <a:t>Il commercio e </a:t>
            </a:r>
            <a:r>
              <a:rPr lang="it-IT" dirty="0" smtClean="0">
                <a:solidFill>
                  <a:srgbClr val="FF0000"/>
                </a:solidFill>
              </a:rPr>
              <a:t>l’importazione di schiavi </a:t>
            </a:r>
            <a:r>
              <a:rPr lang="it-IT" dirty="0" smtClean="0"/>
              <a:t>dall’Africa verso le colonie britanniche d’America – scarso fra </a:t>
            </a:r>
            <a:r>
              <a:rPr lang="it-IT" dirty="0" err="1" smtClean="0"/>
              <a:t>XVI</a:t>
            </a:r>
            <a:r>
              <a:rPr lang="it-IT" dirty="0" smtClean="0"/>
              <a:t> e XVII secolo - si intensifica nel Settecento e dura fino alla metà dell’Ottocento</a:t>
            </a:r>
          </a:p>
          <a:p>
            <a:r>
              <a:rPr lang="it-IT" dirty="0" smtClean="0"/>
              <a:t>Tra il 1701 e il 1810 il 50% degli schiavi africani sono diretti in Giamaica dove sono sfruttati nelle piantagioni di canna da zucchero</a:t>
            </a:r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Colonie inglesi e francesi in America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 descr="580px_Nouvelle_France_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24751"/>
            <a:ext cx="5651189" cy="5144609"/>
          </a:xfrm>
        </p:spPr>
      </p:pic>
    </p:spTree>
    <p:extLst>
      <p:ext uri="{BB962C8B-B14F-4D97-AF65-F5344CB8AC3E}">
        <p14:creationId xmlns:p14="http://schemas.microsoft.com/office/powerpoint/2010/main" val="2865708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4) </a:t>
            </a:r>
            <a:r>
              <a:rPr lang="it-IT" b="1" dirty="0" smtClean="0">
                <a:solidFill>
                  <a:srgbClr val="FF0000"/>
                </a:solidFill>
              </a:rPr>
              <a:t>L’ Atlantico francese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Avviato sotto il regno di Luigi XIV e concluso nel 1763, con la guerra dei Sette anni, è il colonialismo più </a:t>
            </a:r>
            <a:r>
              <a:rPr lang="it-IT" dirty="0" smtClean="0">
                <a:solidFill>
                  <a:srgbClr val="FF0000"/>
                </a:solidFill>
              </a:rPr>
              <a:t>debole</a:t>
            </a:r>
            <a:r>
              <a:rPr lang="it-IT" dirty="0" smtClean="0"/>
              <a:t> dei quattro paesi europei</a:t>
            </a:r>
          </a:p>
          <a:p>
            <a:r>
              <a:rPr lang="it-IT" dirty="0" smtClean="0"/>
              <a:t>Esteso dai Caraibi (St. </a:t>
            </a:r>
            <a:r>
              <a:rPr lang="it-IT" dirty="0" err="1" smtClean="0"/>
              <a:t>Domingue</a:t>
            </a:r>
            <a:r>
              <a:rPr lang="it-IT" dirty="0" smtClean="0"/>
              <a:t>) alle Antille (Haiti), alla </a:t>
            </a:r>
            <a:r>
              <a:rPr lang="it-IT" dirty="0" err="1" smtClean="0"/>
              <a:t>Luisiana</a:t>
            </a:r>
            <a:r>
              <a:rPr lang="it-IT" dirty="0" smtClean="0"/>
              <a:t> e al Québec, si intreccia con quello britannico con cui entra in conflitto, pur estendendosi nei territori occidentali dei Grandi Laghi e del Mississippi</a:t>
            </a:r>
          </a:p>
          <a:p>
            <a:r>
              <a:rPr lang="it-IT" dirty="0" smtClean="0"/>
              <a:t>Basato inizialmente sulla</a:t>
            </a:r>
            <a:r>
              <a:rPr lang="it-IT" dirty="0" smtClean="0">
                <a:solidFill>
                  <a:srgbClr val="FF0000"/>
                </a:solidFill>
              </a:rPr>
              <a:t> pesca </a:t>
            </a:r>
            <a:r>
              <a:rPr lang="it-IT" dirty="0" smtClean="0"/>
              <a:t>(merluzzo) e sul commercio di pelli e pellicce, si dedica successivamente anche allo sfruttamento delle </a:t>
            </a:r>
            <a:r>
              <a:rPr lang="it-IT" dirty="0" smtClean="0">
                <a:solidFill>
                  <a:srgbClr val="FF0000"/>
                </a:solidFill>
              </a:rPr>
              <a:t>piantagioni </a:t>
            </a:r>
            <a:r>
              <a:rPr lang="it-IT" dirty="0" smtClean="0"/>
              <a:t>di zucchero, tabacco e caffè (Antille e Caraibi) impiegando </a:t>
            </a:r>
            <a:r>
              <a:rPr lang="it-IT" dirty="0" smtClean="0">
                <a:solidFill>
                  <a:srgbClr val="FF0000"/>
                </a:solidFill>
              </a:rPr>
              <a:t>schiavi africani</a:t>
            </a:r>
          </a:p>
          <a:p>
            <a:r>
              <a:rPr lang="it-IT" dirty="0" smtClean="0"/>
              <a:t>Rispetto al colonialismo britannico si dimostra </a:t>
            </a:r>
            <a:r>
              <a:rPr lang="it-IT" dirty="0" smtClean="0">
                <a:solidFill>
                  <a:srgbClr val="FF0000"/>
                </a:solidFill>
              </a:rPr>
              <a:t>più rispettoso dei nativi</a:t>
            </a:r>
            <a:r>
              <a:rPr lang="it-IT" dirty="0" smtClean="0"/>
              <a:t> (numericamente prevalenti) con i quali avvia un processo di conversione-integrazione</a:t>
            </a:r>
            <a:endParaRPr lang="it-IT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5) </a:t>
            </a:r>
            <a:r>
              <a:rPr lang="it-IT" b="1" dirty="0" smtClean="0">
                <a:solidFill>
                  <a:srgbClr val="FF0000"/>
                </a:solidFill>
              </a:rPr>
              <a:t>L’ Atlantico olandese</a:t>
            </a:r>
            <a:br>
              <a:rPr lang="it-IT" b="1" dirty="0" smtClean="0">
                <a:solidFill>
                  <a:srgbClr val="FF0000"/>
                </a:solidFill>
              </a:rPr>
            </a:b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L’Atlantico olandese rimane a lungo uno spazio essenzialmente marittimo. Gli olandesi, infatti, non sono colonizzatori ma grandi </a:t>
            </a:r>
            <a:r>
              <a:rPr lang="it-IT" dirty="0" smtClean="0">
                <a:solidFill>
                  <a:srgbClr val="FF0000"/>
                </a:solidFill>
              </a:rPr>
              <a:t>intermediari commerciali.</a:t>
            </a:r>
          </a:p>
          <a:p>
            <a:r>
              <a:rPr lang="it-IT" dirty="0" smtClean="0"/>
              <a:t>Insediati in alcuni porti americani e caraibici, gli olandesi controllano soprattutto </a:t>
            </a:r>
            <a:r>
              <a:rPr lang="it-IT" dirty="0" smtClean="0">
                <a:solidFill>
                  <a:srgbClr val="FF0000"/>
                </a:solidFill>
              </a:rPr>
              <a:t>la navigazione e il commercio </a:t>
            </a:r>
            <a:r>
              <a:rPr lang="it-IT" dirty="0" smtClean="0"/>
              <a:t>e sono </a:t>
            </a:r>
            <a:r>
              <a:rPr lang="it-IT" dirty="0" smtClean="0">
                <a:solidFill>
                  <a:srgbClr val="FF0000"/>
                </a:solidFill>
              </a:rPr>
              <a:t>poco interessati al controllo dei territori.</a:t>
            </a:r>
          </a:p>
          <a:p>
            <a:r>
              <a:rPr lang="it-IT" dirty="0" smtClean="0"/>
              <a:t>Fra Sei e Settecento si dedicano soprattutto alla </a:t>
            </a:r>
            <a:r>
              <a:rPr lang="it-IT" dirty="0" smtClean="0">
                <a:solidFill>
                  <a:srgbClr val="FF0000"/>
                </a:solidFill>
              </a:rPr>
              <a:t>tratta degli schiavi </a:t>
            </a:r>
            <a:r>
              <a:rPr lang="it-IT" dirty="0" smtClean="0"/>
              <a:t>per conto di portoghesi, spagnoli e inglesi.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L’Olanda è interessata solo in parte all’Atlantico, prediligendo per i suoi commerci i mari asiatici e l’Oceano indiano</a:t>
            </a:r>
          </a:p>
          <a:p>
            <a:r>
              <a:rPr lang="it-IT" dirty="0" smtClean="0"/>
              <a:t>In perenne conflitto con Spagna e Portogallo, dalla fine del XVII secolo gli olandesi entrano in concorrenza anche con l’Inghilterra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rmggpl17\Desktop\Nuova cartella\1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1" y="188640"/>
            <a:ext cx="7848872" cy="636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60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Una nuova storia atlantica </a:t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non eurocentrica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La cosiddetta «scoperta» dell’Atlantico</a:t>
            </a:r>
          </a:p>
          <a:p>
            <a:r>
              <a:rPr lang="it-IT" dirty="0" smtClean="0"/>
              <a:t>non è l’espansione dell’Europa e delle sue nazioni</a:t>
            </a:r>
          </a:p>
          <a:p>
            <a:r>
              <a:rPr lang="it-IT" dirty="0" smtClean="0"/>
              <a:t>non è la storia dei nessi fra la metropoli e le sue colonie</a:t>
            </a:r>
          </a:p>
          <a:p>
            <a:r>
              <a:rPr lang="it-IT" dirty="0" smtClean="0"/>
              <a:t>ma la costruzione di un sistema mondi interdipendenti fra loro …</a:t>
            </a:r>
          </a:p>
          <a:p>
            <a:r>
              <a:rPr lang="it-IT" dirty="0" smtClean="0"/>
              <a:t>che ingloba l’Africa, l’Europa, le Americhe e l’Asia </a:t>
            </a:r>
          </a:p>
          <a:p>
            <a:r>
              <a:rPr lang="it-IT" dirty="0"/>
              <a:t>è</a:t>
            </a:r>
            <a:r>
              <a:rPr lang="it-IT" dirty="0" smtClean="0"/>
              <a:t> la storia della formazione di nuove società multietniche (soprattutto nelle Americhe)</a:t>
            </a:r>
            <a:endParaRPr lang="it-I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Presenze coloniali olandesi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37" y="1772816"/>
            <a:ext cx="8430735" cy="444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770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 Europa importa dall’ America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XVI secolo:            </a:t>
            </a:r>
            <a:r>
              <a:rPr lang="it-IT" dirty="0" smtClean="0">
                <a:solidFill>
                  <a:srgbClr val="FF0000"/>
                </a:solidFill>
              </a:rPr>
              <a:t>oro, argento </a:t>
            </a:r>
            <a:r>
              <a:rPr lang="it-IT" dirty="0" smtClean="0"/>
              <a:t>(centro sud)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                                pesce, pelli, pellicce </a:t>
            </a:r>
            <a:r>
              <a:rPr lang="it-IT" dirty="0" smtClean="0"/>
              <a:t>(nord)</a:t>
            </a:r>
          </a:p>
          <a:p>
            <a:r>
              <a:rPr lang="it-IT" dirty="0" smtClean="0"/>
              <a:t>XVII-XVIII secolo: </a:t>
            </a:r>
            <a:r>
              <a:rPr lang="it-IT" dirty="0" smtClean="0">
                <a:solidFill>
                  <a:srgbClr val="FF0000"/>
                </a:solidFill>
              </a:rPr>
              <a:t>zucchero, tabacco, caffè</a:t>
            </a:r>
          </a:p>
          <a:p>
            <a:r>
              <a:rPr lang="it-IT" dirty="0" smtClean="0"/>
              <a:t>XVIII-XIX secolo:  </a:t>
            </a:r>
            <a:r>
              <a:rPr lang="it-IT" dirty="0" smtClean="0">
                <a:solidFill>
                  <a:srgbClr val="FF0000"/>
                </a:solidFill>
              </a:rPr>
              <a:t>cacao, cotone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  Europa esporta in America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Olio, vino</a:t>
            </a:r>
          </a:p>
          <a:p>
            <a:r>
              <a:rPr lang="it-IT" dirty="0" smtClean="0"/>
              <a:t>Tessuti</a:t>
            </a:r>
          </a:p>
          <a:p>
            <a:r>
              <a:rPr lang="it-IT" dirty="0" smtClean="0"/>
              <a:t>Manufatti</a:t>
            </a:r>
          </a:p>
          <a:p>
            <a:r>
              <a:rPr lang="it-IT" dirty="0" smtClean="0"/>
              <a:t>Metalli lavorati</a:t>
            </a:r>
          </a:p>
          <a:p>
            <a:r>
              <a:rPr lang="it-IT" dirty="0" smtClean="0"/>
              <a:t>Armi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 descr="C:\Users\rmggpl17\Desktop\Nuova cartella\1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3539"/>
            <a:ext cx="7704856" cy="66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69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 descr="C:\Users\rmggpl17\Desktop\Nuova cartella\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4624"/>
            <a:ext cx="6408712" cy="668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82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Le origini dello schiavismo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I primitivi popoli di </a:t>
            </a:r>
            <a:r>
              <a:rPr lang="it-IT" dirty="0">
                <a:solidFill>
                  <a:srgbClr val="FF0000"/>
                </a:solidFill>
              </a:rPr>
              <a:t>cacciatori-raccoglitori</a:t>
            </a:r>
            <a:r>
              <a:rPr lang="it-IT" dirty="0"/>
              <a:t> non conoscono la schiavitù che compare solo con </a:t>
            </a:r>
            <a:r>
              <a:rPr lang="it-IT" dirty="0" smtClean="0"/>
              <a:t>l’agricoltura-pastorizia.</a:t>
            </a:r>
            <a:endParaRPr lang="it-IT" dirty="0"/>
          </a:p>
          <a:p>
            <a:r>
              <a:rPr lang="it-IT" dirty="0"/>
              <a:t>Solo le società complesse e gerarchizzate conoscono la schiavitù.</a:t>
            </a:r>
          </a:p>
          <a:p>
            <a:endParaRPr lang="it-IT" dirty="0"/>
          </a:p>
          <a:p>
            <a:r>
              <a:rPr lang="it-IT" dirty="0"/>
              <a:t>Nel mondo antico e moderno (Grecia, Roma, USA) la schiavitù non è in conflitto con la democrazia e la liberta dei cittadini, anzi… ne è un presupposto</a:t>
            </a:r>
            <a:r>
              <a:rPr lang="it-IT" dirty="0" smtClean="0"/>
              <a:t>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Nel mondo romano gli schiavi sono fra i 2 e i 3 milioni (pari al 35-40% della popolazione).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37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Mercati di schiavi nel medioevo mediterraneo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dirty="0" smtClean="0"/>
              <a:t>Dopo la fine del mondo antico il mercato degli schiavi permane attivo nel Mediterraneo.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Nei porti di:</a:t>
            </a:r>
          </a:p>
          <a:p>
            <a:r>
              <a:rPr lang="it-IT" dirty="0" smtClean="0"/>
              <a:t>Genova e Venezia</a:t>
            </a:r>
          </a:p>
          <a:p>
            <a:r>
              <a:rPr lang="it-IT" dirty="0" smtClean="0"/>
              <a:t>Napoli</a:t>
            </a:r>
          </a:p>
          <a:p>
            <a:r>
              <a:rPr lang="it-IT" dirty="0" smtClean="0"/>
              <a:t>Marsiglia, Barcellona</a:t>
            </a:r>
          </a:p>
          <a:p>
            <a:r>
              <a:rPr lang="it-IT" dirty="0" smtClean="0"/>
              <a:t>Siviglia, Lisbona</a:t>
            </a:r>
          </a:p>
          <a:p>
            <a:pPr algn="r">
              <a:buNone/>
            </a:pPr>
            <a:r>
              <a:rPr lang="it-IT" dirty="0" smtClean="0"/>
              <a:t>Affluiscono schiavi provenienti da:</a:t>
            </a:r>
          </a:p>
          <a:p>
            <a:pPr algn="r"/>
            <a:r>
              <a:rPr lang="it-IT" dirty="0" smtClean="0">
                <a:solidFill>
                  <a:srgbClr val="FF0000"/>
                </a:solidFill>
              </a:rPr>
              <a:t>Mar Nero, Balcani</a:t>
            </a:r>
          </a:p>
          <a:p>
            <a:pPr algn="r"/>
            <a:r>
              <a:rPr lang="it-IT" dirty="0" smtClean="0">
                <a:solidFill>
                  <a:srgbClr val="FF0000"/>
                </a:solidFill>
              </a:rPr>
              <a:t>Siria, Palestina, Nord Africa</a:t>
            </a:r>
          </a:p>
          <a:p>
            <a:pPr algn="r"/>
            <a:r>
              <a:rPr lang="it-IT" dirty="0" smtClean="0">
                <a:solidFill>
                  <a:srgbClr val="FF0000"/>
                </a:solidFill>
              </a:rPr>
              <a:t>Africa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Schiavi africani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La schiavitù è molto diffusa nel mondo africano e sono i capi-villaggio e i commercianti africani a vendere schiavi dell’entroterra – per lo più bottino di guerra - agli arabi e agli europei, come per secoli li avevano venduti ai regni </a:t>
            </a:r>
            <a:r>
              <a:rPr lang="it-IT" dirty="0" smtClean="0"/>
              <a:t>nordafricani.</a:t>
            </a:r>
          </a:p>
          <a:p>
            <a:r>
              <a:rPr lang="it-IT" dirty="0" smtClean="0"/>
              <a:t>In assenza di proprietà privata della terra (la terra appartiene alla comunità o al villaggio) gli schiavi rappresentano non solo una ricchezza, un modo per rappresentare la ricchezza individuale, ma un’unità di </a:t>
            </a:r>
            <a:r>
              <a:rPr lang="it-IT" dirty="0" smtClean="0">
                <a:solidFill>
                  <a:srgbClr val="FF0000"/>
                </a:solidFill>
              </a:rPr>
              <a:t>scambi</a:t>
            </a:r>
            <a:r>
              <a:rPr lang="it-IT" dirty="0" smtClean="0"/>
              <a:t>o (come la moneta).</a:t>
            </a:r>
          </a:p>
        </p:txBody>
      </p:sp>
    </p:spTree>
    <p:extLst>
      <p:ext uri="{BB962C8B-B14F-4D97-AF65-F5344CB8AC3E}">
        <p14:creationId xmlns:p14="http://schemas.microsoft.com/office/powerpoint/2010/main" val="172331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…trattati meglio…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Gli schiavi africani erano l’equivalente dei servi della gleba: impiegati per i lavori agricoli e nelle miniere, ma anche come amministratori, soldati e consiglieri dei sovrani.</a:t>
            </a:r>
          </a:p>
          <a:p>
            <a:r>
              <a:rPr lang="it-IT" dirty="0"/>
              <a:t>Come nel mondo greco e romano o schiavo era considerato come un bambino: proprietà da curare e proteggere. Gli schiavi godono di una certa libertà di movimento e di un relativo benessere.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334502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Mediterraneo all’Atlantico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Gli schiavi africani provenienti da Mali, Senegal, Tanzania, Nigeria, Kenya, Camerun </a:t>
            </a:r>
            <a:r>
              <a:rPr lang="it-IT" dirty="0" smtClean="0"/>
              <a:t>venivano tradizionalmente </a:t>
            </a:r>
            <a:r>
              <a:rPr lang="it-IT" dirty="0"/>
              <a:t>venduti  - purché </a:t>
            </a:r>
            <a:r>
              <a:rPr lang="it-IT" u="sng" dirty="0"/>
              <a:t>non musulmani </a:t>
            </a:r>
            <a:r>
              <a:rPr lang="it-IT" dirty="0"/>
              <a:t>– nei mercati del mondo islamico: in Marocco, Egitto, Algeria e Tunisia e destinati all’agricoltura, alla navigazione, al lavoro domestico, agli harem (come eunuchi</a:t>
            </a:r>
            <a:r>
              <a:rPr lang="it-IT" dirty="0" smtClean="0"/>
              <a:t>).</a:t>
            </a:r>
          </a:p>
          <a:p>
            <a:r>
              <a:rPr lang="it-IT" dirty="0" smtClean="0"/>
              <a:t>Il flusso del commercio era dal </a:t>
            </a:r>
            <a:r>
              <a:rPr lang="it-IT" dirty="0" err="1"/>
              <a:t>C</a:t>
            </a:r>
            <a:r>
              <a:rPr lang="it-IT" dirty="0" err="1" smtClean="0"/>
              <a:t>entroAfrica</a:t>
            </a:r>
            <a:r>
              <a:rPr lang="it-IT" dirty="0" smtClean="0"/>
              <a:t> al </a:t>
            </a:r>
            <a:r>
              <a:rPr lang="it-IT" dirty="0" err="1" smtClean="0"/>
              <a:t>NordAfrica</a:t>
            </a:r>
            <a:r>
              <a:rPr lang="it-IT" dirty="0" smtClean="0"/>
              <a:t> (per lo più lungo il Nilo).</a:t>
            </a:r>
          </a:p>
          <a:p>
            <a:r>
              <a:rPr lang="it-IT" dirty="0" smtClean="0"/>
              <a:t>Dal XV secolo il flusso si sposta sulle coste atlantiche (Costa d’Oro e Angola)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904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r>
              <a:rPr lang="it-IT" dirty="0">
                <a:solidFill>
                  <a:srgbClr val="FF0000"/>
                </a:solidFill>
              </a:rPr>
              <a:t/>
            </a:r>
            <a:br>
              <a:rPr lang="it-IT" dirty="0">
                <a:solidFill>
                  <a:srgbClr val="FF0000"/>
                </a:solidFill>
              </a:rPr>
            </a:br>
            <a:r>
              <a:rPr lang="it-IT" dirty="0" smtClean="0">
                <a:solidFill>
                  <a:srgbClr val="FF0000"/>
                </a:solidFill>
              </a:rPr>
              <a:t>L’ Atlantico prima di  Colombo (secoli XIII-XIV)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it-IT" dirty="0" smtClean="0"/>
              <a:t>1277  i </a:t>
            </a:r>
            <a:r>
              <a:rPr lang="it-IT" b="1" dirty="0" smtClean="0"/>
              <a:t>genovesi </a:t>
            </a:r>
            <a:r>
              <a:rPr lang="it-IT" dirty="0" smtClean="0"/>
              <a:t>oltre le colonne d’Ercole (concorrenza veneziana e ottomana nel Mediterraneo): verso l’Atlantico e verso nord Bruges </a:t>
            </a:r>
            <a:r>
              <a:rPr lang="it-IT" dirty="0" err="1" smtClean="0"/>
              <a:t>Gand</a:t>
            </a:r>
            <a:endParaRPr lang="it-IT" dirty="0" smtClean="0"/>
          </a:p>
          <a:p>
            <a:pPr>
              <a:buNone/>
            </a:pPr>
            <a:endParaRPr lang="it-IT" dirty="0" smtClean="0"/>
          </a:p>
          <a:p>
            <a:pPr lvl="0"/>
            <a:r>
              <a:rPr lang="it-IT" dirty="0" smtClean="0"/>
              <a:t>Colonizzazione da parte dei </a:t>
            </a:r>
            <a:r>
              <a:rPr lang="it-IT" b="1" dirty="0" smtClean="0"/>
              <a:t>genovesi</a:t>
            </a:r>
            <a:r>
              <a:rPr lang="it-IT" dirty="0" smtClean="0"/>
              <a:t> degli arcipelaghi dell’Atlantico (“mare occidentale”): </a:t>
            </a:r>
            <a:r>
              <a:rPr lang="it-IT" b="1" dirty="0" smtClean="0"/>
              <a:t>Canarie</a:t>
            </a:r>
            <a:r>
              <a:rPr lang="it-IT" dirty="0" smtClean="0"/>
              <a:t> (1312-1335), Madeira (1339-1425); Azzorre (1427) </a:t>
            </a:r>
          </a:p>
          <a:p>
            <a:endParaRPr lang="it-IT" dirty="0" smtClean="0"/>
          </a:p>
          <a:p>
            <a:pPr lvl="0"/>
            <a:r>
              <a:rPr lang="it-IT" dirty="0" smtClean="0"/>
              <a:t>Spedizioni </a:t>
            </a:r>
            <a:r>
              <a:rPr lang="it-IT" b="1" dirty="0" smtClean="0"/>
              <a:t>britanniche</a:t>
            </a:r>
            <a:r>
              <a:rPr lang="it-IT" dirty="0" smtClean="0"/>
              <a:t> nell’Atlantico del Nord  (XV secolo): Islanda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commercio Atlantico degli schiavi</a:t>
            </a:r>
            <a:br>
              <a:rPr lang="it-IT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it-IT" dirty="0"/>
              <a:t>Attivo fra XV e XVI </a:t>
            </a:r>
            <a:r>
              <a:rPr lang="it-IT" dirty="0" smtClean="0"/>
              <a:t>secolo e gestito dai portoghesi per alimentare la coltivazione di </a:t>
            </a:r>
            <a:r>
              <a:rPr lang="it-IT" dirty="0" smtClean="0">
                <a:solidFill>
                  <a:srgbClr val="FF0000"/>
                </a:solidFill>
              </a:rPr>
              <a:t>canna da zucchero</a:t>
            </a:r>
            <a:r>
              <a:rPr lang="it-IT" dirty="0" smtClean="0"/>
              <a:t>:</a:t>
            </a:r>
            <a:endParaRPr lang="it-IT" dirty="0"/>
          </a:p>
          <a:p>
            <a:r>
              <a:rPr lang="it-IT" b="1" dirty="0"/>
              <a:t>Capo Verde</a:t>
            </a:r>
            <a:r>
              <a:rPr lang="it-IT" dirty="0"/>
              <a:t>: 800 schiavi all’anno</a:t>
            </a:r>
          </a:p>
          <a:p>
            <a:r>
              <a:rPr lang="it-IT" b="1" dirty="0"/>
              <a:t>S. </a:t>
            </a:r>
            <a:r>
              <a:rPr lang="it-IT" b="1" dirty="0" err="1"/>
              <a:t>Tomé</a:t>
            </a:r>
            <a:r>
              <a:rPr lang="it-IT" dirty="0"/>
              <a:t>: 750 schiavi all’anno</a:t>
            </a:r>
          </a:p>
          <a:p>
            <a:r>
              <a:rPr lang="it-IT" b="1" dirty="0"/>
              <a:t>Costa d’Oro</a:t>
            </a:r>
            <a:r>
              <a:rPr lang="it-IT" dirty="0"/>
              <a:t>: 300 schiavi all’anno</a:t>
            </a:r>
          </a:p>
          <a:p>
            <a:pPr marL="0" indent="0">
              <a:buNone/>
            </a:pPr>
            <a:r>
              <a:rPr lang="it-IT" dirty="0" smtClean="0"/>
              <a:t>Lo scambio fra Europei e africani non è imposto dagli europei, ma è gestito dagli africani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Dall’Africa all’America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Il regolare trasporto degli schiavi dall’Africa all’ America (verso Cuba e Giamaica) inizia nel </a:t>
            </a:r>
            <a:r>
              <a:rPr lang="it-IT" dirty="0" smtClean="0">
                <a:solidFill>
                  <a:srgbClr val="FF0000"/>
                </a:solidFill>
              </a:rPr>
              <a:t>1525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Dagli spagnoli ai portoghesi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352248"/>
            <a:ext cx="8229600" cy="4389120"/>
          </a:xfrm>
        </p:spPr>
        <p:txBody>
          <a:bodyPr/>
          <a:lstStyle/>
          <a:p>
            <a:r>
              <a:rPr lang="it-IT" dirty="0"/>
              <a:t>Inizialmente (1525-1595) il mercato degli schiavi interessa gli </a:t>
            </a:r>
            <a:r>
              <a:rPr lang="it-IT" dirty="0">
                <a:solidFill>
                  <a:srgbClr val="FF0000"/>
                </a:solidFill>
              </a:rPr>
              <a:t>spagnoli</a:t>
            </a:r>
            <a:r>
              <a:rPr lang="it-IT" dirty="0"/>
              <a:t>, ma poi sono i </a:t>
            </a:r>
            <a:r>
              <a:rPr lang="it-IT" dirty="0">
                <a:solidFill>
                  <a:srgbClr val="FF0000"/>
                </a:solidFill>
              </a:rPr>
              <a:t>portoghes</a:t>
            </a:r>
            <a:r>
              <a:rPr lang="it-IT" dirty="0"/>
              <a:t>i (1595-1640) ad affermarsi come i principali mercanti di schiavi</a:t>
            </a:r>
            <a:r>
              <a:rPr lang="it-IT" dirty="0" smtClean="0"/>
              <a:t>.</a:t>
            </a:r>
          </a:p>
          <a:p>
            <a:r>
              <a:rPr lang="it-IT" dirty="0" smtClean="0"/>
              <a:t>Le navi portoghesi attraccano ai porti del Brasile e gli schiavi vengono venduti ai proprietari delle piantagioni di </a:t>
            </a:r>
            <a:r>
              <a:rPr lang="it-IT" dirty="0" smtClean="0">
                <a:solidFill>
                  <a:srgbClr val="FF0000"/>
                </a:solidFill>
              </a:rPr>
              <a:t>canna da zucchero.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08549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canna da zucchero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389120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Lo zucchero in Europa è prodotto con la barbabietola ed è poco usato nell’alimentazione antica e medievale.</a:t>
            </a:r>
          </a:p>
          <a:p>
            <a:pPr>
              <a:buNone/>
            </a:pPr>
            <a:r>
              <a:rPr lang="it-IT" dirty="0" smtClean="0"/>
              <a:t>La canna da zucchero coltivata inizialmente nel Mediterraneo (XI-XIII secolo):</a:t>
            </a:r>
          </a:p>
          <a:p>
            <a:r>
              <a:rPr lang="it-IT" dirty="0" smtClean="0"/>
              <a:t>Palestina, Cipro, Creta, Sicilia</a:t>
            </a:r>
          </a:p>
          <a:p>
            <a:r>
              <a:rPr lang="it-IT" dirty="0" smtClean="0"/>
              <a:t>Spagna e Portogallo</a:t>
            </a:r>
          </a:p>
          <a:p>
            <a:pPr>
              <a:buNone/>
            </a:pPr>
            <a:r>
              <a:rPr lang="it-IT" dirty="0" smtClean="0"/>
              <a:t>Dal XIV secolo è coltivata intensamente dai portoghesi nell’ isola atlantica di </a:t>
            </a:r>
            <a:r>
              <a:rPr lang="it-IT" dirty="0" err="1" smtClean="0"/>
              <a:t>São</a:t>
            </a:r>
            <a:r>
              <a:rPr lang="it-IT" dirty="0" smtClean="0"/>
              <a:t> </a:t>
            </a:r>
            <a:r>
              <a:rPr lang="it-IT" dirty="0" err="1" smtClean="0"/>
              <a:t>Tomé</a:t>
            </a:r>
            <a:r>
              <a:rPr lang="it-IT" dirty="0" smtClean="0"/>
              <a:t> e in Guinea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i="1" dirty="0" smtClean="0"/>
              <a:t>tratta</a:t>
            </a:r>
            <a:r>
              <a:rPr lang="it-IT" dirty="0" smtClean="0"/>
              <a:t> come impresa privata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r>
              <a:rPr lang="it-IT" dirty="0" smtClean="0"/>
              <a:t>La tratta degli schiavi viene praticata da </a:t>
            </a:r>
            <a:r>
              <a:rPr lang="it-IT" dirty="0" smtClean="0">
                <a:solidFill>
                  <a:srgbClr val="FF0000"/>
                </a:solidFill>
              </a:rPr>
              <a:t>compagnie private in regime di monopolio </a:t>
            </a:r>
            <a:r>
              <a:rPr lang="it-IT" dirty="0" smtClean="0"/>
              <a:t>in virtù di concessioni governative (</a:t>
            </a:r>
            <a:r>
              <a:rPr lang="it-IT" i="1" dirty="0" err="1" smtClean="0"/>
              <a:t>asientos</a:t>
            </a:r>
            <a:r>
              <a:rPr lang="it-IT" dirty="0" smtClean="0"/>
              <a:t>). </a:t>
            </a:r>
          </a:p>
          <a:p>
            <a:r>
              <a:rPr lang="it-IT" dirty="0" smtClean="0"/>
              <a:t>Vi partecipano portoghesi, olandesi, genovesi e in misura minore spagnoli e inglesi.</a:t>
            </a:r>
          </a:p>
          <a:p>
            <a:endParaRPr lang="it-IT" dirty="0" smtClean="0"/>
          </a:p>
          <a:p>
            <a:r>
              <a:rPr lang="it-IT" dirty="0" smtClean="0"/>
              <a:t>Età, sesso e provenienza degli schiavi sono determinati dai mercanti africani (non dagli europei) in base alle proprie esigenze e condizioni di mercato.</a:t>
            </a:r>
            <a:endParaRPr lang="it-IT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Schiavismo europeo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Saranno gli schiavisti europei e americani ad impiegare la mano d’opera </a:t>
            </a:r>
            <a:r>
              <a:rPr lang="it-IT" dirty="0" err="1"/>
              <a:t>schiavile</a:t>
            </a:r>
            <a:r>
              <a:rPr lang="it-IT" dirty="0"/>
              <a:t> per i lavori più pesanti e massacranti.</a:t>
            </a:r>
          </a:p>
          <a:p>
            <a:r>
              <a:rPr lang="it-IT" dirty="0"/>
              <a:t>Inizialmente in Africa la tratta atlantica non fa che incentivare una più massiccia raccolta di schiavi da vendere sui mercati della costa d’Oro.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62170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ritmo della tratta atlantica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7583123"/>
              </p:ext>
            </p:extLst>
          </p:nvPr>
        </p:nvGraphicFramePr>
        <p:xfrm>
          <a:off x="467544" y="2420887"/>
          <a:ext cx="8229600" cy="273630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547261">
                <a:tc>
                  <a:txBody>
                    <a:bodyPr/>
                    <a:lstStyle/>
                    <a:p>
                      <a:r>
                        <a:rPr lang="it-IT" dirty="0" smtClean="0"/>
                        <a:t>secolo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spedizioni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Numero di schiavi</a:t>
                      </a:r>
                      <a:endParaRPr lang="it-IT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r>
                        <a:rPr lang="it-IT" dirty="0" smtClean="0"/>
                        <a:t>1563-1600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156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31.698</a:t>
                      </a:r>
                      <a:endParaRPr lang="it-IT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r>
                        <a:rPr lang="it-IT" dirty="0" smtClean="0"/>
                        <a:t>1601-1700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1.729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469.803</a:t>
                      </a:r>
                      <a:endParaRPr lang="it-IT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r>
                        <a:rPr lang="it-IT" dirty="0" smtClean="0"/>
                        <a:t>1701-1800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17.108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4.808.607</a:t>
                      </a:r>
                      <a:endParaRPr lang="it-IT" dirty="0"/>
                    </a:p>
                  </a:txBody>
                  <a:tcPr/>
                </a:tc>
              </a:tr>
              <a:tr h="547261">
                <a:tc>
                  <a:txBody>
                    <a:bodyPr/>
                    <a:lstStyle/>
                    <a:p>
                      <a:r>
                        <a:rPr lang="it-IT" dirty="0" smtClean="0"/>
                        <a:t>1801-1866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8.240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2.633.278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Gli europei in America perfezionano il sistema </a:t>
            </a:r>
            <a:r>
              <a:rPr lang="it-IT" dirty="0" err="1" smtClean="0"/>
              <a:t>schiavile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/>
              <a:t>Sterminati i nativi americani, deboli di costituzione e privi di difese immunitarie contro le malattie degli europei, i coloni europei li sostituiscono in un primo momento con </a:t>
            </a:r>
            <a:r>
              <a:rPr lang="it-IT" dirty="0">
                <a:solidFill>
                  <a:srgbClr val="FF0000"/>
                </a:solidFill>
              </a:rPr>
              <a:t>servi bianchi </a:t>
            </a:r>
            <a:r>
              <a:rPr lang="it-IT" dirty="0"/>
              <a:t>poveri: alcuni assunti con contratti stipulati in Europa, altri servi a riscatto (lavoro a tempo per pagarsi il viaggio e il mantenimento), altri ancora condannati deportati.</a:t>
            </a:r>
          </a:p>
          <a:p>
            <a:r>
              <a:rPr lang="it-IT" dirty="0"/>
              <a:t>In seguito gli spagnoli si rendono conto che la forza di lavoro degli africani, abituati alle temperature calde e avvezzi allo sforzo fisico, è superiore a quella degli europei e sostituiscono in breve tempo i servi bianchi con gli </a:t>
            </a:r>
            <a:r>
              <a:rPr lang="it-IT" dirty="0">
                <a:solidFill>
                  <a:srgbClr val="FF0000"/>
                </a:solidFill>
              </a:rPr>
              <a:t>schiavi neri</a:t>
            </a:r>
            <a:r>
              <a:rPr lang="it-IT" dirty="0"/>
              <a:t>. </a:t>
            </a:r>
          </a:p>
          <a:p>
            <a:r>
              <a:rPr lang="it-IT" dirty="0"/>
              <a:t>Compaiono così i “</a:t>
            </a:r>
            <a:r>
              <a:rPr lang="it-IT" dirty="0">
                <a:solidFill>
                  <a:srgbClr val="FF0000"/>
                </a:solidFill>
              </a:rPr>
              <a:t>negri da cotone</a:t>
            </a:r>
            <a:r>
              <a:rPr lang="it-IT" dirty="0"/>
              <a:t>” e i “</a:t>
            </a:r>
            <a:r>
              <a:rPr lang="it-IT" dirty="0">
                <a:solidFill>
                  <a:srgbClr val="FF0000"/>
                </a:solidFill>
              </a:rPr>
              <a:t>negri da zucchero</a:t>
            </a:r>
            <a:r>
              <a:rPr lang="it-IT" dirty="0"/>
              <a:t>”, nettamente distinti dai “</a:t>
            </a:r>
            <a:r>
              <a:rPr lang="it-IT" dirty="0">
                <a:solidFill>
                  <a:srgbClr val="FF0000"/>
                </a:solidFill>
              </a:rPr>
              <a:t>negri di casa</a:t>
            </a:r>
            <a:r>
              <a:rPr lang="it-IT" dirty="0"/>
              <a:t>” (soprattutto donne) impiegati per i lavori domestici.</a:t>
            </a:r>
          </a:p>
          <a:p>
            <a:r>
              <a:rPr lang="it-IT" dirty="0"/>
              <a:t>Il </a:t>
            </a:r>
            <a:r>
              <a:rPr lang="it-IT" dirty="0">
                <a:solidFill>
                  <a:srgbClr val="FF0000"/>
                </a:solidFill>
              </a:rPr>
              <a:t>colore della pelle </a:t>
            </a:r>
            <a:r>
              <a:rPr lang="it-IT" dirty="0"/>
              <a:t>dello schiavo lo rende ben identificabile e gli rende più difficile la fuga.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968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Qualche immagine…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cattura:</a:t>
            </a:r>
          </a:p>
          <a:p>
            <a:r>
              <a:rPr lang="it-IT" dirty="0">
                <a:hlinkClick r:id="rId2"/>
              </a:rPr>
              <a:t>http://</a:t>
            </a:r>
            <a:r>
              <a:rPr lang="it-IT" dirty="0" smtClean="0">
                <a:hlinkClick r:id="rId2"/>
              </a:rPr>
              <a:t>www.youtube.com/watch?v=TgTGiWeRCWc</a:t>
            </a:r>
            <a:endParaRPr lang="it-IT" dirty="0" smtClean="0"/>
          </a:p>
          <a:p>
            <a:r>
              <a:rPr lang="it-IT" dirty="0" smtClean="0"/>
              <a:t>L’ammutinamento:</a:t>
            </a:r>
          </a:p>
          <a:p>
            <a:r>
              <a:rPr lang="it-IT" dirty="0" smtClean="0">
                <a:hlinkClick r:id="rId3"/>
              </a:rPr>
              <a:t>http</a:t>
            </a:r>
            <a:r>
              <a:rPr lang="it-IT" dirty="0">
                <a:hlinkClick r:id="rId3"/>
              </a:rPr>
              <a:t>://</a:t>
            </a:r>
            <a:r>
              <a:rPr lang="it-IT" dirty="0" smtClean="0">
                <a:hlinkClick r:id="rId3"/>
              </a:rPr>
              <a:t>www.youtube.com/watch?v=ena0xfW0_Lo</a:t>
            </a:r>
            <a:endParaRPr lang="it-IT" dirty="0" smtClean="0"/>
          </a:p>
          <a:p>
            <a:r>
              <a:rPr lang="it-IT" dirty="0" smtClean="0"/>
              <a:t>L’altra storia. La tratta:</a:t>
            </a:r>
          </a:p>
          <a:p>
            <a:r>
              <a:rPr lang="it-IT" dirty="0">
                <a:hlinkClick r:id="rId4"/>
              </a:rPr>
              <a:t>http://</a:t>
            </a:r>
            <a:r>
              <a:rPr lang="it-IT" dirty="0" smtClean="0">
                <a:hlinkClick r:id="rId4"/>
              </a:rPr>
              <a:t>www.lastoriasiamonoi.rai.it/puntate/terre-di-schiavi/722/default.aspx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3681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Gli africani e l’Atlantico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Gli africani non sono una civiltà atlantica</a:t>
            </a:r>
          </a:p>
          <a:p>
            <a:r>
              <a:rPr lang="it-IT" dirty="0" smtClean="0"/>
              <a:t>Tuttavia sanno navigare e sono in grado di respingere con le loro agili barche da pesca gli attacchi europei provenienti dal mare</a:t>
            </a:r>
          </a:p>
          <a:p>
            <a:r>
              <a:rPr lang="it-IT" dirty="0" smtClean="0"/>
              <a:t>Gli europei capiscono che la penetrazione in Africa si può realizzare senza invasione, ma stabilendo relazioni commerciali con gli africani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scoperta delle Canarie 1312-1341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Segnaposto testo 6"/>
          <p:cNvSpPr>
            <a:spLocks noGrp="1"/>
          </p:cNvSpPr>
          <p:nvPr>
            <p:ph sz="quarter" idx="4294967295"/>
          </p:nvPr>
        </p:nvSpPr>
        <p:spPr>
          <a:xfrm>
            <a:off x="676655" y="2204864"/>
            <a:ext cx="3822192" cy="3447288"/>
          </a:xfrm>
          <a:prstGeom prst="rect">
            <a:avLst/>
          </a:prstGeom>
        </p:spPr>
        <p:txBody>
          <a:bodyPr/>
          <a:lstStyle/>
          <a:p>
            <a:r>
              <a:rPr lang="it-IT" b="1" dirty="0" smtClean="0"/>
              <a:t>Le Canarie</a:t>
            </a:r>
            <a:r>
              <a:rPr lang="it-IT" dirty="0" smtClean="0"/>
              <a:t>: sette isole vulcaniche a ovest dell’Africa, contese fra genovesi </a:t>
            </a:r>
            <a:r>
              <a:rPr lang="it-IT" dirty="0"/>
              <a:t>,</a:t>
            </a:r>
            <a:r>
              <a:rPr lang="it-IT" dirty="0" smtClean="0"/>
              <a:t> portoghesi e spagnoli</a:t>
            </a:r>
            <a:endParaRPr lang="it-IT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7" y="1268760"/>
            <a:ext cx="3384375" cy="3067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93727"/>
            <a:ext cx="5832648" cy="234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31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“L’Africa agli africani”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Salvo le </a:t>
            </a:r>
            <a:r>
              <a:rPr lang="it-IT" i="1" dirty="0" err="1" smtClean="0"/>
              <a:t>enclaves</a:t>
            </a:r>
            <a:r>
              <a:rPr lang="it-IT" dirty="0" smtClean="0"/>
              <a:t> costiere portoghesi (Guinea, Angola) il territorio rimane sotto il controllo degli africani che sviluppano il commercio con gli europei nelle zone costiere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Una società dinamica e ricettiva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Fra </a:t>
            </a:r>
            <a:r>
              <a:rPr lang="it-IT" dirty="0" err="1" smtClean="0"/>
              <a:t>XVI</a:t>
            </a:r>
            <a:r>
              <a:rPr lang="it-IT" dirty="0" smtClean="0"/>
              <a:t> e XVII secolo gli africani stringono forti legami con gli europei senza tuttavia farsene dominare né conquistare.</a:t>
            </a:r>
          </a:p>
          <a:p>
            <a:r>
              <a:rPr lang="it-IT" dirty="0" smtClean="0"/>
              <a:t>Solo in alcune situazioni si realizza una debole subordinazione dei nativi ad alcune autorità straniere.</a:t>
            </a:r>
          </a:p>
          <a:p>
            <a:r>
              <a:rPr lang="it-IT" dirty="0" smtClean="0"/>
              <a:t>Nei commerci e nelle relazioni diplomatiche gli africani mantengono autonomia e agiscono spesso da posizioni di forza.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Gli europei non colonizzano l’Africa come l’America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Contrariamente a quanto avviene nel continente americano, gli europei non colonizzano l’Africa fino al XIX secolo, ma si limitano a creare porti e avamposti (portoghesi) sulla costa atlantica.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Gli africani </a:t>
            </a:r>
            <a:r>
              <a:rPr lang="it-IT" dirty="0" smtClean="0"/>
              <a:t>non sono sfruttati, ma </a:t>
            </a:r>
            <a:r>
              <a:rPr lang="it-IT" dirty="0" smtClean="0">
                <a:solidFill>
                  <a:srgbClr val="FF0000"/>
                </a:solidFill>
              </a:rPr>
              <a:t>partecipano attivamente al commercio e alla tratta degli schiavi</a:t>
            </a:r>
            <a:r>
              <a:rPr lang="it-IT" dirty="0" smtClean="0"/>
              <a:t>.</a:t>
            </a:r>
          </a:p>
          <a:p>
            <a:r>
              <a:rPr lang="it-IT" dirty="0" smtClean="0"/>
              <a:t>Fra 1680 e 1780 il commercio africano sestuplica il suo giro d’affari arricchendo i grandi mercanti di schiavi africani.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Relazioni bilaterali Europa/Africa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Le relazioni commerciali fra Europa e Africa sono sempre bilaterali e </a:t>
            </a:r>
            <a:r>
              <a:rPr lang="it-IT" dirty="0" smtClean="0">
                <a:solidFill>
                  <a:srgbClr val="FF0000"/>
                </a:solidFill>
              </a:rPr>
              <a:t>vantaggiose per entrambe le parti</a:t>
            </a:r>
            <a:r>
              <a:rPr lang="it-IT" dirty="0" smtClean="0"/>
              <a:t>.</a:t>
            </a:r>
          </a:p>
          <a:p>
            <a:r>
              <a:rPr lang="it-IT" dirty="0" smtClean="0"/>
              <a:t>Coinvolgono migliaia di intermediari africani: mercanti, marinai, soldati, interpreti,</a:t>
            </a:r>
          </a:p>
          <a:p>
            <a:r>
              <a:rPr lang="it-IT" dirty="0" smtClean="0"/>
              <a:t>Gli </a:t>
            </a:r>
            <a:r>
              <a:rPr lang="it-IT" dirty="0" smtClean="0">
                <a:solidFill>
                  <a:srgbClr val="FF0000"/>
                </a:solidFill>
              </a:rPr>
              <a:t>schiavi</a:t>
            </a:r>
            <a:r>
              <a:rPr lang="it-IT" dirty="0" smtClean="0"/>
              <a:t> sono la merce più esportata e la moneta di scambio.</a:t>
            </a:r>
          </a:p>
          <a:p>
            <a:r>
              <a:rPr lang="it-IT" dirty="0" smtClean="0"/>
              <a:t>Oltre agli schiavi si</a:t>
            </a:r>
            <a:r>
              <a:rPr lang="it-IT" dirty="0" smtClean="0">
                <a:solidFill>
                  <a:srgbClr val="FF0000"/>
                </a:solidFill>
              </a:rPr>
              <a:t> esporta</a:t>
            </a:r>
            <a:r>
              <a:rPr lang="it-IT" dirty="0" smtClean="0"/>
              <a:t>: oro, avorio, pepe, coloranti, gomme, cera.</a:t>
            </a:r>
          </a:p>
          <a:p>
            <a:r>
              <a:rPr lang="it-IT" dirty="0" smtClean="0"/>
              <a:t>Gli europei </a:t>
            </a:r>
            <a:r>
              <a:rPr lang="it-IT" dirty="0" smtClean="0">
                <a:solidFill>
                  <a:srgbClr val="FF0000"/>
                </a:solidFill>
              </a:rPr>
              <a:t>importano</a:t>
            </a:r>
            <a:r>
              <a:rPr lang="it-IT" dirty="0" smtClean="0"/>
              <a:t> in Africa: tessuti, metalli lavorati, armi, olio e vino, oltre a pagare regolarmente i tributi ai capi africani.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Prodotti africani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Dall’Africa l’Europa importa: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Schiavi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Oro (Sahara, Volta, Costa d’Oro)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Zucchero (Madeira, isola di S. </a:t>
            </a:r>
            <a:r>
              <a:rPr lang="it-IT" dirty="0" err="1" smtClean="0"/>
              <a:t>Tomé</a:t>
            </a:r>
            <a:r>
              <a:rPr lang="it-IT" dirty="0" smtClean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Pepe (Guinea, Benin)</a:t>
            </a:r>
          </a:p>
          <a:p>
            <a:pPr marL="514350" indent="-514350">
              <a:buNone/>
            </a:pPr>
            <a:r>
              <a:rPr lang="it-IT" dirty="0" smtClean="0"/>
              <a:t>ma anche: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Avorio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Pellami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Gomme</a:t>
            </a:r>
          </a:p>
          <a:p>
            <a:pPr marL="514350" indent="-514350">
              <a:buNone/>
            </a:pPr>
            <a:endParaRPr lang="it-IT" dirty="0" smtClean="0"/>
          </a:p>
          <a:p>
            <a:pPr marL="514350" indent="-514350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Lo schiavismo e l’economia africana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tratta degli schiavi non è la </a:t>
            </a:r>
            <a:r>
              <a:rPr lang="it-IT" u="sng" dirty="0" smtClean="0"/>
              <a:t>causa</a:t>
            </a:r>
            <a:r>
              <a:rPr lang="it-IT" dirty="0" smtClean="0"/>
              <a:t> del sottosviluppo africano, semmai è uno degli elementi dinamici del suo sviluppo economico in età moderna.</a:t>
            </a:r>
          </a:p>
          <a:p>
            <a:r>
              <a:rPr lang="it-IT" dirty="0" smtClean="0"/>
              <a:t>La tratta non causa un crollo della popolazione africana, ma garantisce il mantenimento di un equilibrio demografico (meno donne sono deportate). Di fatto la </a:t>
            </a:r>
            <a:r>
              <a:rPr lang="it-IT" smtClean="0"/>
              <a:t>tratta “riassorbe” </a:t>
            </a:r>
            <a:r>
              <a:rPr lang="it-IT" dirty="0" smtClean="0"/>
              <a:t>la </a:t>
            </a:r>
            <a:r>
              <a:rPr lang="it-IT" smtClean="0"/>
              <a:t>tendenziale sovrappopolazione</a:t>
            </a:r>
            <a:r>
              <a:rPr lang="it-IT" dirty="0" smtClean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it-IT" dirty="0" smtClean="0"/>
              <a:t>Un’economia dinamica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Il contatto con l’Europa e il conseguente inserimento dell’Africa nel “sistema atlantico” favorisce lo </a:t>
            </a:r>
            <a:r>
              <a:rPr lang="it-IT" dirty="0" smtClean="0">
                <a:solidFill>
                  <a:srgbClr val="FF0000"/>
                </a:solidFill>
              </a:rPr>
              <a:t>sviluppo dell’economia africana</a:t>
            </a:r>
            <a:r>
              <a:rPr lang="it-IT" dirty="0" smtClean="0"/>
              <a:t> fra </a:t>
            </a:r>
            <a:r>
              <a:rPr lang="it-IT" dirty="0" err="1" smtClean="0"/>
              <a:t>XVII</a:t>
            </a:r>
            <a:r>
              <a:rPr lang="it-IT" dirty="0" smtClean="0"/>
              <a:t> e XVIII secolo.</a:t>
            </a:r>
          </a:p>
          <a:p>
            <a:pPr>
              <a:buNone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Favorisce la mobilità interna (circolazione di uomini e merci)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Favorisce la circolazione di moneta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Aumenta le merci disponibili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Favorisce la nascita di grandi mercati costieri e porti commerciali sull’Atlantico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Favorisce l’artigianato e la manifattura (lavorazione del ferro)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Introduce nuove coltivazioni (tabacco, mais)</a:t>
            </a:r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Migliora le tecniche agricole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Conseguenze politiche e militari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Il contatto con l’Europa …</a:t>
            </a:r>
          </a:p>
          <a:p>
            <a:r>
              <a:rPr lang="it-IT" dirty="0" smtClean="0"/>
              <a:t>Favorisce la costituzione dei piccoli regni africani sulle coste atlantiche</a:t>
            </a:r>
          </a:p>
          <a:p>
            <a:r>
              <a:rPr lang="it-IT" dirty="0" smtClean="0"/>
              <a:t>Induce il rafforzamento militare e politico dei grandi stati dell’interno</a:t>
            </a:r>
          </a:p>
          <a:p>
            <a:r>
              <a:rPr lang="it-IT" dirty="0" smtClean="0"/>
              <a:t>Aumenta la conflittualità interna al continente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rmggpl17\Desktop\Nuova cartella\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2"/>
            <a:ext cx="6993844" cy="657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Debolezza africana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Mancanza di una lingua comune (il portoghese diventa la lingua franca)</a:t>
            </a:r>
          </a:p>
          <a:p>
            <a:r>
              <a:rPr lang="it-IT" dirty="0" smtClean="0"/>
              <a:t>Mancanza di un’identità etnica “africana”</a:t>
            </a:r>
          </a:p>
          <a:p>
            <a:r>
              <a:rPr lang="it-IT" dirty="0" smtClean="0"/>
              <a:t>Divisioni e rivalità politiche e tribali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Canarie e Azzorre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80386"/>
            <a:ext cx="7799421" cy="427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720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Mancanza di «identità etnica»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Diversamente dai coloni europei che – pur in guerra fra loro – sentono di appartenere ad una comune e superiore civiltà…</a:t>
            </a:r>
          </a:p>
          <a:p>
            <a:r>
              <a:rPr lang="it-IT" dirty="0" smtClean="0"/>
              <a:t>… gli africani non sentono di appartenere ad una medesima comunità, ma pensano in termini tribali e ritengono la schiavitù normale.</a:t>
            </a:r>
          </a:p>
          <a:p>
            <a:r>
              <a:rPr lang="it-IT" dirty="0" smtClean="0"/>
              <a:t>È solo nel XIX secolo che gli afroamericani incominciano a pensarsi come una «comunità».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/>
          </a:bodyPr>
          <a:lstStyle/>
          <a:p>
            <a:r>
              <a:rPr lang="it-IT" b="1" dirty="0"/>
              <a:t>Nuove </a:t>
            </a:r>
            <a:r>
              <a:rPr lang="it-IT" b="1" dirty="0" smtClean="0"/>
              <a:t>culture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Dall’importazione </a:t>
            </a:r>
            <a:r>
              <a:rPr lang="it-IT" dirty="0"/>
              <a:t>di schiavi in America derivano almeno tre nuove </a:t>
            </a:r>
            <a:r>
              <a:rPr lang="it-IT" dirty="0" smtClean="0"/>
              <a:t>culture assai diverse fra loro:</a:t>
            </a:r>
          </a:p>
          <a:p>
            <a:pPr marL="0" indent="0">
              <a:buNone/>
            </a:pPr>
            <a:endParaRPr lang="it-IT" dirty="0"/>
          </a:p>
          <a:p>
            <a:pPr lvl="0"/>
            <a:r>
              <a:rPr lang="it-IT" dirty="0"/>
              <a:t>quella </a:t>
            </a:r>
            <a:r>
              <a:rPr lang="it-IT" dirty="0" smtClean="0">
                <a:solidFill>
                  <a:srgbClr val="FF0000"/>
                </a:solidFill>
              </a:rPr>
              <a:t>afroamericana</a:t>
            </a:r>
            <a:r>
              <a:rPr lang="it-IT" dirty="0" smtClean="0"/>
              <a:t> di lingua inglese e di religione protestante</a:t>
            </a:r>
            <a:endParaRPr lang="it-IT" dirty="0"/>
          </a:p>
          <a:p>
            <a:pPr lvl="0"/>
            <a:r>
              <a:rPr lang="it-IT" dirty="0"/>
              <a:t>quella </a:t>
            </a:r>
            <a:r>
              <a:rPr lang="it-IT" dirty="0" smtClean="0">
                <a:solidFill>
                  <a:srgbClr val="FF0000"/>
                </a:solidFill>
              </a:rPr>
              <a:t>afrocaraibica</a:t>
            </a:r>
            <a:r>
              <a:rPr lang="it-IT" dirty="0" smtClean="0"/>
              <a:t> di lingua spagnola e di religione cattolica e </a:t>
            </a:r>
            <a:r>
              <a:rPr lang="it-IT" dirty="0" err="1" smtClean="0"/>
              <a:t>vodoo</a:t>
            </a:r>
            <a:endParaRPr lang="it-IT" dirty="0" smtClean="0"/>
          </a:p>
          <a:p>
            <a:pPr lvl="0"/>
            <a:r>
              <a:rPr lang="it-IT" dirty="0" smtClean="0"/>
              <a:t>quella </a:t>
            </a:r>
            <a:r>
              <a:rPr lang="it-IT" dirty="0" smtClean="0">
                <a:solidFill>
                  <a:srgbClr val="FF0000"/>
                </a:solidFill>
              </a:rPr>
              <a:t>afrobrasiliana</a:t>
            </a:r>
            <a:r>
              <a:rPr lang="it-IT" dirty="0" smtClean="0"/>
              <a:t> di lingua portoghese e </a:t>
            </a:r>
            <a:r>
              <a:rPr lang="it-IT" dirty="0"/>
              <a:t>di religione </a:t>
            </a:r>
            <a:r>
              <a:rPr lang="it-IT" dirty="0" smtClean="0"/>
              <a:t>cattolica</a:t>
            </a:r>
          </a:p>
          <a:p>
            <a:pPr lvl="0">
              <a:buNone/>
            </a:pPr>
            <a:r>
              <a:rPr lang="it-IT" dirty="0" smtClean="0"/>
              <a:t>In parte si recuperano identità originarie africane.</a:t>
            </a:r>
          </a:p>
          <a:p>
            <a:pPr lvl="0">
              <a:buNone/>
            </a:pPr>
            <a:r>
              <a:rPr lang="it-IT" dirty="0" smtClean="0"/>
              <a:t>In parte si creano nuove culture “creole”. </a:t>
            </a:r>
          </a:p>
          <a:p>
            <a:pPr lvl="0"/>
            <a:endParaRPr lang="it-IT" dirty="0"/>
          </a:p>
          <a:p>
            <a:pPr lvl="0"/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29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i="1" dirty="0" smtClean="0"/>
              <a:t>Il </a:t>
            </a:r>
            <a:r>
              <a:rPr lang="it-IT" i="1" dirty="0" err="1" smtClean="0"/>
              <a:t>marronage</a:t>
            </a:r>
            <a:r>
              <a:rPr lang="it-IT" i="1" dirty="0" smtClean="0"/>
              <a:t> </a:t>
            </a:r>
            <a:endParaRPr lang="it-IT" i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alcuni casi gli schiavi ribelli o in fuga danno vita a piccole comunità libere (</a:t>
            </a:r>
            <a:r>
              <a:rPr lang="it-IT" i="1" dirty="0" err="1" smtClean="0"/>
              <a:t>marronages</a:t>
            </a:r>
            <a:r>
              <a:rPr lang="it-IT" dirty="0" smtClean="0"/>
              <a:t>), a volte integrate con quelle dei nativi americani (Giamaica, S. </a:t>
            </a:r>
            <a:r>
              <a:rPr lang="it-IT" dirty="0" err="1" smtClean="0"/>
              <a:t>Domingue</a:t>
            </a:r>
            <a:r>
              <a:rPr lang="it-IT" dirty="0" smtClean="0"/>
              <a:t>, Brasile).</a:t>
            </a:r>
          </a:p>
          <a:p>
            <a:r>
              <a:rPr lang="it-IT" dirty="0" smtClean="0"/>
              <a:t>In alcuni casi queste comunità autonome ottengono il riconoscimento da parte dei poteri coloniali che ne garantiscono l’autogoverno.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Categorie culturali e “identità” etniche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 nuovo mondo atlantico si definiscono e consolidano tre fondamentali categorie </a:t>
            </a:r>
            <a:r>
              <a:rPr lang="it-IT" dirty="0" err="1" smtClean="0"/>
              <a:t>identitarie</a:t>
            </a:r>
            <a:r>
              <a:rPr lang="it-IT" dirty="0" smtClean="0"/>
              <a:t>, prima pressoché sconosciute:</a:t>
            </a:r>
          </a:p>
          <a:p>
            <a:pPr>
              <a:buNone/>
            </a:pPr>
            <a:endParaRPr lang="it-IT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EUROPEI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INDIGENI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AFRICANI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EUROPEI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Solo dopo la scoperta del Nuovo Mondo gli europei incominciano a pensarsi in quanto tali.</a:t>
            </a:r>
          </a:p>
          <a:p>
            <a:r>
              <a:rPr lang="it-IT" dirty="0" smtClean="0"/>
              <a:t>Fino a quel momento si erano pensati come </a:t>
            </a:r>
            <a:r>
              <a:rPr lang="it-IT" b="1" i="1" dirty="0" smtClean="0">
                <a:solidFill>
                  <a:srgbClr val="FF0000"/>
                </a:solidFill>
              </a:rPr>
              <a:t>cristianità</a:t>
            </a:r>
            <a:r>
              <a:rPr lang="it-IT" dirty="0" smtClean="0"/>
              <a:t> in rapporto/contrapposizione agli </a:t>
            </a:r>
            <a:r>
              <a:rPr lang="it-IT" i="1" dirty="0" smtClean="0"/>
              <a:t>infedeli, </a:t>
            </a:r>
            <a:r>
              <a:rPr lang="it-IT" dirty="0" smtClean="0"/>
              <a:t>ossia all’Islam e agli imperi orientali</a:t>
            </a:r>
          </a:p>
          <a:p>
            <a:r>
              <a:rPr lang="it-IT" dirty="0" smtClean="0"/>
              <a:t>Entrato in crisi con la Riforma l’universalismo cristiano, gli europei incominciano a definirsi tali, superando le divisioni politiche e religiose e le identità locali, ma affermando la propria indiscussa </a:t>
            </a:r>
            <a:r>
              <a:rPr lang="it-IT" dirty="0" smtClean="0">
                <a:solidFill>
                  <a:srgbClr val="FF0000"/>
                </a:solidFill>
              </a:rPr>
              <a:t>superiorità </a:t>
            </a:r>
            <a:r>
              <a:rPr lang="it-IT" dirty="0" smtClean="0"/>
              <a:t>sulle altre civiltà.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INDIGENI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(definiti anche: indiani, nativi, amerindi)</a:t>
            </a:r>
          </a:p>
          <a:p>
            <a:pPr>
              <a:buNone/>
            </a:pPr>
            <a:endParaRPr lang="it-IT" dirty="0" smtClean="0"/>
          </a:p>
          <a:p>
            <a:r>
              <a:rPr lang="it-IT" dirty="0" smtClean="0"/>
              <a:t>Categoria europea che accomuna popoli diversissimi</a:t>
            </a:r>
          </a:p>
          <a:p>
            <a:r>
              <a:rPr lang="it-IT" dirty="0" smtClean="0"/>
              <a:t>Si basa inizialmente sulla distinzione fra </a:t>
            </a:r>
            <a:r>
              <a:rPr lang="it-IT" dirty="0" smtClean="0">
                <a:solidFill>
                  <a:srgbClr val="FF0000"/>
                </a:solidFill>
              </a:rPr>
              <a:t>conquistatori </a:t>
            </a:r>
            <a:r>
              <a:rPr lang="it-IT" dirty="0" smtClean="0"/>
              <a:t>e </a:t>
            </a:r>
            <a:r>
              <a:rPr lang="it-IT" dirty="0" smtClean="0">
                <a:solidFill>
                  <a:srgbClr val="FF0000"/>
                </a:solidFill>
              </a:rPr>
              <a:t>conquistati</a:t>
            </a:r>
          </a:p>
          <a:p>
            <a:r>
              <a:rPr lang="it-IT" dirty="0" smtClean="0"/>
              <a:t>In qualche caso si distingue una </a:t>
            </a:r>
            <a:r>
              <a:rPr lang="it-IT" i="1" dirty="0" smtClean="0"/>
              <a:t>nobiltà indigena</a:t>
            </a:r>
            <a:r>
              <a:rPr lang="it-IT" dirty="0" smtClean="0"/>
              <a:t> privilegiata, ma mai considerata alla pari degli europei</a:t>
            </a:r>
          </a:p>
          <a:p>
            <a:r>
              <a:rPr lang="it-IT" dirty="0" smtClean="0"/>
              <a:t>Più difficile è la connotazione razziale in seguito alla diffusione delle unioni  miste e al </a:t>
            </a:r>
            <a:r>
              <a:rPr lang="it-IT" dirty="0" err="1" smtClean="0">
                <a:solidFill>
                  <a:srgbClr val="FF0000"/>
                </a:solidFill>
              </a:rPr>
              <a:t>meticciato</a:t>
            </a:r>
            <a:r>
              <a:rPr lang="it-IT" dirty="0" smtClean="0"/>
              <a:t>, soprattutto nell’America spagnola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AFRICANI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(definiti anche </a:t>
            </a:r>
            <a:r>
              <a:rPr lang="it-IT" i="1" dirty="0" smtClean="0"/>
              <a:t>negri</a:t>
            </a:r>
            <a:r>
              <a:rPr lang="it-IT" dirty="0" smtClean="0"/>
              <a:t>)</a:t>
            </a:r>
          </a:p>
          <a:p>
            <a:r>
              <a:rPr lang="it-IT" dirty="0" smtClean="0"/>
              <a:t>Categoria europea che accomuna  fra loro popoli ed etnie diversissime, per lo più senza rapporti fra loro, caratterizzate solo dal </a:t>
            </a:r>
            <a:r>
              <a:rPr lang="it-IT" dirty="0" smtClean="0">
                <a:solidFill>
                  <a:srgbClr val="FF0000"/>
                </a:solidFill>
              </a:rPr>
              <a:t>colore della pelle </a:t>
            </a:r>
            <a:r>
              <a:rPr lang="it-IT" dirty="0" smtClean="0"/>
              <a:t>scuro.</a:t>
            </a:r>
          </a:p>
          <a:p>
            <a:r>
              <a:rPr lang="it-IT" dirty="0" smtClean="0"/>
              <a:t>Dal XVII secolo finisce per definire gli </a:t>
            </a:r>
            <a:r>
              <a:rPr lang="it-IT" dirty="0" smtClean="0">
                <a:solidFill>
                  <a:srgbClr val="FF0000"/>
                </a:solidFill>
              </a:rPr>
              <a:t>schiavi</a:t>
            </a:r>
            <a:r>
              <a:rPr lang="it-IT" dirty="0" smtClean="0"/>
              <a:t>.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Ma sono “africani” sia gli schiavi che i mercanti di schiavi.</a:t>
            </a:r>
          </a:p>
          <a:p>
            <a:pPr>
              <a:buNone/>
            </a:pPr>
            <a:r>
              <a:rPr lang="it-IT" dirty="0" smtClean="0"/>
              <a:t>Solo quando sono separati dalla comunità originaria gli africani si costruiscono un’identità comune “panafricana” (XVIII-XIX secolo). </a:t>
            </a:r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culture “amerindiane”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Nella loro storia plurimillenaria e fino all’arrivo degli spagnoli le diverse culture amerindiane si sviluppano senza alcun contatto con l’esterno e con scarsissimi contatti fra loro.</a:t>
            </a:r>
          </a:p>
          <a:p>
            <a:r>
              <a:rPr lang="it-IT" dirty="0" smtClean="0"/>
              <a:t>Nord, centro e sud America vedono svilupparsi civiltà quasi del tutto indipendenti fra loro.</a:t>
            </a:r>
          </a:p>
          <a:p>
            <a:r>
              <a:rPr lang="it-IT" dirty="0" smtClean="0"/>
              <a:t>Popolazioni nomadi e semisedentarie vivono a fianco di civiltà complesse e fortemente gerarchizzate come:</a:t>
            </a:r>
          </a:p>
          <a:p>
            <a:r>
              <a:rPr lang="it-IT" dirty="0" err="1" smtClean="0"/>
              <a:t>Mexica</a:t>
            </a:r>
            <a:r>
              <a:rPr lang="it-IT" dirty="0" smtClean="0"/>
              <a:t> e Maya (centro)</a:t>
            </a:r>
          </a:p>
          <a:p>
            <a:r>
              <a:rPr lang="it-IT" dirty="0" err="1" smtClean="0"/>
              <a:t>Chibcha</a:t>
            </a:r>
            <a:r>
              <a:rPr lang="it-IT" dirty="0" smtClean="0"/>
              <a:t> e Inca (sud)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60336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Meccanismi del dominio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popolazioni più gerarchizzate (come quelle </a:t>
            </a:r>
            <a:r>
              <a:rPr lang="it-IT" dirty="0" err="1" smtClean="0"/>
              <a:t>degi</a:t>
            </a:r>
            <a:r>
              <a:rPr lang="it-IT" dirty="0" smtClean="0"/>
              <a:t> imperi </a:t>
            </a:r>
            <a:r>
              <a:rPr lang="it-IT" dirty="0" err="1" smtClean="0"/>
              <a:t>mexica</a:t>
            </a:r>
            <a:r>
              <a:rPr lang="it-IT" dirty="0" smtClean="0"/>
              <a:t> e inca) sono le più facili da dominare per gli spagnoli. Basta sostituire l’autorità centrale e la catena del comando resta intatta.</a:t>
            </a:r>
          </a:p>
          <a:p>
            <a:r>
              <a:rPr lang="it-IT" dirty="0" smtClean="0"/>
              <a:t>I territori più frammentati (come le comunità maya dello Yucatan) sono assai più difficili da sottomettere.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8470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più grande migrazione della storia mondiale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dirty="0" smtClean="0"/>
              <a:t>Fra 1450 e 1858 si verifica il più grande spostamento di popolazione della storia umana.</a:t>
            </a:r>
          </a:p>
          <a:p>
            <a:pPr>
              <a:buNone/>
            </a:pPr>
            <a:r>
              <a:rPr lang="it-IT" dirty="0" smtClean="0">
                <a:solidFill>
                  <a:srgbClr val="FF0000"/>
                </a:solidFill>
              </a:rPr>
              <a:t>25 milioni di persone </a:t>
            </a:r>
            <a:r>
              <a:rPr lang="it-IT" dirty="0" smtClean="0"/>
              <a:t>si spostano verso ovest, dall’Europa e dall’Africa verso il continente americano, mentre i nativi americani vengono sterminati</a:t>
            </a:r>
          </a:p>
          <a:p>
            <a:pPr>
              <a:buNone/>
            </a:pPr>
            <a:r>
              <a:rPr lang="it-IT" dirty="0" smtClean="0"/>
              <a:t>Ne consegue il più radicale </a:t>
            </a:r>
            <a:r>
              <a:rPr lang="it-IT" dirty="0" smtClean="0">
                <a:solidFill>
                  <a:srgbClr val="FF0000"/>
                </a:solidFill>
              </a:rPr>
              <a:t>mutamento della composizione demografica </a:t>
            </a:r>
            <a:r>
              <a:rPr lang="it-IT" dirty="0" smtClean="0"/>
              <a:t>della terra, che coinvolge, con modalità diverse, America, Africa ed Europa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A determinare tale sconvolgimento  è la più colossale impresa di </a:t>
            </a:r>
            <a:r>
              <a:rPr lang="it-IT" dirty="0" smtClean="0">
                <a:solidFill>
                  <a:srgbClr val="FF0000"/>
                </a:solidFill>
              </a:rPr>
              <a:t>organizzazione e sfruttamento del lavoro umano</a:t>
            </a:r>
            <a:r>
              <a:rPr lang="it-IT" dirty="0" smtClean="0"/>
              <a:t> mai avvenuta nel corso della storia umana</a:t>
            </a:r>
            <a:endParaRPr lang="it-IT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nde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nde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nde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831</TotalTime>
  <Words>3454</Words>
  <Application>Microsoft Office PowerPoint</Application>
  <PresentationFormat>Presentazione su schermo (4:3)</PresentationFormat>
  <Paragraphs>333</Paragraphs>
  <Slides>66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66</vt:i4>
      </vt:variant>
    </vt:vector>
  </HeadingPairs>
  <TitlesOfParts>
    <vt:vector size="68" baseType="lpstr">
      <vt:lpstr>Equinozio</vt:lpstr>
      <vt:lpstr>Onde</vt:lpstr>
      <vt:lpstr>Il mondo atlantico</vt:lpstr>
      <vt:lpstr>Crisi dell’eurocentrismo storiografico (1960-2000)</vt:lpstr>
      <vt:lpstr>Una nuova storia atlantica  non eurocentrica</vt:lpstr>
      <vt:lpstr>      L’ Atlantico prima di  Colombo (secoli XIII-XIV)</vt:lpstr>
      <vt:lpstr>La scoperta delle Canarie 1312-1341</vt:lpstr>
      <vt:lpstr>Canarie e Azzorre</vt:lpstr>
      <vt:lpstr>Le culture “amerindiane” </vt:lpstr>
      <vt:lpstr>Meccanismi del dominio</vt:lpstr>
      <vt:lpstr>La più grande migrazione della storia mondiale</vt:lpstr>
      <vt:lpstr>Chi sono i migranti?</vt:lpstr>
      <vt:lpstr>È vero che “gli europei emigrano alla ricerca di lavoro, fortuna e libertà”?</vt:lpstr>
      <vt:lpstr>Primo flusso di migrazione: i “conquistadores” (1500-1590) </vt:lpstr>
      <vt:lpstr>Secondo flusso di migrazione: i deportati e gli esuli (1640-1760)</vt:lpstr>
      <vt:lpstr>Terzo flusso di migrazione: gli schiavi (1640-1850) </vt:lpstr>
      <vt:lpstr>Migrazioni interne</vt:lpstr>
      <vt:lpstr>I cinque diversi spazi atlantici:</vt:lpstr>
      <vt:lpstr>1) L’ Atlantico spagnolo </vt:lpstr>
      <vt:lpstr>L’Impero Inca nel 1532</vt:lpstr>
      <vt:lpstr>Colonie spagnole in America</vt:lpstr>
      <vt:lpstr>Stato e Chiesa nell’America spagnola </vt:lpstr>
      <vt:lpstr>2) L’ Atlantico portoghese </vt:lpstr>
      <vt:lpstr>Colonie portoghesi</vt:lpstr>
      <vt:lpstr>Monopolio del commercio di schiavi</vt:lpstr>
      <vt:lpstr>3) L’ Atlantico inglese </vt:lpstr>
      <vt:lpstr>Crescita economica e schiavismo nell’America del Settecento</vt:lpstr>
      <vt:lpstr>Colonie inglesi e francesi in America</vt:lpstr>
      <vt:lpstr>4) L’ Atlantico francese </vt:lpstr>
      <vt:lpstr>5) L’ Atlantico olandese </vt:lpstr>
      <vt:lpstr>Presentazione standard di PowerPoint</vt:lpstr>
      <vt:lpstr>Presenze coloniali olandesi</vt:lpstr>
      <vt:lpstr>L’ Europa importa dall’ America </vt:lpstr>
      <vt:lpstr>L’  Europa esporta in America</vt:lpstr>
      <vt:lpstr>Presentazione standard di PowerPoint</vt:lpstr>
      <vt:lpstr>Presentazione standard di PowerPoint</vt:lpstr>
      <vt:lpstr>Le origini dello schiavismo</vt:lpstr>
      <vt:lpstr>Mercati di schiavi nel medioevo mediterraneo</vt:lpstr>
      <vt:lpstr>Schiavi africani</vt:lpstr>
      <vt:lpstr>…trattati meglio…</vt:lpstr>
      <vt:lpstr>Dal Mediterraneo all’Atlantico</vt:lpstr>
      <vt:lpstr>Il commercio Atlantico degli schiavi  </vt:lpstr>
      <vt:lpstr>Dall’Africa all’America</vt:lpstr>
      <vt:lpstr>Dagli spagnoli ai portoghesi </vt:lpstr>
      <vt:lpstr>La canna da zucchero</vt:lpstr>
      <vt:lpstr>La tratta come impresa privata</vt:lpstr>
      <vt:lpstr>Schiavismo europeo</vt:lpstr>
      <vt:lpstr>Il ritmo della tratta atlantica</vt:lpstr>
      <vt:lpstr>Gli europei in America perfezionano il sistema schiavile</vt:lpstr>
      <vt:lpstr>Qualche immagine…</vt:lpstr>
      <vt:lpstr>Gli africani e l’Atlantico</vt:lpstr>
      <vt:lpstr>“L’Africa agli africani”</vt:lpstr>
      <vt:lpstr>Una società dinamica e ricettiva</vt:lpstr>
      <vt:lpstr>Gli europei non colonizzano l’Africa come l’America</vt:lpstr>
      <vt:lpstr>Relazioni bilaterali Europa/Africa</vt:lpstr>
      <vt:lpstr>Prodotti africani</vt:lpstr>
      <vt:lpstr>Lo schiavismo e l’economia africana</vt:lpstr>
      <vt:lpstr>Un’economia dinamica</vt:lpstr>
      <vt:lpstr>Conseguenze politiche e militari</vt:lpstr>
      <vt:lpstr>Presentazione standard di PowerPoint</vt:lpstr>
      <vt:lpstr>Debolezza africana</vt:lpstr>
      <vt:lpstr>Mancanza di «identità etnica»</vt:lpstr>
      <vt:lpstr>Nuove culture</vt:lpstr>
      <vt:lpstr>Il marronage </vt:lpstr>
      <vt:lpstr>Categorie culturali e “identità” etniche</vt:lpstr>
      <vt:lpstr>EUROPEI</vt:lpstr>
      <vt:lpstr>INDIGENI</vt:lpstr>
      <vt:lpstr>AFRICANI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mondo atlantico</dc:title>
  <cp:lastModifiedBy>a</cp:lastModifiedBy>
  <cp:revision>78</cp:revision>
  <dcterms:modified xsi:type="dcterms:W3CDTF">2014-05-09T15:41:15Z</dcterms:modified>
</cp:coreProperties>
</file>