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&lt;body&gt; </a:t>
            </a:r>
          </a:p>
          <a:p>
            <a:pPr>
              <a:buNone/>
            </a:pPr>
            <a:r>
              <a:rPr lang="en-US" dirty="0" smtClean="0"/>
              <a:t>	&lt;form action="prova.php" method="post"&gt; </a:t>
            </a:r>
          </a:p>
          <a:p>
            <a:pPr>
              <a:buNone/>
            </a:pPr>
            <a:r>
              <a:rPr lang="en-US" dirty="0" smtClean="0"/>
              <a:t>		&lt;select name="menu"&gt; </a:t>
            </a:r>
          </a:p>
          <a:p>
            <a:pPr>
              <a:buNone/>
            </a:pPr>
            <a:r>
              <a:rPr lang="en-US" dirty="0" smtClean="0"/>
              <a:t>			&lt;option&gt;</a:t>
            </a:r>
            <a:r>
              <a:rPr lang="en-US" dirty="0" err="1" smtClean="0"/>
              <a:t>Wikibooks</a:t>
            </a:r>
            <a:r>
              <a:rPr lang="en-US" dirty="0" smtClean="0"/>
              <a:t>&lt;/option&gt;</a:t>
            </a:r>
            <a:br>
              <a:rPr lang="en-US" dirty="0" smtClean="0"/>
            </a:br>
            <a:r>
              <a:rPr lang="en-US" dirty="0" smtClean="0"/>
              <a:t>		&lt;option&gt;Wikipedia&lt;/option&gt;</a:t>
            </a:r>
            <a:br>
              <a:rPr lang="en-US" dirty="0" smtClean="0"/>
            </a:br>
            <a:r>
              <a:rPr lang="en-US" dirty="0" smtClean="0"/>
              <a:t>		&lt;option&gt;</a:t>
            </a:r>
            <a:r>
              <a:rPr lang="en-US" dirty="0" err="1" smtClean="0"/>
              <a:t>Wikisource</a:t>
            </a:r>
            <a:r>
              <a:rPr lang="en-US" dirty="0" smtClean="0"/>
              <a:t>&lt;/option&gt; </a:t>
            </a:r>
          </a:p>
          <a:p>
            <a:pPr>
              <a:buNone/>
            </a:pPr>
            <a:r>
              <a:rPr lang="en-US" dirty="0" smtClean="0"/>
              <a:t>		&lt;/select&gt; </a:t>
            </a:r>
          </a:p>
          <a:p>
            <a:pPr>
              <a:buNone/>
            </a:pPr>
            <a:r>
              <a:rPr lang="en-US" dirty="0" smtClean="0"/>
              <a:t>	&lt;/form&gt; </a:t>
            </a:r>
          </a:p>
          <a:p>
            <a:pPr>
              <a:buNone/>
            </a:pPr>
            <a:r>
              <a:rPr lang="en-US" dirty="0" smtClean="0"/>
              <a:t>&lt;/body&gt;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AREA </a:t>
            </a:r>
            <a:r>
              <a:rPr lang="it-IT" dirty="0" err="1" smtClean="0"/>
              <a:t>DI</a:t>
            </a:r>
            <a:r>
              <a:rPr lang="it-IT" dirty="0" smtClean="0"/>
              <a:t>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aree di testo si possono creare utilizzando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textarea</a:t>
            </a:r>
            <a:r>
              <a:rPr lang="it-IT" dirty="0" smtClean="0"/>
              <a:t>&gt; che, a differenza del </a:t>
            </a:r>
            <a:r>
              <a:rPr lang="it-IT" dirty="0" err="1" smtClean="0"/>
              <a:t>tag</a:t>
            </a:r>
            <a:r>
              <a:rPr lang="it-IT" dirty="0" smtClean="0"/>
              <a:t> &lt;input&gt;, deve essere chiuso dal suo </a:t>
            </a:r>
            <a:r>
              <a:rPr lang="it-IT" dirty="0" err="1" smtClean="0"/>
              <a:t>tag</a:t>
            </a:r>
            <a:r>
              <a:rPr lang="it-IT" dirty="0" smtClean="0"/>
              <a:t> di chiusura &lt;/</a:t>
            </a:r>
            <a:r>
              <a:rPr lang="it-IT" dirty="0" err="1" smtClean="0"/>
              <a:t>textarea</a:t>
            </a:r>
            <a:r>
              <a:rPr lang="it-IT" dirty="0" smtClean="0"/>
              <a:t>&gt;. Gli attributi del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texarea</a:t>
            </a:r>
            <a:r>
              <a:rPr lang="it-IT" dirty="0" smtClean="0"/>
              <a:t>&gt; sono principalmente due:</a:t>
            </a:r>
          </a:p>
          <a:p>
            <a:pPr lvl="1"/>
            <a:r>
              <a:rPr lang="it-IT" b="1" dirty="0" err="1" smtClean="0"/>
              <a:t>rows</a:t>
            </a:r>
            <a:r>
              <a:rPr lang="it-IT" dirty="0" smtClean="0"/>
              <a:t>: indica il numero di righe che conterrà l'area di testo</a:t>
            </a:r>
          </a:p>
          <a:p>
            <a:pPr lvl="1"/>
            <a:r>
              <a:rPr lang="it-IT" b="1" dirty="0" err="1" smtClean="0"/>
              <a:t>cols</a:t>
            </a:r>
            <a:r>
              <a:rPr lang="it-IT" dirty="0" smtClean="0"/>
              <a:t>: indica il numero di colonne che conterrà l'area di testo</a:t>
            </a:r>
          </a:p>
          <a:p>
            <a:r>
              <a:rPr lang="it-IT" dirty="0" smtClean="0"/>
              <a:t>Ovviamente il valore di questi due attributi sarà un numero a nostra discrezione.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AREA </a:t>
            </a:r>
            <a:r>
              <a:rPr lang="it-IT" dirty="0" err="1" smtClean="0"/>
              <a:t>DI</a:t>
            </a:r>
            <a:r>
              <a:rPr lang="it-IT" dirty="0" smtClean="0"/>
              <a:t>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Altri due </a:t>
            </a:r>
            <a:r>
              <a:rPr lang="it-IT" dirty="0" err="1" smtClean="0"/>
              <a:t>attibuti</a:t>
            </a:r>
            <a:r>
              <a:rPr lang="it-IT" dirty="0" smtClean="0"/>
              <a:t> sono </a:t>
            </a:r>
            <a:r>
              <a:rPr lang="it-IT" b="1" dirty="0" err="1" smtClean="0"/>
              <a:t>name</a:t>
            </a:r>
            <a:r>
              <a:rPr lang="it-IT" dirty="0" smtClean="0"/>
              <a:t> che dà un nome all'area di testo e </a:t>
            </a:r>
            <a:r>
              <a:rPr lang="it-IT" b="1" dirty="0" err="1" smtClean="0"/>
              <a:t>wrap</a:t>
            </a:r>
            <a:r>
              <a:rPr lang="it-IT" dirty="0" smtClean="0"/>
              <a:t> (un attributo senza valore) che manderà automaticamente a capo il testo che verrà scritto all'interno della </a:t>
            </a:r>
            <a:r>
              <a:rPr lang="it-IT" i="1" dirty="0" err="1" smtClean="0"/>
              <a:t>textarea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&lt;body&gt; Commenti su </a:t>
            </a:r>
            <a:r>
              <a:rPr lang="it-IT" dirty="0" err="1" smtClean="0"/>
              <a:t>wikibooks</a:t>
            </a:r>
            <a:r>
              <a:rPr lang="it-IT" dirty="0" smtClean="0"/>
              <a:t>? </a:t>
            </a:r>
          </a:p>
          <a:p>
            <a:pPr>
              <a:buNone/>
            </a:pPr>
            <a:r>
              <a:rPr lang="it-IT" dirty="0" smtClean="0"/>
              <a:t>	&lt;</a:t>
            </a:r>
            <a:r>
              <a:rPr lang="it-IT" dirty="0" err="1" smtClean="0"/>
              <a:t>form</a:t>
            </a:r>
            <a:r>
              <a:rPr lang="it-IT" dirty="0" smtClean="0"/>
              <a:t> </a:t>
            </a:r>
            <a:r>
              <a:rPr lang="it-IT" dirty="0" err="1" smtClean="0"/>
              <a:t>action=</a:t>
            </a:r>
            <a:r>
              <a:rPr lang="it-IT" dirty="0" smtClean="0"/>
              <a:t>"</a:t>
            </a:r>
            <a:r>
              <a:rPr lang="it-IT" dirty="0" err="1" smtClean="0"/>
              <a:t>prova.php</a:t>
            </a:r>
            <a:r>
              <a:rPr lang="it-IT" dirty="0" smtClean="0"/>
              <a:t>" </a:t>
            </a:r>
            <a:r>
              <a:rPr lang="it-IT" dirty="0" err="1" smtClean="0"/>
              <a:t>method=</a:t>
            </a:r>
            <a:r>
              <a:rPr lang="it-IT" dirty="0" smtClean="0"/>
              <a:t>"post"&gt; </a:t>
            </a:r>
          </a:p>
          <a:p>
            <a:pPr>
              <a:buNone/>
            </a:pPr>
            <a:r>
              <a:rPr lang="it-IT" dirty="0" smtClean="0"/>
              <a:t>		&lt;</a:t>
            </a:r>
            <a:r>
              <a:rPr lang="it-IT" dirty="0" err="1" smtClean="0"/>
              <a:t>textarea</a:t>
            </a:r>
            <a:r>
              <a:rPr lang="it-IT" dirty="0" smtClean="0"/>
              <a:t> </a:t>
            </a:r>
            <a:r>
              <a:rPr lang="it-IT" dirty="0" err="1" smtClean="0"/>
              <a:t>name=</a:t>
            </a:r>
            <a:r>
              <a:rPr lang="it-IT" dirty="0" smtClean="0"/>
              <a:t>"messaggio" </a:t>
            </a:r>
          </a:p>
          <a:p>
            <a:pPr>
              <a:buNone/>
            </a:pPr>
            <a:r>
              <a:rPr lang="it-IT" dirty="0" smtClean="0"/>
              <a:t>		</a:t>
            </a:r>
            <a:r>
              <a:rPr lang="it-IT" dirty="0" err="1" smtClean="0"/>
              <a:t>rows=</a:t>
            </a:r>
            <a:r>
              <a:rPr lang="it-IT" dirty="0" smtClean="0"/>
              <a:t>"10" </a:t>
            </a:r>
            <a:r>
              <a:rPr lang="it-IT" dirty="0" err="1" smtClean="0"/>
              <a:t>cols=</a:t>
            </a:r>
            <a:r>
              <a:rPr lang="it-IT" dirty="0" smtClean="0"/>
              <a:t>"50" </a:t>
            </a:r>
            <a:r>
              <a:rPr lang="it-IT" dirty="0" err="1" smtClean="0"/>
              <a:t>wrap</a:t>
            </a:r>
            <a:r>
              <a:rPr lang="it-IT" dirty="0" smtClean="0"/>
              <a:t>&gt;</a:t>
            </a:r>
          </a:p>
          <a:p>
            <a:pPr>
              <a:buNone/>
            </a:pPr>
            <a:r>
              <a:rPr lang="it-IT" dirty="0" smtClean="0"/>
              <a:t>			Inviaci la tua opinione!</a:t>
            </a:r>
          </a:p>
          <a:p>
            <a:pPr>
              <a:buNone/>
            </a:pPr>
            <a:r>
              <a:rPr lang="it-IT" dirty="0" smtClean="0"/>
              <a:t>		&lt;/</a:t>
            </a:r>
            <a:r>
              <a:rPr lang="it-IT" dirty="0" err="1" smtClean="0"/>
              <a:t>textarea</a:t>
            </a:r>
            <a:r>
              <a:rPr lang="it-IT" dirty="0" smtClean="0"/>
              <a:t>&gt; </a:t>
            </a:r>
          </a:p>
          <a:p>
            <a:pPr>
              <a:buNone/>
            </a:pPr>
            <a:r>
              <a:rPr lang="it-IT" dirty="0" smtClean="0"/>
              <a:t>	&lt;/</a:t>
            </a:r>
            <a:r>
              <a:rPr lang="it-IT" dirty="0" err="1" smtClean="0"/>
              <a:t>form</a:t>
            </a:r>
            <a:r>
              <a:rPr lang="it-IT" dirty="0" smtClean="0"/>
              <a:t>&gt; </a:t>
            </a:r>
          </a:p>
          <a:p>
            <a:pPr>
              <a:buNone/>
            </a:pPr>
            <a:r>
              <a:rPr lang="it-IT" dirty="0" smtClean="0"/>
              <a:t>&lt;/body&gt;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PULSANTI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Esistono due pulsanti che si possono definire tramite l'HTML uno per inviare i dati a un'altra pagina e un altro per resettare i campi di un modulo per poterli ricompilare, il primo è contraddistinto dal valore </a:t>
            </a:r>
            <a:r>
              <a:rPr lang="it-IT" i="1" dirty="0" err="1" smtClean="0"/>
              <a:t>submit</a:t>
            </a:r>
            <a:r>
              <a:rPr lang="it-IT" dirty="0" smtClean="0"/>
              <a:t> nell'attributo </a:t>
            </a:r>
            <a:r>
              <a:rPr lang="it-IT" b="1" dirty="0" err="1" smtClean="0"/>
              <a:t>type</a:t>
            </a:r>
            <a:r>
              <a:rPr lang="it-IT" dirty="0" smtClean="0"/>
              <a:t>; il secondo dal valore </a:t>
            </a:r>
            <a:r>
              <a:rPr lang="it-IT" i="1" dirty="0" smtClean="0"/>
              <a:t>reset</a:t>
            </a:r>
            <a:r>
              <a:rPr lang="it-IT" dirty="0" smtClean="0"/>
              <a:t> sempre nell'attributo </a:t>
            </a:r>
            <a:r>
              <a:rPr lang="it-IT" b="1" dirty="0" err="1" smtClean="0"/>
              <a:t>type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 di pulsante che invia i dati:</a:t>
            </a:r>
          </a:p>
          <a:p>
            <a:pPr>
              <a:buNone/>
            </a:pPr>
            <a:r>
              <a:rPr lang="it-IT" dirty="0" smtClean="0"/>
              <a:t>&lt;body&gt; </a:t>
            </a:r>
          </a:p>
          <a:p>
            <a:pPr>
              <a:buNone/>
            </a:pPr>
            <a:r>
              <a:rPr lang="it-IT" dirty="0" smtClean="0"/>
              <a:t>	&lt;</a:t>
            </a:r>
            <a:r>
              <a:rPr lang="it-IT" dirty="0" err="1" smtClean="0"/>
              <a:t>form</a:t>
            </a:r>
            <a:r>
              <a:rPr lang="it-IT" dirty="0" smtClean="0"/>
              <a:t> </a:t>
            </a:r>
            <a:r>
              <a:rPr lang="it-IT" dirty="0" err="1" smtClean="0"/>
              <a:t>action=</a:t>
            </a:r>
            <a:r>
              <a:rPr lang="it-IT" dirty="0" smtClean="0"/>
              <a:t>"</a:t>
            </a:r>
            <a:r>
              <a:rPr lang="it-IT" dirty="0" err="1" smtClean="0"/>
              <a:t>prova.php</a:t>
            </a:r>
            <a:r>
              <a:rPr lang="it-IT" dirty="0" smtClean="0"/>
              <a:t>" </a:t>
            </a:r>
            <a:r>
              <a:rPr lang="it-IT" dirty="0" err="1" smtClean="0"/>
              <a:t>method=</a:t>
            </a:r>
            <a:r>
              <a:rPr lang="it-IT" dirty="0" smtClean="0"/>
              <a:t>"post"&gt; </a:t>
            </a:r>
          </a:p>
          <a:p>
            <a:pPr>
              <a:buNone/>
            </a:pPr>
            <a:r>
              <a:rPr lang="it-IT" dirty="0" smtClean="0"/>
              <a:t>	&lt;input </a:t>
            </a:r>
            <a:r>
              <a:rPr lang="it-IT" dirty="0" err="1" smtClean="0"/>
              <a:t>type=</a:t>
            </a:r>
            <a:r>
              <a:rPr lang="it-IT" dirty="0" smtClean="0"/>
              <a:t>"</a:t>
            </a:r>
            <a:r>
              <a:rPr lang="it-IT" dirty="0" err="1" smtClean="0"/>
              <a:t>submit</a:t>
            </a:r>
            <a:r>
              <a:rPr lang="it-IT" dirty="0" smtClean="0"/>
              <a:t>" </a:t>
            </a:r>
            <a:r>
              <a:rPr lang="it-IT" dirty="0" err="1" smtClean="0"/>
              <a:t>value=</a:t>
            </a:r>
            <a:r>
              <a:rPr lang="it-IT" dirty="0" smtClean="0"/>
              <a:t>"Invia!"&gt; </a:t>
            </a:r>
          </a:p>
          <a:p>
            <a:pPr>
              <a:buNone/>
            </a:pPr>
            <a:r>
              <a:rPr lang="it-IT" dirty="0" smtClean="0"/>
              <a:t>	&lt;/</a:t>
            </a:r>
            <a:r>
              <a:rPr lang="it-IT" dirty="0" err="1" smtClean="0"/>
              <a:t>form</a:t>
            </a:r>
            <a:r>
              <a:rPr lang="it-IT" dirty="0" smtClean="0"/>
              <a:t>&gt; </a:t>
            </a:r>
          </a:p>
          <a:p>
            <a:pPr>
              <a:buNone/>
            </a:pPr>
            <a:r>
              <a:rPr lang="it-IT" dirty="0" smtClean="0"/>
              <a:t>&lt;/body&gt;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 di pulsante che cancella i dati:</a:t>
            </a:r>
          </a:p>
          <a:p>
            <a:pPr>
              <a:buNone/>
            </a:pPr>
            <a:r>
              <a:rPr lang="it-IT" dirty="0" smtClean="0"/>
              <a:t>&lt;body&gt; </a:t>
            </a:r>
          </a:p>
          <a:p>
            <a:pPr>
              <a:buNone/>
            </a:pPr>
            <a:r>
              <a:rPr lang="it-IT" dirty="0" smtClean="0"/>
              <a:t>	&lt;</a:t>
            </a:r>
            <a:r>
              <a:rPr lang="it-IT" dirty="0" err="1" smtClean="0"/>
              <a:t>form</a:t>
            </a:r>
            <a:r>
              <a:rPr lang="it-IT" dirty="0" smtClean="0"/>
              <a:t> </a:t>
            </a:r>
            <a:r>
              <a:rPr lang="it-IT" dirty="0" err="1" smtClean="0"/>
              <a:t>action=</a:t>
            </a:r>
            <a:r>
              <a:rPr lang="it-IT" dirty="0" smtClean="0"/>
              <a:t>"</a:t>
            </a:r>
            <a:r>
              <a:rPr lang="it-IT" dirty="0" err="1" smtClean="0"/>
              <a:t>prova.php</a:t>
            </a:r>
            <a:r>
              <a:rPr lang="it-IT" dirty="0" smtClean="0"/>
              <a:t>" </a:t>
            </a:r>
            <a:r>
              <a:rPr lang="it-IT" dirty="0" err="1" smtClean="0"/>
              <a:t>method=</a:t>
            </a:r>
            <a:r>
              <a:rPr lang="it-IT" dirty="0" smtClean="0"/>
              <a:t>"post"&gt; </a:t>
            </a:r>
          </a:p>
          <a:p>
            <a:pPr>
              <a:buNone/>
            </a:pPr>
            <a:r>
              <a:rPr lang="it-IT" dirty="0" smtClean="0"/>
              <a:t>		&lt;input </a:t>
            </a:r>
            <a:r>
              <a:rPr lang="it-IT" dirty="0" err="1" smtClean="0"/>
              <a:t>type=</a:t>
            </a:r>
            <a:r>
              <a:rPr lang="it-IT" dirty="0" smtClean="0"/>
              <a:t>"reset" </a:t>
            </a:r>
            <a:r>
              <a:rPr lang="it-IT" dirty="0" err="1" smtClean="0"/>
              <a:t>value=</a:t>
            </a:r>
            <a:r>
              <a:rPr lang="it-IT" dirty="0" smtClean="0"/>
              <a:t>"Cancella Tutto"&gt;</a:t>
            </a:r>
            <a:br>
              <a:rPr lang="it-IT" dirty="0" smtClean="0"/>
            </a:br>
            <a:r>
              <a:rPr lang="it-IT" dirty="0" smtClean="0"/>
              <a:t>&lt;/</a:t>
            </a:r>
            <a:r>
              <a:rPr lang="it-IT" dirty="0" err="1" smtClean="0"/>
              <a:t>form</a:t>
            </a:r>
            <a:r>
              <a:rPr lang="it-IT" smtClean="0"/>
              <a:t>&gt; </a:t>
            </a:r>
          </a:p>
          <a:p>
            <a:pPr>
              <a:buNone/>
            </a:pPr>
            <a:r>
              <a:rPr lang="it-IT" smtClean="0"/>
              <a:t>&lt;/</a:t>
            </a:r>
            <a:r>
              <a:rPr lang="it-IT" dirty="0" smtClean="0"/>
              <a:t>body&gt; 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FRAMES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dirty="0" err="1" smtClean="0"/>
              <a:t>frames</a:t>
            </a:r>
            <a:r>
              <a:rPr lang="it-IT" dirty="0" smtClean="0"/>
              <a:t> che si possono rendere in italiano con il termine </a:t>
            </a:r>
            <a:r>
              <a:rPr lang="it-IT" i="1" dirty="0" smtClean="0"/>
              <a:t>riquadri</a:t>
            </a:r>
            <a:r>
              <a:rPr lang="it-IT" dirty="0" smtClean="0"/>
              <a:t> sono dei porzioni di pagina indipendenti l'una dell'altra. Ad esempio si può dividere la pagina in 3 frame: uno a sinistra, per il menù; una a destra, per i </a:t>
            </a:r>
            <a:r>
              <a:rPr lang="it-IT" dirty="0" err="1" smtClean="0"/>
              <a:t>links</a:t>
            </a:r>
            <a:r>
              <a:rPr lang="it-IT" dirty="0" smtClean="0"/>
              <a:t>; e infine la parte centrale per il contenuto della pagina. L'obiettivo dei frame è quello di evitare di dover riscrivere interamente ogni pagina in tutte le sue componenti ma ad esempio, suddividendo la pagina come suggerito prima, per lasciare intatti i frame menù e </a:t>
            </a:r>
            <a:r>
              <a:rPr lang="it-IT" dirty="0" err="1" smtClean="0"/>
              <a:t>links</a:t>
            </a:r>
            <a:r>
              <a:rPr lang="it-IT" dirty="0" smtClean="0"/>
              <a:t>, si potrà ricaricare solamente il contenuto del frame centrale, permettendo così di gestire una mole di codice nettamente minore.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SVANTAGGI DEI FRAMES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L'uso dei frame per quanto possa sembrare vantaggioso, è sconsigliabile per i seguenti motivi:</a:t>
            </a:r>
          </a:p>
          <a:p>
            <a:r>
              <a:rPr lang="it-IT" dirty="0" smtClean="0"/>
              <a:t>Per mantenere una parte di pagina invariata si può usare un linguaggio lato server come PHP, e con veramente poco codice avrete lo stesso risultato dei frame.</a:t>
            </a:r>
          </a:p>
          <a:p>
            <a:r>
              <a:rPr lang="it-IT" dirty="0" smtClean="0"/>
              <a:t>Inoltre le diverse pagine che compongono il frame sono analizzate singolarmente dai motori di ricerca e quindi c'è il rischio che come risultato un motore di ricerca dia ad esempio solo un menu che dovrebbe fare parte del </a:t>
            </a:r>
            <a:r>
              <a:rPr lang="it-IT" dirty="0" err="1" smtClean="0"/>
              <a:t>frameset</a:t>
            </a:r>
            <a:endParaRPr lang="it-IT" dirty="0" smtClean="0"/>
          </a:p>
          <a:p>
            <a:r>
              <a:rPr lang="it-IT" dirty="0" smtClean="0"/>
              <a:t>Per riuscire a disegnare dei frame graficamente accattivanti è necessario saper utilizzare i fogli di stile.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FRAMESET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poter creare una pagina con i frame utilizzeremo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frameset</a:t>
            </a:r>
            <a:r>
              <a:rPr lang="it-IT" dirty="0" smtClean="0"/>
              <a:t>&gt; che inizializza la struttura di una pagina con i frame. All' interno del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frameset</a:t>
            </a:r>
            <a:r>
              <a:rPr lang="it-IT" dirty="0" smtClean="0"/>
              <a:t>&gt; useremo il </a:t>
            </a:r>
            <a:r>
              <a:rPr lang="it-IT" dirty="0" err="1" smtClean="0"/>
              <a:t>tag</a:t>
            </a:r>
            <a:r>
              <a:rPr lang="it-IT" dirty="0" smtClean="0"/>
              <a:t> &lt;frame&gt; i cui attributi principali sono </a:t>
            </a:r>
            <a:r>
              <a:rPr lang="it-IT" b="1" dirty="0" err="1" smtClean="0"/>
              <a:t>id</a:t>
            </a:r>
            <a:r>
              <a:rPr lang="it-IT" dirty="0" smtClean="0"/>
              <a:t>, per dare un nome al frame; e </a:t>
            </a:r>
            <a:r>
              <a:rPr lang="it-IT" b="1" dirty="0" err="1" smtClean="0"/>
              <a:t>src</a:t>
            </a:r>
            <a:r>
              <a:rPr lang="it-IT" dirty="0" smtClean="0"/>
              <a:t>, per indicare la pagina che verrà caricata all'interno del frame stesso.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14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ATTRIBUTI </a:t>
            </a:r>
            <a:r>
              <a:rPr lang="it-IT" dirty="0" err="1" smtClean="0"/>
              <a:t>DI</a:t>
            </a:r>
            <a:r>
              <a:rPr lang="it-IT" dirty="0" smtClean="0"/>
              <a:t> FRAMESET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Gli attributi del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frameset</a:t>
            </a:r>
            <a:r>
              <a:rPr lang="it-IT" dirty="0" smtClean="0"/>
              <a:t>&gt; ci permettono invece di dare delle dimensioni ai frame essi sono due:</a:t>
            </a:r>
          </a:p>
          <a:p>
            <a:pPr lvl="1"/>
            <a:r>
              <a:rPr lang="it-IT" b="1" dirty="0" err="1" smtClean="0"/>
              <a:t>cols</a:t>
            </a:r>
            <a:r>
              <a:rPr lang="it-IT" dirty="0" smtClean="0"/>
              <a:t>: specifica la dimensione delle colonne di ogni frame. Se viene omesso la struttura della pagina sarà a righe.</a:t>
            </a:r>
          </a:p>
          <a:p>
            <a:pPr lvl="1"/>
            <a:r>
              <a:rPr lang="it-IT" b="1" dirty="0" err="1" smtClean="0"/>
              <a:t>rows</a:t>
            </a:r>
            <a:r>
              <a:rPr lang="it-IT" dirty="0" smtClean="0"/>
              <a:t>: specifica la dimensione delle righe di ogni frame. Se viene omesso la struttura della pagina sarà a colonne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</a:t>
            </a:r>
            <a:r>
              <a:rPr lang="it-IT" dirty="0" err="1" smtClean="0"/>
              <a:t>frameset</a:t>
            </a:r>
            <a:r>
              <a:rPr lang="it-IT" dirty="0" smtClean="0"/>
              <a:t> </a:t>
            </a:r>
            <a:r>
              <a:rPr lang="it-IT" dirty="0" err="1" smtClean="0"/>
              <a:t>cols=</a:t>
            </a:r>
            <a:r>
              <a:rPr lang="it-IT" dirty="0" smtClean="0"/>
              <a:t>"20%,60%,20%"&gt;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</a:t>
            </a:r>
            <a:r>
              <a:rPr lang="it-IT" dirty="0" err="1" smtClean="0"/>
              <a:t>pagina.htm</a:t>
            </a:r>
            <a:r>
              <a:rPr lang="it-IT" dirty="0" smtClean="0"/>
              <a:t>"&gt; &lt;frame </a:t>
            </a:r>
            <a:r>
              <a:rPr lang="it-IT" dirty="0" err="1" smtClean="0"/>
              <a:t>src=</a:t>
            </a:r>
            <a:r>
              <a:rPr lang="it-IT" dirty="0" smtClean="0"/>
              <a:t>"pagina2.htm"&gt; &lt;frame </a:t>
            </a:r>
            <a:r>
              <a:rPr lang="it-IT" dirty="0" err="1" smtClean="0"/>
              <a:t>src=</a:t>
            </a:r>
            <a:r>
              <a:rPr lang="it-IT" dirty="0" smtClean="0"/>
              <a:t>"pagina3.htm"&gt;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err="1" smtClean="0"/>
              <a:t>frameset</a:t>
            </a:r>
            <a:r>
              <a:rPr lang="it-IT" dirty="0" smtClean="0"/>
              <a:t>&gt;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</a:t>
            </a:r>
            <a:r>
              <a:rPr lang="it-IT" dirty="0" err="1" smtClean="0"/>
              <a:t>frameset</a:t>
            </a:r>
            <a:r>
              <a:rPr lang="it-IT" dirty="0" smtClean="0"/>
              <a:t> </a:t>
            </a:r>
            <a:r>
              <a:rPr lang="it-IT" dirty="0" err="1" smtClean="0"/>
              <a:t>rows=</a:t>
            </a:r>
            <a:r>
              <a:rPr lang="it-IT" dirty="0" smtClean="0"/>
              <a:t>"20%,60%,20%"&gt;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</a:t>
            </a:r>
            <a:r>
              <a:rPr lang="it-IT" dirty="0" err="1" smtClean="0"/>
              <a:t>pagina.htm</a:t>
            </a:r>
            <a:r>
              <a:rPr lang="it-IT" dirty="0" smtClean="0"/>
              <a:t>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"pagina2.htm"&gt;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"pagina3.htm"&gt;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err="1" smtClean="0"/>
              <a:t>frameset</a:t>
            </a:r>
            <a:r>
              <a:rPr lang="it-IT" dirty="0" smtClean="0"/>
              <a:t>&gt;</a:t>
            </a:r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NOFRAMES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poter scrivere al di fuori della struttura dei frame è necessario servirsi del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noframes</a:t>
            </a:r>
            <a:r>
              <a:rPr lang="it-IT" dirty="0" smtClean="0"/>
              <a:t>&gt; seguito da tutta la formattazione html necessaria ai vostri scopi &lt;/</a:t>
            </a:r>
            <a:r>
              <a:rPr lang="it-IT" dirty="0" err="1" smtClean="0"/>
              <a:t>noframes</a:t>
            </a:r>
            <a:r>
              <a:rPr lang="it-IT" dirty="0" smtClean="0"/>
              <a:t>&gt;</a:t>
            </a:r>
            <a:endParaRPr lang="it-IT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</a:t>
            </a:r>
            <a:r>
              <a:rPr lang="it-IT" dirty="0" err="1" smtClean="0"/>
              <a:t>frameset</a:t>
            </a:r>
            <a:r>
              <a:rPr lang="it-IT" dirty="0" smtClean="0"/>
              <a:t> </a:t>
            </a:r>
            <a:r>
              <a:rPr lang="it-IT" dirty="0" err="1" smtClean="0"/>
              <a:t>cols=</a:t>
            </a:r>
            <a:r>
              <a:rPr lang="it-IT" dirty="0" smtClean="0"/>
              <a:t>"30%,50%,*"&gt;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</a:t>
            </a:r>
            <a:r>
              <a:rPr lang="it-IT" dirty="0" err="1" smtClean="0"/>
              <a:t>pagina.htm</a:t>
            </a:r>
            <a:r>
              <a:rPr lang="it-IT" dirty="0" smtClean="0"/>
              <a:t>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"pagina2.htm"&gt;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</a:t>
            </a:r>
            <a:r>
              <a:rPr lang="it-IT" dirty="0" smtClean="0"/>
              <a:t>&lt;</a:t>
            </a:r>
            <a:r>
              <a:rPr lang="it-IT" dirty="0" err="1" smtClean="0"/>
              <a:t>noframes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	Se </a:t>
            </a:r>
            <a:r>
              <a:rPr lang="it-IT" dirty="0" smtClean="0"/>
              <a:t>non ti piacciono i frame usa questo menù: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		&lt;</a:t>
            </a:r>
            <a:r>
              <a:rPr lang="it-IT" dirty="0" smtClean="0"/>
              <a:t>a </a:t>
            </a:r>
            <a:r>
              <a:rPr lang="it-IT" dirty="0" err="1" smtClean="0"/>
              <a:t>href=</a:t>
            </a:r>
            <a:r>
              <a:rPr lang="it-IT" dirty="0" smtClean="0"/>
              <a:t>"</a:t>
            </a:r>
            <a:r>
              <a:rPr lang="it-IT" dirty="0" err="1" smtClean="0"/>
              <a:t>pagina.htm</a:t>
            </a:r>
            <a:r>
              <a:rPr lang="it-IT" dirty="0" smtClean="0"/>
              <a:t>"&gt;Pagina 1&lt;/a&gt; </a:t>
            </a:r>
            <a:br>
              <a:rPr lang="it-IT" dirty="0" smtClean="0"/>
            </a:br>
            <a:r>
              <a:rPr lang="it-IT" dirty="0" smtClean="0"/>
              <a:t>			&lt;</a:t>
            </a:r>
            <a:r>
              <a:rPr lang="it-IT" dirty="0" err="1" smtClean="0"/>
              <a:t>a</a:t>
            </a:r>
            <a:r>
              <a:rPr lang="it-IT" dirty="0" smtClean="0"/>
              <a:t> </a:t>
            </a:r>
            <a:r>
              <a:rPr lang="it-IT" dirty="0" err="1" smtClean="0"/>
              <a:t>href=</a:t>
            </a:r>
            <a:r>
              <a:rPr lang="it-IT" dirty="0" smtClean="0"/>
              <a:t>"pagina2.htm"&gt;Pagina 2&lt;/a&gt; </a:t>
            </a:r>
            <a:br>
              <a:rPr lang="it-IT" dirty="0" smtClean="0"/>
            </a:br>
            <a:r>
              <a:rPr lang="it-IT" dirty="0" smtClean="0"/>
              <a:t>			&lt;</a:t>
            </a:r>
            <a:r>
              <a:rPr lang="it-IT" dirty="0" err="1" smtClean="0"/>
              <a:t>a</a:t>
            </a:r>
            <a:r>
              <a:rPr lang="it-IT" dirty="0" smtClean="0"/>
              <a:t> </a:t>
            </a:r>
            <a:r>
              <a:rPr lang="it-IT" dirty="0" err="1" smtClean="0"/>
              <a:t>href=</a:t>
            </a:r>
            <a:r>
              <a:rPr lang="it-IT" dirty="0" smtClean="0"/>
              <a:t>"pagina3.htm"&gt;Pagina 3&lt;/a&gt; </a:t>
            </a:r>
            <a:r>
              <a:rPr lang="it-IT" dirty="0" smtClean="0"/>
              <a:t>	&lt;/</a:t>
            </a:r>
            <a:r>
              <a:rPr lang="it-IT" dirty="0" err="1" smtClean="0"/>
              <a:t>noframes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&lt;</a:t>
            </a:r>
            <a:r>
              <a:rPr lang="it-IT" dirty="0" smtClean="0"/>
              <a:t>frame </a:t>
            </a:r>
            <a:r>
              <a:rPr lang="it-IT" dirty="0" err="1" smtClean="0"/>
              <a:t>src=</a:t>
            </a:r>
            <a:r>
              <a:rPr lang="it-IT" dirty="0" smtClean="0"/>
              <a:t>"pagina3.htm"&gt;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err="1" smtClean="0"/>
              <a:t>frameset</a:t>
            </a:r>
            <a:r>
              <a:rPr lang="it-IT" dirty="0" smtClean="0"/>
              <a:t>&gt;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ATTRIBUTI </a:t>
            </a:r>
            <a:r>
              <a:rPr lang="it-IT" dirty="0" err="1" smtClean="0"/>
              <a:t>DI</a:t>
            </a:r>
            <a:r>
              <a:rPr lang="it-IT" dirty="0" smtClean="0"/>
              <a:t> FRAMESET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1772816"/>
          <a:ext cx="4824536" cy="2520918"/>
        </p:xfrm>
        <a:graphic>
          <a:graphicData uri="http://schemas.openxmlformats.org/drawingml/2006/table">
            <a:tbl>
              <a:tblPr/>
              <a:tblGrid>
                <a:gridCol w="1290283"/>
                <a:gridCol w="3534253"/>
              </a:tblGrid>
              <a:tr h="28003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Attributo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Significato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framespacing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Specifica lo spazio tra un frame e un altro (solo IE)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bordercolor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Specifica il colore dei bordi del </a:t>
                      </a: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frameset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border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Specifica lo spazio tra un frame e un altro, espresso in pixel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ATTRIBUTI DEI FRAMES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75656" y="1628800"/>
          <a:ext cx="5616624" cy="3888434"/>
        </p:xfrm>
        <a:graphic>
          <a:graphicData uri="http://schemas.openxmlformats.org/drawingml/2006/table">
            <a:tbl>
              <a:tblPr/>
              <a:tblGrid>
                <a:gridCol w="1502120"/>
                <a:gridCol w="4114504"/>
              </a:tblGrid>
              <a:tr h="35349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Attributo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Significato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98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scrolling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Specifica se si desiderano i bordi, yes (opzione di default), o meno no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98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noresize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Impedisce il ridimensionamento di un frame (no necessita di valori)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98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marginheight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Specifica la distanza in verticale tra il bordo del frame e il suo contenuto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98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marginwidth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Specifica la distanza in orizzontale tra il bordo del frame e il suo contenuto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98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frameborder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Specifica se i bordi sono visibili o meno, rispettivamente i valori 1 e 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CARICARE UNA PAGINA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Attraverso l'attributo target del </a:t>
            </a:r>
            <a:r>
              <a:rPr lang="it-IT" dirty="0" err="1" smtClean="0"/>
              <a:t>tag</a:t>
            </a:r>
            <a:r>
              <a:rPr lang="it-IT" dirty="0" smtClean="0"/>
              <a:t> &lt;a&gt; è possibile caricare i contenuti di un link in un frame specifico o in nuova finestra. Questa è la sintassi: &lt;a </a:t>
            </a:r>
            <a:r>
              <a:rPr lang="it-IT" dirty="0" err="1" smtClean="0"/>
              <a:t>href=</a:t>
            </a:r>
            <a:r>
              <a:rPr lang="it-IT" dirty="0" smtClean="0"/>
              <a:t>"url alla pagina da inserire nel frame" </a:t>
            </a:r>
            <a:r>
              <a:rPr lang="it-IT" dirty="0" err="1" smtClean="0"/>
              <a:t>target=</a:t>
            </a:r>
            <a:r>
              <a:rPr lang="it-IT" dirty="0" smtClean="0"/>
              <a:t>"nome del frame"&gt;Testo del link&lt;/a&gt;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ATTRIBUTI </a:t>
            </a:r>
            <a:r>
              <a:rPr lang="it-IT" dirty="0" err="1" smtClean="0"/>
              <a:t>DI</a:t>
            </a:r>
            <a:r>
              <a:rPr lang="it-IT" dirty="0" smtClean="0"/>
              <a:t> TARGET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L'attributo target può avere, oltre al nome del frame dichiarato negli attributi </a:t>
            </a:r>
            <a:r>
              <a:rPr lang="it-IT" b="1" dirty="0" err="1" smtClean="0"/>
              <a:t>name</a:t>
            </a:r>
            <a:r>
              <a:rPr lang="it-IT" dirty="0" smtClean="0"/>
              <a:t> o </a:t>
            </a:r>
            <a:r>
              <a:rPr lang="it-IT" b="1" dirty="0" err="1" smtClean="0"/>
              <a:t>id</a:t>
            </a:r>
            <a:r>
              <a:rPr lang="it-IT" dirty="0" smtClean="0"/>
              <a:t>, i seguenti valori:</a:t>
            </a:r>
          </a:p>
          <a:p>
            <a:r>
              <a:rPr lang="it-IT" i="1" dirty="0" err="1" smtClean="0"/>
              <a:t>_blank</a:t>
            </a:r>
            <a:r>
              <a:rPr lang="it-IT" dirty="0" smtClean="0"/>
              <a:t>: carica il contenuto in una nuova finestra.</a:t>
            </a:r>
          </a:p>
          <a:p>
            <a:r>
              <a:rPr lang="it-IT" i="1" dirty="0" err="1" smtClean="0"/>
              <a:t>_top</a:t>
            </a:r>
            <a:r>
              <a:rPr lang="it-IT" dirty="0" smtClean="0"/>
              <a:t>: carica il contenuto sovrastando la struttura del </a:t>
            </a:r>
            <a:r>
              <a:rPr lang="it-IT" dirty="0" err="1" smtClean="0"/>
              <a:t>frameset</a:t>
            </a:r>
            <a:r>
              <a:rPr lang="it-IT" dirty="0" smtClean="0"/>
              <a:t>.</a:t>
            </a:r>
          </a:p>
          <a:p>
            <a:r>
              <a:rPr lang="it-IT" i="1" dirty="0" err="1" smtClean="0"/>
              <a:t>_self</a:t>
            </a:r>
            <a:r>
              <a:rPr lang="it-IT" dirty="0" smtClean="0"/>
              <a:t>: carica il contenuto nello stesso frame del link.</a:t>
            </a:r>
          </a:p>
          <a:p>
            <a:r>
              <a:rPr lang="it-IT" i="1" dirty="0" err="1" smtClean="0"/>
              <a:t>_parent</a:t>
            </a:r>
            <a:r>
              <a:rPr lang="it-IT" dirty="0" smtClean="0"/>
              <a:t>: carica il contenuto nel </a:t>
            </a:r>
            <a:r>
              <a:rPr lang="it-IT" dirty="0" err="1" smtClean="0"/>
              <a:t>frameset</a:t>
            </a:r>
            <a:r>
              <a:rPr lang="it-IT" dirty="0" smtClean="0"/>
              <a:t> genitore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smtClean="0"/>
              <a:t>a </a:t>
            </a:r>
            <a:r>
              <a:rPr lang="it-IT" dirty="0" err="1" smtClean="0"/>
              <a:t>href=</a:t>
            </a:r>
            <a:r>
              <a:rPr lang="it-IT" dirty="0" smtClean="0"/>
              <a:t>"</a:t>
            </a:r>
            <a:r>
              <a:rPr lang="it-IT" dirty="0" err="1" smtClean="0"/>
              <a:t>pagina.htm</a:t>
            </a:r>
            <a:r>
              <a:rPr lang="it-IT" dirty="0" smtClean="0"/>
              <a:t>" </a:t>
            </a:r>
            <a:r>
              <a:rPr lang="it-IT" dirty="0" err="1" smtClean="0"/>
              <a:t>target=</a:t>
            </a:r>
            <a:r>
              <a:rPr lang="it-IT" dirty="0" smtClean="0"/>
              <a:t>"</a:t>
            </a:r>
            <a:r>
              <a:rPr lang="it-IT" dirty="0" err="1" smtClean="0"/>
              <a:t>_blank</a:t>
            </a:r>
            <a:r>
              <a:rPr lang="it-IT" dirty="0" smtClean="0"/>
              <a:t>"&gt;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	Il </a:t>
            </a:r>
            <a:r>
              <a:rPr lang="it-IT" dirty="0" smtClean="0"/>
              <a:t>link verrà caricato in una nuova </a:t>
            </a:r>
            <a:r>
              <a:rPr lang="it-IT" dirty="0" smtClean="0"/>
              <a:t>finestra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&lt;/</a:t>
            </a:r>
            <a:r>
              <a:rPr lang="it-IT" dirty="0" smtClean="0"/>
              <a:t>a&gt;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</a:t>
            </a:r>
            <a:r>
              <a:rPr lang="it-IT" dirty="0" smtClean="0"/>
              <a:t>&gt;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MODULI</a:t>
            </a:r>
          </a:p>
          <a:p>
            <a:r>
              <a:rPr lang="it-IT" dirty="0" smtClean="0"/>
              <a:t>FRAMES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iFRAME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Iframe</a:t>
            </a:r>
            <a:r>
              <a:rPr lang="it-IT" dirty="0" smtClean="0"/>
              <a:t> sta per </a:t>
            </a:r>
            <a:r>
              <a:rPr lang="it-IT" i="1" dirty="0" err="1" smtClean="0"/>
              <a:t>Inline</a:t>
            </a:r>
            <a:r>
              <a:rPr lang="it-IT" i="1" dirty="0" smtClean="0"/>
              <a:t> frame</a:t>
            </a:r>
            <a:r>
              <a:rPr lang="it-IT" dirty="0" smtClean="0"/>
              <a:t> e permette di inserire un frame anche in una pagina non strutturata in frame. È sufficiente servirsi del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iframe</a:t>
            </a:r>
            <a:r>
              <a:rPr lang="it-IT" dirty="0" smtClean="0"/>
              <a:t>&gt; i cui attributi sono </a:t>
            </a:r>
            <a:r>
              <a:rPr lang="it-IT" b="1" dirty="0" err="1" smtClean="0"/>
              <a:t>width</a:t>
            </a:r>
            <a:r>
              <a:rPr lang="it-IT" dirty="0" smtClean="0"/>
              <a:t>, che ne specifica la larghezza; </a:t>
            </a:r>
            <a:r>
              <a:rPr lang="it-IT" b="1" dirty="0" err="1" smtClean="0"/>
              <a:t>height</a:t>
            </a:r>
            <a:r>
              <a:rPr lang="it-IT" dirty="0" smtClean="0"/>
              <a:t>, che ne specifica l'altezza; e </a:t>
            </a:r>
            <a:r>
              <a:rPr lang="it-IT" b="1" dirty="0" err="1" smtClean="0"/>
              <a:t>src</a:t>
            </a:r>
            <a:r>
              <a:rPr lang="it-IT" dirty="0" smtClean="0"/>
              <a:t> che specifica il documento da caricare al suo interno (anche un url esterno se necessario). Per la sua comodità questo </a:t>
            </a:r>
            <a:r>
              <a:rPr lang="it-IT" dirty="0" err="1" smtClean="0"/>
              <a:t>tag</a:t>
            </a:r>
            <a:r>
              <a:rPr lang="it-IT" dirty="0" smtClean="0"/>
              <a:t> è stato subito incluso nelle specifiche dal W3C.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&lt;body&gt;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</a:t>
            </a:r>
            <a:r>
              <a:rPr lang="it-IT" dirty="0" err="1" smtClean="0"/>
              <a:t>iframe</a:t>
            </a:r>
            <a:r>
              <a:rPr lang="it-IT" dirty="0" smtClean="0"/>
              <a:t> </a:t>
            </a:r>
            <a:r>
              <a:rPr lang="it-IT" dirty="0" err="1" smtClean="0"/>
              <a:t>width=</a:t>
            </a:r>
            <a:r>
              <a:rPr lang="it-IT" dirty="0" smtClean="0"/>
              <a:t>"50%" </a:t>
            </a:r>
            <a:r>
              <a:rPr lang="it-IT" dirty="0" err="1" smtClean="0"/>
              <a:t>height=</a:t>
            </a:r>
            <a:r>
              <a:rPr lang="it-IT" dirty="0" smtClean="0"/>
              <a:t>"30%" </a:t>
            </a:r>
            <a:r>
              <a:rPr lang="it-IT" dirty="0" smtClean="0"/>
              <a:t>		</a:t>
            </a:r>
            <a:br>
              <a:rPr lang="it-IT" dirty="0" smtClean="0"/>
            </a:br>
            <a:r>
              <a:rPr lang="it-IT" dirty="0" smtClean="0"/>
              <a:t>		  </a:t>
            </a:r>
            <a:r>
              <a:rPr lang="it-IT" dirty="0" err="1" smtClean="0"/>
              <a:t>src</a:t>
            </a:r>
            <a:r>
              <a:rPr lang="it-IT" dirty="0" err="1" smtClean="0"/>
              <a:t>=</a:t>
            </a:r>
            <a:r>
              <a:rPr lang="it-IT" dirty="0" smtClean="0"/>
              <a:t>"http://it.wikipedia.org"&gt;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	Se </a:t>
            </a:r>
            <a:r>
              <a:rPr lang="it-IT" dirty="0" smtClean="0"/>
              <a:t>il vostro browser non supporta i frame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	verrà 	mostrato </a:t>
            </a:r>
            <a:r>
              <a:rPr lang="it-IT" dirty="0" smtClean="0"/>
              <a:t>questo testo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	&lt;/</a:t>
            </a:r>
            <a:r>
              <a:rPr lang="it-IT" dirty="0" err="1" smtClean="0"/>
              <a:t>iframe</a:t>
            </a:r>
            <a:r>
              <a:rPr lang="it-IT" dirty="0" smtClean="0"/>
              <a:t>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</a:t>
            </a:r>
            <a:r>
              <a:rPr lang="it-IT" dirty="0" smtClean="0"/>
              <a:t>body&gt;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form</a:t>
            </a:r>
            <a:r>
              <a:rPr lang="it-IT" dirty="0" smtClean="0"/>
              <a:t>&gt; si occupa di definire il modulo, tutto ciò che è tra il suo </a:t>
            </a:r>
            <a:r>
              <a:rPr lang="it-IT" dirty="0" err="1" smtClean="0"/>
              <a:t>tag</a:t>
            </a:r>
            <a:r>
              <a:rPr lang="it-IT" dirty="0" smtClean="0"/>
              <a:t> d'apertura e quello di chiusura è parte del modulo stesso. Possiamo definire diversi tipi di elementi: campi di testo, </a:t>
            </a:r>
            <a:r>
              <a:rPr lang="it-IT" dirty="0" err="1" smtClean="0"/>
              <a:t>checkbox</a:t>
            </a:r>
            <a:r>
              <a:rPr lang="it-IT" dirty="0" smtClean="0"/>
              <a:t>, area di testo e box di selezione. Gli attributi del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form</a:t>
            </a:r>
            <a:r>
              <a:rPr lang="it-IT" dirty="0" smtClean="0"/>
              <a:t>&gt; sono </a:t>
            </a:r>
            <a:r>
              <a:rPr lang="it-IT" b="1" dirty="0" err="1" smtClean="0"/>
              <a:t>action</a:t>
            </a:r>
            <a:r>
              <a:rPr lang="it-IT" dirty="0" smtClean="0"/>
              <a:t> e </a:t>
            </a:r>
            <a:r>
              <a:rPr lang="it-IT" b="1" dirty="0" err="1" smtClean="0"/>
              <a:t>method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ACTION E METHOD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err="1" smtClean="0"/>
              <a:t>action</a:t>
            </a:r>
            <a:r>
              <a:rPr lang="it-IT" dirty="0" smtClean="0"/>
              <a:t>: serve per specificare a quale file verranno inviati i dati; solitamente si tratta di uno script lato server, come PHP, ASP o CGI, tanto per citarne alcuni</a:t>
            </a:r>
          </a:p>
          <a:p>
            <a:r>
              <a:rPr lang="it-IT" b="1" dirty="0" err="1" smtClean="0"/>
              <a:t>method</a:t>
            </a:r>
            <a:r>
              <a:rPr lang="it-IT" dirty="0" smtClean="0"/>
              <a:t>: serve a indicare il metodo attraverso il quale saranno inviati i dati alla pagina che li elaborerà. Può assumere i valori </a:t>
            </a:r>
            <a:r>
              <a:rPr lang="it-IT" dirty="0" err="1" smtClean="0"/>
              <a:t>get</a:t>
            </a:r>
            <a:r>
              <a:rPr lang="it-IT" dirty="0" smtClean="0"/>
              <a:t> e post: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GET E POST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t-IT" dirty="0" smtClean="0"/>
              <a:t>con </a:t>
            </a:r>
            <a:r>
              <a:rPr lang="it-IT" b="1" dirty="0" err="1" smtClean="0"/>
              <a:t>get</a:t>
            </a:r>
            <a:r>
              <a:rPr lang="it-IT" dirty="0" smtClean="0"/>
              <a:t> le informazioni vengono concatenate all'indirizzo del file specificato da </a:t>
            </a:r>
            <a:r>
              <a:rPr lang="it-IT" dirty="0" err="1" smtClean="0"/>
              <a:t>action</a:t>
            </a:r>
            <a:r>
              <a:rPr lang="it-IT" dirty="0" smtClean="0"/>
              <a:t>, in questo modo:</a:t>
            </a:r>
            <a:br>
              <a:rPr lang="it-IT" dirty="0" smtClean="0"/>
            </a:br>
            <a:r>
              <a:rPr lang="it-IT" dirty="0" err="1" smtClean="0"/>
              <a:t>action.php</a:t>
            </a:r>
            <a:r>
              <a:rPr lang="it-IT" dirty="0" smtClean="0"/>
              <a:t>?nome_campo1=valore_campo1&amp;nome_campo2=valore_campo2</a:t>
            </a:r>
          </a:p>
          <a:p>
            <a:pPr lvl="1"/>
            <a:r>
              <a:rPr lang="it-IT" dirty="0" smtClean="0"/>
              <a:t>con </a:t>
            </a:r>
            <a:r>
              <a:rPr lang="it-IT" b="1" dirty="0" smtClean="0"/>
              <a:t>post</a:t>
            </a:r>
            <a:r>
              <a:rPr lang="it-IT" dirty="0" smtClean="0"/>
              <a:t> le informazione vengono inviate solo tramite la richiesta HTTP e non sono visibili in maniera evidente all'utente (con appositi programmi è possibile leggere la richiesta HTTP per scovare questi valori, quindi non considerate questo sistema assolutamente sicuro).</a:t>
            </a:r>
          </a:p>
          <a:p>
            <a:r>
              <a:rPr lang="it-IT" dirty="0" smtClean="0"/>
              <a:t>La sostanziale differenza tra i due risiede nel fatto che </a:t>
            </a:r>
            <a:r>
              <a:rPr lang="it-IT" dirty="0" err="1" smtClean="0"/>
              <a:t>get</a:t>
            </a:r>
            <a:r>
              <a:rPr lang="it-IT" dirty="0" smtClean="0"/>
              <a:t> supporta al massimo 255 caratteri mentre la capacità post è sostanzialmente illimitata.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DEI CAMPI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899592" y="1628800"/>
          <a:ext cx="6408712" cy="2638882"/>
        </p:xfrm>
        <a:graphic>
          <a:graphicData uri="http://schemas.openxmlformats.org/drawingml/2006/table">
            <a:tbl>
              <a:tblPr/>
              <a:tblGrid>
                <a:gridCol w="3204356"/>
                <a:gridCol w="3204356"/>
              </a:tblGrid>
              <a:tr h="47525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Valore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Tipo di campo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text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Campo di testo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506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radio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Voci da selezionare, mutuamente esclusive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checkbox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Voci per selezione multipla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z="1400" dirty="0" smtClean="0"/>
              <a:t>&lt;body&gt; </a:t>
            </a:r>
          </a:p>
          <a:p>
            <a:pPr>
              <a:buNone/>
            </a:pPr>
            <a:r>
              <a:rPr lang="it-IT" sz="1400" dirty="0" smtClean="0"/>
              <a:t>	&lt;</a:t>
            </a:r>
            <a:r>
              <a:rPr lang="it-IT" sz="1400" dirty="0" err="1" smtClean="0"/>
              <a:t>form</a:t>
            </a:r>
            <a:r>
              <a:rPr lang="it-IT" sz="1400" dirty="0" smtClean="0"/>
              <a:t> </a:t>
            </a:r>
            <a:r>
              <a:rPr lang="it-IT" sz="1400" dirty="0" err="1" smtClean="0"/>
              <a:t>action=</a:t>
            </a:r>
            <a:r>
              <a:rPr lang="it-IT" sz="1400" dirty="0" smtClean="0"/>
              <a:t>"</a:t>
            </a:r>
            <a:r>
              <a:rPr lang="it-IT" sz="1400" dirty="0" err="1" smtClean="0"/>
              <a:t>prova.php</a:t>
            </a:r>
            <a:r>
              <a:rPr lang="it-IT" sz="1400" dirty="0" smtClean="0"/>
              <a:t>" </a:t>
            </a:r>
            <a:r>
              <a:rPr lang="it-IT" sz="1400" dirty="0" err="1" smtClean="0"/>
              <a:t>method=</a:t>
            </a:r>
            <a:r>
              <a:rPr lang="it-IT" sz="1400" dirty="0" smtClean="0"/>
              <a:t>"post"&gt; </a:t>
            </a:r>
          </a:p>
          <a:p>
            <a:pPr>
              <a:buNone/>
            </a:pPr>
            <a:r>
              <a:rPr lang="it-IT" sz="1400" dirty="0" smtClean="0"/>
              <a:t>		Inserire un nome: </a:t>
            </a:r>
          </a:p>
          <a:p>
            <a:pPr>
              <a:buNone/>
            </a:pPr>
            <a:r>
              <a:rPr lang="it-IT" sz="1400" dirty="0" smtClean="0"/>
              <a:t>			&lt;input </a:t>
            </a:r>
            <a:r>
              <a:rPr lang="it-IT" sz="1400" dirty="0" err="1" smtClean="0"/>
              <a:t>type=</a:t>
            </a:r>
            <a:r>
              <a:rPr lang="it-IT" sz="1400" dirty="0" smtClean="0"/>
              <a:t>"text" </a:t>
            </a:r>
          </a:p>
          <a:p>
            <a:pPr>
              <a:buNone/>
            </a:pPr>
            <a:r>
              <a:rPr lang="it-IT" sz="1400" dirty="0" smtClean="0"/>
              <a:t>				</a:t>
            </a:r>
            <a:r>
              <a:rPr lang="it-IT" sz="1400" dirty="0" err="1" smtClean="0"/>
              <a:t>name=</a:t>
            </a:r>
            <a:r>
              <a:rPr lang="it-IT" sz="1400" dirty="0" smtClean="0"/>
              <a:t>"nome" </a:t>
            </a:r>
          </a:p>
          <a:p>
            <a:pPr>
              <a:buNone/>
            </a:pPr>
            <a:r>
              <a:rPr lang="it-IT" sz="1400" dirty="0" smtClean="0"/>
              <a:t>				</a:t>
            </a:r>
            <a:r>
              <a:rPr lang="it-IT" sz="1400" dirty="0" err="1" smtClean="0"/>
              <a:t>size=</a:t>
            </a:r>
            <a:r>
              <a:rPr lang="it-IT" sz="1400" dirty="0" smtClean="0"/>
              <a:t>"20" </a:t>
            </a:r>
          </a:p>
          <a:p>
            <a:pPr>
              <a:buNone/>
            </a:pPr>
            <a:r>
              <a:rPr lang="it-IT" sz="1400" dirty="0" smtClean="0"/>
              <a:t>				</a:t>
            </a:r>
            <a:r>
              <a:rPr lang="it-IT" sz="1400" dirty="0" err="1" smtClean="0"/>
              <a:t>maxlenght=</a:t>
            </a:r>
            <a:r>
              <a:rPr lang="it-IT" sz="1400" dirty="0" smtClean="0"/>
              <a:t>"15"&gt;</a:t>
            </a:r>
          </a:p>
          <a:p>
            <a:pPr>
              <a:buNone/>
            </a:pPr>
            <a:r>
              <a:rPr lang="it-IT" sz="1400" dirty="0" smtClean="0"/>
              <a:t>		&lt;</a:t>
            </a:r>
            <a:r>
              <a:rPr lang="it-IT" sz="1400" dirty="0" err="1" smtClean="0"/>
              <a:t>br</a:t>
            </a:r>
            <a:r>
              <a:rPr lang="it-IT" sz="1400" dirty="0" smtClean="0"/>
              <a:t> /&gt; Inserire un cognome: </a:t>
            </a:r>
          </a:p>
          <a:p>
            <a:pPr>
              <a:buNone/>
            </a:pPr>
            <a:r>
              <a:rPr lang="it-IT" sz="1400" dirty="0" smtClean="0"/>
              <a:t>			&lt;input </a:t>
            </a:r>
            <a:r>
              <a:rPr lang="it-IT" sz="1400" dirty="0" err="1" smtClean="0"/>
              <a:t>type=</a:t>
            </a:r>
            <a:r>
              <a:rPr lang="it-IT" sz="1400" dirty="0" smtClean="0"/>
              <a:t>"text" </a:t>
            </a:r>
          </a:p>
          <a:p>
            <a:pPr>
              <a:buNone/>
            </a:pPr>
            <a:r>
              <a:rPr lang="it-IT" sz="1400" dirty="0" smtClean="0"/>
              <a:t>			</a:t>
            </a:r>
            <a:r>
              <a:rPr lang="it-IT" sz="1400" dirty="0" err="1" smtClean="0"/>
              <a:t>name=</a:t>
            </a:r>
            <a:r>
              <a:rPr lang="it-IT" sz="1400" dirty="0" smtClean="0"/>
              <a:t>"cognome" </a:t>
            </a:r>
          </a:p>
          <a:p>
            <a:pPr>
              <a:buNone/>
            </a:pPr>
            <a:r>
              <a:rPr lang="it-IT" sz="1400" dirty="0" smtClean="0"/>
              <a:t>			</a:t>
            </a:r>
            <a:r>
              <a:rPr lang="it-IT" sz="1400" dirty="0" err="1" smtClean="0"/>
              <a:t>size=</a:t>
            </a:r>
            <a:r>
              <a:rPr lang="it-IT" sz="1400" dirty="0" smtClean="0"/>
              <a:t>"40"&gt;</a:t>
            </a:r>
          </a:p>
          <a:p>
            <a:pPr>
              <a:buNone/>
            </a:pPr>
            <a:r>
              <a:rPr lang="it-IT" sz="1400" dirty="0" smtClean="0"/>
              <a:t>		&lt;</a:t>
            </a:r>
            <a:r>
              <a:rPr lang="it-IT" sz="1400" dirty="0" err="1" smtClean="0"/>
              <a:t>br</a:t>
            </a:r>
            <a:r>
              <a:rPr lang="it-IT" sz="1400" dirty="0" smtClean="0"/>
              <a:t> /&gt; Inserire una password: </a:t>
            </a:r>
          </a:p>
          <a:p>
            <a:pPr>
              <a:buNone/>
            </a:pPr>
            <a:r>
              <a:rPr lang="it-IT" sz="1400" dirty="0" smtClean="0"/>
              <a:t>			&lt;input </a:t>
            </a:r>
            <a:r>
              <a:rPr lang="it-IT" sz="1400" dirty="0" err="1" smtClean="0"/>
              <a:t>type=</a:t>
            </a:r>
            <a:r>
              <a:rPr lang="it-IT" sz="1400" dirty="0" smtClean="0"/>
              <a:t>"password" </a:t>
            </a:r>
          </a:p>
          <a:p>
            <a:pPr>
              <a:buNone/>
            </a:pPr>
            <a:r>
              <a:rPr lang="it-IT" sz="1400" dirty="0" smtClean="0"/>
              <a:t>			</a:t>
            </a:r>
            <a:r>
              <a:rPr lang="it-IT" sz="1400" dirty="0" err="1" smtClean="0"/>
              <a:t>name=</a:t>
            </a:r>
            <a:r>
              <a:rPr lang="it-IT" sz="1400" dirty="0" smtClean="0"/>
              <a:t>"pass" </a:t>
            </a:r>
          </a:p>
          <a:p>
            <a:pPr>
              <a:buNone/>
            </a:pPr>
            <a:r>
              <a:rPr lang="it-IT" sz="1400" dirty="0" smtClean="0"/>
              <a:t>			</a:t>
            </a:r>
            <a:r>
              <a:rPr lang="it-IT" sz="1400" dirty="0" err="1" smtClean="0"/>
              <a:t>size=</a:t>
            </a:r>
            <a:r>
              <a:rPr lang="it-IT" sz="1400" dirty="0" smtClean="0"/>
              <a:t>"40"&gt; </a:t>
            </a:r>
          </a:p>
          <a:p>
            <a:pPr>
              <a:buNone/>
            </a:pPr>
            <a:r>
              <a:rPr lang="it-IT" sz="1400" dirty="0" smtClean="0"/>
              <a:t>	&lt;/</a:t>
            </a:r>
            <a:r>
              <a:rPr lang="it-IT" sz="1400" dirty="0" err="1" smtClean="0"/>
              <a:t>form</a:t>
            </a:r>
            <a:r>
              <a:rPr lang="it-IT" sz="1400" dirty="0" smtClean="0"/>
              <a:t>&gt; </a:t>
            </a:r>
          </a:p>
          <a:p>
            <a:pPr>
              <a:buNone/>
            </a:pPr>
            <a:r>
              <a:rPr lang="it-IT" sz="1400" dirty="0" smtClean="0"/>
              <a:t>&lt;/body&gt;</a:t>
            </a:r>
            <a:endParaRPr lang="it-IT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MENU A DISCESA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possibile creare dei menù a discesa all'interno dei moduli; questo permetterà all'utente di scegliere tra voci predefinite. Per creare un menù a discesa si usa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select</a:t>
            </a:r>
            <a:r>
              <a:rPr lang="it-IT" dirty="0" smtClean="0"/>
              <a:t>&gt;, &lt;/</a:t>
            </a:r>
            <a:r>
              <a:rPr lang="it-IT" dirty="0" err="1" smtClean="0"/>
              <a:t>select</a:t>
            </a:r>
            <a:r>
              <a:rPr lang="it-IT" dirty="0" smtClean="0"/>
              <a:t>&gt; al cui interno verrà definita ogni voce attraverso il </a:t>
            </a:r>
            <a:r>
              <a:rPr lang="it-IT" dirty="0" err="1" smtClean="0"/>
              <a:t>tag</a:t>
            </a:r>
            <a:r>
              <a:rPr lang="it-IT" dirty="0" smtClean="0"/>
              <a:t> &lt;</a:t>
            </a:r>
            <a:r>
              <a:rPr lang="it-IT" dirty="0" err="1" smtClean="0"/>
              <a:t>option</a:t>
            </a:r>
            <a:r>
              <a:rPr lang="it-IT" dirty="0" smtClean="0"/>
              <a:t>&gt;, &lt;/</a:t>
            </a:r>
            <a:r>
              <a:rPr lang="it-IT" dirty="0" err="1" smtClean="0"/>
              <a:t>option</a:t>
            </a:r>
            <a:r>
              <a:rPr lang="it-IT" dirty="0" smtClean="0"/>
              <a:t>&gt;.</a:t>
            </a:r>
          </a:p>
          <a:p>
            <a:r>
              <a:rPr lang="it-IT" dirty="0" smtClean="0"/>
              <a:t>La sintassi per creare un menù a discesa è la seguente: &lt;</a:t>
            </a:r>
            <a:r>
              <a:rPr lang="it-IT" dirty="0" err="1" smtClean="0"/>
              <a:t>select</a:t>
            </a:r>
            <a:r>
              <a:rPr lang="it-IT" dirty="0" smtClean="0"/>
              <a:t> </a:t>
            </a:r>
            <a:r>
              <a:rPr lang="it-IT" dirty="0" err="1" smtClean="0"/>
              <a:t>name=</a:t>
            </a:r>
            <a:r>
              <a:rPr lang="it-IT" dirty="0" smtClean="0"/>
              <a:t>"nome del menù"&gt;&lt;</a:t>
            </a:r>
            <a:r>
              <a:rPr lang="it-IT" dirty="0" err="1" smtClean="0"/>
              <a:t>option</a:t>
            </a:r>
            <a:r>
              <a:rPr lang="it-IT" dirty="0" smtClean="0"/>
              <a:t>&gt;Testo che si vedrà nel menù&lt;/</a:t>
            </a:r>
            <a:r>
              <a:rPr lang="it-IT" dirty="0" err="1" smtClean="0"/>
              <a:t>option</a:t>
            </a:r>
            <a:r>
              <a:rPr lang="it-IT" dirty="0" smtClean="0"/>
              <a:t>&gt;&lt;/</a:t>
            </a:r>
            <a:r>
              <a:rPr lang="it-IT" dirty="0" err="1" smtClean="0"/>
              <a:t>select</a:t>
            </a:r>
            <a:r>
              <a:rPr lang="it-IT" dirty="0" smtClean="0"/>
              <a:t>&gt;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1360</Words>
  <Application>Microsoft Office PowerPoint</Application>
  <PresentationFormat>Presentazione su schermo (4:3)</PresentationFormat>
  <Paragraphs>202</Paragraphs>
  <Slides>31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Presentazione del lavoro del team</vt:lpstr>
      <vt:lpstr>COMUNICAZIONE ONLINE, RETI E VIRTUALITA’</vt:lpstr>
      <vt:lpstr>INDICE</vt:lpstr>
      <vt:lpstr>AGENDA</vt:lpstr>
      <vt:lpstr>MODULI</vt:lpstr>
      <vt:lpstr>ACTION E METHOD</vt:lpstr>
      <vt:lpstr>GET E POST</vt:lpstr>
      <vt:lpstr>TIPI DEI CAMPI</vt:lpstr>
      <vt:lpstr>ESEMPIO</vt:lpstr>
      <vt:lpstr>MENU A DISCESA</vt:lpstr>
      <vt:lpstr>ESEMPIO</vt:lpstr>
      <vt:lpstr>AREA DI TESTO</vt:lpstr>
      <vt:lpstr>AREA DI TESTO</vt:lpstr>
      <vt:lpstr>ESEMPIO</vt:lpstr>
      <vt:lpstr>PULSANTI</vt:lpstr>
      <vt:lpstr>ESEMPI</vt:lpstr>
      <vt:lpstr>ESEMPI</vt:lpstr>
      <vt:lpstr>FRAMES</vt:lpstr>
      <vt:lpstr>SVANTAGGI DEI FRAMES</vt:lpstr>
      <vt:lpstr>FRAMESET</vt:lpstr>
      <vt:lpstr>ATTRIBUTI DI FRAMESET</vt:lpstr>
      <vt:lpstr>ESEMPIO</vt:lpstr>
      <vt:lpstr>ESEMPIO</vt:lpstr>
      <vt:lpstr>NOFRAMES</vt:lpstr>
      <vt:lpstr>ESEMPIO</vt:lpstr>
      <vt:lpstr>ATTRIBUTI DI FRAMESET</vt:lpstr>
      <vt:lpstr>ATTRIBUTI DEI FRAMES</vt:lpstr>
      <vt:lpstr>CARICARE UNA PAGINA</vt:lpstr>
      <vt:lpstr>ATTRIBUTI DI TARGET</vt:lpstr>
      <vt:lpstr>ESEMPIO</vt:lpstr>
      <vt:lpstr>iFRAME</vt:lpstr>
      <vt:lpstr>ESEMPIO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2011-08-20T08:18:05Z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