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9" r:id="rId12"/>
    <p:sldId id="278" r:id="rId13"/>
    <p:sldId id="265" r:id="rId14"/>
    <p:sldId id="266" r:id="rId15"/>
    <p:sldId id="267" r:id="rId16"/>
    <p:sldId id="268" r:id="rId17"/>
    <p:sldId id="270" r:id="rId18"/>
    <p:sldId id="271" r:id="rId19"/>
    <p:sldId id="272" r:id="rId20"/>
    <p:sldId id="273" r:id="rId21"/>
    <p:sldId id="274" r:id="rId22"/>
    <p:sldId id="275" r:id="rId23"/>
    <p:sldId id="276" r:id="rId24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048C4-2389-AC44-9C65-3AE0177E90FC}" type="datetimeFigureOut">
              <a:rPr lang="it-IT" smtClean="0"/>
              <a:t>17/11/14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61BCB-D85C-8843-BBA3-F34D1526D69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3076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048C4-2389-AC44-9C65-3AE0177E90FC}" type="datetimeFigureOut">
              <a:rPr lang="it-IT" smtClean="0"/>
              <a:t>17/11/14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61BCB-D85C-8843-BBA3-F34D1526D69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7234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048C4-2389-AC44-9C65-3AE0177E90FC}" type="datetimeFigureOut">
              <a:rPr lang="it-IT" smtClean="0"/>
              <a:t>17/11/14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61BCB-D85C-8843-BBA3-F34D1526D69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3116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048C4-2389-AC44-9C65-3AE0177E90FC}" type="datetimeFigureOut">
              <a:rPr lang="it-IT" smtClean="0"/>
              <a:t>17/11/14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61BCB-D85C-8843-BBA3-F34D1526D69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7922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048C4-2389-AC44-9C65-3AE0177E90FC}" type="datetimeFigureOut">
              <a:rPr lang="it-IT" smtClean="0"/>
              <a:t>17/11/14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61BCB-D85C-8843-BBA3-F34D1526D69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4284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048C4-2389-AC44-9C65-3AE0177E90FC}" type="datetimeFigureOut">
              <a:rPr lang="it-IT" smtClean="0"/>
              <a:t>17/11/14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61BCB-D85C-8843-BBA3-F34D1526D69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5158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048C4-2389-AC44-9C65-3AE0177E90FC}" type="datetimeFigureOut">
              <a:rPr lang="it-IT" smtClean="0"/>
              <a:t>17/11/14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61BCB-D85C-8843-BBA3-F34D1526D69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32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048C4-2389-AC44-9C65-3AE0177E90FC}" type="datetimeFigureOut">
              <a:rPr lang="it-IT" smtClean="0"/>
              <a:t>17/11/14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61BCB-D85C-8843-BBA3-F34D1526D69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4545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048C4-2389-AC44-9C65-3AE0177E90FC}" type="datetimeFigureOut">
              <a:rPr lang="it-IT" smtClean="0"/>
              <a:t>17/11/14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61BCB-D85C-8843-BBA3-F34D1526D69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3630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048C4-2389-AC44-9C65-3AE0177E90FC}" type="datetimeFigureOut">
              <a:rPr lang="it-IT" smtClean="0"/>
              <a:t>17/11/14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61BCB-D85C-8843-BBA3-F34D1526D69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2401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048C4-2389-AC44-9C65-3AE0177E90FC}" type="datetimeFigureOut">
              <a:rPr lang="it-IT" smtClean="0"/>
              <a:t>17/11/14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61BCB-D85C-8843-BBA3-F34D1526D69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1277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F048C4-2389-AC44-9C65-3AE0177E90FC}" type="datetimeFigureOut">
              <a:rPr lang="it-IT" smtClean="0"/>
              <a:t>17/11/14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A61BCB-D85C-8843-BBA3-F34D1526D69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0417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Diritto pubblico dell’economia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Soggetti e strumenti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25900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600" dirty="0" smtClean="0"/>
              <a:t>Eccezioni alla assenza di disciplina differenziata per l’imprenditore pubblico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it-IT" dirty="0" smtClean="0"/>
              <a:t>Ai fini del mercato concorrenziale, non rileva la differenza giuridica tra impresa pubblica o privata.</a:t>
            </a:r>
          </a:p>
          <a:p>
            <a:r>
              <a:rPr lang="it-IT" dirty="0" smtClean="0"/>
              <a:t>Tale differenza è però importante in taluni casi, che pongono regole derogatorie rispetto alla disciplina ordinaria: </a:t>
            </a:r>
          </a:p>
          <a:p>
            <a:pPr marL="514350" indent="-514350">
              <a:buAutoNum type="arabicParenR"/>
            </a:pPr>
            <a:r>
              <a:rPr lang="it-IT" b="1" dirty="0" err="1" smtClean="0"/>
              <a:t>SpA</a:t>
            </a:r>
            <a:r>
              <a:rPr lang="it-IT" b="1" dirty="0" smtClean="0"/>
              <a:t> a partecipazione pubblica non </a:t>
            </a:r>
            <a:r>
              <a:rPr lang="it-IT" b="1" dirty="0" smtClean="0"/>
              <a:t>quotate </a:t>
            </a:r>
            <a:r>
              <a:rPr lang="it-IT" dirty="0" smtClean="0"/>
              <a:t>(la nomina </a:t>
            </a:r>
            <a:r>
              <a:rPr lang="it-IT" dirty="0" smtClean="0"/>
              <a:t>e </a:t>
            </a:r>
            <a:r>
              <a:rPr lang="it-IT" dirty="0" smtClean="0"/>
              <a:t>la revoca </a:t>
            </a:r>
            <a:r>
              <a:rPr lang="it-IT" dirty="0" smtClean="0"/>
              <a:t>rappresentanti </a:t>
            </a:r>
            <a:r>
              <a:rPr lang="it-IT" dirty="0" smtClean="0"/>
              <a:t>negli organi sociali può essere rimessa dallo statuto direttamente al pubblico potere-socio in proporzione della entità della partecipazione: 2449 c.c.)</a:t>
            </a:r>
            <a:r>
              <a:rPr lang="it-IT" dirty="0" smtClean="0"/>
              <a:t>;</a:t>
            </a:r>
          </a:p>
          <a:p>
            <a:pPr marL="514350" indent="-514350">
              <a:buAutoNum type="arabicParenR"/>
            </a:pPr>
            <a:r>
              <a:rPr lang="it-IT" b="1" dirty="0" smtClean="0"/>
              <a:t>Società a </a:t>
            </a:r>
            <a:r>
              <a:rPr lang="it-IT" b="1" dirty="0" smtClean="0"/>
              <a:t>partecipazione pubblica totale o di controllo </a:t>
            </a:r>
            <a:r>
              <a:rPr lang="it-IT" b="1" dirty="0" smtClean="0"/>
              <a:t>per la gestione dei servizi </a:t>
            </a:r>
            <a:r>
              <a:rPr lang="it-IT" b="1" dirty="0" smtClean="0"/>
              <a:t>locali</a:t>
            </a:r>
            <a:r>
              <a:rPr lang="it-IT" dirty="0" smtClean="0"/>
              <a:t>: per </a:t>
            </a:r>
            <a:r>
              <a:rPr lang="it-IT" dirty="0" smtClean="0"/>
              <a:t>evitare che eludano i vincoli per il governo della finanza </a:t>
            </a:r>
            <a:r>
              <a:rPr lang="it-IT" dirty="0" smtClean="0"/>
              <a:t>pubblica, sono soggette agli stessi vincoli per assunzione di personale, retribuzione stabilite dagli enti locali proprietari. </a:t>
            </a:r>
            <a:endParaRPr lang="it-IT" dirty="0" smtClean="0"/>
          </a:p>
          <a:p>
            <a:pPr marL="514350" indent="-514350">
              <a:buAutoNum type="arabicParenR"/>
            </a:pPr>
            <a:r>
              <a:rPr lang="it-IT" b="1" dirty="0" smtClean="0"/>
              <a:t>Enti pubblici economici </a:t>
            </a:r>
            <a:r>
              <a:rPr lang="it-IT" b="1" dirty="0" smtClean="0"/>
              <a:t>privatizzati: ciascuna legge di privatizzazione stabilisce una serie di eccezioni alla disciplina del codice civile. </a:t>
            </a:r>
            <a:endParaRPr lang="it-IT" b="1" dirty="0" smtClean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316809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Quali sono le imprese pubbliche?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lvl="0" indent="0">
              <a:buNone/>
            </a:pPr>
            <a:r>
              <a:rPr lang="it-IT" sz="1400" b="1" dirty="0" smtClean="0"/>
              <a:t>1) Impresa</a:t>
            </a:r>
            <a:r>
              <a:rPr lang="it-IT" sz="1400" b="1" dirty="0"/>
              <a:t>-</a:t>
            </a:r>
            <a:r>
              <a:rPr lang="it-IT" sz="1400" b="1" dirty="0" smtClean="0"/>
              <a:t>organo è costituito in forma di organo o articolazione dello Stato o di altro ente pubblico</a:t>
            </a:r>
            <a:r>
              <a:rPr lang="it-IT" sz="1400" dirty="0" smtClean="0"/>
              <a:t>: </a:t>
            </a:r>
            <a:r>
              <a:rPr lang="it-IT" sz="1400" dirty="0"/>
              <a:t>l’ente pubblico </a:t>
            </a:r>
            <a:r>
              <a:rPr lang="it-IT" sz="1400" dirty="0" smtClean="0"/>
              <a:t>esercita un’attività </a:t>
            </a:r>
            <a:r>
              <a:rPr lang="it-IT" sz="1400" dirty="0" smtClean="0"/>
              <a:t>economica </a:t>
            </a:r>
            <a:r>
              <a:rPr lang="it-IT" sz="1400" dirty="0" smtClean="0"/>
              <a:t>attraverso i </a:t>
            </a:r>
            <a:r>
              <a:rPr lang="it-IT" sz="1400" dirty="0"/>
              <a:t>propri organi</a:t>
            </a:r>
            <a:r>
              <a:rPr lang="it-IT" sz="1400" dirty="0" smtClean="0"/>
              <a:t>. </a:t>
            </a:r>
            <a:r>
              <a:rPr lang="it-IT" sz="1400" dirty="0" smtClean="0"/>
              <a:t>Il soggetto </a:t>
            </a:r>
            <a:r>
              <a:rPr lang="it-IT" sz="1400" dirty="0" smtClean="0"/>
              <a:t>pubblico non diventa imprenditore, perché l’attività economica non è prevalente, bensì </a:t>
            </a:r>
            <a:r>
              <a:rPr lang="it-IT" sz="1400" dirty="0" smtClean="0"/>
              <a:t>sussidiaria.</a:t>
            </a:r>
            <a:endParaRPr lang="it-IT" sz="1400" dirty="0"/>
          </a:p>
          <a:p>
            <a:pPr>
              <a:buFontTx/>
              <a:buChar char="-"/>
            </a:pPr>
            <a:r>
              <a:rPr lang="it-IT" sz="1400" b="1" dirty="0" smtClean="0"/>
              <a:t>Impresa</a:t>
            </a:r>
            <a:r>
              <a:rPr lang="it-IT" sz="1400" b="1" dirty="0" smtClean="0"/>
              <a:t>-organo diretto dall'ente pubblico</a:t>
            </a:r>
            <a:r>
              <a:rPr lang="it-IT" sz="1400" dirty="0" smtClean="0"/>
              <a:t> (Cassa </a:t>
            </a:r>
            <a:r>
              <a:rPr lang="it-IT" sz="1400" dirty="0"/>
              <a:t>depositi e </a:t>
            </a:r>
            <a:r>
              <a:rPr lang="it-IT" sz="1400" dirty="0" smtClean="0"/>
              <a:t>presiti </a:t>
            </a:r>
            <a:r>
              <a:rPr lang="it-IT" sz="1400" dirty="0" smtClean="0"/>
              <a:t>come Direzione </a:t>
            </a:r>
            <a:r>
              <a:rPr lang="it-IT" sz="1400" dirty="0" smtClean="0"/>
              <a:t>generale del </a:t>
            </a:r>
            <a:r>
              <a:rPr lang="it-IT" sz="1400" dirty="0" smtClean="0"/>
              <a:t>Ministero </a:t>
            </a:r>
            <a:r>
              <a:rPr lang="it-IT" sz="1400" dirty="0" smtClean="0"/>
              <a:t>del </a:t>
            </a:r>
            <a:r>
              <a:rPr lang="it-IT" sz="1400" dirty="0" smtClean="0"/>
              <a:t>tesoro, poi trasformata con </a:t>
            </a:r>
            <a:r>
              <a:rPr lang="it-IT" sz="1400" dirty="0" err="1" smtClean="0"/>
              <a:t>d.l.</a:t>
            </a:r>
            <a:r>
              <a:rPr lang="it-IT" sz="1400" dirty="0" smtClean="0"/>
              <a:t> </a:t>
            </a:r>
            <a:r>
              <a:rPr lang="it-IT" sz="1400" dirty="0" err="1" smtClean="0"/>
              <a:t>n</a:t>
            </a:r>
            <a:r>
              <a:rPr lang="it-IT" sz="1400" dirty="0" smtClean="0"/>
              <a:t> 269/2003 </a:t>
            </a:r>
            <a:r>
              <a:rPr lang="it-IT" sz="1400" dirty="0" err="1" smtClean="0"/>
              <a:t>conv</a:t>
            </a:r>
            <a:r>
              <a:rPr lang="it-IT" sz="1400" dirty="0" smtClean="0"/>
              <a:t>. In l. 326/2003 in </a:t>
            </a:r>
            <a:r>
              <a:rPr lang="it-IT" sz="1400" dirty="0" err="1" smtClean="0"/>
              <a:t>SpA</a:t>
            </a:r>
            <a:r>
              <a:rPr lang="it-IT" sz="1400" dirty="0" smtClean="0"/>
              <a:t> a totale partecipazione dello Stato. </a:t>
            </a:r>
            <a:r>
              <a:rPr lang="it-IT" sz="1400" dirty="0" smtClean="0"/>
              <a:t>Ha una gestione separata per finanziamento di enti locali  (finanziamento e supporto a servizi locali)sottoposta al potere del Ministero dell’economia.  L’attività di finanziamento di altre imprese di servizio pubblico è sottoposta alla vigilanza della Banca d’Italia. Il 30% del Capitale è in mano alle fondazioni bancarie.</a:t>
            </a:r>
          </a:p>
          <a:p>
            <a:pPr>
              <a:buFontTx/>
              <a:buChar char="-"/>
            </a:pPr>
            <a:r>
              <a:rPr lang="it-IT" sz="1400" dirty="0" smtClean="0"/>
              <a:t>Dal 2011: può svolgere operazioni </a:t>
            </a:r>
            <a:r>
              <a:rPr lang="it-IT" sz="1400" dirty="0" smtClean="0"/>
              <a:t>di salvataggio di imprese in crisi e non se di rilevante interesse nazionale e per impedire acquisizioni da parte di operatori stranieri e altre di sostegno finanziario.</a:t>
            </a:r>
            <a:endParaRPr lang="it-IT" sz="1400" dirty="0" smtClean="0"/>
          </a:p>
          <a:p>
            <a:pPr>
              <a:buFontTx/>
              <a:buChar char="-"/>
            </a:pPr>
            <a:r>
              <a:rPr lang="it-IT" sz="1400" b="1" dirty="0" smtClean="0"/>
              <a:t>Organo </a:t>
            </a:r>
            <a:r>
              <a:rPr lang="it-IT" sz="1400" b="1" dirty="0" smtClean="0"/>
              <a:t>dotato </a:t>
            </a:r>
            <a:r>
              <a:rPr lang="it-IT" sz="1400" b="1" dirty="0"/>
              <a:t>di autonomia</a:t>
            </a:r>
            <a:r>
              <a:rPr lang="it-IT" sz="1400" dirty="0"/>
              <a:t>: </a:t>
            </a:r>
            <a:r>
              <a:rPr lang="it-IT" sz="1400" dirty="0" smtClean="0"/>
              <a:t>azienda o amministrazione </a:t>
            </a:r>
            <a:r>
              <a:rPr lang="it-IT" sz="1400" dirty="0" smtClean="0"/>
              <a:t>autonoma. Azienda </a:t>
            </a:r>
            <a:r>
              <a:rPr lang="it-IT" sz="1400" dirty="0"/>
              <a:t>autonoma delle </a:t>
            </a:r>
            <a:r>
              <a:rPr lang="it-IT" sz="1400" dirty="0" smtClean="0"/>
              <a:t>FF.SS. dal 1905 al 1985, poi </a:t>
            </a:r>
            <a:r>
              <a:rPr lang="it-IT" sz="1400" dirty="0" smtClean="0"/>
              <a:t>trasformata </a:t>
            </a:r>
            <a:r>
              <a:rPr lang="it-IT" sz="1400" dirty="0" smtClean="0"/>
              <a:t> con l. 210/185 in Ente dotato di personalità giuridica e autonomia. Nel 1992 l’ente è trasformato in </a:t>
            </a:r>
            <a:r>
              <a:rPr lang="it-IT" sz="1400" dirty="0" err="1" smtClean="0"/>
              <a:t>SpA</a:t>
            </a:r>
            <a:r>
              <a:rPr lang="it-IT" sz="1400" dirty="0" smtClean="0"/>
              <a:t> interamente controllata dal </a:t>
            </a:r>
            <a:r>
              <a:rPr lang="it-IT" sz="1400" dirty="0" smtClean="0"/>
              <a:t>Ministero del tesoro. Oggi è la </a:t>
            </a:r>
            <a:r>
              <a:rPr lang="it-IT" sz="1400" b="1" i="1" dirty="0" smtClean="0"/>
              <a:t>holding</a:t>
            </a:r>
            <a:r>
              <a:rPr lang="it-IT" sz="1400" b="1" dirty="0" smtClean="0"/>
              <a:t> </a:t>
            </a:r>
            <a:r>
              <a:rPr lang="it-IT" sz="1400" dirty="0" smtClean="0"/>
              <a:t>controllata al 100% dal MEF del Gruppo FFSS, cui accedono Trenitalia, Rete Ferroviaria Italiana e Grandi Stazioni (separazione della gestione delle infrastrutture non duplicabili dai servizi in libera concorrenza). </a:t>
            </a:r>
            <a:endParaRPr lang="it-IT" sz="1400" b="1" i="1" dirty="0"/>
          </a:p>
          <a:p>
            <a:pPr marL="0" indent="0">
              <a:buNone/>
            </a:pPr>
            <a:r>
              <a:rPr lang="it-IT" sz="14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6489315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segue 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41325" y="1600200"/>
            <a:ext cx="8229600" cy="4525963"/>
          </a:xfrm>
        </p:spPr>
        <p:txBody>
          <a:bodyPr>
            <a:normAutofit fontScale="55000" lnSpcReduction="20000"/>
          </a:bodyPr>
          <a:lstStyle/>
          <a:p>
            <a:pPr marL="0" lvl="0" indent="0">
              <a:buNone/>
            </a:pPr>
            <a:r>
              <a:rPr lang="it-IT" b="1" dirty="0"/>
              <a:t>2) Impresa</a:t>
            </a:r>
            <a:r>
              <a:rPr lang="it-IT" dirty="0"/>
              <a:t>-</a:t>
            </a:r>
            <a:r>
              <a:rPr lang="it-IT" b="1" dirty="0"/>
              <a:t>ente</a:t>
            </a:r>
            <a:r>
              <a:rPr lang="it-IT" dirty="0"/>
              <a:t> </a:t>
            </a:r>
            <a:r>
              <a:rPr lang="it-IT" b="1" dirty="0"/>
              <a:t>pubblico</a:t>
            </a:r>
            <a:r>
              <a:rPr lang="it-IT" dirty="0"/>
              <a:t> (ordinato in forma di ente</a:t>
            </a:r>
            <a:r>
              <a:rPr lang="it-IT" dirty="0" smtClean="0"/>
              <a:t>) si divide in due modelli: </a:t>
            </a:r>
            <a:r>
              <a:rPr lang="it-IT" b="1" dirty="0" smtClean="0"/>
              <a:t>Impresa</a:t>
            </a:r>
            <a:r>
              <a:rPr lang="it-IT" b="1" dirty="0"/>
              <a:t>-ente pubblico operativo</a:t>
            </a:r>
            <a:r>
              <a:rPr lang="it-IT" dirty="0"/>
              <a:t>: produce direttamente per il mercato (ENEL</a:t>
            </a:r>
            <a:r>
              <a:rPr lang="it-IT" dirty="0" smtClean="0"/>
              <a:t>); </a:t>
            </a:r>
            <a:r>
              <a:rPr lang="it-IT" b="1" dirty="0" smtClean="0"/>
              <a:t>Holding</a:t>
            </a:r>
            <a:r>
              <a:rPr lang="it-IT" dirty="0" smtClean="0"/>
              <a:t> </a:t>
            </a:r>
            <a:r>
              <a:rPr lang="it-IT" b="1" dirty="0" smtClean="0"/>
              <a:t>o impresa ente</a:t>
            </a:r>
            <a:r>
              <a:rPr lang="it-IT" b="1" dirty="0"/>
              <a:t>-pubblico di </a:t>
            </a:r>
            <a:r>
              <a:rPr lang="it-IT" b="1" dirty="0" smtClean="0"/>
              <a:t>gestione, che </a:t>
            </a:r>
            <a:r>
              <a:rPr lang="it-IT" dirty="0" smtClean="0"/>
              <a:t>detiene </a:t>
            </a:r>
            <a:r>
              <a:rPr lang="it-IT" dirty="0"/>
              <a:t>partecipazioni in altri enti-</a:t>
            </a:r>
            <a:r>
              <a:rPr lang="it-IT" dirty="0" smtClean="0"/>
              <a:t>società (</a:t>
            </a:r>
            <a:r>
              <a:rPr lang="it-IT" dirty="0"/>
              <a:t>ENI).</a:t>
            </a:r>
          </a:p>
          <a:p>
            <a:pPr marL="0" lvl="0" indent="0">
              <a:buNone/>
            </a:pPr>
            <a:r>
              <a:rPr lang="it-IT" dirty="0"/>
              <a:t>Hanno soggettività giuridica e veste di imprenditore (attività economica è </a:t>
            </a:r>
            <a:r>
              <a:rPr lang="it-IT" dirty="0" smtClean="0"/>
              <a:t>prevalente e anche in taluni casi esclusiva)</a:t>
            </a:r>
            <a:r>
              <a:rPr lang="it-IT" dirty="0"/>
              <a:t>; solo pochi atti sono assoggettati </a:t>
            </a:r>
            <a:r>
              <a:rPr lang="it-IT" dirty="0" smtClean="0"/>
              <a:t>al </a:t>
            </a:r>
            <a:r>
              <a:rPr lang="it-IT" dirty="0"/>
              <a:t>diritto </a:t>
            </a:r>
            <a:r>
              <a:rPr lang="it-IT" dirty="0" smtClean="0"/>
              <a:t>pubblico (bilancio); </a:t>
            </a:r>
            <a:r>
              <a:rPr lang="it-IT" dirty="0"/>
              <a:t>operano mediante strumenti di diritto privato</a:t>
            </a:r>
            <a:r>
              <a:rPr lang="it-IT" dirty="0" smtClean="0"/>
              <a:t>. </a:t>
            </a:r>
            <a:r>
              <a:rPr lang="it-IT" b="1" dirty="0" smtClean="0"/>
              <a:t>Il soggetto è pubblico ma l’attività privata.</a:t>
            </a: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lvl="0" indent="0">
              <a:buNone/>
            </a:pPr>
            <a:r>
              <a:rPr lang="it-IT" b="1" dirty="0" smtClean="0"/>
              <a:t>3) Impresa</a:t>
            </a:r>
            <a:r>
              <a:rPr lang="it-IT" b="1" dirty="0"/>
              <a:t>-società con partecipazione pubblica: </a:t>
            </a:r>
            <a:r>
              <a:rPr lang="it-IT" b="1" dirty="0" smtClean="0"/>
              <a:t>è </a:t>
            </a:r>
            <a:r>
              <a:rPr lang="it-IT" dirty="0"/>
              <a:t>“pubblica” perché tale è il soggetto controllante mediante partecipazione azionaria. Molti tipi: </a:t>
            </a:r>
          </a:p>
          <a:p>
            <a:pPr marL="0" lvl="0" indent="0">
              <a:buNone/>
            </a:pPr>
            <a:r>
              <a:rPr lang="it-IT" dirty="0"/>
              <a:t>1) Banche di interesse nazionale; 2) Società con tratti derogatori rispetto a diritto comune (es.: la legge le crea e ne pone delle caratteristiche) 3) Società a partecipazione statale necessaria. Le azioni non possono circolare. 4) Società che svolgono attività che sarebbero generalmente svolte da organi statali (</a:t>
            </a:r>
            <a:r>
              <a:rPr lang="it-IT" dirty="0" err="1" smtClean="0"/>
              <a:t>Arcus</a:t>
            </a:r>
            <a:r>
              <a:rPr lang="it-IT" dirty="0" smtClean="0"/>
              <a:t> – arte – </a:t>
            </a:r>
            <a:r>
              <a:rPr lang="it-IT" dirty="0"/>
              <a:t>e </a:t>
            </a:r>
            <a:r>
              <a:rPr lang="it-IT" dirty="0" err="1"/>
              <a:t>Invitalia</a:t>
            </a:r>
            <a:r>
              <a:rPr lang="it-IT" dirty="0"/>
              <a:t> </a:t>
            </a:r>
            <a:r>
              <a:rPr lang="it-IT" dirty="0" smtClean="0"/>
              <a:t>– investimenti – </a:t>
            </a:r>
            <a:r>
              <a:rPr lang="it-IT" dirty="0"/>
              <a:t>controllate da Ministero delle finanze)</a:t>
            </a:r>
          </a:p>
          <a:p>
            <a:pPr marL="0" lvl="0" indent="0">
              <a:buNone/>
            </a:pPr>
            <a:r>
              <a:rPr lang="it-IT" b="1" dirty="0" smtClean="0"/>
              <a:t>4) Gruppo </a:t>
            </a:r>
            <a:r>
              <a:rPr lang="it-IT" b="1" dirty="0"/>
              <a:t>pubblico: </a:t>
            </a:r>
            <a:r>
              <a:rPr lang="it-IT" dirty="0"/>
              <a:t>Ente di gestione che controlla società a partecipazione </a:t>
            </a:r>
            <a:r>
              <a:rPr lang="it-IT" dirty="0" smtClean="0"/>
              <a:t>statale(IRI, ENI) e società partecipate.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32655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Privatizzazioni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it-IT" b="1" dirty="0" smtClean="0"/>
              <a:t>Sostituzione del regime di diritto pubblico con un regime di diritto privato. </a:t>
            </a:r>
            <a:r>
              <a:rPr lang="it-IT" dirty="0" smtClean="0"/>
              <a:t>Due tipi:</a:t>
            </a:r>
          </a:p>
          <a:p>
            <a:pPr marL="0" indent="0">
              <a:buNone/>
            </a:pPr>
            <a:endParaRPr lang="it-IT" b="1" dirty="0" smtClean="0"/>
          </a:p>
          <a:p>
            <a:pPr marL="0" indent="0">
              <a:buNone/>
            </a:pPr>
            <a:r>
              <a:rPr lang="it-IT" b="1" dirty="0" smtClean="0"/>
              <a:t>Privatizzazione formale</a:t>
            </a:r>
            <a:r>
              <a:rPr lang="it-IT" dirty="0" smtClean="0"/>
              <a:t>: trasformazione della “forma” ma non della sostanza. Si passa da un ente pubblico a </a:t>
            </a:r>
            <a:r>
              <a:rPr lang="it-IT" dirty="0" err="1" smtClean="0"/>
              <a:t>SpA</a:t>
            </a:r>
            <a:r>
              <a:rPr lang="it-IT" dirty="0" smtClean="0"/>
              <a:t> sottoposta controllo pubblico. </a:t>
            </a:r>
            <a:r>
              <a:rPr lang="it-IT" b="1" dirty="0" smtClean="0"/>
              <a:t>È il caso degli </a:t>
            </a:r>
            <a:r>
              <a:rPr lang="it-IT" b="1" dirty="0" smtClean="0"/>
              <a:t>enti pubblici </a:t>
            </a:r>
            <a:r>
              <a:rPr lang="it-IT" b="1" dirty="0" smtClean="0"/>
              <a:t>economici e </a:t>
            </a:r>
            <a:r>
              <a:rPr lang="it-IT" b="1" dirty="0" smtClean="0"/>
              <a:t>delle aziende </a:t>
            </a:r>
            <a:r>
              <a:rPr lang="it-IT" b="1" dirty="0" smtClean="0"/>
              <a:t>autonome</a:t>
            </a:r>
            <a:r>
              <a:rPr lang="it-IT" dirty="0" smtClean="0"/>
              <a:t> che agivano con strumenti di diritto privato. La pubblicità designava solo lo speciale rapporto con l’ente territoriale che aveva la responsabilità politica della loro attività. Dagli anni Novanta in poi: vengono trasformate in </a:t>
            </a:r>
            <a:r>
              <a:rPr lang="it-IT" dirty="0" err="1" smtClean="0"/>
              <a:t>SpA</a:t>
            </a:r>
            <a:r>
              <a:rPr lang="it-IT" dirty="0" smtClean="0"/>
              <a:t>, nel quale lo Stato è azionista e conserva il controllo sulle medesime. Sono </a:t>
            </a:r>
            <a:r>
              <a:rPr lang="it-IT" b="1" dirty="0" smtClean="0"/>
              <a:t>Spa Legali e rimangono delle imprese pubbliche. </a:t>
            </a:r>
          </a:p>
          <a:p>
            <a:pPr marL="0" lvl="0" indent="0">
              <a:buNone/>
            </a:pPr>
            <a:endParaRPr lang="it-IT" dirty="0" smtClean="0"/>
          </a:p>
          <a:p>
            <a:pPr marL="0" lvl="0" indent="0">
              <a:buNone/>
            </a:pPr>
            <a:r>
              <a:rPr lang="it-IT" b="1" dirty="0" smtClean="0"/>
              <a:t>Privatizzazione sostanziale: oltre alla forma muta la sostanza. </a:t>
            </a:r>
            <a:r>
              <a:rPr lang="it-IT" dirty="0" smtClean="0"/>
              <a:t>L’ente territoriale azionista di riferimento cede il controllo dell’ente trasformato ai privati (dismissione).</a:t>
            </a:r>
          </a:p>
        </p:txBody>
      </p:sp>
    </p:spTree>
    <p:extLst>
      <p:ext uri="{BB962C8B-B14F-4D97-AF65-F5344CB8AC3E}">
        <p14:creationId xmlns:p14="http://schemas.microsoft.com/office/powerpoint/2010/main" val="35049411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 privatizzazioni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it-IT" sz="1400" dirty="0" smtClean="0"/>
              <a:t>Negli anni Ottanta, il settore pubblico economico </a:t>
            </a:r>
            <a:r>
              <a:rPr lang="it-IT" sz="1400" dirty="0"/>
              <a:t>era </a:t>
            </a:r>
            <a:r>
              <a:rPr lang="it-IT" sz="1400" dirty="0" smtClean="0"/>
              <a:t>vasto (dal 25% al 35% del totale dell’intera economia) e composto per lo più da società con partecipazione pubblica. Il meccanismo del settore pubblico (risalente già agli anni Trenta) consentiva agili “</a:t>
            </a:r>
            <a:r>
              <a:rPr lang="it-IT" sz="1400" dirty="0" err="1" smtClean="0"/>
              <a:t>smobilizzazioni</a:t>
            </a:r>
            <a:r>
              <a:rPr lang="it-IT" sz="1400" dirty="0" smtClean="0"/>
              <a:t>” di partecipazioni pubbliche: le imprese/aziende pubbliche erano per lo più rette da una legge. La dismissione delle partecipazioni, quindi, richiedeva la abrogazione </a:t>
            </a:r>
            <a:r>
              <a:rPr lang="it-IT" sz="1400" dirty="0"/>
              <a:t>della legge istitutiva per rendere l’ente trasferibile in mano </a:t>
            </a:r>
            <a:r>
              <a:rPr lang="it-IT" sz="1400" dirty="0" smtClean="0"/>
              <a:t>privata. </a:t>
            </a:r>
            <a:endParaRPr lang="it-IT" sz="1400" dirty="0"/>
          </a:p>
          <a:p>
            <a:r>
              <a:rPr lang="it-IT" sz="1400" dirty="0" smtClean="0"/>
              <a:t>E, tuttavia, il meccanismo della </a:t>
            </a:r>
            <a:r>
              <a:rPr lang="it-IT" sz="1400" dirty="0" err="1" smtClean="0"/>
              <a:t>smobilizzazione</a:t>
            </a:r>
            <a:r>
              <a:rPr lang="it-IT" sz="1400" dirty="0" smtClean="0"/>
              <a:t>  non ha favorito lo Stato: esso consisteva nella vendita </a:t>
            </a:r>
            <a:r>
              <a:rPr lang="it-IT" sz="1400" dirty="0"/>
              <a:t>dei pacchetti azionari da parte delle </a:t>
            </a:r>
            <a:r>
              <a:rPr lang="it-IT" sz="1400" dirty="0" smtClean="0"/>
              <a:t>holding  (o società capogruppo) secondo modalità da queste decise. I </a:t>
            </a:r>
            <a:r>
              <a:rPr lang="it-IT" sz="1400" dirty="0"/>
              <a:t>corrispettivi di cessione non </a:t>
            </a:r>
            <a:r>
              <a:rPr lang="it-IT" sz="1400" dirty="0" smtClean="0"/>
              <a:t>andavano </a:t>
            </a:r>
            <a:r>
              <a:rPr lang="it-IT" sz="1400" dirty="0"/>
              <a:t>al tesoro, ma </a:t>
            </a:r>
            <a:r>
              <a:rPr lang="it-IT" sz="1400" dirty="0" smtClean="0"/>
              <a:t>direttamente alle holding </a:t>
            </a:r>
            <a:r>
              <a:rPr lang="it-IT" sz="1400" dirty="0"/>
              <a:t>=&gt; non si fa cassa per appianare il debito pubblico.</a:t>
            </a:r>
          </a:p>
          <a:p>
            <a:r>
              <a:rPr lang="it-IT" sz="1400" b="1" dirty="0" smtClean="0"/>
              <a:t>Negli anni Novanta, invece, ci prefigge di ridurre il debito pubblico:  </a:t>
            </a:r>
            <a:endParaRPr lang="it-IT" sz="1400" dirty="0"/>
          </a:p>
          <a:p>
            <a:pPr marL="0" lvl="0" indent="0">
              <a:buNone/>
            </a:pPr>
            <a:r>
              <a:rPr lang="it-IT" sz="1400" b="1" dirty="0" smtClean="0"/>
              <a:t>1) Mediante soppressione di imprese </a:t>
            </a:r>
            <a:r>
              <a:rPr lang="it-IT" sz="1400" b="1" dirty="0" smtClean="0"/>
              <a:t>pubbliche-organo </a:t>
            </a:r>
            <a:r>
              <a:rPr lang="it-IT" sz="1400" b="1" dirty="0"/>
              <a:t>e </a:t>
            </a:r>
            <a:r>
              <a:rPr lang="it-IT" sz="1400" b="1" dirty="0" smtClean="0"/>
              <a:t>conferimento delle relative attività a delle </a:t>
            </a:r>
            <a:r>
              <a:rPr lang="it-IT" sz="1400" b="1" dirty="0" err="1" smtClean="0"/>
              <a:t>SpA</a:t>
            </a:r>
            <a:r>
              <a:rPr lang="it-IT" sz="1400" b="1" dirty="0" smtClean="0"/>
              <a:t> (es: soppressione dell’Azienda di Stato per i Servizi Telefonici e attribuzione a IRITEL-Telecom Italia delle relative attività) con successiva privatizzazione.</a:t>
            </a:r>
            <a:endParaRPr lang="it-IT" sz="1400" dirty="0" smtClean="0"/>
          </a:p>
          <a:p>
            <a:pPr marL="0" lvl="0" indent="0">
              <a:buNone/>
            </a:pPr>
            <a:r>
              <a:rPr lang="it-IT" sz="1400" b="1" dirty="0" smtClean="0"/>
              <a:t>2) Mediante trasformazione di </a:t>
            </a:r>
            <a:r>
              <a:rPr lang="it-IT" sz="1400" b="1" dirty="0"/>
              <a:t>imprese </a:t>
            </a:r>
            <a:r>
              <a:rPr lang="it-IT" sz="1400" b="1" dirty="0" smtClean="0"/>
              <a:t>pubbliche-ente </a:t>
            </a:r>
            <a:r>
              <a:rPr lang="it-IT" sz="1400" b="1" dirty="0" smtClean="0"/>
              <a:t>in </a:t>
            </a:r>
            <a:r>
              <a:rPr lang="it-IT" sz="1400" b="1" dirty="0" err="1" smtClean="0"/>
              <a:t>SpA</a:t>
            </a:r>
            <a:r>
              <a:rPr lang="it-IT" sz="1400" b="1" dirty="0" smtClean="0"/>
              <a:t>: </a:t>
            </a:r>
            <a:r>
              <a:rPr lang="it-IT" sz="1400" b="1" dirty="0" smtClean="0"/>
              <a:t>banche </a:t>
            </a:r>
            <a:r>
              <a:rPr lang="it-IT" sz="1400" b="1" dirty="0" smtClean="0"/>
              <a:t>pubbliche (casse di risparmio), BNL</a:t>
            </a:r>
            <a:r>
              <a:rPr lang="it-IT" sz="1400" b="1" dirty="0" smtClean="0"/>
              <a:t>, </a:t>
            </a:r>
            <a:r>
              <a:rPr lang="it-IT" sz="1400" b="1" dirty="0" smtClean="0"/>
              <a:t>IRI</a:t>
            </a:r>
            <a:r>
              <a:rPr lang="it-IT" sz="1400" b="1" dirty="0" smtClean="0"/>
              <a:t>, </a:t>
            </a:r>
            <a:r>
              <a:rPr lang="it-IT" sz="1400" b="1" dirty="0" smtClean="0"/>
              <a:t>ENEL</a:t>
            </a:r>
            <a:r>
              <a:rPr lang="it-IT" sz="1400" b="1" dirty="0" smtClean="0"/>
              <a:t>, </a:t>
            </a:r>
            <a:r>
              <a:rPr lang="it-IT" sz="1400" b="1" dirty="0" smtClean="0"/>
              <a:t>INA, a </a:t>
            </a:r>
            <a:r>
              <a:rPr lang="it-IT" sz="1400" b="1" dirty="0" smtClean="0"/>
              <a:t>partecipazione pubblica necessaria e in taluni casi </a:t>
            </a:r>
            <a:r>
              <a:rPr lang="it-IT" sz="1400" b="1" dirty="0" smtClean="0"/>
              <a:t>interamente </a:t>
            </a:r>
            <a:r>
              <a:rPr lang="it-IT" sz="1400" b="1" dirty="0" smtClean="0"/>
              <a:t>partecipate dal </a:t>
            </a:r>
            <a:r>
              <a:rPr lang="it-IT" sz="1400" b="1" dirty="0" smtClean="0"/>
              <a:t>Tesoro. </a:t>
            </a:r>
            <a:endParaRPr lang="it-IT" sz="1400" dirty="0"/>
          </a:p>
          <a:p>
            <a:pPr marL="0" lvl="0" indent="0">
              <a:buNone/>
            </a:pPr>
            <a:r>
              <a:rPr lang="it-IT" sz="1400" b="1" dirty="0" smtClean="0"/>
              <a:t>3) Mediante duplice trasformazione: da impresa-organo </a:t>
            </a:r>
            <a:r>
              <a:rPr lang="it-IT" sz="1400" b="1" dirty="0"/>
              <a:t>a </a:t>
            </a:r>
            <a:r>
              <a:rPr lang="it-IT" sz="1400" b="1" dirty="0" smtClean="0"/>
              <a:t>impresa-ente a Spa.</a:t>
            </a:r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val="31263307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Come si è privatizzato (1)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b="1" dirty="0" err="1" smtClean="0"/>
              <a:t>D.l</a:t>
            </a:r>
            <a:r>
              <a:rPr lang="it-IT" b="1" dirty="0" err="1" smtClean="0"/>
              <a:t>.</a:t>
            </a:r>
            <a:r>
              <a:rPr lang="it-IT" b="1" dirty="0" smtClean="0"/>
              <a:t> 386/1991 convertito in l. 35/1992: prima norma generale di privatizzazione </a:t>
            </a:r>
            <a:endParaRPr lang="it-IT" b="1" dirty="0" smtClean="0"/>
          </a:p>
          <a:p>
            <a:r>
              <a:rPr lang="it-IT" b="1" dirty="0" err="1" smtClean="0"/>
              <a:t>D.l</a:t>
            </a:r>
            <a:r>
              <a:rPr lang="it-IT" b="1" dirty="0" err="1"/>
              <a:t>.</a:t>
            </a:r>
            <a:r>
              <a:rPr lang="it-IT" b="1" dirty="0"/>
              <a:t> </a:t>
            </a:r>
            <a:r>
              <a:rPr lang="it-IT" b="1" dirty="0" smtClean="0"/>
              <a:t>333/</a:t>
            </a:r>
            <a:r>
              <a:rPr lang="it-IT" b="1" dirty="0"/>
              <a:t>1992 </a:t>
            </a:r>
            <a:r>
              <a:rPr lang="it-IT" b="1" dirty="0" smtClean="0"/>
              <a:t>convertito in l</a:t>
            </a:r>
            <a:r>
              <a:rPr lang="it-IT" b="1" dirty="0"/>
              <a:t>. 359/1992: </a:t>
            </a:r>
            <a:endParaRPr lang="it-IT" dirty="0"/>
          </a:p>
          <a:p>
            <a:pPr marL="0" indent="0">
              <a:buNone/>
            </a:pPr>
            <a:r>
              <a:rPr lang="it-IT" b="1" dirty="0"/>
              <a:t>1) </a:t>
            </a:r>
            <a:r>
              <a:rPr lang="it-IT" b="1" dirty="0" smtClean="0"/>
              <a:t>Privatizza un primo gruppo di enti: IRI </a:t>
            </a:r>
            <a:r>
              <a:rPr lang="it-IT" b="1" dirty="0"/>
              <a:t>ENI INA ENEL diventano </a:t>
            </a:r>
            <a:r>
              <a:rPr lang="it-IT" b="1" dirty="0" err="1" smtClean="0"/>
              <a:t>SpA</a:t>
            </a:r>
            <a:r>
              <a:rPr lang="it-IT" b="1" dirty="0" smtClean="0"/>
              <a:t>; si individua il capitale sociale e poi gli azionisti (Ministeri dell’economia e dello sviluppo economico).</a:t>
            </a:r>
            <a:endParaRPr lang="it-IT" dirty="0"/>
          </a:p>
          <a:p>
            <a:pPr marL="0" indent="0">
              <a:buNone/>
            </a:pPr>
            <a:r>
              <a:rPr lang="it-IT" b="1" dirty="0" smtClean="0"/>
              <a:t>2) Venuto meno l’ente, viene meno anche l’attività a questo riservata. Le attività </a:t>
            </a:r>
            <a:r>
              <a:rPr lang="it-IT" b="1" dirty="0"/>
              <a:t>societarie (</a:t>
            </a:r>
            <a:r>
              <a:rPr lang="it-IT" b="1" dirty="0" smtClean="0"/>
              <a:t>ENI, </a:t>
            </a:r>
            <a:r>
              <a:rPr lang="it-IT" b="1" dirty="0"/>
              <a:t>ENEL) </a:t>
            </a:r>
            <a:r>
              <a:rPr lang="it-IT" b="1" dirty="0" smtClean="0"/>
              <a:t>sono trattate come </a:t>
            </a:r>
            <a:r>
              <a:rPr lang="it-IT" b="1" dirty="0" smtClean="0"/>
              <a:t>concessioni legali.</a:t>
            </a:r>
            <a:endParaRPr lang="it-IT" dirty="0"/>
          </a:p>
          <a:p>
            <a:pPr marL="0" indent="0">
              <a:buNone/>
            </a:pPr>
            <a:r>
              <a:rPr lang="it-IT" b="1" dirty="0" smtClean="0"/>
              <a:t>3) Ciò, però, </a:t>
            </a:r>
            <a:r>
              <a:rPr lang="it-IT" b="1" dirty="0" smtClean="0"/>
              <a:t>elimina qualsiasi forma di concorrenza per il mercato.</a:t>
            </a:r>
            <a:r>
              <a:rPr lang="it-IT" dirty="0" smtClean="0">
                <a:effectLst/>
              </a:rPr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627918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Come si è privatizzato (2)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L. n. 359/1992:</a:t>
            </a:r>
          </a:p>
          <a:p>
            <a:pPr marL="514350" indent="-514350">
              <a:buAutoNum type="arabicParenR"/>
            </a:pPr>
            <a:r>
              <a:rPr lang="it-IT" dirty="0" smtClean="0"/>
              <a:t>trasformazione in </a:t>
            </a:r>
            <a:r>
              <a:rPr lang="it-IT" dirty="0" err="1" smtClean="0"/>
              <a:t>SpA</a:t>
            </a:r>
            <a:r>
              <a:rPr lang="it-IT" dirty="0" smtClean="0"/>
              <a:t> di altri enti pubblici economici con delibera del Comitato Interministeriale per la Programmazione Economica (CIPE). </a:t>
            </a:r>
          </a:p>
          <a:p>
            <a:pPr marL="514350" indent="-514350">
              <a:buAutoNum type="arabicParenR"/>
            </a:pPr>
            <a:r>
              <a:rPr lang="it-IT" dirty="0" smtClean="0"/>
              <a:t>La delibera produce gli stessi effetti della legge (opera la trasformazione, individua il capitale sociale, gli azionisti, ecc.).</a:t>
            </a:r>
          </a:p>
          <a:p>
            <a:pPr marL="514350" indent="-514350">
              <a:buAutoNum type="arabicParenR"/>
            </a:pPr>
            <a:r>
              <a:rPr lang="it-IT" dirty="0"/>
              <a:t> </a:t>
            </a:r>
            <a:r>
              <a:rPr lang="it-IT" dirty="0" smtClean="0"/>
              <a:t>è una privatizzazione finalizzata a ridurre il debito pubblico.</a:t>
            </a:r>
          </a:p>
          <a:p>
            <a:pPr marL="514350" indent="-514350">
              <a:buAutoNum type="arabicParenR"/>
            </a:pPr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620013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Come si è privatizzato (3)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 err="1" smtClean="0"/>
              <a:t>D.l.</a:t>
            </a:r>
            <a:r>
              <a:rPr lang="it-IT" dirty="0" smtClean="0"/>
              <a:t> n. 332/1994 convertito in l. n. 474/1994:</a:t>
            </a:r>
          </a:p>
          <a:p>
            <a:pPr marL="514350" indent="-514350">
              <a:buAutoNum type="arabicParenR"/>
            </a:pPr>
            <a:r>
              <a:rPr lang="it-IT" dirty="0" smtClean="0"/>
              <a:t>Le </a:t>
            </a:r>
            <a:r>
              <a:rPr lang="it-IT" dirty="0" err="1" smtClean="0"/>
              <a:t>SpA</a:t>
            </a:r>
            <a:r>
              <a:rPr lang="it-IT" dirty="0" smtClean="0"/>
              <a:t>, delle quali debbono essere messe in circolazione le azioni, non sono più assoggettate alla disciplina in materia di contabilità pubblica; </a:t>
            </a:r>
          </a:p>
          <a:p>
            <a:pPr marL="514350" indent="-514350">
              <a:buAutoNum type="arabicParenR"/>
            </a:pPr>
            <a:r>
              <a:rPr lang="it-IT" dirty="0" smtClean="0"/>
              <a:t>Alienazione delle azioni in modo trasparente e non discriminatorio, favorendo sia privati, sia investitori istituzionali; </a:t>
            </a:r>
          </a:p>
          <a:p>
            <a:pPr marL="514350" indent="-514350">
              <a:buAutoNum type="arabicParenR"/>
            </a:pPr>
            <a:r>
              <a:rPr lang="it-IT" dirty="0" smtClean="0"/>
              <a:t>Costruzione del nucleo stabile di azionisti di </a:t>
            </a:r>
            <a:r>
              <a:rPr lang="it-IT" dirty="0" smtClean="0"/>
              <a:t>riferimento con atto del Governo </a:t>
            </a:r>
            <a:r>
              <a:rPr lang="it-IT" dirty="0" smtClean="0"/>
              <a:t>(accordo per conservare le azioni, divieto di cessione dell’azienda, ecc.)</a:t>
            </a:r>
          </a:p>
          <a:p>
            <a:pPr marL="514350" indent="-514350">
              <a:buAutoNum type="arabicParenR"/>
            </a:pPr>
            <a:r>
              <a:rPr lang="it-IT" dirty="0" smtClean="0"/>
              <a:t>Nel caso dei servizi pubblici, la cessione delle azioni è condizionata alla creazione delle società di regolazione delle tariffe e della qualità dei servizi. Detto altrimenti: </a:t>
            </a:r>
            <a:r>
              <a:rPr lang="it-IT" b="1" dirty="0" smtClean="0"/>
              <a:t>senza costituzione della Autorità amministrativa indipendente, non si dismettono le partecipazioni azionarie</a:t>
            </a:r>
            <a:r>
              <a:rPr lang="it-IT" dirty="0" smtClean="0"/>
              <a:t> (Autorità per l’energia elettrica e il gas, per le garanzie nelle comunicazioni, ecc.).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24330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Limiti alla autonomia privata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lvl="0" indent="0">
              <a:buNone/>
            </a:pPr>
            <a:r>
              <a:rPr lang="it-IT" b="1" dirty="0" smtClean="0"/>
              <a:t>1) poteri speciali a ministero delle finanze </a:t>
            </a:r>
            <a:r>
              <a:rPr lang="it-IT" dirty="0" smtClean="0"/>
              <a:t>(</a:t>
            </a:r>
            <a:r>
              <a:rPr lang="it-IT" i="1" dirty="0" err="1" smtClean="0"/>
              <a:t>golden</a:t>
            </a:r>
            <a:r>
              <a:rPr lang="it-IT" dirty="0" smtClean="0"/>
              <a:t> </a:t>
            </a:r>
            <a:r>
              <a:rPr lang="it-IT" i="1" dirty="0" smtClean="0"/>
              <a:t>share</a:t>
            </a:r>
            <a:r>
              <a:rPr lang="it-IT" dirty="0" smtClean="0"/>
              <a:t>) </a:t>
            </a:r>
            <a:r>
              <a:rPr lang="it-IT" dirty="0"/>
              <a:t>stabiliti negli statuti </a:t>
            </a:r>
            <a:r>
              <a:rPr lang="it-IT" b="1" dirty="0"/>
              <a:t>prima della perdita del </a:t>
            </a:r>
            <a:r>
              <a:rPr lang="it-IT" b="1" dirty="0" smtClean="0"/>
              <a:t>controllo</a:t>
            </a:r>
            <a:r>
              <a:rPr lang="it-IT" dirty="0" smtClean="0"/>
              <a:t>: opposizione ad assunzione </a:t>
            </a:r>
            <a:r>
              <a:rPr lang="it-IT" dirty="0"/>
              <a:t>di </a:t>
            </a:r>
            <a:r>
              <a:rPr lang="it-IT" dirty="0" smtClean="0"/>
              <a:t>partecipazioni </a:t>
            </a:r>
            <a:r>
              <a:rPr lang="it-IT" dirty="0"/>
              <a:t>superiori a 1/20 </a:t>
            </a:r>
            <a:r>
              <a:rPr lang="it-IT" dirty="0" smtClean="0"/>
              <a:t>capitale sociale, </a:t>
            </a:r>
            <a:r>
              <a:rPr lang="it-IT" dirty="0"/>
              <a:t>ad accordi che </a:t>
            </a:r>
            <a:r>
              <a:rPr lang="it-IT" dirty="0" smtClean="0"/>
              <a:t>coinvolgano almeno 1</a:t>
            </a:r>
            <a:r>
              <a:rPr lang="it-IT" dirty="0"/>
              <a:t>/20 </a:t>
            </a:r>
            <a:r>
              <a:rPr lang="it-IT" dirty="0" smtClean="0"/>
              <a:t>cap. </a:t>
            </a:r>
            <a:r>
              <a:rPr lang="it-IT" dirty="0" err="1" smtClean="0"/>
              <a:t>soc</a:t>
            </a:r>
            <a:r>
              <a:rPr lang="it-IT" dirty="0" smtClean="0"/>
              <a:t>.; </a:t>
            </a:r>
            <a:r>
              <a:rPr lang="it-IT" dirty="0"/>
              <a:t>veto alle delibere di scioglimento, </a:t>
            </a:r>
            <a:r>
              <a:rPr lang="it-IT" dirty="0" smtClean="0"/>
              <a:t>trasferimento, </a:t>
            </a:r>
            <a:r>
              <a:rPr lang="it-IT" dirty="0"/>
              <a:t>fusione, </a:t>
            </a:r>
            <a:r>
              <a:rPr lang="it-IT" dirty="0" smtClean="0"/>
              <a:t>scissione; </a:t>
            </a:r>
            <a:r>
              <a:rPr lang="it-IT" dirty="0"/>
              <a:t>nomina di un amministratore </a:t>
            </a:r>
            <a:r>
              <a:rPr lang="it-IT" dirty="0" smtClean="0"/>
              <a:t>senza </a:t>
            </a:r>
            <a:r>
              <a:rPr lang="it-IT" dirty="0"/>
              <a:t>diritto di </a:t>
            </a:r>
            <a:r>
              <a:rPr lang="it-IT" dirty="0" smtClean="0"/>
              <a:t>voto (c.d. amministrazione senza società).</a:t>
            </a:r>
            <a:r>
              <a:rPr lang="it-IT" b="1" dirty="0" smtClean="0"/>
              <a:t> Censurata da Corte di Giustizia dell’UE nel 2009 (causa C-326/07) perché crea incertezza negli investitori, viola libertà di investimento e di circolazione dei capitali ed è sproporzionata rispetto ai fini; modificata </a:t>
            </a:r>
            <a:r>
              <a:rPr lang="it-IT" b="1" dirty="0" smtClean="0"/>
              <a:t>e circoscritta nel </a:t>
            </a:r>
            <a:r>
              <a:rPr lang="it-IT" b="1" dirty="0" smtClean="0"/>
              <a:t>2012 per </a:t>
            </a:r>
            <a:r>
              <a:rPr lang="it-IT" b="1" dirty="0" smtClean="0"/>
              <a:t>la sola </a:t>
            </a:r>
            <a:r>
              <a:rPr lang="it-IT" b="1" dirty="0" smtClean="0"/>
              <a:t>salvaguardia della sicurezza </a:t>
            </a:r>
            <a:r>
              <a:rPr lang="it-IT" b="1" dirty="0" smtClean="0"/>
              <a:t>nazionale delle </a:t>
            </a:r>
            <a:r>
              <a:rPr lang="it-IT" b="1" dirty="0" smtClean="0"/>
              <a:t>reti e degli impianti (energia </a:t>
            </a:r>
            <a:r>
              <a:rPr lang="it-IT" b="1" dirty="0" smtClean="0"/>
              <a:t>trasporti</a:t>
            </a:r>
            <a:r>
              <a:rPr lang="it-IT" b="1" dirty="0" smtClean="0"/>
              <a:t>, comunicazioni)</a:t>
            </a:r>
            <a:endParaRPr lang="it-IT" dirty="0"/>
          </a:p>
          <a:p>
            <a:pPr marL="0" lvl="0" indent="0">
              <a:buNone/>
            </a:pPr>
            <a:r>
              <a:rPr lang="it-IT" b="1" dirty="0" smtClean="0"/>
              <a:t>2) </a:t>
            </a:r>
            <a:r>
              <a:rPr lang="it-IT" b="1" i="1" dirty="0" err="1" smtClean="0"/>
              <a:t>Poison</a:t>
            </a:r>
            <a:r>
              <a:rPr lang="it-IT" b="1" i="1" dirty="0" smtClean="0"/>
              <a:t> </a:t>
            </a:r>
            <a:r>
              <a:rPr lang="it-IT" b="1" i="1" dirty="0" err="1"/>
              <a:t>bill</a:t>
            </a:r>
            <a:r>
              <a:rPr lang="it-IT" b="1" dirty="0"/>
              <a:t>: </a:t>
            </a:r>
            <a:r>
              <a:rPr lang="it-IT" b="1" dirty="0" smtClean="0"/>
              <a:t>consente </a:t>
            </a:r>
            <a:r>
              <a:rPr lang="it-IT" b="1" dirty="0" smtClean="0"/>
              <a:t>l’emissione </a:t>
            </a:r>
            <a:r>
              <a:rPr lang="it-IT" b="1" dirty="0" smtClean="0"/>
              <a:t>di strumenti </a:t>
            </a:r>
            <a:r>
              <a:rPr lang="it-IT" b="1" dirty="0" smtClean="0"/>
              <a:t>finanziari </a:t>
            </a:r>
            <a:r>
              <a:rPr lang="it-IT" b="1" dirty="0" smtClean="0"/>
              <a:t>e di azioni </a:t>
            </a:r>
            <a:r>
              <a:rPr lang="it-IT" b="1" dirty="0" smtClean="0"/>
              <a:t>a dividendo ridotto. Ma dà la possibilità di deliberare aumenti di capitale “riservati” allo Stato, che acquisisce o conserva una posizione </a:t>
            </a:r>
            <a:r>
              <a:rPr lang="it-IT" b="1" dirty="0" smtClean="0"/>
              <a:t>di maggioranza </a:t>
            </a:r>
            <a:r>
              <a:rPr lang="it-IT" b="1" dirty="0" smtClean="0"/>
              <a:t>e impedisce </a:t>
            </a:r>
            <a:r>
              <a:rPr lang="it-IT" b="1" dirty="0"/>
              <a:t>scalate </a:t>
            </a:r>
            <a:r>
              <a:rPr lang="it-IT" b="1" dirty="0" smtClean="0"/>
              <a:t>ostili</a:t>
            </a:r>
            <a:r>
              <a:rPr lang="it-IT" b="1" dirty="0" smtClean="0"/>
              <a:t>. Presente in Francia, Italia, Spagna e Olanda ma contrasta il diritto europeo e la libera circolazion</a:t>
            </a:r>
            <a:r>
              <a:rPr lang="it-IT" b="1" dirty="0" smtClean="0"/>
              <a:t>e dei capitali.</a:t>
            </a:r>
            <a:endParaRPr lang="it-IT" dirty="0" smtClean="0"/>
          </a:p>
          <a:p>
            <a:pPr marL="0" lvl="0" indent="0">
              <a:buNone/>
            </a:pPr>
            <a:r>
              <a:rPr lang="it-IT" b="1" dirty="0" smtClean="0"/>
              <a:t>3) Limite massimo al possesso </a:t>
            </a:r>
            <a:r>
              <a:rPr lang="it-IT" b="1" dirty="0"/>
              <a:t>azionario </a:t>
            </a:r>
            <a:r>
              <a:rPr lang="it-IT" b="1" dirty="0" smtClean="0"/>
              <a:t>(5%).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525689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Una valutazione 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 smtClean="0"/>
              <a:t>Rimangono sotto il controllo dello Stato: ENEL, Poste Italiane, ENI, FFSS, </a:t>
            </a:r>
            <a:r>
              <a:rPr lang="it-IT" dirty="0" err="1" smtClean="0"/>
              <a:t>Ist</a:t>
            </a:r>
            <a:r>
              <a:rPr lang="it-IT" dirty="0" smtClean="0"/>
              <a:t>. Poligrafico e Zecca dello Stato, ENAV, Rai Holding, Finmeccanica, </a:t>
            </a:r>
            <a:r>
              <a:rPr lang="it-IT" dirty="0" err="1" smtClean="0"/>
              <a:t>Fintecna</a:t>
            </a:r>
            <a:r>
              <a:rPr lang="it-IT" dirty="0"/>
              <a:t> </a:t>
            </a:r>
            <a:r>
              <a:rPr lang="it-IT" dirty="0" smtClean="0"/>
              <a:t>…</a:t>
            </a:r>
          </a:p>
          <a:p>
            <a:r>
              <a:rPr lang="it-IT" dirty="0" smtClean="0"/>
              <a:t>ENEL: dal 1999 dismissione a tre </a:t>
            </a:r>
            <a:r>
              <a:rPr lang="it-IT" dirty="0" err="1" smtClean="0"/>
              <a:t>Genco</a:t>
            </a:r>
            <a:r>
              <a:rPr lang="it-IT" dirty="0" smtClean="0"/>
              <a:t> (</a:t>
            </a:r>
            <a:r>
              <a:rPr lang="it-IT" dirty="0" err="1" smtClean="0"/>
              <a:t>Eurogen</a:t>
            </a:r>
            <a:r>
              <a:rPr lang="it-IT" dirty="0" smtClean="0"/>
              <a:t>, </a:t>
            </a:r>
            <a:r>
              <a:rPr lang="it-IT" dirty="0" err="1" smtClean="0"/>
              <a:t>Elettrogen</a:t>
            </a:r>
            <a:r>
              <a:rPr lang="it-IT" dirty="0" smtClean="0"/>
              <a:t>, </a:t>
            </a:r>
            <a:r>
              <a:rPr lang="it-IT" dirty="0" err="1" smtClean="0"/>
              <a:t>Interpower</a:t>
            </a:r>
            <a:r>
              <a:rPr lang="it-IT" dirty="0" smtClean="0"/>
              <a:t>) cedute mediante trattativa diretta, con esclusione di soggetti partecipati dallo Stato per almeno il 30%.</a:t>
            </a:r>
          </a:p>
          <a:p>
            <a:r>
              <a:rPr lang="it-IT" dirty="0" smtClean="0"/>
              <a:t>Alitalia: procedura specifica con </a:t>
            </a:r>
            <a:r>
              <a:rPr lang="it-IT" dirty="0" err="1" smtClean="0"/>
              <a:t>d.l.</a:t>
            </a:r>
            <a:r>
              <a:rPr lang="it-IT" dirty="0" smtClean="0"/>
              <a:t> 80/2088 </a:t>
            </a:r>
            <a:r>
              <a:rPr lang="it-IT" dirty="0" err="1" smtClean="0"/>
              <a:t>conv</a:t>
            </a:r>
            <a:r>
              <a:rPr lang="it-IT" dirty="0" smtClean="0"/>
              <a:t>. In l. 111/2008. Individuazione di soggetti qualificati, trattativa privata, deroga alla normativa sulle concentrazioni, monopolio di concentrazione per almeno 3 anni, creazione di due società (</a:t>
            </a:r>
            <a:r>
              <a:rPr lang="it-IT" dirty="0" err="1" smtClean="0"/>
              <a:t>bad</a:t>
            </a:r>
            <a:r>
              <a:rPr lang="it-IT" dirty="0" smtClean="0"/>
              <a:t> company e </a:t>
            </a:r>
            <a:r>
              <a:rPr lang="it-IT" dirty="0" err="1" smtClean="0"/>
              <a:t>good</a:t>
            </a:r>
            <a:r>
              <a:rPr lang="it-IT" dirty="0" smtClean="0"/>
              <a:t> company).</a:t>
            </a:r>
          </a:p>
          <a:p>
            <a:r>
              <a:rPr lang="it-IT" dirty="0" smtClean="0"/>
              <a:t>Rotte marittime: Tirrenia. </a:t>
            </a:r>
            <a:r>
              <a:rPr lang="it-IT" dirty="0" err="1" smtClean="0"/>
              <a:t>Caremar</a:t>
            </a:r>
            <a:r>
              <a:rPr lang="it-IT" dirty="0" smtClean="0"/>
              <a:t>, </a:t>
            </a:r>
            <a:r>
              <a:rPr lang="it-IT" dirty="0" err="1" smtClean="0"/>
              <a:t>Saremar</a:t>
            </a:r>
            <a:r>
              <a:rPr lang="it-IT" dirty="0" smtClean="0"/>
              <a:t>, </a:t>
            </a:r>
            <a:r>
              <a:rPr lang="it-IT" dirty="0" err="1" smtClean="0"/>
              <a:t>Toremar</a:t>
            </a:r>
            <a:r>
              <a:rPr lang="it-IT" dirty="0" smtClean="0"/>
              <a:t>. Cessione a titolo gratuito alle regioni di azioni di Tirrenia in </a:t>
            </a:r>
            <a:r>
              <a:rPr lang="it-IT" dirty="0" err="1" smtClean="0"/>
              <a:t>Caremar</a:t>
            </a:r>
            <a:r>
              <a:rPr lang="it-IT" dirty="0" smtClean="0"/>
              <a:t>, </a:t>
            </a:r>
            <a:r>
              <a:rPr lang="it-IT" dirty="0" err="1" smtClean="0"/>
              <a:t>Saremar</a:t>
            </a:r>
            <a:r>
              <a:rPr lang="it-IT" dirty="0" smtClean="0"/>
              <a:t>, </a:t>
            </a:r>
            <a:r>
              <a:rPr lang="it-IT" dirty="0" err="1" smtClean="0"/>
              <a:t>Toremar</a:t>
            </a:r>
            <a:r>
              <a:rPr lang="it-IT" dirty="0" smtClean="0"/>
              <a:t>.</a:t>
            </a:r>
          </a:p>
          <a:p>
            <a:r>
              <a:rPr lang="it-IT" dirty="0" smtClean="0"/>
              <a:t>Attribuzione a un unico organismo delle responsabilità (</a:t>
            </a:r>
            <a:r>
              <a:rPr lang="it-IT" dirty="0" err="1" smtClean="0"/>
              <a:t>Dip</a:t>
            </a:r>
            <a:r>
              <a:rPr lang="it-IT" dirty="0" smtClean="0"/>
              <a:t>. Tesoro)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91660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Il pubblico potere e le decisioni in ambito economico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b="1" dirty="0"/>
              <a:t>Le scelte di fondo (economia di mercato, mista, pianificata, ecc.) </a:t>
            </a:r>
            <a:r>
              <a:rPr lang="it-IT" dirty="0"/>
              <a:t>attengono alla forma di Stato e quindi al diritto costituzionale comparato.</a:t>
            </a:r>
            <a:endParaRPr lang="it-IT" b="1" dirty="0"/>
          </a:p>
          <a:p>
            <a:r>
              <a:rPr lang="it-IT" b="1" dirty="0"/>
              <a:t>Le decisioni allocative rappresentano la cerniera tra diritto costituzionale e amministrativo</a:t>
            </a:r>
            <a:r>
              <a:rPr lang="it-IT" dirty="0"/>
              <a:t>. Si tratta delle decisioni pubbliche circa la destinazione da dare alle risorse pubbliche in ambito economico da parte del potere pubblico. Si decide cosa produrre, a che conduzioni offrire i prodotti, ecc. Attengono al </a:t>
            </a:r>
            <a:r>
              <a:rPr lang="it-IT" b="1" dirty="0"/>
              <a:t>diritto costituzionale comparato</a:t>
            </a:r>
            <a:r>
              <a:rPr lang="it-IT" dirty="0"/>
              <a:t> perché realizzano le “scelte di fondo” (finalità dell’ordinamento costituzionale e sono assunte dai pubblici poteri). Sono, invece, </a:t>
            </a:r>
            <a:r>
              <a:rPr lang="it-IT" b="1" dirty="0"/>
              <a:t>decisioni amministrative</a:t>
            </a:r>
            <a:r>
              <a:rPr lang="it-IT" dirty="0"/>
              <a:t>, nella misura in cui esse già hanno individuato quali interessi della collettività curare, realizzare.</a:t>
            </a:r>
          </a:p>
          <a:p>
            <a:r>
              <a:rPr lang="it-IT" b="1" dirty="0"/>
              <a:t>Le decisioni gestionali sono amministrative</a:t>
            </a:r>
            <a:r>
              <a:rPr lang="it-IT" dirty="0"/>
              <a:t>: guardano a come utilizzare le risorse impiegate in modo efficiente.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103550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400" dirty="0" smtClean="0"/>
              <a:t>Che dire del </a:t>
            </a:r>
            <a:r>
              <a:rPr lang="it-IT" sz="3400" dirty="0" err="1" smtClean="0"/>
              <a:t>d.l.</a:t>
            </a:r>
            <a:r>
              <a:rPr lang="it-IT" sz="3400" dirty="0" smtClean="0"/>
              <a:t> 386/1991 convertito in l. 35/1992?</a:t>
            </a:r>
            <a:endParaRPr lang="it-IT" sz="3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 smtClean="0"/>
              <a:t>La legge (in parte abrogata dal </a:t>
            </a:r>
            <a:r>
              <a:rPr lang="it-IT" dirty="0" err="1" smtClean="0"/>
              <a:t>d.l.</a:t>
            </a:r>
            <a:r>
              <a:rPr lang="it-IT" dirty="0" smtClean="0"/>
              <a:t> 333/1992 convertito in l. 392/1992), è rimasta per lo più inattuata</a:t>
            </a:r>
            <a:r>
              <a:rPr lang="it-IT" dirty="0" smtClean="0"/>
              <a:t>.</a:t>
            </a:r>
          </a:p>
          <a:p>
            <a:r>
              <a:rPr lang="it-IT" dirty="0" smtClean="0"/>
              <a:t>Essa prevedeva, tuttavia, principi molto rilevanti: 1) la forma societaria era la premessa per l’ingresso di azionisti privati; 2) l’operare della “dismissione”, vale a dire la cessione di azioni fa perdere allo Stato il controllo della società e il potere di indirizzarne l’attività. Serviva il concorso delle Camere.</a:t>
            </a:r>
            <a:endParaRPr lang="it-IT" dirty="0" smtClean="0"/>
          </a:p>
          <a:p>
            <a:r>
              <a:rPr lang="it-IT" dirty="0" smtClean="0"/>
              <a:t>Riguardava le aziende autonome statali: solo l’Amministrazione autonoma dei monopoli di Stato è stata interessata dalla privatizzazione ivi disciplinata.</a:t>
            </a:r>
          </a:p>
          <a:p>
            <a:r>
              <a:rPr lang="it-IT" dirty="0" smtClean="0"/>
              <a:t>Le altre trasformazioni e privatizzazioni sono avvenute sulla base di appositi provvedimenti (FFSS, Poste e </a:t>
            </a:r>
            <a:r>
              <a:rPr lang="it-IT" dirty="0" err="1" smtClean="0"/>
              <a:t>tlc</a:t>
            </a:r>
            <a:r>
              <a:rPr lang="it-IT" dirty="0" smtClean="0"/>
              <a:t>, ASST, ENAV, ANAS, Cassa depositi e prestiti).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13402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Concessionario di pubblico servizio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 smtClean="0"/>
              <a:t>Presuppone che il </a:t>
            </a:r>
            <a:r>
              <a:rPr lang="it-IT" b="1" dirty="0" smtClean="0"/>
              <a:t>concedente</a:t>
            </a:r>
            <a:r>
              <a:rPr lang="it-IT" dirty="0" smtClean="0"/>
              <a:t> (pubblico potere) affidi l’attività economica a un soggetto terzo (</a:t>
            </a:r>
            <a:r>
              <a:rPr lang="it-IT" b="1" dirty="0" smtClean="0"/>
              <a:t>concessionario</a:t>
            </a:r>
            <a:r>
              <a:rPr lang="it-IT" dirty="0" smtClean="0"/>
              <a:t>).</a:t>
            </a:r>
          </a:p>
          <a:p>
            <a:r>
              <a:rPr lang="it-IT" dirty="0" smtClean="0"/>
              <a:t>Il concessionario assume l’obbligo di gestire l’attività, e viene remunerato attraverso le tariffe pagate dagli utenti. Il concedente ha poteri di indirizzo e di vigilanza rispetto al concessionario.</a:t>
            </a:r>
          </a:p>
          <a:p>
            <a:r>
              <a:rPr lang="it-IT" dirty="0" smtClean="0"/>
              <a:t>Il rapporto si basa su due atti: un provvedimento amministrativo che dispone la concessione del servizio e la attribuzione di poteri pubblicistici; un contratto che regola i rapporti tra i due soggetti e la sostanza economica. La mancata corrispondenza della attività del concessionario alle finalità di interesse pubblico può portare alla revoca della </a:t>
            </a:r>
            <a:r>
              <a:rPr lang="it-IT" dirty="0" smtClean="0"/>
              <a:t>concessione con </a:t>
            </a:r>
            <a:r>
              <a:rPr lang="it-IT" dirty="0" smtClean="0"/>
              <a:t>caducazione del contratto; </a:t>
            </a:r>
            <a:r>
              <a:rPr lang="it-IT" dirty="0" smtClean="0"/>
              <a:t>ma al concessionario è dovuto un indennizzo.   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049484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Individuazione del concessionario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Per legge; </a:t>
            </a:r>
          </a:p>
          <a:p>
            <a:r>
              <a:rPr lang="it-IT" dirty="0" smtClean="0"/>
              <a:t>Sulla base di una valutazione individuale; </a:t>
            </a:r>
          </a:p>
          <a:p>
            <a:r>
              <a:rPr lang="it-IT" dirty="0" smtClean="0"/>
              <a:t>Non è prevista la messa in concorrenza dei potenziali aspiranti. Ciò nonostante, il diritto dell’UE prevede sia richiesto un minimo di competizione: non discriminazione, parità di trattamento, adeguate forme di pubblicità, garanzia dell’imparzialità delle procedure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791943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Affidamento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smtClean="0"/>
              <a:t>Richiesto per servizi pubblici locali di rilevanza economica; </a:t>
            </a:r>
          </a:p>
          <a:p>
            <a:r>
              <a:rPr lang="it-IT" dirty="0" smtClean="0"/>
              <a:t>Due atti: 1) provvedimento di affidamento; 2) contratto di servizio.</a:t>
            </a:r>
          </a:p>
          <a:p>
            <a:r>
              <a:rPr lang="it-IT" dirty="0" smtClean="0"/>
              <a:t>Soggetti: imprese </a:t>
            </a:r>
            <a:r>
              <a:rPr lang="it-IT" b="1" dirty="0" smtClean="0"/>
              <a:t>pubbliche</a:t>
            </a:r>
            <a:r>
              <a:rPr lang="it-IT" dirty="0" smtClean="0"/>
              <a:t> (aziende e società a totale partecipazione pubblica: </a:t>
            </a:r>
            <a:r>
              <a:rPr lang="it-IT" i="1" dirty="0" smtClean="0"/>
              <a:t>in </a:t>
            </a:r>
            <a:r>
              <a:rPr lang="it-IT" i="1" dirty="0" err="1" smtClean="0"/>
              <a:t>house</a:t>
            </a:r>
            <a:r>
              <a:rPr lang="it-IT" i="1" dirty="0" smtClean="0"/>
              <a:t> </a:t>
            </a:r>
            <a:r>
              <a:rPr lang="it-IT" i="1" dirty="0" err="1" smtClean="0"/>
              <a:t>providing</a:t>
            </a:r>
            <a:r>
              <a:rPr lang="it-IT" dirty="0" smtClean="0"/>
              <a:t>), società </a:t>
            </a:r>
            <a:r>
              <a:rPr lang="it-IT" b="1" dirty="0" smtClean="0"/>
              <a:t>private</a:t>
            </a:r>
            <a:r>
              <a:rPr lang="it-IT" dirty="0" smtClean="0"/>
              <a:t> e società </a:t>
            </a:r>
            <a:r>
              <a:rPr lang="it-IT" b="1" dirty="0" smtClean="0"/>
              <a:t>miste</a:t>
            </a:r>
            <a:r>
              <a:rPr lang="it-IT" dirty="0" smtClean="0"/>
              <a:t> (alleviano l’onere dell’ente; apportano capacità tecniche; evitano il rapporto </a:t>
            </a:r>
            <a:r>
              <a:rPr lang="it-IT" smtClean="0"/>
              <a:t>di agenzia) </a:t>
            </a:r>
            <a:r>
              <a:rPr lang="it-IT" dirty="0" smtClean="0"/>
              <a:t>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64696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Pubblici poteri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Sono </a:t>
            </a:r>
            <a:r>
              <a:rPr lang="it-IT" dirty="0" smtClean="0"/>
              <a:t>enti </a:t>
            </a:r>
            <a:r>
              <a:rPr lang="it-IT" dirty="0" smtClean="0"/>
              <a:t>territoriali </a:t>
            </a:r>
            <a:r>
              <a:rPr lang="it-IT" b="1" dirty="0" smtClean="0"/>
              <a:t>esponenziali</a:t>
            </a:r>
            <a:r>
              <a:rPr lang="it-IT" dirty="0" smtClean="0"/>
              <a:t> delle  comunità di </a:t>
            </a:r>
            <a:r>
              <a:rPr lang="it-IT" dirty="0" smtClean="0"/>
              <a:t>riferimento, vale a dire espressivi di collettività individuate su base territoriale</a:t>
            </a:r>
            <a:endParaRPr lang="it-IT" dirty="0" smtClean="0"/>
          </a:p>
          <a:p>
            <a:r>
              <a:rPr lang="it-IT" dirty="0" smtClean="0"/>
              <a:t>Di queste comunità curano gli interessi, anche di quelli giustificano interventi in ambito economico;   </a:t>
            </a:r>
          </a:p>
          <a:p>
            <a:r>
              <a:rPr lang="it-IT" dirty="0" smtClean="0"/>
              <a:t>È il carattere </a:t>
            </a:r>
            <a:r>
              <a:rPr lang="it-IT" b="1" dirty="0" smtClean="0"/>
              <a:t>rappresentativo, la legittimazio</a:t>
            </a:r>
            <a:r>
              <a:rPr lang="it-IT" b="1" dirty="0" smtClean="0"/>
              <a:t>ne democratica</a:t>
            </a:r>
            <a:r>
              <a:rPr lang="it-IT" dirty="0" smtClean="0"/>
              <a:t> </a:t>
            </a:r>
            <a:r>
              <a:rPr lang="it-IT" dirty="0" smtClean="0"/>
              <a:t>di questi enti </a:t>
            </a:r>
            <a:r>
              <a:rPr lang="it-IT" dirty="0" smtClean="0"/>
              <a:t>che li </a:t>
            </a:r>
            <a:r>
              <a:rPr lang="it-IT" dirty="0" smtClean="0"/>
              <a:t>rende interpreti, che</a:t>
            </a:r>
            <a:r>
              <a:rPr lang="it-IT" dirty="0" smtClean="0"/>
              <a:t> ne giustifica </a:t>
            </a:r>
            <a:r>
              <a:rPr lang="it-IT" dirty="0" smtClean="0"/>
              <a:t>le azioni di cura e promozione degli interessi della collettività di riferimento.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463614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Lo Stato-amministratore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 smtClean="0"/>
              <a:t>È il primo e il più rilevante soggetto del diritto pubblico dell’economia. Ma un ruolo non indifferente hanno altresì gli altri enti territoriali (Regioni, Province, Comuni: questi ultimi per i servizi pubblici locali).</a:t>
            </a:r>
            <a:endParaRPr lang="it-IT" dirty="0" smtClean="0"/>
          </a:p>
          <a:p>
            <a:r>
              <a:rPr lang="it-IT" dirty="0" smtClean="0"/>
              <a:t>Ad esso e al suo vertice politico – </a:t>
            </a:r>
            <a:r>
              <a:rPr lang="it-IT" b="1" dirty="0" smtClean="0"/>
              <a:t>Governo e ministri</a:t>
            </a:r>
            <a:r>
              <a:rPr lang="it-IT" dirty="0" smtClean="0"/>
              <a:t> – spettano: 1) le decisioni che concretano le previsioni di legge in materia; 2) la responsabilità dei risultati dell’azione statale in economia (art. 95 Cost.). In buona sostanza, specifica le decisioni allocative e adotta quelle gestionali.</a:t>
            </a:r>
          </a:p>
          <a:p>
            <a:r>
              <a:rPr lang="it-IT" dirty="0" smtClean="0"/>
              <a:t>Dell’attività amministrativa dello Stato è responsabile il </a:t>
            </a:r>
            <a:r>
              <a:rPr lang="it-IT" b="1" dirty="0" smtClean="0"/>
              <a:t>vertice </a:t>
            </a:r>
            <a:r>
              <a:rPr lang="it-IT" b="1" dirty="0" smtClean="0"/>
              <a:t>politico, il Governo.</a:t>
            </a:r>
            <a:r>
              <a:rPr lang="it-IT" dirty="0" smtClean="0"/>
              <a:t> </a:t>
            </a:r>
          </a:p>
          <a:p>
            <a:r>
              <a:rPr lang="it-IT" dirty="0" smtClean="0"/>
              <a:t>A tale principio </a:t>
            </a:r>
            <a:r>
              <a:rPr lang="it-IT" dirty="0" smtClean="0"/>
              <a:t>si </a:t>
            </a:r>
            <a:r>
              <a:rPr lang="it-IT" dirty="0" smtClean="0"/>
              <a:t>affianca tuttavia la </a:t>
            </a:r>
            <a:r>
              <a:rPr lang="it-IT" dirty="0" smtClean="0"/>
              <a:t>previsione della necessaria </a:t>
            </a:r>
            <a:r>
              <a:rPr lang="it-IT" dirty="0" smtClean="0"/>
              <a:t>imparzialità che l’amministrazione deve mantenere nella trattazione degli interessi (art. 97 Cost.).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254381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000" dirty="0" smtClean="0"/>
              <a:t>Responsabilità e imparzialità: come conciliarle?</a:t>
            </a:r>
            <a:endParaRPr lang="it-IT" sz="3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it-IT" dirty="0" smtClean="0"/>
              <a:t>Il problema di </a:t>
            </a:r>
            <a:r>
              <a:rPr lang="it-IT" dirty="0" smtClean="0"/>
              <a:t>pone quando le norme di legge che stabiliscono la competenza dei funzionari (art. 93, c. 3, Cost.), prevedono altresì che i pubblici poteri abbiano un margine di apprezzamento circa la decisione da assumere nel caso concreto: è il </a:t>
            </a:r>
            <a:r>
              <a:rPr lang="it-IT" b="1" dirty="0" smtClean="0"/>
              <a:t>potere discrezionale</a:t>
            </a:r>
            <a:r>
              <a:rPr lang="it-IT" dirty="0" smtClean="0"/>
              <a:t>.</a:t>
            </a:r>
            <a:endParaRPr lang="it-IT" dirty="0" smtClean="0"/>
          </a:p>
          <a:p>
            <a:r>
              <a:rPr lang="it-IT" dirty="0" smtClean="0"/>
              <a:t>La legge, cioè, non ha predeterminato come il pubblico potere deve decidere: assegna la funzione, indica gli scopi, ma lascia un certa libertà nell’apprezzamento degli interessi in gioco. È proprio tale possibilità, tale apprezzamento, </a:t>
            </a:r>
            <a:r>
              <a:rPr lang="it-IT" dirty="0" smtClean="0"/>
              <a:t>che va sottratto alle </a:t>
            </a:r>
            <a:r>
              <a:rPr lang="it-IT" dirty="0" smtClean="0"/>
              <a:t>indebite ingerenze del vertice politico: </a:t>
            </a:r>
            <a:r>
              <a:rPr lang="it-IT" dirty="0" smtClean="0"/>
              <a:t>si separa, </a:t>
            </a:r>
            <a:r>
              <a:rPr lang="it-IT" dirty="0" smtClean="0"/>
              <a:t>cioè, </a:t>
            </a:r>
            <a:r>
              <a:rPr lang="it-IT" b="1" dirty="0" smtClean="0"/>
              <a:t>politica e amministrazione</a:t>
            </a:r>
            <a:r>
              <a:rPr lang="it-IT" b="1" dirty="0" smtClean="0"/>
              <a:t>. </a:t>
            </a:r>
            <a:endParaRPr lang="it-IT" b="1" dirty="0" smtClean="0"/>
          </a:p>
          <a:p>
            <a:r>
              <a:rPr lang="it-IT" b="1" dirty="0" smtClean="0"/>
              <a:t>La separazione </a:t>
            </a:r>
            <a:r>
              <a:rPr lang="it-IT" b="1" dirty="0" smtClean="0"/>
              <a:t>strumento </a:t>
            </a:r>
            <a:r>
              <a:rPr lang="it-IT" b="1" dirty="0" smtClean="0"/>
              <a:t>che </a:t>
            </a:r>
            <a:r>
              <a:rPr lang="it-IT" b="1" dirty="0" smtClean="0"/>
              <a:t>tutela </a:t>
            </a:r>
            <a:r>
              <a:rPr lang="it-IT" b="1" dirty="0" smtClean="0"/>
              <a:t>la collettività a fronte dell’esercizio </a:t>
            </a:r>
            <a:r>
              <a:rPr lang="it-IT" b="1" dirty="0" smtClean="0"/>
              <a:t>dei poteri discrezionali:</a:t>
            </a:r>
            <a:r>
              <a:rPr lang="it-IT" dirty="0" smtClean="0"/>
              <a:t> la legge individua le finalità da raggiungere, ma rimette a chi decide le modalità per esercitare in modo appropriato efficace ed efficiente dette finalità. Nel rispetto della legge, possono darsi più modalità di intervento (es: preferendo un interesse concreto a un altro, scegliendo una modalità di organizzazione della erogazione di un servizio a un’altra); la politica potrebbe tentare di incidere sulla decisione, favorendo una soluzione/soggetto a un altro.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465673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Perché la separazione tra politica e  amministrazione è rilevante?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 smtClean="0"/>
              <a:t>Perché trattiene al vertice politico la decisione di atti generali di </a:t>
            </a:r>
            <a:r>
              <a:rPr lang="it-IT" dirty="0" smtClean="0"/>
              <a:t>indirizzo, le direttive generali dell’azione amministrativa; e, nel contempo, </a:t>
            </a:r>
            <a:r>
              <a:rPr lang="it-IT" dirty="0" smtClean="0"/>
              <a:t>mette al riparo l’attività dei funzionari che curano con provvedimenti singoli affari concreti</a:t>
            </a:r>
            <a:r>
              <a:rPr lang="it-IT" dirty="0" smtClean="0"/>
              <a:t>.</a:t>
            </a:r>
          </a:p>
          <a:p>
            <a:r>
              <a:rPr lang="it-IT" dirty="0" smtClean="0"/>
              <a:t>È principio generale che si applica a ogni amministrazione </a:t>
            </a:r>
            <a:r>
              <a:rPr lang="it-IT" dirty="0" err="1" smtClean="0"/>
              <a:t>publica</a:t>
            </a:r>
            <a:r>
              <a:rPr lang="it-IT" dirty="0" smtClean="0"/>
              <a:t>, di ogni livello (statale, regionale e locale). </a:t>
            </a:r>
            <a:endParaRPr lang="it-IT" dirty="0" smtClean="0"/>
          </a:p>
          <a:p>
            <a:r>
              <a:rPr lang="it-IT" dirty="0" smtClean="0"/>
              <a:t>Perché impedisce che l’interesse di parte entri nell’amministrazione mediante un uso improprio del potere ministeriale;</a:t>
            </a:r>
          </a:p>
          <a:p>
            <a:r>
              <a:rPr lang="it-IT" dirty="0" smtClean="0"/>
              <a:t>Perché consente di separare la decisione politico-allocativa da quella gestionale: serve per evitare che l’interferenza e l’interesse di parte entrino in conflitto con l’autonomia gestionale e l’efficienza economica.  </a:t>
            </a: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92890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400" dirty="0" smtClean="0"/>
              <a:t>Le decisioni di natura “tecnica” </a:t>
            </a:r>
            <a:br>
              <a:rPr lang="it-IT" sz="3400" dirty="0" smtClean="0"/>
            </a:br>
            <a:r>
              <a:rPr lang="it-IT" sz="3400" dirty="0" smtClean="0"/>
              <a:t>e le autorità amministrative indipendenti </a:t>
            </a:r>
            <a:endParaRPr lang="it-IT" sz="3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/>
              <a:t>Il modello del potere discrezionale </a:t>
            </a:r>
            <a:r>
              <a:rPr lang="it-IT" dirty="0" smtClean="0"/>
              <a:t>(che individua l’interesse pubblico del caso concreto) non </a:t>
            </a:r>
            <a:r>
              <a:rPr lang="it-IT" dirty="0" smtClean="0"/>
              <a:t>è adeguato in alcune </a:t>
            </a:r>
            <a:r>
              <a:rPr lang="it-IT" dirty="0" smtClean="0"/>
              <a:t>ipotesi. Si </a:t>
            </a:r>
            <a:r>
              <a:rPr lang="it-IT" dirty="0" smtClean="0"/>
              <a:t>tratta dei casi in cui è necessario assumere delle decisioni </a:t>
            </a:r>
            <a:r>
              <a:rPr lang="it-IT" dirty="0" smtClean="0"/>
              <a:t>relativamente a questioni </a:t>
            </a:r>
            <a:r>
              <a:rPr lang="it-IT" dirty="0" err="1" smtClean="0"/>
              <a:t>cc.dd</a:t>
            </a:r>
            <a:r>
              <a:rPr lang="it-IT" dirty="0" smtClean="0"/>
              <a:t>. tecniche, che implicano cioè il ricorso a </a:t>
            </a:r>
            <a:r>
              <a:rPr lang="it-IT" dirty="0" smtClean="0"/>
              <a:t>specifiche discipline, non sempre empiricamente verificabili (</a:t>
            </a:r>
            <a:r>
              <a:rPr lang="it-IT" b="1" dirty="0" smtClean="0"/>
              <a:t>discrezionalità tecnica</a:t>
            </a:r>
            <a:r>
              <a:rPr lang="it-IT" dirty="0" smtClean="0"/>
              <a:t>). </a:t>
            </a:r>
          </a:p>
          <a:p>
            <a:r>
              <a:rPr lang="it-IT" dirty="0" smtClean="0"/>
              <a:t>Decisioni del genere caratterizzano l’ordinaria attività amministrativa. Ma in alcune ipotesi</a:t>
            </a:r>
            <a:r>
              <a:rPr lang="it-IT" dirty="0" smtClean="0"/>
              <a:t> queste decisioni hanno una rilevanza tale che si preferisce affidarle </a:t>
            </a:r>
            <a:r>
              <a:rPr lang="it-IT" dirty="0" smtClean="0"/>
              <a:t>a specifiche autorità, separate e dalla organizzazione amministrativa e dal vertice politico della stessa: abbiamo così le </a:t>
            </a:r>
            <a:r>
              <a:rPr lang="it-IT" b="1" dirty="0" smtClean="0"/>
              <a:t>autorità amministrative indipendenti</a:t>
            </a:r>
            <a:r>
              <a:rPr lang="it-IT" dirty="0" smtClean="0"/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572964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Le autorità amministrative indipendenti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/>
              <a:t>Sono </a:t>
            </a:r>
            <a:r>
              <a:rPr lang="it-IT" dirty="0" smtClean="0"/>
              <a:t>escluse dal circuito politico e non subiscono le interferenze “di parte” del vertice politico della amministrazione (Governo). </a:t>
            </a:r>
            <a:r>
              <a:rPr lang="it-IT" b="1" dirty="0" smtClean="0"/>
              <a:t>Hanno, quindi, indipendenza istituzionale.</a:t>
            </a:r>
          </a:p>
          <a:p>
            <a:r>
              <a:rPr lang="it-IT" dirty="0" smtClean="0"/>
              <a:t>Ma hanno pure </a:t>
            </a:r>
            <a:r>
              <a:rPr lang="it-IT" b="1" dirty="0" smtClean="0"/>
              <a:t>indipendenza</a:t>
            </a:r>
            <a:r>
              <a:rPr lang="it-IT" dirty="0" smtClean="0"/>
              <a:t> </a:t>
            </a:r>
            <a:r>
              <a:rPr lang="it-IT" b="1" dirty="0" smtClean="0"/>
              <a:t>organizzativa</a:t>
            </a:r>
            <a:r>
              <a:rPr lang="it-IT" dirty="0" smtClean="0"/>
              <a:t> (sono di solito organi collegiali, nominati per un periodo limitato, la carica non è rinnovabile, hanno autonomia contabile</a:t>
            </a:r>
            <a:r>
              <a:rPr lang="it-IT" dirty="0" smtClean="0"/>
              <a:t>): </a:t>
            </a:r>
            <a:r>
              <a:rPr lang="it-IT" dirty="0" err="1" smtClean="0"/>
              <a:t>es.i</a:t>
            </a:r>
            <a:r>
              <a:rPr lang="it-IT" dirty="0" smtClean="0"/>
              <a:t> membri dell’Autorità per l’energia elettrica e il gas sono nominati dal Governo con consenso delle commissioni parlamentari</a:t>
            </a:r>
          </a:p>
          <a:p>
            <a:r>
              <a:rPr lang="it-IT" dirty="0" smtClean="0"/>
              <a:t>Hanno </a:t>
            </a:r>
            <a:r>
              <a:rPr lang="it-IT" b="1" dirty="0" smtClean="0"/>
              <a:t>indipendenza funzionale </a:t>
            </a:r>
            <a:r>
              <a:rPr lang="it-IT" dirty="0" smtClean="0"/>
              <a:t>(non possono ricevere direttive dal governo</a:t>
            </a:r>
            <a:r>
              <a:rPr lang="it-IT" dirty="0" smtClean="0"/>
              <a:t>).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058647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Gli strumenti: l’impresa pubblica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it-IT" dirty="0" smtClean="0"/>
              <a:t>Non si designa tanto l’attività di produzione di beni o servizi (art. 2082 c.c.), quanto la qualità del soggetto che la esercita:</a:t>
            </a:r>
            <a:r>
              <a:rPr lang="it-IT" b="1" dirty="0" smtClean="0"/>
              <a:t> è pubblica l’impresa sottoposta all’influenza dominante di un soggetto </a:t>
            </a:r>
            <a:r>
              <a:rPr lang="it-IT" b="1" dirty="0" smtClean="0"/>
              <a:t>pubblico (art. 3, c. 28, cod. contratti pubblici).</a:t>
            </a:r>
            <a:endParaRPr lang="it-IT" b="1" dirty="0" smtClean="0"/>
          </a:p>
          <a:p>
            <a:r>
              <a:rPr lang="it-IT" dirty="0" smtClean="0"/>
              <a:t>L’attività, invece, riguarda beni, servizi, può essere svolta in regime di concorrenza o in forza di diritti </a:t>
            </a:r>
            <a:r>
              <a:rPr lang="it-IT" dirty="0" smtClean="0"/>
              <a:t>esclusivi (entro mercati chiusi). </a:t>
            </a:r>
            <a:endParaRPr lang="it-IT" dirty="0" smtClean="0"/>
          </a:p>
          <a:p>
            <a:r>
              <a:rPr lang="it-IT" dirty="0" smtClean="0"/>
              <a:t>Per il diritto dell’Unione europea, non rileva poi il carattere pubblico o privato del soggetto. Rileva solo che: 1) non sia alterata la posizione di parità delle imprese che operano in uno stesso mercato; 2) il carattere pubblico non procuri vantaggi (di natura fiscale, di accesso al credito, di garanzie, ecc.) che sottraggano l’impresa alle regole sulla trasparenza e concorrenza. </a:t>
            </a:r>
            <a:r>
              <a:rPr lang="it-IT" dirty="0" smtClean="0"/>
              <a:t>Anzi, vige l’obbligo di trasparenza delle relazioni finanziarie tra poteri pubblici e imprese pubbliche </a:t>
            </a:r>
          </a:p>
          <a:p>
            <a:r>
              <a:rPr lang="it-IT" dirty="0" smtClean="0"/>
              <a:t>Ancora, non sottrae l’imprenditore pubblico all’applicazione delle regole del TFUE. </a:t>
            </a:r>
            <a:r>
              <a:rPr lang="it-IT" dirty="0" smtClean="0"/>
              <a:t>Con </a:t>
            </a:r>
            <a:r>
              <a:rPr lang="it-IT" dirty="0" smtClean="0"/>
              <a:t>una sola </a:t>
            </a:r>
            <a:r>
              <a:rPr lang="it-IT" dirty="0" smtClean="0"/>
              <a:t>eccezione, stabilita dall’art. 106.2 TFUE per le imprese </a:t>
            </a:r>
            <a:r>
              <a:rPr lang="it-IT" b="1" dirty="0" smtClean="0"/>
              <a:t>imprese </a:t>
            </a:r>
            <a:r>
              <a:rPr lang="it-IT" b="1" dirty="0" smtClean="0"/>
              <a:t>(pubbliche e private) che erogano servizi pubblici per il conseguimento di specifici scopi di interesse </a:t>
            </a:r>
            <a:r>
              <a:rPr lang="it-IT" b="1" dirty="0" smtClean="0"/>
              <a:t>pubblico ed economico generale.</a:t>
            </a:r>
            <a:r>
              <a:rPr lang="it-IT" dirty="0" smtClean="0"/>
              <a:t>   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088531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728</TotalTime>
  <Words>3299</Words>
  <Application>Microsoft Macintosh PowerPoint</Application>
  <PresentationFormat>Presentazione su schermo (4:3)</PresentationFormat>
  <Paragraphs>112</Paragraphs>
  <Slides>23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23</vt:i4>
      </vt:variant>
    </vt:vector>
  </HeadingPairs>
  <TitlesOfParts>
    <vt:vector size="24" baseType="lpstr">
      <vt:lpstr>Tema di Office</vt:lpstr>
      <vt:lpstr>Diritto pubblico dell’economia</vt:lpstr>
      <vt:lpstr>Il pubblico potere e le decisioni in ambito economico</vt:lpstr>
      <vt:lpstr>Pubblici poteri</vt:lpstr>
      <vt:lpstr>Lo Stato-amministratore</vt:lpstr>
      <vt:lpstr>Responsabilità e imparzialità: come conciliarle?</vt:lpstr>
      <vt:lpstr>Perché la separazione tra politica e  amministrazione è rilevante?</vt:lpstr>
      <vt:lpstr>Le decisioni di natura “tecnica”  e le autorità amministrative indipendenti </vt:lpstr>
      <vt:lpstr>Le autorità amministrative indipendenti</vt:lpstr>
      <vt:lpstr>Gli strumenti: l’impresa pubblica</vt:lpstr>
      <vt:lpstr>Eccezioni alla assenza di disciplina differenziata per l’imprenditore pubblico</vt:lpstr>
      <vt:lpstr>Quali sono le imprese pubbliche?</vt:lpstr>
      <vt:lpstr>segue …</vt:lpstr>
      <vt:lpstr>Privatizzazioni</vt:lpstr>
      <vt:lpstr>Le privatizzazioni</vt:lpstr>
      <vt:lpstr>Come si è privatizzato (1)</vt:lpstr>
      <vt:lpstr>Come si è privatizzato (2)</vt:lpstr>
      <vt:lpstr>Come si è privatizzato (3)</vt:lpstr>
      <vt:lpstr>Limiti alla autonomia privata</vt:lpstr>
      <vt:lpstr>Una valutazione …</vt:lpstr>
      <vt:lpstr>Che dire del d.l. 386/1991 convertito in l. 35/1992?</vt:lpstr>
      <vt:lpstr>Concessionario di pubblico servizio</vt:lpstr>
      <vt:lpstr>Individuazione del concessionario</vt:lpstr>
      <vt:lpstr>Affidamento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Diritto pubblico dell’economia</dc:title>
  <dc:creator>utente</dc:creator>
  <cp:lastModifiedBy>utente</cp:lastModifiedBy>
  <cp:revision>93</cp:revision>
  <cp:lastPrinted>2013-11-26T15:01:27Z</cp:lastPrinted>
  <dcterms:created xsi:type="dcterms:W3CDTF">2013-11-25T13:36:36Z</dcterms:created>
  <dcterms:modified xsi:type="dcterms:W3CDTF">2014-11-17T21:43:17Z</dcterms:modified>
</cp:coreProperties>
</file>