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7" r:id="rId7"/>
    <p:sldId id="259" r:id="rId8"/>
    <p:sldId id="262" r:id="rId9"/>
    <p:sldId id="265" r:id="rId10"/>
    <p:sldId id="264" r:id="rId11"/>
    <p:sldId id="260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14/12/2017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287591"/>
            <a:ext cx="7772400" cy="1470025"/>
          </a:xfrm>
        </p:spPr>
        <p:txBody>
          <a:bodyPr/>
          <a:lstStyle/>
          <a:p>
            <a:r>
              <a:rPr lang="it-IT" dirty="0" err="1" smtClean="0">
                <a:solidFill>
                  <a:srgbClr val="FFFF00"/>
                </a:solidFill>
              </a:rPr>
              <a:t>El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corral</a:t>
            </a:r>
            <a:r>
              <a:rPr lang="it-IT" dirty="0" smtClean="0">
                <a:solidFill>
                  <a:srgbClr val="FFFF00"/>
                </a:solidFill>
              </a:rPr>
              <a:t> de </a:t>
            </a:r>
            <a:r>
              <a:rPr lang="it-IT" dirty="0" err="1" smtClean="0">
                <a:solidFill>
                  <a:srgbClr val="FFFF00"/>
                </a:solidFill>
              </a:rPr>
              <a:t>comedias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772816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err="1" smtClean="0">
                <a:solidFill>
                  <a:schemeClr val="bg1"/>
                </a:solidFill>
              </a:rPr>
              <a:t>Primeros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corrales</a:t>
            </a:r>
            <a:r>
              <a:rPr lang="it-IT" sz="2400" dirty="0" smtClean="0">
                <a:solidFill>
                  <a:schemeClr val="bg1"/>
                </a:solidFill>
              </a:rPr>
              <a:t> en la </a:t>
            </a:r>
            <a:r>
              <a:rPr lang="it-IT" sz="2400" dirty="0" err="1" smtClean="0">
                <a:solidFill>
                  <a:schemeClr val="bg1"/>
                </a:solidFill>
              </a:rPr>
              <a:t>década</a:t>
            </a:r>
            <a:r>
              <a:rPr lang="it-IT" sz="2400" dirty="0" smtClean="0">
                <a:solidFill>
                  <a:schemeClr val="bg1"/>
                </a:solidFill>
              </a:rPr>
              <a:t> de </a:t>
            </a:r>
            <a:r>
              <a:rPr lang="it-IT" sz="2400" dirty="0" err="1" smtClean="0">
                <a:solidFill>
                  <a:schemeClr val="bg1"/>
                </a:solidFill>
              </a:rPr>
              <a:t>los</a:t>
            </a:r>
            <a:r>
              <a:rPr lang="it-IT" sz="2400" dirty="0" smtClean="0">
                <a:solidFill>
                  <a:schemeClr val="bg1"/>
                </a:solidFill>
              </a:rPr>
              <a:t> ‘70 del siglo XVI</a:t>
            </a:r>
          </a:p>
          <a:p>
            <a:pPr marL="342900" indent="-34290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</a:rPr>
              <a:t>Es un </a:t>
            </a:r>
            <a:r>
              <a:rPr lang="it-IT" sz="2400" dirty="0" err="1" smtClean="0">
                <a:solidFill>
                  <a:schemeClr val="bg1"/>
                </a:solidFill>
              </a:rPr>
              <a:t>espacio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fijo</a:t>
            </a:r>
            <a:r>
              <a:rPr lang="it-IT" sz="2400" dirty="0" smtClean="0">
                <a:solidFill>
                  <a:schemeClr val="bg1"/>
                </a:solidFill>
              </a:rPr>
              <a:t>: </a:t>
            </a:r>
            <a:r>
              <a:rPr lang="it-IT" sz="2400" dirty="0" err="1" smtClean="0">
                <a:solidFill>
                  <a:schemeClr val="bg1"/>
                </a:solidFill>
              </a:rPr>
              <a:t>permitía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controlar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el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aceso</a:t>
            </a:r>
            <a:r>
              <a:rPr lang="it-IT" sz="2400" dirty="0" smtClean="0">
                <a:solidFill>
                  <a:schemeClr val="bg1"/>
                </a:solidFill>
              </a:rPr>
              <a:t> del </a:t>
            </a:r>
            <a:r>
              <a:rPr lang="it-IT" sz="2400" dirty="0" err="1" smtClean="0">
                <a:solidFill>
                  <a:schemeClr val="bg1"/>
                </a:solidFill>
              </a:rPr>
              <a:t>público</a:t>
            </a:r>
            <a:r>
              <a:rPr lang="it-IT" sz="2400" dirty="0" smtClean="0">
                <a:solidFill>
                  <a:schemeClr val="bg1"/>
                </a:solidFill>
              </a:rPr>
              <a:t> y la venta de </a:t>
            </a:r>
            <a:r>
              <a:rPr lang="it-IT" sz="2400" dirty="0" err="1" smtClean="0">
                <a:solidFill>
                  <a:schemeClr val="bg1"/>
                </a:solidFill>
              </a:rPr>
              <a:t>entradas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400" dirty="0" err="1" smtClean="0">
                <a:solidFill>
                  <a:schemeClr val="bg1"/>
                </a:solidFill>
              </a:rPr>
              <a:t>Sus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partes</a:t>
            </a:r>
            <a:r>
              <a:rPr lang="it-IT" sz="2400" dirty="0" smtClean="0">
                <a:solidFill>
                  <a:schemeClr val="bg1"/>
                </a:solidFill>
              </a:rPr>
              <a:t>: </a:t>
            </a: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Tablado</a:t>
            </a:r>
            <a:endParaRPr lang="it-IT" sz="2400" dirty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Vestuario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smtClean="0">
                <a:solidFill>
                  <a:schemeClr val="bg1"/>
                </a:solidFill>
              </a:rPr>
              <a:t>Patio de </a:t>
            </a:r>
            <a:r>
              <a:rPr lang="it-IT" sz="2400" dirty="0" err="1" smtClean="0">
                <a:solidFill>
                  <a:schemeClr val="bg1"/>
                </a:solidFill>
              </a:rPr>
              <a:t>mosqueteros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Bancos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Gradas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Cazuela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Aposentos</a:t>
            </a: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Calibri" pitchFamily="34" charset="0"/>
              <a:buChar char="*"/>
            </a:pPr>
            <a:r>
              <a:rPr lang="it-IT" sz="2400" dirty="0" err="1" smtClean="0">
                <a:solidFill>
                  <a:schemeClr val="bg1"/>
                </a:solidFill>
              </a:rPr>
              <a:t>Alojería</a:t>
            </a:r>
            <a:endParaRPr lang="it-IT" sz="2400" dirty="0" smtClean="0">
              <a:solidFill>
                <a:schemeClr val="bg1"/>
              </a:solidFill>
            </a:endParaRPr>
          </a:p>
          <a:p>
            <a:pPr lvl="1"/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800100" lvl="1" indent="-342900">
              <a:buFontTx/>
              <a:buChar char="-"/>
            </a:pP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8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1"/>
            <a:ext cx="8880986" cy="66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0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0" cy="668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636136" y="1166842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/>
                </a:solidFill>
              </a:rPr>
              <a:t>Aposentos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r>
              <a:rPr lang="it-IT" sz="3200" dirty="0">
                <a:solidFill>
                  <a:schemeClr val="bg1"/>
                </a:solidFill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</a:rPr>
              <a:t>Gradas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r>
              <a:rPr lang="it-IT" sz="3200" dirty="0" err="1" smtClean="0">
                <a:solidFill>
                  <a:schemeClr val="bg1"/>
                </a:solidFill>
              </a:rPr>
              <a:t>Rejas</a:t>
            </a:r>
            <a:endParaRPr lang="it-IT" sz="3200" dirty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r>
              <a:rPr lang="it-IT" sz="3200" dirty="0" err="1" smtClean="0">
                <a:solidFill>
                  <a:schemeClr val="bg1"/>
                </a:solidFill>
              </a:rPr>
              <a:t>Vestuario</a:t>
            </a:r>
            <a:endParaRPr lang="it-IT" sz="3200" dirty="0" smtClean="0">
              <a:solidFill>
                <a:schemeClr val="bg1"/>
              </a:solidFill>
            </a:endParaRPr>
          </a:p>
          <a:p>
            <a:endParaRPr lang="it-IT" sz="3200" dirty="0">
              <a:solidFill>
                <a:schemeClr val="bg1"/>
              </a:solidFill>
            </a:endParaRPr>
          </a:p>
          <a:p>
            <a:r>
              <a:rPr lang="it-IT" sz="3200" dirty="0" err="1" smtClean="0">
                <a:solidFill>
                  <a:schemeClr val="bg1"/>
                </a:solidFill>
              </a:rPr>
              <a:t>Tablado</a:t>
            </a:r>
            <a:endParaRPr lang="it-IT" sz="3200" dirty="0" smtClean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275856" y="2852936"/>
            <a:ext cx="2247464" cy="62734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2123728" y="3166606"/>
            <a:ext cx="3511076" cy="116372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4283968" y="1709192"/>
            <a:ext cx="1872208" cy="96593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2843808" y="4581128"/>
            <a:ext cx="2815536" cy="76470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427984" y="2506386"/>
            <a:ext cx="1368152" cy="13546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34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280920" cy="669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33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valcarcel.es/Imagenes/Teatro/Escenografia/Locales/Seccion%20del%20tea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7" y="202332"/>
            <a:ext cx="875502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4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_aArrR20yR3g/Svc4C2LM8CI/AAAAAAAADsw/KxAKrpvW1Us/s1600/corralmud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9"/>
          <a:stretch/>
        </p:blipFill>
        <p:spPr bwMode="auto">
          <a:xfrm>
            <a:off x="617005" y="177780"/>
            <a:ext cx="8084119" cy="65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3" y="260647"/>
            <a:ext cx="7612994" cy="57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23728" y="600304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solidFill>
                  <a:schemeClr val="bg1"/>
                </a:solidFill>
              </a:rPr>
              <a:t>Tablado</a:t>
            </a:r>
            <a:r>
              <a:rPr lang="it-IT" sz="4000" dirty="0" smtClean="0">
                <a:solidFill>
                  <a:schemeClr val="bg1"/>
                </a:solidFill>
              </a:rPr>
              <a:t> y </a:t>
            </a:r>
            <a:r>
              <a:rPr lang="it-IT" sz="4000" dirty="0" err="1" smtClean="0">
                <a:solidFill>
                  <a:schemeClr val="bg1"/>
                </a:solidFill>
              </a:rPr>
              <a:t>vestuario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79850" cy="544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4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omedias.org/images/lope_set_design_sk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-136525"/>
            <a:ext cx="9030819" cy="43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4509120"/>
            <a:ext cx="4111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Dibujo</a:t>
            </a:r>
            <a:r>
              <a:rPr lang="it-IT" sz="2800" dirty="0" smtClean="0">
                <a:solidFill>
                  <a:schemeClr val="bg1"/>
                </a:solidFill>
              </a:rPr>
              <a:t> de </a:t>
            </a:r>
            <a:r>
              <a:rPr lang="it-IT" sz="2800" dirty="0" err="1" smtClean="0">
                <a:solidFill>
                  <a:schemeClr val="bg1"/>
                </a:solidFill>
              </a:rPr>
              <a:t>Lope</a:t>
            </a:r>
            <a:r>
              <a:rPr lang="it-IT" sz="2800" dirty="0" smtClean="0">
                <a:solidFill>
                  <a:schemeClr val="bg1"/>
                </a:solidFill>
              </a:rPr>
              <a:t> de Vega con </a:t>
            </a:r>
            <a:r>
              <a:rPr lang="it-IT" sz="2800" dirty="0" err="1" smtClean="0">
                <a:solidFill>
                  <a:schemeClr val="bg1"/>
                </a:solidFill>
              </a:rPr>
              <a:t>escenografía</a:t>
            </a:r>
            <a:r>
              <a:rPr lang="it-IT" sz="2800" dirty="0" smtClean="0">
                <a:solidFill>
                  <a:schemeClr val="bg1"/>
                </a:solidFill>
              </a:rPr>
              <a:t> en </a:t>
            </a:r>
            <a:r>
              <a:rPr lang="it-IT" sz="2800" dirty="0" err="1" smtClean="0">
                <a:solidFill>
                  <a:schemeClr val="bg1"/>
                </a:solidFill>
              </a:rPr>
              <a:t>las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gradas</a:t>
            </a:r>
            <a:r>
              <a:rPr lang="it-IT" sz="2800" dirty="0" smtClean="0">
                <a:solidFill>
                  <a:schemeClr val="bg1"/>
                </a:solidFill>
              </a:rPr>
              <a:t> a </a:t>
            </a:r>
            <a:r>
              <a:rPr lang="it-IT" sz="2800" dirty="0" err="1" smtClean="0">
                <a:solidFill>
                  <a:schemeClr val="bg1"/>
                </a:solidFill>
              </a:rPr>
              <a:t>los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dos</a:t>
            </a:r>
            <a:r>
              <a:rPr lang="it-IT" sz="2800" smtClean="0">
                <a:solidFill>
                  <a:schemeClr val="bg1"/>
                </a:solidFill>
              </a:rPr>
              <a:t> lados</a:t>
            </a:r>
            <a:r>
              <a:rPr lang="it-IT" sz="2800" dirty="0" smtClean="0">
                <a:solidFill>
                  <a:schemeClr val="bg1"/>
                </a:solidFill>
              </a:rPr>
              <a:t> del </a:t>
            </a:r>
            <a:r>
              <a:rPr lang="it-IT" sz="2800" dirty="0" err="1" smtClean="0">
                <a:solidFill>
                  <a:schemeClr val="bg1"/>
                </a:solidFill>
              </a:rPr>
              <a:t>tablado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0"/>
            <a:ext cx="4680519" cy="67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63" y="260648"/>
            <a:ext cx="44104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04048" y="393305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solidFill>
                  <a:schemeClr val="bg1"/>
                </a:solidFill>
              </a:rPr>
              <a:t>Tablado</a:t>
            </a:r>
            <a:r>
              <a:rPr lang="it-IT" sz="4000" dirty="0" smtClean="0">
                <a:solidFill>
                  <a:schemeClr val="bg1"/>
                </a:solidFill>
              </a:rPr>
              <a:t> y </a:t>
            </a:r>
            <a:r>
              <a:rPr lang="it-IT" sz="4000" dirty="0" err="1" smtClean="0">
                <a:solidFill>
                  <a:schemeClr val="bg1"/>
                </a:solidFill>
              </a:rPr>
              <a:t>vestuario</a:t>
            </a:r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4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ua.es/ilustracionycomedia/files/2009/01/foto-cor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2"/>
            <a:ext cx="8439150" cy="55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4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32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74</Words>
  <Application>Microsoft Office PowerPoint</Application>
  <PresentationFormat>Presentazione su schermo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de Office</vt:lpstr>
      <vt:lpstr>El corral de comedias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corral de comedias</dc:title>
  <dc:creator>neri</dc:creator>
  <cp:lastModifiedBy>Andrea Zinato</cp:lastModifiedBy>
  <cp:revision>8</cp:revision>
  <dcterms:created xsi:type="dcterms:W3CDTF">2012-09-21T10:23:40Z</dcterms:created>
  <dcterms:modified xsi:type="dcterms:W3CDTF">2017-12-14T10:41:06Z</dcterms:modified>
</cp:coreProperties>
</file>