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3" r:id="rId4"/>
    <p:sldId id="264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3" autoAdjust="0"/>
    <p:restoredTop sz="94671" autoAdjust="0"/>
  </p:normalViewPr>
  <p:slideViewPr>
    <p:cSldViewPr>
      <p:cViewPr varScale="1">
        <p:scale>
          <a:sx n="98" d="100"/>
          <a:sy n="98" d="100"/>
        </p:scale>
        <p:origin x="-2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42F334-C08E-4577-8EEB-668811EB6BA8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DEDC7D-8788-4893-A62D-B29F41E8D92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45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3427A-479C-45AC-B59D-CAED32677C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 userDrawn="1"/>
        </p:nvSpPr>
        <p:spPr>
          <a:xfrm>
            <a:off x="928688" y="3648075"/>
            <a:ext cx="7291387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NewMarch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0" y="765175"/>
            <a:ext cx="827088" cy="6092825"/>
          </a:xfrm>
          <a:prstGeom prst="rect">
            <a:avLst/>
          </a:prstGeom>
          <a:solidFill>
            <a:srgbClr val="FFC1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828675" y="0"/>
            <a:ext cx="7491413" cy="765175"/>
          </a:xfrm>
          <a:prstGeom prst="rect">
            <a:avLst/>
          </a:prstGeom>
          <a:solidFill>
            <a:srgbClr val="62D862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pic>
        <p:nvPicPr>
          <p:cNvPr id="11" name="Picture 20" descr="logodipartimen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928688" y="3643313"/>
            <a:ext cx="214312" cy="1284287"/>
          </a:xfrm>
          <a:prstGeom prst="rect">
            <a:avLst/>
          </a:prstGeom>
          <a:solidFill>
            <a:srgbClr val="62D862">
              <a:alpha val="75000"/>
            </a:srgbClr>
          </a:solidFill>
          <a:ln w="9525">
            <a:solidFill>
              <a:srgbClr val="62D86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13" name="Rectangle 26"/>
          <p:cNvSpPr>
            <a:spLocks noChangeArrowheads="1"/>
          </p:cNvSpPr>
          <p:nvPr userDrawn="1"/>
        </p:nvSpPr>
        <p:spPr bwMode="auto">
          <a:xfrm>
            <a:off x="928688" y="5072063"/>
            <a:ext cx="238125" cy="642937"/>
          </a:xfrm>
          <a:prstGeom prst="rect">
            <a:avLst/>
          </a:prstGeom>
          <a:solidFill>
            <a:srgbClr val="FFC1E0">
              <a:alpha val="70000"/>
            </a:srgbClr>
          </a:solidFill>
          <a:ln w="9525">
            <a:solidFill>
              <a:srgbClr val="FFC1E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23DCB18-4AD0-43A5-B308-C0F5F507F1FF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41E7-AF94-40A6-A4C4-9092E9FE5C5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70BF-EB13-4948-8A73-69F71A09849D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96E9-85A3-48A3-85CD-D16BAC270D2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7580-9739-4799-A22F-57C0B508987A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F9A0-58AA-4549-A9F6-2696863C68F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March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765175"/>
            <a:ext cx="357188" cy="6092825"/>
          </a:xfrm>
          <a:prstGeom prst="rect">
            <a:avLst/>
          </a:prstGeom>
          <a:solidFill>
            <a:srgbClr val="FFC1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828675" y="0"/>
            <a:ext cx="7491413" cy="357188"/>
          </a:xfrm>
          <a:prstGeom prst="rect">
            <a:avLst/>
          </a:prstGeom>
          <a:solidFill>
            <a:srgbClr val="62D862">
              <a:alpha val="7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pic>
        <p:nvPicPr>
          <p:cNvPr id="7" name="Picture 20" descr="logodipartimen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58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D75E-7161-4331-AD3D-2B9730A5B33C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FA45-37AA-4D69-83A8-8F1A56B6654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F088-5ECA-4031-9E7E-5F943CD39F3C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B48D-784E-49FB-B32B-10AEA77D8B0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CE52-B575-4851-A57B-11C4A6B8B605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1C8B-1090-432A-8608-13CB015F8F0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E4FC-CD3A-4933-AD32-BC7FC5614AF0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87F1-3001-4C42-AE7A-2B4E7E4EFEC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3296-4958-4EA6-AD6B-F8ADA65CDE14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6FE0-B245-43D6-BEEB-6B9490B421B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FCEC-9316-449F-8507-8E2140EF4545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D9EA-1C54-4423-9DE3-BCE1224F54FF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99A0-9FF5-4EDD-A074-427CBD2AC2BF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B0FF-CDBC-4063-BB89-730ACE5B325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49C2-E736-477F-A7FF-B64C2962DACD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7E80-8B3E-4815-9610-2E2BE6C4B0F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33EB8-87B8-4729-A619-935FD180A9AB}" type="datetimeFigureOut">
              <a:rPr lang="en-US"/>
              <a:pPr>
                <a:defRPr/>
              </a:pPr>
              <a:t>06/12/13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729EBA-5AD8-4FE9-978B-F914ECE5AACE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19" r:id="rId5"/>
    <p:sldLayoutId id="2147483724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COMUNICAZIONE ONLINE, RETI E VIRTUALITA’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t-IT" dirty="0" smtClean="0">
                <a:solidFill>
                  <a:schemeClr val="tx1"/>
                </a:solidFill>
              </a:rPr>
              <a:t>MATTEO CRISTANI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WEB 1.0 AL WEB 4.0?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96752"/>
            <a:ext cx="811555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CHIAVE: XML E AJAX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800" dirty="0" smtClean="0"/>
              <a:t>XML</a:t>
            </a:r>
          </a:p>
          <a:p>
            <a:pPr lvl="1">
              <a:lnSpc>
                <a:spcPct val="80000"/>
              </a:lnSpc>
            </a:pPr>
            <a:r>
              <a:rPr lang="it-IT" sz="2800" dirty="0" smtClean="0"/>
              <a:t>È un linguaggio di marcatura estensibile e flessibile</a:t>
            </a:r>
          </a:p>
          <a:p>
            <a:pPr lvl="1">
              <a:lnSpc>
                <a:spcPct val="80000"/>
              </a:lnSpc>
            </a:pPr>
            <a:r>
              <a:rPr lang="it-IT" sz="2800" dirty="0" smtClean="0"/>
              <a:t>Permette di definire la sintassi di linguaggi derivati</a:t>
            </a:r>
          </a:p>
          <a:p>
            <a:pPr lvl="1">
              <a:lnSpc>
                <a:spcPct val="80000"/>
              </a:lnSpc>
            </a:pPr>
            <a:r>
              <a:rPr lang="it-IT" sz="2800" dirty="0" smtClean="0"/>
              <a:t>Figli: RSS, OPML </a:t>
            </a:r>
          </a:p>
          <a:p>
            <a:r>
              <a:rPr lang="it-IT" sz="2800" dirty="0" smtClean="0"/>
              <a:t>AJAX: acronimo di </a:t>
            </a:r>
            <a:r>
              <a:rPr lang="it-IT" sz="2800" dirty="0" err="1" smtClean="0">
                <a:solidFill>
                  <a:schemeClr val="accent2"/>
                </a:solidFill>
              </a:rPr>
              <a:t>Asynchronous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chemeClr val="accent2"/>
                </a:solidFill>
              </a:rPr>
              <a:t>JavaScript</a:t>
            </a:r>
            <a:r>
              <a:rPr lang="it-IT" sz="2800" dirty="0" smtClean="0"/>
              <a:t> and </a:t>
            </a:r>
            <a:r>
              <a:rPr lang="it-IT" sz="2800" dirty="0" smtClean="0">
                <a:solidFill>
                  <a:schemeClr val="accent2"/>
                </a:solidFill>
              </a:rPr>
              <a:t>XML</a:t>
            </a:r>
            <a:r>
              <a:rPr lang="it-IT" sz="2800" dirty="0" smtClean="0"/>
              <a:t>, un uso combinato di diverse tecnologie per rendere le pagine web più interattive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MODELLO TEMPORALE</a:t>
            </a:r>
            <a:endParaRPr lang="it-IT" dirty="0"/>
          </a:p>
        </p:txBody>
      </p:sp>
      <p:pic>
        <p:nvPicPr>
          <p:cNvPr id="4" name="Picture 5" descr="ajax-fig2_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9217"/>
            <a:ext cx="8229600" cy="287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RSS: REALLY SIMPLE SYNDICATION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4784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648200" y="1484784"/>
            <a:ext cx="3810000" cy="41148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RSS definisce una struttura adatta a contenere un insieme di notizie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Ciascuna notizia sarà composta da vari campi (nome autore, titolo, testo, riassunto, ...).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si pubblicano delle notizie in formato RSS, la struttura viene aggiornata con i nuovi dati</a:t>
            </a: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Qualunque lettore RSS potrà presentare in una maniera omogenea notizie provenienti dalle fonti più diverse.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SOCIAL NETWORKS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Una rete sociale (o  social network) è  un qualsiasi gruppo di persone connesse tra loro da diversi legami sociali, che vanno dalla conoscenza casuale, ai rapporti di lavoro, ai vincoli familiari. </a:t>
            </a:r>
          </a:p>
          <a:p>
            <a:r>
              <a:rPr lang="it-IT" dirty="0" smtClean="0"/>
              <a:t>In Rete esistono molte applicazioni che catalizzano questo tipo di aggregazioni, definite anch’esse social network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STATISTICHE</a:t>
            </a:r>
            <a:endParaRPr lang="it-I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1608" y="1628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it-IT" sz="2400" dirty="0" smtClean="0">
                <a:latin typeface="+mn-lt"/>
                <a:cs typeface="+mn-cs"/>
              </a:rPr>
              <a:t>1% degli utenti sono autori attivi,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it-IT" sz="2400" dirty="0" smtClean="0">
                <a:latin typeface="+mn-lt"/>
                <a:cs typeface="+mn-cs"/>
              </a:rPr>
              <a:t>9% degli utenti sono autori occasionali,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lang="it-IT" sz="2400" dirty="0" smtClean="0">
                <a:latin typeface="+mn-lt"/>
                <a:cs typeface="+mn-cs"/>
              </a:rPr>
              <a:t>90% degli utenti sono lettori.</a:t>
            </a:r>
            <a:endParaRPr lang="it-IT" sz="2400" dirty="0">
              <a:latin typeface="+mn-lt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4008" y="1628800"/>
            <a:ext cx="3810000" cy="411480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+mn-cs"/>
              </a:rPr>
              <a:t>Il </a:t>
            </a:r>
            <a:r>
              <a:rPr lang="it-IT" sz="2400" dirty="0" smtClean="0">
                <a:solidFill>
                  <a:srgbClr val="FF0000"/>
                </a:solidFill>
                <a:latin typeface="+mn-lt"/>
                <a:cs typeface="+mn-cs"/>
              </a:rPr>
              <a:t>numero di </a:t>
            </a:r>
            <a:r>
              <a:rPr lang="it-IT" sz="2400" dirty="0" err="1" smtClean="0">
                <a:solidFill>
                  <a:srgbClr val="FF0000"/>
                </a:solidFill>
                <a:latin typeface="+mn-lt"/>
                <a:cs typeface="+mn-cs"/>
              </a:rPr>
              <a:t>Dunbar</a:t>
            </a:r>
            <a:r>
              <a:rPr lang="it-IT" sz="2400" dirty="0" smtClean="0">
                <a:latin typeface="+mn-lt"/>
                <a:cs typeface="+mn-cs"/>
              </a:rPr>
              <a:t> è un valore, approssimato intorno a 150, che definisce il numero massimo di persone con cui un singolo è in grado di mantenere una attiva relazione sociale.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endParaRPr lang="it-IT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DESIDERATA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Autorevolezza</a:t>
            </a:r>
          </a:p>
          <a:p>
            <a:pPr lvl="1"/>
            <a:r>
              <a:rPr lang="it-IT" dirty="0" smtClean="0"/>
              <a:t>per esempio il consenso su di un proprio contenuto prodotto e immesso nel network che la comunità ha apprezzato.</a:t>
            </a:r>
          </a:p>
          <a:p>
            <a:r>
              <a:rPr lang="it-IT" dirty="0" smtClean="0"/>
              <a:t>Visibilità</a:t>
            </a:r>
          </a:p>
          <a:p>
            <a:pPr lvl="1"/>
            <a:r>
              <a:rPr lang="it-IT" dirty="0" smtClean="0"/>
              <a:t>la partecipazione ad un network aumenta notevolmente la possibilità che persone con interessi e competenze comuni finiscano sulla tua pagina o su un tuo contenuto.</a:t>
            </a:r>
          </a:p>
          <a:p>
            <a:r>
              <a:rPr lang="it-IT" dirty="0" smtClean="0"/>
              <a:t>Incontri</a:t>
            </a:r>
          </a:p>
          <a:p>
            <a:pPr lvl="1"/>
            <a:r>
              <a:rPr lang="it-IT" dirty="0" smtClean="0"/>
              <a:t>la possibilità di fare nuove conoscenze.</a:t>
            </a:r>
          </a:p>
          <a:p>
            <a:r>
              <a:rPr lang="it-IT" dirty="0" smtClean="0"/>
              <a:t>Condivisione di conoscenza</a:t>
            </a:r>
          </a:p>
          <a:p>
            <a:pPr lvl="1"/>
            <a:r>
              <a:rPr lang="it-IT" dirty="0" smtClean="0"/>
              <a:t>rendere pubbliche le proprie conoscenze (open culture).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DESIDERATA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Produzione di conoscenza</a:t>
            </a:r>
          </a:p>
          <a:p>
            <a:pPr lvl="1"/>
            <a:r>
              <a:rPr lang="it-IT" dirty="0" smtClean="0"/>
              <a:t>il seguire la rete di legami tra persone e informazioni facilita la possibilità di trovare nuove conoscenze e idee utili.</a:t>
            </a:r>
          </a:p>
          <a:p>
            <a:r>
              <a:rPr lang="it-IT" dirty="0" smtClean="0"/>
              <a:t>Raggiungibilità</a:t>
            </a:r>
          </a:p>
          <a:p>
            <a:pPr lvl="1"/>
            <a:r>
              <a:rPr lang="it-IT" dirty="0" smtClean="0"/>
              <a:t>facilità di essere individuati con l'incrocio dei dati, delle informazioni e attraverso l'esplicitazione dei sei gradi di separazione (SMALL WORLD MODEL)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BLOGOSFERA</a:t>
            </a:r>
            <a:endParaRPr lang="it-IT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95963" y="1412875"/>
            <a:ext cx="2890837" cy="5184775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dirty="0" smtClean="0">
                <a:latin typeface="+mn-lt"/>
                <a:cs typeface="+mn-cs"/>
              </a:rPr>
              <a:t>Calco dell'inglese </a:t>
            </a:r>
            <a:r>
              <a:rPr lang="it-IT" dirty="0" err="1" smtClean="0">
                <a:latin typeface="+mn-lt"/>
                <a:cs typeface="+mn-cs"/>
              </a:rPr>
              <a:t>blogosphere</a:t>
            </a:r>
            <a:r>
              <a:rPr lang="it-IT" dirty="0" smtClean="0">
                <a:latin typeface="+mn-lt"/>
                <a:cs typeface="+mn-cs"/>
              </a:rPr>
              <a:t> o che indica l'insieme dei blog.</a:t>
            </a:r>
          </a:p>
          <a:p>
            <a:pPr marL="273050" lvl="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dirty="0" smtClean="0">
                <a:latin typeface="+mn-lt"/>
                <a:cs typeface="+mn-cs"/>
              </a:rPr>
              <a:t>I blog sono fortemente interconnessi: i </a:t>
            </a:r>
            <a:r>
              <a:rPr lang="it-IT" dirty="0" err="1" smtClean="0">
                <a:latin typeface="+mn-lt"/>
                <a:cs typeface="+mn-cs"/>
              </a:rPr>
              <a:t>bloggers</a:t>
            </a:r>
            <a:r>
              <a:rPr lang="it-IT" dirty="0" smtClean="0">
                <a:latin typeface="+mn-lt"/>
                <a:cs typeface="+mn-cs"/>
              </a:rPr>
              <a:t> leggono blog altrui, li linkano e li citano nei propri post (messaggi). </a:t>
            </a:r>
          </a:p>
          <a:p>
            <a:pPr marL="273050" lvl="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dirty="0" smtClean="0">
                <a:latin typeface="+mn-lt"/>
                <a:cs typeface="+mn-cs"/>
              </a:rPr>
              <a:t>I blog hanno sviluppato una propria cultura. </a:t>
            </a:r>
          </a:p>
          <a:p>
            <a:pPr marL="273050" lvl="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dirty="0" smtClean="0">
                <a:latin typeface="+mn-lt"/>
                <a:cs typeface="+mn-cs"/>
              </a:rPr>
              <a:t>Il termine inglese </a:t>
            </a:r>
            <a:r>
              <a:rPr lang="it-IT" dirty="0" err="1" smtClean="0">
                <a:latin typeface="+mn-lt"/>
                <a:cs typeface="+mn-cs"/>
              </a:rPr>
              <a:t>blogosphere</a:t>
            </a:r>
            <a:r>
              <a:rPr lang="it-IT" dirty="0" smtClean="0">
                <a:latin typeface="+mn-lt"/>
                <a:cs typeface="+mn-cs"/>
              </a:rPr>
              <a:t> è stato coniato il 10 settembre 1999 da Brad L. Graham, in quello che era uno scherzo. È stato poi "riscoperto" nel 2001 da William </a:t>
            </a:r>
            <a:r>
              <a:rPr lang="it-IT" dirty="0" err="1" smtClean="0">
                <a:latin typeface="+mn-lt"/>
                <a:cs typeface="+mn-cs"/>
              </a:rPr>
              <a:t>Quick</a:t>
            </a:r>
            <a:endParaRPr lang="it-IT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4248472" cy="412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NUOVI UTENTI WEB: CMS</a:t>
            </a:r>
            <a:endParaRPr lang="it-I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381476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Tahoma" pitchFamily="34" charset="0"/>
              </a:rPr>
              <a:t>CMS (</a:t>
            </a:r>
            <a:r>
              <a:rPr lang="it-IT" sz="2400" dirty="0" err="1" smtClean="0">
                <a:latin typeface="+mn-lt"/>
                <a:cs typeface="Tahoma" pitchFamily="34" charset="0"/>
              </a:rPr>
              <a:t>Content</a:t>
            </a:r>
            <a:r>
              <a:rPr lang="it-IT" sz="2400" dirty="0" smtClean="0">
                <a:latin typeface="+mn-lt"/>
                <a:cs typeface="Tahoma" pitchFamily="34" charset="0"/>
              </a:rPr>
              <a:t> Management </a:t>
            </a:r>
            <a:r>
              <a:rPr lang="it-IT" sz="2400" dirty="0" err="1" smtClean="0">
                <a:latin typeface="+mn-lt"/>
                <a:cs typeface="Tahoma" pitchFamily="34" charset="0"/>
              </a:rPr>
              <a:t>Systems</a:t>
            </a:r>
            <a:endParaRPr lang="it-IT" sz="2400" dirty="0" smtClean="0">
              <a:latin typeface="+mn-lt"/>
              <a:cs typeface="Tahoma" pitchFamily="34" charset="0"/>
            </a:endParaRPr>
          </a:p>
          <a:p>
            <a:pPr marL="273050" lvl="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Tahoma" pitchFamily="34" charset="0"/>
              </a:rPr>
              <a:t>Software che si installa su un server web per la gestione automatizzata di siti web tramite pannello di controllo protetto da password [</a:t>
            </a:r>
            <a:r>
              <a:rPr lang="it-IT" sz="2400" dirty="0" err="1" smtClean="0">
                <a:latin typeface="+mn-lt"/>
                <a:cs typeface="Tahoma" pitchFamily="34" charset="0"/>
              </a:rPr>
              <a:t>Wikipedia</a:t>
            </a:r>
            <a:r>
              <a:rPr lang="it-IT" sz="2400" dirty="0" smtClean="0">
                <a:latin typeface="+mn-lt"/>
                <a:cs typeface="Tahoma" pitchFamily="34" charset="0"/>
              </a:rPr>
              <a:t>]</a:t>
            </a:r>
          </a:p>
          <a:p>
            <a:pPr marL="273050" lvl="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Tahoma" pitchFamily="34" charset="0"/>
              </a:rPr>
              <a:t>Nascono sul finire degli anni ‘90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1206" y="1340768"/>
            <a:ext cx="3814762" cy="5112568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+mn-cs"/>
              </a:rPr>
              <a:t>Tecnicamente un CMS è un'applicazione lato server, divisa in due parti: </a:t>
            </a:r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+mn-cs"/>
              </a:rPr>
              <a:t>la sezione di amministrazione (back end), che serve ad organizzare e supervisionare la produzione dei contenuti, </a:t>
            </a:r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it-IT" sz="2400" dirty="0" smtClean="0">
                <a:latin typeface="+mn-lt"/>
                <a:cs typeface="+mn-cs"/>
              </a:rPr>
              <a:t>e la sezione applicativa (</a:t>
            </a:r>
            <a:r>
              <a:rPr lang="it-IT" sz="2400" dirty="0" err="1" smtClean="0">
                <a:latin typeface="+mn-lt"/>
                <a:cs typeface="+mn-cs"/>
              </a:rPr>
              <a:t>front</a:t>
            </a:r>
            <a:r>
              <a:rPr lang="it-IT" sz="2400" dirty="0" smtClean="0">
                <a:latin typeface="+mn-lt"/>
                <a:cs typeface="+mn-cs"/>
              </a:rPr>
              <a:t> end), che l'utente web usa per fruire i contenuti e le applicazioni del sito.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IL WEB 2.0</a:t>
            </a:r>
          </a:p>
          <a:p>
            <a:r>
              <a:rPr lang="it-IT" dirty="0" smtClean="0"/>
              <a:t>SOCIAL NETWORKS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RISCHI DEI SOCIAL NETWORK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Molti contenuti, ma pochi sistemi di </a:t>
            </a:r>
            <a:r>
              <a:rPr lang="it-IT" dirty="0" err="1" smtClean="0"/>
              <a:t>retrieval</a:t>
            </a:r>
            <a:r>
              <a:rPr lang="it-IT" dirty="0" smtClean="0"/>
              <a:t> efficienti</a:t>
            </a:r>
          </a:p>
          <a:p>
            <a:r>
              <a:rPr lang="it-IT" dirty="0" smtClean="0"/>
              <a:t>La folla non sempre ha ragione</a:t>
            </a:r>
          </a:p>
          <a:p>
            <a:r>
              <a:rPr lang="it-IT" dirty="0" smtClean="0"/>
              <a:t>Chi possiede realmente i nostri contenuti?</a:t>
            </a:r>
          </a:p>
          <a:p>
            <a:r>
              <a:rPr lang="it-IT" dirty="0" smtClean="0"/>
              <a:t>Problemi di privacy</a:t>
            </a:r>
          </a:p>
          <a:p>
            <a:r>
              <a:rPr lang="it-IT" dirty="0" smtClean="0"/>
              <a:t>Problemi di diritto d’autore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WEB 2.0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lvl="1">
              <a:spcBef>
                <a:spcPts val="600"/>
              </a:spcBef>
              <a:buClr>
                <a:schemeClr val="tx2"/>
              </a:buClr>
            </a:pPr>
            <a:r>
              <a:rPr lang="en-US" sz="2400" dirty="0" err="1" smtClean="0"/>
              <a:t>Termine</a:t>
            </a:r>
            <a:r>
              <a:rPr lang="en-US" sz="2400" dirty="0" smtClean="0"/>
              <a:t> </a:t>
            </a:r>
            <a:r>
              <a:rPr lang="en-US" sz="2400" dirty="0" err="1" smtClean="0"/>
              <a:t>coniato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Tim O'Reilly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2004 </a:t>
            </a:r>
            <a:r>
              <a:rPr lang="it-IT" sz="2400" dirty="0" smtClean="0"/>
              <a:t>per definire una serie di fenomeni che denotano una trasformazione del WW,  a livello </a:t>
            </a:r>
            <a:r>
              <a:rPr lang="it-IT" sz="2400" dirty="0" smtClean="0">
                <a:solidFill>
                  <a:schemeClr val="accent2"/>
                </a:solidFill>
              </a:rPr>
              <a:t>tecnologico</a:t>
            </a:r>
            <a:r>
              <a:rPr lang="it-IT" sz="2400" dirty="0" smtClean="0"/>
              <a:t> (</a:t>
            </a:r>
            <a:r>
              <a:rPr lang="it-IT" sz="2400" dirty="0" err="1" smtClean="0"/>
              <a:t>feed</a:t>
            </a:r>
            <a:r>
              <a:rPr lang="it-IT" sz="2400" dirty="0" smtClean="0"/>
              <a:t> RSS, Ajax, </a:t>
            </a:r>
            <a:r>
              <a:rPr lang="it-IT" sz="2400" dirty="0" err="1" smtClean="0"/>
              <a:t>openApi</a:t>
            </a:r>
            <a:r>
              <a:rPr lang="it-IT" sz="2400" dirty="0" smtClean="0"/>
              <a:t>, </a:t>
            </a:r>
            <a:r>
              <a:rPr lang="it-IT" sz="2400" dirty="0" err="1" smtClean="0"/>
              <a:t>WebServices</a:t>
            </a:r>
            <a:r>
              <a:rPr lang="it-IT" sz="2400" dirty="0" err="1" smtClean="0">
                <a:latin typeface="Helvetica-Light"/>
              </a:rPr>
              <a:t>…</a:t>
            </a:r>
            <a:r>
              <a:rPr lang="it-IT" sz="2400" dirty="0" smtClean="0"/>
              <a:t>) e </a:t>
            </a:r>
            <a:r>
              <a:rPr lang="it-IT" sz="2400" dirty="0" smtClean="0">
                <a:solidFill>
                  <a:schemeClr val="accent2"/>
                </a:solidFill>
              </a:rPr>
              <a:t>sociale</a:t>
            </a:r>
            <a:r>
              <a:rPr lang="it-IT" sz="2400" dirty="0" smtClean="0"/>
              <a:t> (Blog, </a:t>
            </a:r>
            <a:r>
              <a:rPr lang="it-IT" sz="2400" dirty="0" err="1" smtClean="0"/>
              <a:t>Wiki</a:t>
            </a:r>
            <a:r>
              <a:rPr lang="it-IT" sz="2400" dirty="0" err="1" smtClean="0">
                <a:latin typeface="Helvetica-Light"/>
              </a:rPr>
              <a:t>…</a:t>
            </a:r>
            <a:r>
              <a:rPr lang="it-IT" sz="2400" dirty="0" smtClean="0"/>
              <a:t>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IMMAGINE PER IL WEB SOCIALE</a:t>
            </a:r>
            <a:endParaRPr lang="it-IT" dirty="0"/>
          </a:p>
        </p:txBody>
      </p:sp>
      <p:pic>
        <p:nvPicPr>
          <p:cNvPr id="4" name="Picture 4" descr="web20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" y="1219200"/>
            <a:ext cx="7405687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2.0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114800" cy="4937760"/>
          </a:xfrm>
        </p:spPr>
        <p:txBody>
          <a:bodyPr/>
          <a:lstStyle/>
          <a:p>
            <a:r>
              <a:rPr lang="it-IT" sz="1600" dirty="0" smtClean="0"/>
              <a:t>Web sociale</a:t>
            </a:r>
          </a:p>
          <a:p>
            <a:pPr lvl="1"/>
            <a:r>
              <a:rPr lang="it-IT" sz="1400" dirty="0" smtClean="0"/>
              <a:t>Modo in cui le persone socializzano ed interagiscono attraverso la rete Internet, condividendo assieme gli stessi gusti ed interessi. </a:t>
            </a:r>
          </a:p>
          <a:p>
            <a:r>
              <a:rPr lang="it-IT" sz="1600" dirty="0" err="1" smtClean="0"/>
              <a:t>Service-Oriented</a:t>
            </a:r>
            <a:r>
              <a:rPr lang="it-IT" sz="1600" dirty="0" smtClean="0"/>
              <a:t> </a:t>
            </a:r>
            <a:r>
              <a:rPr lang="it-IT" sz="1600" dirty="0" err="1" smtClean="0"/>
              <a:t>Architecture</a:t>
            </a:r>
            <a:r>
              <a:rPr lang="it-IT" sz="1600" dirty="0" smtClean="0"/>
              <a:t> (SOA)  </a:t>
            </a:r>
          </a:p>
          <a:p>
            <a:pPr lvl="1"/>
            <a:r>
              <a:rPr lang="it-IT" sz="1400" dirty="0" smtClean="0"/>
              <a:t>Architettura software atta a supportare l'uso di servizi Web per garantire l'interoperabilità tra diversi sistemi così da consentire l'utilizzo delle singole applicazioni come componenti del processo di business e soddisfare le richieste degli utenti in modo integrato e trasparente. </a:t>
            </a:r>
          </a:p>
          <a:p>
            <a:r>
              <a:rPr lang="it-IT" sz="1600" dirty="0" err="1" smtClean="0"/>
              <a:t>Rich</a:t>
            </a:r>
            <a:r>
              <a:rPr lang="it-IT" sz="1600" dirty="0" smtClean="0"/>
              <a:t> Internet </a:t>
            </a:r>
            <a:r>
              <a:rPr lang="it-IT" sz="1600" dirty="0" err="1" smtClean="0"/>
              <a:t>Application</a:t>
            </a:r>
            <a:r>
              <a:rPr lang="it-IT" sz="1600" dirty="0" smtClean="0"/>
              <a:t> (RIA) </a:t>
            </a:r>
          </a:p>
          <a:p>
            <a:pPr lvl="1"/>
            <a:r>
              <a:rPr lang="it-IT" sz="1400" dirty="0" smtClean="0"/>
              <a:t>Le RIA si caratterizzano per la dimensione interattiva e per la velocità d'esecuzione. Infatti la parte dell'applicazione che elabora i dati è trasferita a livello client e fornisce una pronta risposta all'interfaccia utente, mentre la gran parte dei dati e dell'applicazione rimane sul server remoto, con notevole alleggerimento per il computer utente.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248472" cy="45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2.0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1148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/>
              <a:t>Web come piattaforma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Catturare l’intelligenza collettiva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Dato come funzionalità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Beta perenne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Programmazione e dato separati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Interfacce utente ricche ed evolute</a:t>
            </a:r>
          </a:p>
          <a:p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03" y="1628800"/>
            <a:ext cx="38005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WEB AL WEB 2.0</a:t>
            </a:r>
            <a:endParaRPr lang="it-IT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786" y="1258548"/>
            <a:ext cx="4858428" cy="48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WEB 2.0: CHE SISTEMA?</a:t>
            </a:r>
            <a:endParaRPr lang="it-IT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340768"/>
            <a:ext cx="4119306" cy="468052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DALLE WEB APPLICATION AL WEB SOCIALE</a:t>
            </a:r>
            <a:endParaRPr lang="it-IT" sz="2800" dirty="0"/>
          </a:p>
        </p:txBody>
      </p:sp>
      <p:graphicFrame>
        <p:nvGraphicFramePr>
          <p:cNvPr id="4" name="Group 51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642350" cy="4679951"/>
        </p:xfrm>
        <a:graphic>
          <a:graphicData uri="http://schemas.openxmlformats.org/drawingml/2006/table">
            <a:tbl>
              <a:tblPr/>
              <a:tblGrid>
                <a:gridCol w="3776663"/>
                <a:gridCol w="1077912"/>
                <a:gridCol w="37877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OFoto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Flickr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Britannica Online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Wikipedia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 Home Page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Publishing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Content Management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Wiki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Directories (Taxonomies)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Tagging (Folksonomies)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External Links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Syndication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del lavoro del team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 lavoro del team</Template>
  <TotalTime>0</TotalTime>
  <Words>638</Words>
  <Application>Microsoft Macintosh PowerPoint</Application>
  <PresentationFormat>Presentazione su schermo (4:3)</PresentationFormat>
  <Paragraphs>100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Presentazione del lavoro del team</vt:lpstr>
      <vt:lpstr>COMUNICAZIONE ONLINE, RETI E VIRTUALITA’</vt:lpstr>
      <vt:lpstr>AGENDA</vt:lpstr>
      <vt:lpstr>IL WEB 2.0</vt:lpstr>
      <vt:lpstr>UNA IMMAGINE PER IL WEB SOCIALE</vt:lpstr>
      <vt:lpstr>WEB 2.0</vt:lpstr>
      <vt:lpstr>WEB 2.0</vt:lpstr>
      <vt:lpstr>DAL WEB AL WEB 2.0</vt:lpstr>
      <vt:lpstr>IL WEB 2.0: CHE SISTEMA?</vt:lpstr>
      <vt:lpstr>DALLE WEB APPLICATION AL WEB SOCIALE</vt:lpstr>
      <vt:lpstr>DAL WEB 1.0 AL WEB 4.0?</vt:lpstr>
      <vt:lpstr>LA CHIAVE: XML E AJAX</vt:lpstr>
      <vt:lpstr>MODELLO TEMPORALE</vt:lpstr>
      <vt:lpstr>RSS: REALLY SIMPLE SYNDICATION</vt:lpstr>
      <vt:lpstr>SOCIAL NETWORKS</vt:lpstr>
      <vt:lpstr>STATISTICHE</vt:lpstr>
      <vt:lpstr>DESIDERATA</vt:lpstr>
      <vt:lpstr>DESIDERATA</vt:lpstr>
      <vt:lpstr>LA BLOGOSFERA</vt:lpstr>
      <vt:lpstr>I NUOVI UTENTI WEB: CMS</vt:lpstr>
      <vt:lpstr>RISCHI DEI SOCIAL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2008-10-25T04:26:16Z</dcterms:created>
  <dcterms:modified xsi:type="dcterms:W3CDTF">2013-12-06T08:27:41Z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1040</vt:lpwstr>
  </property>
  <property fmtid="{D5CDD505-2E9C-101B-9397-08002B2CF9AE}" pid="3" name="_TemplateID">
    <vt:lpwstr>TC102282691040</vt:lpwstr>
  </property>
</Properties>
</file>