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tiff" ContentType="image/tif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7"/>
  </p:notesMasterIdLst>
  <p:handoutMasterIdLst>
    <p:handoutMasterId r:id="rId68"/>
  </p:handoutMasterIdLst>
  <p:sldIdLst>
    <p:sldId id="256" r:id="rId2"/>
    <p:sldId id="345" r:id="rId3"/>
    <p:sldId id="354" r:id="rId4"/>
    <p:sldId id="353" r:id="rId5"/>
    <p:sldId id="355" r:id="rId6"/>
    <p:sldId id="356" r:id="rId7"/>
    <p:sldId id="357" r:id="rId8"/>
    <p:sldId id="358" r:id="rId9"/>
    <p:sldId id="382" r:id="rId10"/>
    <p:sldId id="383" r:id="rId11"/>
    <p:sldId id="363" r:id="rId12"/>
    <p:sldId id="365" r:id="rId13"/>
    <p:sldId id="366" r:id="rId14"/>
    <p:sldId id="367" r:id="rId15"/>
    <p:sldId id="368" r:id="rId16"/>
    <p:sldId id="369" r:id="rId17"/>
    <p:sldId id="370" r:id="rId18"/>
    <p:sldId id="373" r:id="rId19"/>
    <p:sldId id="374" r:id="rId20"/>
    <p:sldId id="376" r:id="rId21"/>
    <p:sldId id="377" r:id="rId22"/>
    <p:sldId id="378" r:id="rId23"/>
    <p:sldId id="375" r:id="rId24"/>
    <p:sldId id="359" r:id="rId25"/>
    <p:sldId id="360" r:id="rId26"/>
    <p:sldId id="361" r:id="rId27"/>
    <p:sldId id="362" r:id="rId28"/>
    <p:sldId id="379" r:id="rId29"/>
    <p:sldId id="380" r:id="rId30"/>
    <p:sldId id="257" r:id="rId31"/>
    <p:sldId id="341" r:id="rId32"/>
    <p:sldId id="342" r:id="rId33"/>
    <p:sldId id="384" r:id="rId34"/>
    <p:sldId id="385" r:id="rId35"/>
    <p:sldId id="386" r:id="rId36"/>
    <p:sldId id="387" r:id="rId37"/>
    <p:sldId id="343" r:id="rId38"/>
    <p:sldId id="344" r:id="rId39"/>
    <p:sldId id="336" r:id="rId40"/>
    <p:sldId id="337" r:id="rId41"/>
    <p:sldId id="338" r:id="rId42"/>
    <p:sldId id="339" r:id="rId43"/>
    <p:sldId id="317" r:id="rId44"/>
    <p:sldId id="318" r:id="rId45"/>
    <p:sldId id="319" r:id="rId46"/>
    <p:sldId id="320" r:id="rId47"/>
    <p:sldId id="321" r:id="rId48"/>
    <p:sldId id="322" r:id="rId49"/>
    <p:sldId id="323" r:id="rId50"/>
    <p:sldId id="324" r:id="rId51"/>
    <p:sldId id="325" r:id="rId52"/>
    <p:sldId id="388" r:id="rId53"/>
    <p:sldId id="326" r:id="rId54"/>
    <p:sldId id="389" r:id="rId55"/>
    <p:sldId id="327" r:id="rId56"/>
    <p:sldId id="328" r:id="rId57"/>
    <p:sldId id="329" r:id="rId58"/>
    <p:sldId id="330" r:id="rId59"/>
    <p:sldId id="263" r:id="rId60"/>
    <p:sldId id="265" r:id="rId61"/>
    <p:sldId id="266" r:id="rId62"/>
    <p:sldId id="390" r:id="rId63"/>
    <p:sldId id="391" r:id="rId64"/>
    <p:sldId id="393" r:id="rId65"/>
    <p:sldId id="396" r:id="rId6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326" y="-702"/>
      </p:cViewPr>
      <p:guideLst>
        <p:guide orient="horz" pos="2160"/>
        <p:guide pos="2880"/>
      </p:guideLst>
    </p:cSldViewPr>
  </p:slideViewPr>
  <p:notesTextViewPr>
    <p:cViewPr>
      <p:scale>
        <a:sx n="100" d="100"/>
        <a:sy n="100" d="100"/>
      </p:scale>
      <p:origin x="0" y="0"/>
    </p:cViewPr>
  </p:notesTextViewPr>
  <p:notesViewPr>
    <p:cSldViewPr>
      <p:cViewPr varScale="1">
        <p:scale>
          <a:sx n="36" d="100"/>
          <a:sy n="36" d="100"/>
        </p:scale>
        <p:origin x="-215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DAF769-58C6-471A-B47D-4BBA07ECBAB4}" type="datetimeFigureOut">
              <a:rPr lang="it-IT" smtClean="0"/>
              <a:pPr/>
              <a:t>02/04/2014</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FF9101-743A-4949-8A9F-C7A132188E81}" type="slidenum">
              <a:rPr lang="it-IT" smtClean="0"/>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2AACC0-B911-46CE-8DFB-446718FD019A}" type="datetimeFigureOut">
              <a:rPr lang="it-IT" smtClean="0"/>
              <a:pPr/>
              <a:t>02/04/2014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6F1DB3-099A-436F-9E9A-C9FC7CF5970F}"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1778" name="Rectangle 12"/>
          <p:cNvSpPr>
            <a:spLocks noGrp="1" noChangeArrowheads="1"/>
          </p:cNvSpPr>
          <p:nvPr>
            <p:ph type="sldNum" sz="quarter"/>
          </p:nvPr>
        </p:nvSpPr>
        <p:spPr>
          <a:noFill/>
        </p:spPr>
        <p:txBody>
          <a:bodyPr/>
          <a:lstStyle/>
          <a:p>
            <a:fld id="{494F74BA-FD9B-4872-8D3E-28D8C055844A}" type="slidenum">
              <a:rPr lang="en-GB" smtClean="0"/>
              <a:pPr/>
              <a:t>62</a:t>
            </a:fld>
            <a:endParaRPr lang="en-GB" smtClean="0"/>
          </a:p>
        </p:txBody>
      </p:sp>
      <p:sp>
        <p:nvSpPr>
          <p:cNvPr id="331779" name="Text Box 1"/>
          <p:cNvSpPr txBox="1">
            <a:spLocks noChangeArrowheads="1"/>
          </p:cNvSpPr>
          <p:nvPr/>
        </p:nvSpPr>
        <p:spPr bwMode="auto">
          <a:xfrm>
            <a:off x="1143817" y="685800"/>
            <a:ext cx="4572000" cy="3429000"/>
          </a:xfrm>
          <a:prstGeom prst="rect">
            <a:avLst/>
          </a:prstGeom>
          <a:solidFill>
            <a:srgbClr val="FFFFFF"/>
          </a:solidFill>
          <a:ln w="9360">
            <a:solidFill>
              <a:srgbClr val="000000"/>
            </a:solidFill>
            <a:miter lim="800000"/>
            <a:headEnd/>
            <a:tailEnd/>
          </a:ln>
        </p:spPr>
        <p:txBody>
          <a:bodyPr wrap="none" anchor="ctr"/>
          <a:lstStyle/>
          <a:p>
            <a:endParaRPr lang="it-IT"/>
          </a:p>
        </p:txBody>
      </p:sp>
      <p:sp>
        <p:nvSpPr>
          <p:cNvPr id="331780" name="Rectangle 2"/>
          <p:cNvSpPr>
            <a:spLocks noGrp="1" noChangeArrowheads="1"/>
          </p:cNvSpPr>
          <p:nvPr>
            <p:ph type="body"/>
          </p:nvPr>
        </p:nvSpPr>
        <p:spPr>
          <a:xfrm>
            <a:off x="915053" y="4343400"/>
            <a:ext cx="5021357" cy="4114800"/>
          </a:xfrm>
          <a:noFill/>
          <a:ln/>
        </p:spPr>
        <p:txBody>
          <a:bodyPr wrap="none" anchor="ctr"/>
          <a:lstStyle/>
          <a:p>
            <a:endParaRPr lang="it-IT"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2802" name="Rectangle 12"/>
          <p:cNvSpPr>
            <a:spLocks noGrp="1" noChangeArrowheads="1"/>
          </p:cNvSpPr>
          <p:nvPr>
            <p:ph type="sldNum" sz="quarter"/>
          </p:nvPr>
        </p:nvSpPr>
        <p:spPr>
          <a:noFill/>
        </p:spPr>
        <p:txBody>
          <a:bodyPr/>
          <a:lstStyle/>
          <a:p>
            <a:fld id="{C396EAC1-5071-48F6-9B5C-892FF536E2D2}" type="slidenum">
              <a:rPr lang="en-GB" smtClean="0"/>
              <a:pPr/>
              <a:t>63</a:t>
            </a:fld>
            <a:endParaRPr lang="en-GB" smtClean="0"/>
          </a:p>
        </p:txBody>
      </p:sp>
      <p:sp>
        <p:nvSpPr>
          <p:cNvPr id="332803" name="Text Box 1"/>
          <p:cNvSpPr txBox="1">
            <a:spLocks noChangeArrowheads="1"/>
          </p:cNvSpPr>
          <p:nvPr/>
        </p:nvSpPr>
        <p:spPr bwMode="auto">
          <a:xfrm>
            <a:off x="1143817" y="685800"/>
            <a:ext cx="4572000" cy="3429000"/>
          </a:xfrm>
          <a:prstGeom prst="rect">
            <a:avLst/>
          </a:prstGeom>
          <a:solidFill>
            <a:srgbClr val="FFFFFF"/>
          </a:solidFill>
          <a:ln w="9360">
            <a:solidFill>
              <a:srgbClr val="000000"/>
            </a:solidFill>
            <a:miter lim="800000"/>
            <a:headEnd/>
            <a:tailEnd/>
          </a:ln>
        </p:spPr>
        <p:txBody>
          <a:bodyPr wrap="none" anchor="ctr"/>
          <a:lstStyle/>
          <a:p>
            <a:endParaRPr lang="it-IT"/>
          </a:p>
        </p:txBody>
      </p:sp>
      <p:sp>
        <p:nvSpPr>
          <p:cNvPr id="332804" name="Rectangle 2"/>
          <p:cNvSpPr>
            <a:spLocks noGrp="1" noChangeArrowheads="1"/>
          </p:cNvSpPr>
          <p:nvPr>
            <p:ph type="body"/>
          </p:nvPr>
        </p:nvSpPr>
        <p:spPr>
          <a:xfrm>
            <a:off x="915053" y="4343400"/>
            <a:ext cx="5021357" cy="4114800"/>
          </a:xfrm>
          <a:noFill/>
          <a:ln/>
        </p:spPr>
        <p:txBody>
          <a:bodyPr wrap="none" anchor="ctr"/>
          <a:lstStyle/>
          <a:p>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12"/>
          <p:cNvSpPr>
            <a:spLocks noGrp="1" noChangeArrowheads="1"/>
          </p:cNvSpPr>
          <p:nvPr>
            <p:ph type="sldNum" sz="quarter"/>
          </p:nvPr>
        </p:nvSpPr>
        <p:spPr>
          <a:noFill/>
        </p:spPr>
        <p:txBody>
          <a:bodyPr/>
          <a:lstStyle/>
          <a:p>
            <a:fld id="{ED42823E-E8DF-4404-AFEA-C78ACCAE8087}" type="slidenum">
              <a:rPr lang="en-GB" smtClean="0"/>
              <a:pPr/>
              <a:t>64</a:t>
            </a:fld>
            <a:endParaRPr lang="en-GB" smtClean="0"/>
          </a:p>
        </p:txBody>
      </p:sp>
      <p:sp>
        <p:nvSpPr>
          <p:cNvPr id="334851" name="Text Box 1"/>
          <p:cNvSpPr txBox="1">
            <a:spLocks noChangeArrowheads="1"/>
          </p:cNvSpPr>
          <p:nvPr/>
        </p:nvSpPr>
        <p:spPr bwMode="auto">
          <a:xfrm>
            <a:off x="1143817" y="685800"/>
            <a:ext cx="4572000" cy="3429000"/>
          </a:xfrm>
          <a:prstGeom prst="rect">
            <a:avLst/>
          </a:prstGeom>
          <a:solidFill>
            <a:srgbClr val="FFFFFF"/>
          </a:solidFill>
          <a:ln w="9360">
            <a:solidFill>
              <a:srgbClr val="000000"/>
            </a:solidFill>
            <a:miter lim="800000"/>
            <a:headEnd/>
            <a:tailEnd/>
          </a:ln>
        </p:spPr>
        <p:txBody>
          <a:bodyPr wrap="none" anchor="ctr"/>
          <a:lstStyle/>
          <a:p>
            <a:endParaRPr lang="it-IT"/>
          </a:p>
        </p:txBody>
      </p:sp>
      <p:sp>
        <p:nvSpPr>
          <p:cNvPr id="334852" name="Rectangle 2"/>
          <p:cNvSpPr>
            <a:spLocks noGrp="1" noChangeArrowheads="1"/>
          </p:cNvSpPr>
          <p:nvPr>
            <p:ph type="body"/>
          </p:nvPr>
        </p:nvSpPr>
        <p:spPr>
          <a:xfrm>
            <a:off x="915053" y="4343400"/>
            <a:ext cx="5021357" cy="4114800"/>
          </a:xfrm>
          <a:noFill/>
          <a:ln/>
        </p:spPr>
        <p:txBody>
          <a:bodyPr wrap="none" anchor="ctr"/>
          <a:lstStyle/>
          <a:p>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12"/>
          <p:cNvSpPr>
            <a:spLocks noGrp="1" noChangeArrowheads="1"/>
          </p:cNvSpPr>
          <p:nvPr>
            <p:ph type="sldNum" sz="quarter"/>
          </p:nvPr>
        </p:nvSpPr>
        <p:spPr>
          <a:noFill/>
        </p:spPr>
        <p:txBody>
          <a:bodyPr/>
          <a:lstStyle/>
          <a:p>
            <a:fld id="{CF4E242E-9324-4592-B2BE-9B22BEF5B8FB}" type="slidenum">
              <a:rPr lang="en-GB" smtClean="0"/>
              <a:pPr/>
              <a:t>65</a:t>
            </a:fld>
            <a:endParaRPr lang="en-GB" smtClean="0"/>
          </a:p>
        </p:txBody>
      </p:sp>
      <p:sp>
        <p:nvSpPr>
          <p:cNvPr id="337923" name="Text Box 1"/>
          <p:cNvSpPr txBox="1">
            <a:spLocks noChangeArrowheads="1"/>
          </p:cNvSpPr>
          <p:nvPr/>
        </p:nvSpPr>
        <p:spPr bwMode="auto">
          <a:xfrm>
            <a:off x="1143817" y="685800"/>
            <a:ext cx="4572000" cy="3429000"/>
          </a:xfrm>
          <a:prstGeom prst="rect">
            <a:avLst/>
          </a:prstGeom>
          <a:solidFill>
            <a:srgbClr val="FFFFFF"/>
          </a:solidFill>
          <a:ln w="9360">
            <a:solidFill>
              <a:srgbClr val="000000"/>
            </a:solidFill>
            <a:miter lim="800000"/>
            <a:headEnd/>
            <a:tailEnd/>
          </a:ln>
        </p:spPr>
        <p:txBody>
          <a:bodyPr wrap="none" anchor="ctr"/>
          <a:lstStyle/>
          <a:p>
            <a:endParaRPr lang="it-IT"/>
          </a:p>
        </p:txBody>
      </p:sp>
      <p:sp>
        <p:nvSpPr>
          <p:cNvPr id="337924" name="Rectangle 2"/>
          <p:cNvSpPr>
            <a:spLocks noGrp="1" noChangeArrowheads="1"/>
          </p:cNvSpPr>
          <p:nvPr>
            <p:ph type="body"/>
          </p:nvPr>
        </p:nvSpPr>
        <p:spPr>
          <a:xfrm>
            <a:off x="915053" y="4343400"/>
            <a:ext cx="5021357" cy="4114800"/>
          </a:xfrm>
          <a:noFill/>
          <a:ln/>
        </p:spPr>
        <p:txBody>
          <a:bodyPr wrap="none" anchor="ctr"/>
          <a:lstStyle/>
          <a:p>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2EAF411-96F3-42D5-A5AC-56372B39EB28}" type="datetime1">
              <a:rPr lang="it-IT" smtClean="0"/>
              <a:pPr/>
              <a:t>02/04/2014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DEB73E-4A47-40CE-88BE-50E42A86D99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0C04DE-43B1-48B4-9C1A-E9C101466AF2}" type="datetime1">
              <a:rPr lang="it-IT" smtClean="0"/>
              <a:pPr/>
              <a:t>02/04/2014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DEB73E-4A47-40CE-88BE-50E42A86D99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CAB6993-63A9-4374-92B5-E3DC4D82DC99}" type="datetime1">
              <a:rPr lang="it-IT" smtClean="0"/>
              <a:pPr/>
              <a:t>02/04/2014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DEB73E-4A47-40CE-88BE-50E42A86D99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DEB73E-4A47-40CE-88BE-50E42A86D99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016E498-FAC2-48CF-A24F-62F76AC5CE4A}" type="datetime1">
              <a:rPr lang="it-IT" smtClean="0"/>
              <a:pPr/>
              <a:t>02/04/2014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DEB73E-4A47-40CE-88BE-50E42A86D99D}"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2A4B4A9-75A3-4DC3-9ECC-0DCF97F8B49D}" type="datetime1">
              <a:rPr lang="it-IT" smtClean="0"/>
              <a:pPr/>
              <a:t>02/04/2014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8DEB73E-4A47-40CE-88BE-50E42A86D99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FFFAA77-1605-460D-86D7-56FB4B553D8A}" type="datetime1">
              <a:rPr lang="it-IT" smtClean="0"/>
              <a:pPr/>
              <a:t>02/04/2014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8DEB73E-4A47-40CE-88BE-50E42A86D99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BF72084-76AC-4E28-94B4-E8E69DAC21E8}" type="datetime1">
              <a:rPr lang="it-IT" smtClean="0"/>
              <a:pPr/>
              <a:t>02/04/2014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5DD8695-3D1A-4EAC-9272-B9D532EA6801}" type="datetime1">
              <a:rPr lang="it-IT" smtClean="0"/>
              <a:pPr/>
              <a:t>02/04/2014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8DEB73E-4A47-40CE-88BE-50E42A86D99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78E5F8D-AE0C-47DB-B334-9B6384054621}" type="datetime1">
              <a:rPr lang="it-IT" smtClean="0"/>
              <a:pPr/>
              <a:t>02/04/2014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8DEB73E-4A47-40CE-88BE-50E42A86D99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1772C05-698F-45D0-97F5-B85BCB33969E}" type="datetime1">
              <a:rPr lang="it-IT" smtClean="0"/>
              <a:pPr/>
              <a:t>02/04/2014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8DEB73E-4A47-40CE-88BE-50E42A86D99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9C269-619A-4C3A-BED4-70D863929A86}" type="datetime1">
              <a:rPr lang="it-IT" smtClean="0"/>
              <a:pPr/>
              <a:t>02/04/2014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EB73E-4A47-40CE-88BE-50E42A86D99D}"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3600" dirty="0" smtClean="0"/>
              <a:t>Storia contemporanea e commercio internazionale</a:t>
            </a:r>
            <a:endParaRPr lang="it-IT" sz="3600" dirty="0"/>
          </a:p>
        </p:txBody>
      </p:sp>
      <p:sp>
        <p:nvSpPr>
          <p:cNvPr id="3" name="Sottotitolo 2"/>
          <p:cNvSpPr>
            <a:spLocks noGrp="1"/>
          </p:cNvSpPr>
          <p:nvPr>
            <p:ph type="subTitle" idx="1"/>
          </p:nvPr>
        </p:nvSpPr>
        <p:spPr/>
        <p:txBody>
          <a:bodyPr/>
          <a:lstStyle/>
          <a:p>
            <a:r>
              <a:rPr lang="it-IT" dirty="0" smtClean="0"/>
              <a:t>Anno accademico 2013-2014</a:t>
            </a:r>
            <a:endParaRPr lang="it-IT" dirty="0"/>
          </a:p>
        </p:txBody>
      </p:sp>
      <p:sp>
        <p:nvSpPr>
          <p:cNvPr id="4" name="Segnaposto data 3"/>
          <p:cNvSpPr>
            <a:spLocks noGrp="1"/>
          </p:cNvSpPr>
          <p:nvPr>
            <p:ph type="dt" sz="half" idx="10"/>
          </p:nvPr>
        </p:nvSpPr>
        <p:spPr/>
        <p:txBody>
          <a:bodyPr/>
          <a:lstStyle/>
          <a:p>
            <a:fld id="{ED9D6F83-D379-4B6E-8C56-3DABAF542BDE}"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1</a:t>
            </a:fld>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39000" cy="660688"/>
          </a:xfrm>
        </p:spPr>
        <p:txBody>
          <a:bodyPr>
            <a:normAutofit/>
          </a:bodyPr>
          <a:lstStyle/>
          <a:p>
            <a:pPr algn="ctr"/>
            <a:r>
              <a:rPr lang="it-IT" sz="2400" dirty="0" smtClean="0"/>
              <a:t>L’Impero degli Assiri (824-671 a.C.)</a:t>
            </a:r>
            <a:endParaRPr lang="it-IT" sz="2400" dirty="0"/>
          </a:p>
        </p:txBody>
      </p:sp>
      <p:pic>
        <p:nvPicPr>
          <p:cNvPr id="6" name="Segnaposto contenuto 5" descr="Map_of_Assyria.png"/>
          <p:cNvPicPr>
            <a:picLocks noGrp="1" noChangeAspect="1"/>
          </p:cNvPicPr>
          <p:nvPr>
            <p:ph idx="1"/>
          </p:nvPr>
        </p:nvPicPr>
        <p:blipFill>
          <a:blip r:embed="rId2" cstate="print"/>
          <a:stretch>
            <a:fillRect/>
          </a:stretch>
        </p:blipFill>
        <p:spPr>
          <a:xfrm>
            <a:off x="1279636" y="1600200"/>
            <a:ext cx="6584728" cy="4525963"/>
          </a:xfrm>
        </p:spPr>
      </p:pic>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10</a:t>
            </a:fld>
            <a:endParaRPr 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L’impero romano</a:t>
            </a:r>
            <a:endParaRPr lang="it-IT" dirty="0"/>
          </a:p>
        </p:txBody>
      </p:sp>
      <p:pic>
        <p:nvPicPr>
          <p:cNvPr id="108546" name="Picture 2" descr="C:\Users\Maurizio\Desktop\carta 2 secolo.JPG"/>
          <p:cNvPicPr>
            <a:picLocks noGrp="1" noChangeAspect="1" noChangeArrowheads="1"/>
          </p:cNvPicPr>
          <p:nvPr>
            <p:ph idx="1"/>
          </p:nvPr>
        </p:nvPicPr>
        <p:blipFill>
          <a:blip r:embed="rId2" cstate="print"/>
          <a:stretch>
            <a:fillRect/>
          </a:stretch>
        </p:blipFill>
        <p:spPr bwMode="auto">
          <a:xfrm>
            <a:off x="1212822" y="1600200"/>
            <a:ext cx="6718356" cy="4525963"/>
          </a:xfrm>
          <a:prstGeom prst="rect">
            <a:avLst/>
          </a:prstGeom>
          <a:noFill/>
        </p:spPr>
      </p:pic>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11</a:t>
            </a:fld>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smtClean="0"/>
              <a:t>L’impero persiano</a:t>
            </a:r>
            <a:endParaRPr lang="it-IT" dirty="0"/>
          </a:p>
        </p:txBody>
      </p:sp>
      <p:pic>
        <p:nvPicPr>
          <p:cNvPr id="109570" name="Picture 2" descr="C:\Users\Maurizio\Desktop\impero-persiano3_tn.jpg"/>
          <p:cNvPicPr>
            <a:picLocks noGrp="1" noChangeAspect="1" noChangeArrowheads="1"/>
          </p:cNvPicPr>
          <p:nvPr>
            <p:ph idx="1"/>
          </p:nvPr>
        </p:nvPicPr>
        <p:blipFill>
          <a:blip r:embed="rId2" cstate="print"/>
          <a:srcRect/>
          <a:stretch>
            <a:fillRect/>
          </a:stretch>
        </p:blipFill>
        <p:spPr bwMode="auto">
          <a:xfrm>
            <a:off x="467544" y="1556792"/>
            <a:ext cx="7200800" cy="4608512"/>
          </a:xfrm>
          <a:prstGeom prst="rect">
            <a:avLst/>
          </a:prstGeom>
          <a:noFill/>
        </p:spPr>
      </p:pic>
      <p:sp>
        <p:nvSpPr>
          <p:cNvPr id="2" name="Segnaposto data 1"/>
          <p:cNvSpPr>
            <a:spLocks noGrp="1"/>
          </p:cNvSpPr>
          <p:nvPr>
            <p:ph type="dt" sz="half" idx="10"/>
          </p:nvPr>
        </p:nvSpPr>
        <p:spPr/>
        <p:txBody>
          <a:bodyPr/>
          <a:lstStyle/>
          <a:p>
            <a:fld id="{65DD8695-3D1A-4EAC-9272-B9D532EA6801}" type="datetime1">
              <a:rPr lang="it-IT" smtClean="0"/>
              <a:pPr/>
              <a:t>02/04/2014</a:t>
            </a:fld>
            <a:endParaRPr lang="it-IT"/>
          </a:p>
        </p:txBody>
      </p:sp>
      <p:sp>
        <p:nvSpPr>
          <p:cNvPr id="3" name="Segnaposto numero diapositiva 2"/>
          <p:cNvSpPr>
            <a:spLocks noGrp="1"/>
          </p:cNvSpPr>
          <p:nvPr>
            <p:ph type="sldNum" sz="quarter" idx="12"/>
          </p:nvPr>
        </p:nvSpPr>
        <p:spPr/>
        <p:txBody>
          <a:bodyPr/>
          <a:lstStyle/>
          <a:p>
            <a:fld id="{88DEB73E-4A47-40CE-88BE-50E42A86D99D}" type="slidenum">
              <a:rPr lang="it-IT" smtClean="0"/>
              <a:pPr/>
              <a:t>12</a:t>
            </a:fld>
            <a:endParaRPr lang="it-IT"/>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L’impero persiano</a:t>
            </a:r>
            <a:endParaRPr lang="it-IT" dirty="0"/>
          </a:p>
        </p:txBody>
      </p:sp>
      <p:pic>
        <p:nvPicPr>
          <p:cNvPr id="110594" name="Picture 2" descr="C:\Users\Maurizio\Desktop\impero-persiano.jpg"/>
          <p:cNvPicPr>
            <a:picLocks noGrp="1" noChangeAspect="1" noChangeArrowheads="1"/>
          </p:cNvPicPr>
          <p:nvPr>
            <p:ph idx="1"/>
          </p:nvPr>
        </p:nvPicPr>
        <p:blipFill>
          <a:blip r:embed="rId2" cstate="print"/>
          <a:srcRect/>
          <a:stretch>
            <a:fillRect/>
          </a:stretch>
        </p:blipFill>
        <p:spPr bwMode="auto">
          <a:xfrm>
            <a:off x="693420" y="1556792"/>
            <a:ext cx="6766560" cy="4824536"/>
          </a:xfrm>
          <a:prstGeom prst="rect">
            <a:avLst/>
          </a:prstGeom>
          <a:noFill/>
        </p:spPr>
      </p:pic>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13</a:t>
            </a:fld>
            <a:endParaRPr lang="it-IT"/>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Le conquiste arabe</a:t>
            </a:r>
            <a:endParaRPr lang="it-IT" dirty="0"/>
          </a:p>
        </p:txBody>
      </p:sp>
      <p:pic>
        <p:nvPicPr>
          <p:cNvPr id="2050" name="Picture 2"/>
          <p:cNvPicPr>
            <a:picLocks noGrp="1" noChangeAspect="1" noChangeArrowheads="1"/>
          </p:cNvPicPr>
          <p:nvPr>
            <p:ph idx="1"/>
          </p:nvPr>
        </p:nvPicPr>
        <p:blipFill>
          <a:blip r:embed="rId2" cstate="print"/>
          <a:stretch>
            <a:fillRect/>
          </a:stretch>
        </p:blipFill>
        <p:spPr bwMode="auto">
          <a:xfrm>
            <a:off x="967773" y="1600200"/>
            <a:ext cx="7208453" cy="4525963"/>
          </a:xfrm>
          <a:prstGeom prst="rect">
            <a:avLst/>
          </a:prstGeom>
          <a:noFill/>
          <a:ln w="9525">
            <a:noFill/>
            <a:miter lim="800000"/>
            <a:headEnd/>
            <a:tailEnd/>
          </a:ln>
          <a:effectLst/>
        </p:spPr>
      </p:pic>
      <p:sp>
        <p:nvSpPr>
          <p:cNvPr id="2" name="Segnaposto data 1"/>
          <p:cNvSpPr>
            <a:spLocks noGrp="1"/>
          </p:cNvSpPr>
          <p:nvPr>
            <p:ph type="dt" sz="half" idx="10"/>
          </p:nvPr>
        </p:nvSpPr>
        <p:spPr/>
        <p:txBody>
          <a:bodyPr/>
          <a:lstStyle/>
          <a:p>
            <a:fld id="{65DD8695-3D1A-4EAC-9272-B9D532EA6801}" type="datetime1">
              <a:rPr lang="it-IT" smtClean="0"/>
              <a:pPr/>
              <a:t>02/04/2014</a:t>
            </a:fld>
            <a:endParaRPr lang="it-IT"/>
          </a:p>
        </p:txBody>
      </p:sp>
      <p:sp>
        <p:nvSpPr>
          <p:cNvPr id="3" name="Segnaposto numero diapositiva 2"/>
          <p:cNvSpPr>
            <a:spLocks noGrp="1"/>
          </p:cNvSpPr>
          <p:nvPr>
            <p:ph type="sldNum" sz="quarter" idx="12"/>
          </p:nvPr>
        </p:nvSpPr>
        <p:spPr/>
        <p:txBody>
          <a:bodyPr/>
          <a:lstStyle/>
          <a:p>
            <a:fld id="{88DEB73E-4A47-40CE-88BE-50E42A86D99D}" type="slidenum">
              <a:rPr lang="it-IT" smtClean="0"/>
              <a:pPr/>
              <a:t>14</a:t>
            </a:fld>
            <a:endParaRPr lang="it-IT"/>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074" name="Picture 2"/>
          <p:cNvPicPr>
            <a:picLocks noGrp="1" noChangeAspect="1" noChangeArrowheads="1"/>
          </p:cNvPicPr>
          <p:nvPr>
            <p:ph idx="1"/>
          </p:nvPr>
        </p:nvPicPr>
        <p:blipFill>
          <a:blip r:embed="rId2" cstate="print"/>
          <a:stretch>
            <a:fillRect/>
          </a:stretch>
        </p:blipFill>
        <p:spPr bwMode="auto">
          <a:xfrm>
            <a:off x="1654220" y="1600200"/>
            <a:ext cx="5835559" cy="4525963"/>
          </a:xfrm>
          <a:prstGeom prst="rect">
            <a:avLst/>
          </a:prstGeom>
          <a:noFill/>
          <a:ln w="9525">
            <a:noFill/>
            <a:miter lim="800000"/>
            <a:headEnd/>
            <a:tailEnd/>
          </a:ln>
          <a:effectLst/>
        </p:spPr>
      </p:pic>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15</a:t>
            </a:fld>
            <a:endParaRPr lang="it-IT"/>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 relazioni economiche degli arabi</a:t>
            </a:r>
            <a:endParaRPr lang="it-IT" dirty="0"/>
          </a:p>
        </p:txBody>
      </p:sp>
      <p:pic>
        <p:nvPicPr>
          <p:cNvPr id="4098" name="Picture 2"/>
          <p:cNvPicPr>
            <a:picLocks noGrp="1" noChangeAspect="1" noChangeArrowheads="1"/>
          </p:cNvPicPr>
          <p:nvPr>
            <p:ph idx="1"/>
          </p:nvPr>
        </p:nvPicPr>
        <p:blipFill>
          <a:blip r:embed="rId2" cstate="print"/>
          <a:stretch>
            <a:fillRect/>
          </a:stretch>
        </p:blipFill>
        <p:spPr bwMode="auto">
          <a:xfrm>
            <a:off x="1554691" y="1600200"/>
            <a:ext cx="6034617" cy="4525963"/>
          </a:xfrm>
          <a:prstGeom prst="rect">
            <a:avLst/>
          </a:prstGeom>
          <a:noFill/>
          <a:ln w="9525">
            <a:noFill/>
            <a:miter lim="800000"/>
            <a:headEnd/>
            <a:tailEnd/>
          </a:ln>
          <a:effectLst/>
        </p:spPr>
      </p:pic>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16</a:t>
            </a:fld>
            <a:endParaRPr lang="it-IT"/>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39000" cy="804704"/>
          </a:xfrm>
        </p:spPr>
        <p:txBody>
          <a:bodyPr/>
          <a:lstStyle/>
          <a:p>
            <a:pPr algn="ctr"/>
            <a:r>
              <a:rPr lang="it-IT" dirty="0" smtClean="0"/>
              <a:t>Marco polo</a:t>
            </a:r>
            <a:endParaRPr lang="it-IT" dirty="0"/>
          </a:p>
        </p:txBody>
      </p:sp>
      <p:pic>
        <p:nvPicPr>
          <p:cNvPr id="111618" name="Picture 2" descr="C:\Users\Maurizio\Desktop\028501.jpg"/>
          <p:cNvPicPr>
            <a:picLocks noGrp="1" noChangeAspect="1" noChangeArrowheads="1"/>
          </p:cNvPicPr>
          <p:nvPr>
            <p:ph idx="1"/>
          </p:nvPr>
        </p:nvPicPr>
        <p:blipFill>
          <a:blip r:embed="rId2" cstate="print"/>
          <a:srcRect/>
          <a:stretch>
            <a:fillRect/>
          </a:stretch>
        </p:blipFill>
        <p:spPr bwMode="auto">
          <a:xfrm>
            <a:off x="467544" y="1628800"/>
            <a:ext cx="7128792" cy="4464496"/>
          </a:xfrm>
          <a:prstGeom prst="rect">
            <a:avLst/>
          </a:prstGeom>
          <a:noFill/>
        </p:spPr>
      </p:pic>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17</a:t>
            </a:fld>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cronologia.leonardo.it/storia/biografie/gengis2.jpg"/>
          <p:cNvPicPr>
            <a:picLocks noChangeAspect="1" noChangeArrowheads="1"/>
          </p:cNvPicPr>
          <p:nvPr/>
        </p:nvPicPr>
        <p:blipFill>
          <a:blip r:embed="rId2" cstate="print"/>
          <a:srcRect/>
          <a:stretch>
            <a:fillRect/>
          </a:stretch>
        </p:blipFill>
        <p:spPr bwMode="auto">
          <a:xfrm>
            <a:off x="179512" y="1844824"/>
            <a:ext cx="7200800" cy="3854549"/>
          </a:xfrm>
          <a:prstGeom prst="rect">
            <a:avLst/>
          </a:prstGeom>
          <a:noFill/>
        </p:spPr>
      </p:pic>
      <p:sp>
        <p:nvSpPr>
          <p:cNvPr id="5" name="Titolo 4"/>
          <p:cNvSpPr>
            <a:spLocks noGrp="1"/>
          </p:cNvSpPr>
          <p:nvPr>
            <p:ph type="title"/>
          </p:nvPr>
        </p:nvSpPr>
        <p:spPr>
          <a:xfrm>
            <a:off x="457200" y="320040"/>
            <a:ext cx="7239000" cy="660688"/>
          </a:xfrm>
        </p:spPr>
        <p:txBody>
          <a:bodyPr>
            <a:normAutofit/>
          </a:bodyPr>
          <a:lstStyle/>
          <a:p>
            <a:pPr algn="ctr"/>
            <a:r>
              <a:rPr lang="it-IT" sz="2400" dirty="0" smtClean="0"/>
              <a:t>Gli imperi al tempo di Marco Polo</a:t>
            </a:r>
            <a:endParaRPr lang="it-IT" sz="2400" dirty="0"/>
          </a:p>
        </p:txBody>
      </p:sp>
      <p:sp>
        <p:nvSpPr>
          <p:cNvPr id="6" name="Segnaposto contenuto 5"/>
          <p:cNvSpPr>
            <a:spLocks noGrp="1"/>
          </p:cNvSpPr>
          <p:nvPr>
            <p:ph idx="1"/>
          </p:nvPr>
        </p:nvSpPr>
        <p:spPr/>
        <p:txBody>
          <a:bodyPr/>
          <a:lstStyle/>
          <a:p>
            <a:endParaRPr lang="it-IT"/>
          </a:p>
        </p:txBody>
      </p:sp>
      <p:sp>
        <p:nvSpPr>
          <p:cNvPr id="3" name="Segnaposto data 2"/>
          <p:cNvSpPr>
            <a:spLocks noGrp="1"/>
          </p:cNvSpPr>
          <p:nvPr>
            <p:ph type="dt" sz="half" idx="10"/>
          </p:nvPr>
        </p:nvSpPr>
        <p:spPr/>
        <p:txBody>
          <a:bodyPr/>
          <a:lstStyle/>
          <a:p>
            <a:fld id="{CE1C23E3-E821-4B1E-A51B-712184A28682}" type="datetime1">
              <a:rPr lang="it-IT" smtClean="0"/>
              <a:pPr/>
              <a:t>02/04/2014</a:t>
            </a:fld>
            <a:endParaRPr lang="it-IT"/>
          </a:p>
        </p:txBody>
      </p:sp>
      <p:sp>
        <p:nvSpPr>
          <p:cNvPr id="4" name="Segnaposto numero diapositiva 3"/>
          <p:cNvSpPr>
            <a:spLocks noGrp="1"/>
          </p:cNvSpPr>
          <p:nvPr>
            <p:ph type="sldNum" sz="quarter" idx="12"/>
          </p:nvPr>
        </p:nvSpPr>
        <p:spPr/>
        <p:txBody>
          <a:bodyPr/>
          <a:lstStyle/>
          <a:p>
            <a:fld id="{88DEB73E-4A47-40CE-88BE-50E42A86D99D}" type="slidenum">
              <a:rPr lang="it-IT" smtClean="0"/>
              <a:pPr/>
              <a:t>18</a:t>
            </a:fld>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La nascita dell’impero mongolo</a:t>
            </a:r>
            <a:endParaRPr lang="it-IT" dirty="0"/>
          </a:p>
        </p:txBody>
      </p:sp>
      <p:pic>
        <p:nvPicPr>
          <p:cNvPr id="8194" name="Picture 2"/>
          <p:cNvPicPr>
            <a:picLocks noGrp="1" noChangeAspect="1" noChangeArrowheads="1"/>
          </p:cNvPicPr>
          <p:nvPr>
            <p:ph idx="1"/>
          </p:nvPr>
        </p:nvPicPr>
        <p:blipFill>
          <a:blip r:embed="rId2" cstate="print"/>
          <a:stretch>
            <a:fillRect/>
          </a:stretch>
        </p:blipFill>
        <p:spPr bwMode="auto">
          <a:xfrm>
            <a:off x="1554691" y="1600200"/>
            <a:ext cx="6034617" cy="4525963"/>
          </a:xfrm>
          <a:prstGeom prst="rect">
            <a:avLst/>
          </a:prstGeom>
          <a:noFill/>
          <a:ln w="9525">
            <a:noFill/>
            <a:miter lim="800000"/>
            <a:headEnd/>
            <a:tailEnd/>
          </a:ln>
          <a:effectLst/>
        </p:spPr>
      </p:pic>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19</a:t>
            </a:fld>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pPr algn="ctr"/>
            <a:r>
              <a:rPr lang="it-IT" dirty="0" smtClean="0"/>
              <a:t>introduzione</a:t>
            </a:r>
            <a:endParaRPr lang="it-IT" dirty="0"/>
          </a:p>
        </p:txBody>
      </p:sp>
      <p:sp>
        <p:nvSpPr>
          <p:cNvPr id="10" name="Segnaposto contenuto 9"/>
          <p:cNvSpPr>
            <a:spLocks noGrp="1"/>
          </p:cNvSpPr>
          <p:nvPr>
            <p:ph idx="1"/>
          </p:nvPr>
        </p:nvSpPr>
        <p:spPr/>
        <p:txBody>
          <a:bodyPr>
            <a:normAutofit fontScale="92500" lnSpcReduction="10000"/>
          </a:bodyPr>
          <a:lstStyle/>
          <a:p>
            <a:r>
              <a:rPr lang="it-IT" dirty="0" smtClean="0">
                <a:solidFill>
                  <a:srgbClr val="C00000"/>
                </a:solidFill>
              </a:rPr>
              <a:t>La storia delle grandi civiltà ci ha insegnato che Cina, India e Vicino Oriente hanno prodotto un grande dinamismo culturale ed economico senza però riuscire ad attuare sviluppo e crescita economica paragonabili a quelli europei.</a:t>
            </a:r>
          </a:p>
          <a:p>
            <a:r>
              <a:rPr lang="it-IT" dirty="0" smtClean="0">
                <a:solidFill>
                  <a:srgbClr val="C00000"/>
                </a:solidFill>
              </a:rPr>
              <a:t>Solo nel tardo ‘900 e nel primo decennio di questo secolo, Cina e India hanno dimostrato una grande vivacità economica.</a:t>
            </a:r>
          </a:p>
          <a:p>
            <a:r>
              <a:rPr lang="it-IT" dirty="0" smtClean="0">
                <a:solidFill>
                  <a:srgbClr val="C00000"/>
                </a:solidFill>
              </a:rPr>
              <a:t>Perché solo ora?</a:t>
            </a:r>
            <a:endParaRPr lang="it-IT" dirty="0">
              <a:solidFill>
                <a:srgbClr val="C00000"/>
              </a:solidFill>
            </a:endParaRPr>
          </a:p>
        </p:txBody>
      </p:sp>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2</a:t>
            </a:fld>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L’Impero mongolo</a:t>
            </a:r>
            <a:endParaRPr lang="it-IT" dirty="0"/>
          </a:p>
        </p:txBody>
      </p:sp>
      <p:pic>
        <p:nvPicPr>
          <p:cNvPr id="5122" name="Picture 2"/>
          <p:cNvPicPr>
            <a:picLocks noGrp="1" noChangeAspect="1" noChangeArrowheads="1"/>
          </p:cNvPicPr>
          <p:nvPr>
            <p:ph idx="1"/>
          </p:nvPr>
        </p:nvPicPr>
        <p:blipFill>
          <a:blip r:embed="rId2" cstate="print"/>
          <a:stretch>
            <a:fillRect/>
          </a:stretch>
        </p:blipFill>
        <p:spPr bwMode="auto">
          <a:xfrm>
            <a:off x="1554691" y="1600200"/>
            <a:ext cx="6034617" cy="4525963"/>
          </a:xfrm>
          <a:prstGeom prst="rect">
            <a:avLst/>
          </a:prstGeom>
          <a:noFill/>
          <a:ln w="9525">
            <a:noFill/>
            <a:miter lim="800000"/>
            <a:headEnd/>
            <a:tailEnd/>
          </a:ln>
          <a:effectLst/>
        </p:spPr>
      </p:pic>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20</a:t>
            </a:fld>
            <a:endParaRPr lang="it-IT"/>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Tamerlano</a:t>
            </a:r>
            <a:endParaRPr lang="it-IT" dirty="0"/>
          </a:p>
        </p:txBody>
      </p:sp>
      <p:pic>
        <p:nvPicPr>
          <p:cNvPr id="7170" name="Picture 2"/>
          <p:cNvPicPr>
            <a:picLocks noGrp="1" noChangeAspect="1" noChangeArrowheads="1"/>
          </p:cNvPicPr>
          <p:nvPr>
            <p:ph idx="1"/>
          </p:nvPr>
        </p:nvPicPr>
        <p:blipFill>
          <a:blip r:embed="rId2" cstate="print"/>
          <a:stretch>
            <a:fillRect/>
          </a:stretch>
        </p:blipFill>
        <p:spPr bwMode="auto">
          <a:xfrm>
            <a:off x="1554691" y="1600200"/>
            <a:ext cx="6034617" cy="4525963"/>
          </a:xfrm>
          <a:prstGeom prst="rect">
            <a:avLst/>
          </a:prstGeom>
          <a:noFill/>
          <a:ln w="9525">
            <a:noFill/>
            <a:miter lim="800000"/>
            <a:headEnd/>
            <a:tailEnd/>
          </a:ln>
          <a:effectLst/>
        </p:spPr>
      </p:pic>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21</a:t>
            </a:fld>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diversi imperi</a:t>
            </a:r>
            <a:endParaRPr lang="it-IT" dirty="0"/>
          </a:p>
        </p:txBody>
      </p:sp>
      <p:pic>
        <p:nvPicPr>
          <p:cNvPr id="6146" name="Picture 2"/>
          <p:cNvPicPr>
            <a:picLocks noGrp="1" noChangeAspect="1" noChangeArrowheads="1"/>
          </p:cNvPicPr>
          <p:nvPr>
            <p:ph idx="1"/>
          </p:nvPr>
        </p:nvPicPr>
        <p:blipFill>
          <a:blip r:embed="rId2" cstate="print"/>
          <a:stretch>
            <a:fillRect/>
          </a:stretch>
        </p:blipFill>
        <p:spPr bwMode="auto">
          <a:xfrm>
            <a:off x="1554691" y="1600200"/>
            <a:ext cx="6034617" cy="4525963"/>
          </a:xfrm>
          <a:prstGeom prst="rect">
            <a:avLst/>
          </a:prstGeom>
          <a:noFill/>
          <a:ln w="9525">
            <a:noFill/>
            <a:miter lim="800000"/>
            <a:headEnd/>
            <a:tailEnd/>
          </a:ln>
          <a:effectLst/>
        </p:spPr>
      </p:pic>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22</a:t>
            </a:fld>
            <a:endParaRPr lang="it-IT"/>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temi.repubblica.it/UserFiles/limes/Image/carte9/espansione_imperiale_500.jpg"/>
          <p:cNvPicPr>
            <a:picLocks noChangeAspect="1" noChangeArrowheads="1"/>
          </p:cNvPicPr>
          <p:nvPr/>
        </p:nvPicPr>
        <p:blipFill>
          <a:blip r:embed="rId2" cstate="print"/>
          <a:srcRect/>
          <a:stretch>
            <a:fillRect/>
          </a:stretch>
        </p:blipFill>
        <p:spPr bwMode="auto">
          <a:xfrm>
            <a:off x="827584" y="2276872"/>
            <a:ext cx="5832648" cy="3816424"/>
          </a:xfrm>
          <a:prstGeom prst="rect">
            <a:avLst/>
          </a:prstGeom>
          <a:noFill/>
        </p:spPr>
      </p:pic>
      <p:sp>
        <p:nvSpPr>
          <p:cNvPr id="13" name="Titolo 12"/>
          <p:cNvSpPr>
            <a:spLocks noGrp="1"/>
          </p:cNvSpPr>
          <p:nvPr>
            <p:ph type="title"/>
          </p:nvPr>
        </p:nvSpPr>
        <p:spPr/>
        <p:txBody>
          <a:bodyPr/>
          <a:lstStyle/>
          <a:p>
            <a:pPr algn="ctr"/>
            <a:r>
              <a:rPr lang="it-IT" dirty="0" smtClean="0"/>
              <a:t>L’espansione cinese</a:t>
            </a:r>
            <a:endParaRPr lang="it-IT" dirty="0"/>
          </a:p>
        </p:txBody>
      </p:sp>
      <p:sp>
        <p:nvSpPr>
          <p:cNvPr id="14" name="Segnaposto contenuto 13"/>
          <p:cNvSpPr>
            <a:spLocks noGrp="1"/>
          </p:cNvSpPr>
          <p:nvPr>
            <p:ph idx="1"/>
          </p:nvPr>
        </p:nvSpPr>
        <p:spPr/>
        <p:txBody>
          <a:bodyPr/>
          <a:lstStyle/>
          <a:p>
            <a:pPr>
              <a:buNone/>
            </a:pPr>
            <a:endParaRPr lang="it-IT" dirty="0"/>
          </a:p>
        </p:txBody>
      </p:sp>
      <p:sp>
        <p:nvSpPr>
          <p:cNvPr id="5" name="Segnaposto data 4"/>
          <p:cNvSpPr>
            <a:spLocks noGrp="1"/>
          </p:cNvSpPr>
          <p:nvPr>
            <p:ph type="dt" sz="half" idx="10"/>
          </p:nvPr>
        </p:nvSpPr>
        <p:spPr/>
        <p:txBody>
          <a:bodyPr/>
          <a:lstStyle/>
          <a:p>
            <a:fld id="{A05B7637-8A81-4D10-8B62-7BD53422195A}" type="datetime1">
              <a:rPr lang="it-IT" smtClean="0"/>
              <a:pPr/>
              <a:t>02/04/2014</a:t>
            </a:fld>
            <a:endParaRPr lang="it-IT"/>
          </a:p>
        </p:txBody>
      </p:sp>
      <p:sp>
        <p:nvSpPr>
          <p:cNvPr id="6" name="Segnaposto numero diapositiva 5"/>
          <p:cNvSpPr>
            <a:spLocks noGrp="1"/>
          </p:cNvSpPr>
          <p:nvPr>
            <p:ph type="sldNum" sz="quarter" idx="12"/>
          </p:nvPr>
        </p:nvSpPr>
        <p:spPr/>
        <p:txBody>
          <a:bodyPr/>
          <a:lstStyle/>
          <a:p>
            <a:fld id="{88DEB73E-4A47-40CE-88BE-50E42A86D99D}" type="slidenum">
              <a:rPr lang="it-IT" smtClean="0"/>
              <a:pPr/>
              <a:t>23</a:t>
            </a:fld>
            <a:endParaRPr lang="it-IT"/>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39000" cy="660688"/>
          </a:xfrm>
        </p:spPr>
        <p:txBody>
          <a:bodyPr>
            <a:normAutofit fontScale="90000"/>
          </a:bodyPr>
          <a:lstStyle/>
          <a:p>
            <a:r>
              <a:rPr lang="it-IT" dirty="0" smtClean="0"/>
              <a:t>Ritorniamo alla malacca</a:t>
            </a:r>
            <a:endParaRPr lang="it-IT" dirty="0"/>
          </a:p>
        </p:txBody>
      </p:sp>
      <p:sp>
        <p:nvSpPr>
          <p:cNvPr id="3" name="Segnaposto contenuto 2"/>
          <p:cNvSpPr>
            <a:spLocks noGrp="1"/>
          </p:cNvSpPr>
          <p:nvPr>
            <p:ph idx="1"/>
          </p:nvPr>
        </p:nvSpPr>
        <p:spPr>
          <a:xfrm>
            <a:off x="457200" y="1124744"/>
            <a:ext cx="7239000" cy="5330992"/>
          </a:xfrm>
        </p:spPr>
        <p:txBody>
          <a:bodyPr>
            <a:normAutofit fontScale="92500" lnSpcReduction="20000"/>
          </a:bodyPr>
          <a:lstStyle/>
          <a:p>
            <a:r>
              <a:rPr lang="it-IT" dirty="0" smtClean="0"/>
              <a:t>Le carte storiche brevemente analizzate suggeriscono che la penisola malese diventa la via obbligata, per gli stati europei in formazione e per i mercanti e le compagnie commerciali successive, per i prodotti più richiesti sui mercati europei: pepe, spezie, seta, giada e porcellana.</a:t>
            </a:r>
          </a:p>
          <a:p>
            <a:r>
              <a:rPr lang="it-IT" dirty="0" smtClean="0"/>
              <a:t>Il controllo dell’area significava, in termini di concorrenza europea,  privare Venezia delle risorse che contribuivano al suo prestigio economico in Europa</a:t>
            </a:r>
            <a:endParaRPr lang="it-IT" dirty="0"/>
          </a:p>
        </p:txBody>
      </p:sp>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24</a:t>
            </a:fld>
            <a:endParaRPr lang="it-I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39000" cy="660688"/>
          </a:xfrm>
        </p:spPr>
        <p:txBody>
          <a:bodyPr>
            <a:normAutofit/>
          </a:bodyPr>
          <a:lstStyle/>
          <a:p>
            <a:r>
              <a:rPr lang="it-IT" sz="2000" dirty="0" smtClean="0"/>
              <a:t>Il grande commercio del sud-est asiatico</a:t>
            </a:r>
            <a:endParaRPr lang="it-IT" sz="2000" dirty="0"/>
          </a:p>
        </p:txBody>
      </p:sp>
      <p:sp>
        <p:nvSpPr>
          <p:cNvPr id="3" name="Segnaposto contenuto 2"/>
          <p:cNvSpPr>
            <a:spLocks noGrp="1"/>
          </p:cNvSpPr>
          <p:nvPr>
            <p:ph idx="1"/>
          </p:nvPr>
        </p:nvSpPr>
        <p:spPr>
          <a:xfrm>
            <a:off x="457200" y="1124744"/>
            <a:ext cx="7239000" cy="5330992"/>
          </a:xfrm>
        </p:spPr>
        <p:txBody>
          <a:bodyPr>
            <a:normAutofit/>
          </a:bodyPr>
          <a:lstStyle/>
          <a:p>
            <a:r>
              <a:rPr lang="it-IT" sz="2400" dirty="0" smtClean="0"/>
              <a:t>Significava anche mettere le mani sul commercio dell’India con l’India , cioè il grande commercio dell’oceano indiano , speculare a quello del Mediterraneo: da Aden/</a:t>
            </a:r>
            <a:r>
              <a:rPr lang="it-IT" sz="2400" dirty="0" err="1" smtClean="0"/>
              <a:t>Ormuz</a:t>
            </a:r>
            <a:r>
              <a:rPr lang="it-IT" sz="2400" dirty="0" smtClean="0"/>
              <a:t> fino a Canton/</a:t>
            </a:r>
            <a:r>
              <a:rPr lang="it-IT" sz="2400" dirty="0" err="1" smtClean="0"/>
              <a:t>Quanzhou</a:t>
            </a:r>
            <a:r>
              <a:rPr lang="it-IT" sz="2400" dirty="0" smtClean="0"/>
              <a:t> a sud-est della Cina.</a:t>
            </a:r>
          </a:p>
          <a:p>
            <a:r>
              <a:rPr lang="it-IT" sz="2400" dirty="0" smtClean="0"/>
              <a:t>Di qui l’importanza degli scambi interasiatici che hanno contribuito a diffondere in larga misura conoscenze tecniche, religioni, istituzioni, beni e prodotti agricoli.</a:t>
            </a:r>
          </a:p>
          <a:p>
            <a:r>
              <a:rPr lang="it-IT" sz="2400" dirty="0" smtClean="0"/>
              <a:t>Tutto ciò mentre l’Europa, tra </a:t>
            </a:r>
            <a:r>
              <a:rPr lang="it-IT" sz="2400" dirty="0" err="1" smtClean="0"/>
              <a:t>IV</a:t>
            </a:r>
            <a:r>
              <a:rPr lang="it-IT" sz="2400" dirty="0" smtClean="0"/>
              <a:t> e XI secolo, vive un letargo culturale ed economico.</a:t>
            </a:r>
          </a:p>
          <a:p>
            <a:r>
              <a:rPr lang="it-IT" sz="2400" dirty="0" smtClean="0"/>
              <a:t>Il risvegli avverrà quando si riapriranno le connessioni con l’Asia.</a:t>
            </a:r>
          </a:p>
          <a:p>
            <a:endParaRPr lang="it-IT" dirty="0"/>
          </a:p>
        </p:txBody>
      </p:sp>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25</a:t>
            </a:fld>
            <a:endParaRPr 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39000" cy="732696"/>
          </a:xfrm>
        </p:spPr>
        <p:txBody>
          <a:bodyPr>
            <a:normAutofit fontScale="90000"/>
          </a:bodyPr>
          <a:lstStyle/>
          <a:p>
            <a:pPr algn="ctr"/>
            <a:r>
              <a:rPr lang="it-IT" dirty="0" smtClean="0"/>
              <a:t>L’Asia e l’Europa</a:t>
            </a:r>
            <a:endParaRPr lang="it-IT" dirty="0"/>
          </a:p>
        </p:txBody>
      </p:sp>
      <p:sp>
        <p:nvSpPr>
          <p:cNvPr id="3" name="Segnaposto contenuto 2"/>
          <p:cNvSpPr>
            <a:spLocks noGrp="1"/>
          </p:cNvSpPr>
          <p:nvPr>
            <p:ph idx="1"/>
          </p:nvPr>
        </p:nvSpPr>
        <p:spPr>
          <a:xfrm>
            <a:off x="457200" y="1268760"/>
            <a:ext cx="7239000" cy="5186976"/>
          </a:xfrm>
        </p:spPr>
        <p:txBody>
          <a:bodyPr>
            <a:normAutofit fontScale="92500" lnSpcReduction="10000"/>
          </a:bodyPr>
          <a:lstStyle/>
          <a:p>
            <a:r>
              <a:rPr lang="it-IT" dirty="0" smtClean="0"/>
              <a:t>Fino alla fine del Seicento l’Asia è in vantaggio sull’Europa in tutte le tecniche  produttive di base.</a:t>
            </a:r>
          </a:p>
          <a:p>
            <a:r>
              <a:rPr lang="it-IT" dirty="0" smtClean="0"/>
              <a:t>La popolazione presenta un aumento più veloce tra ‘5-’800</a:t>
            </a:r>
          </a:p>
          <a:p>
            <a:r>
              <a:rPr lang="it-IT" dirty="0" smtClean="0"/>
              <a:t>Tasso di mortalità più debole</a:t>
            </a:r>
          </a:p>
          <a:p>
            <a:r>
              <a:rPr lang="it-IT" dirty="0" smtClean="0"/>
              <a:t>Speranza di vita più elevata</a:t>
            </a:r>
          </a:p>
          <a:p>
            <a:r>
              <a:rPr lang="it-IT" dirty="0" smtClean="0"/>
              <a:t>Urbanizzazione più diffusa :Pechino e altre città sono le maggiori del mondo e Hangzhou  già nel 1325 era già una grande metropoli</a:t>
            </a:r>
            <a:endParaRPr lang="it-IT" dirty="0"/>
          </a:p>
        </p:txBody>
      </p:sp>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26</a:t>
            </a:fld>
            <a:endParaRPr lang="it-IT"/>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39000" cy="732696"/>
          </a:xfrm>
        </p:spPr>
        <p:txBody>
          <a:bodyPr>
            <a:normAutofit fontScale="90000"/>
          </a:bodyPr>
          <a:lstStyle/>
          <a:p>
            <a:pPr algn="ctr"/>
            <a:r>
              <a:rPr lang="it-IT" dirty="0" smtClean="0"/>
              <a:t>L’Asia e l’Europa 1</a:t>
            </a:r>
            <a:endParaRPr lang="it-IT" dirty="0"/>
          </a:p>
        </p:txBody>
      </p:sp>
      <p:sp>
        <p:nvSpPr>
          <p:cNvPr id="3" name="Segnaposto contenuto 2"/>
          <p:cNvSpPr>
            <a:spLocks noGrp="1"/>
          </p:cNvSpPr>
          <p:nvPr>
            <p:ph idx="1"/>
          </p:nvPr>
        </p:nvSpPr>
        <p:spPr/>
        <p:txBody>
          <a:bodyPr>
            <a:normAutofit fontScale="92500"/>
          </a:bodyPr>
          <a:lstStyle/>
          <a:p>
            <a:r>
              <a:rPr lang="it-IT" dirty="0" smtClean="0"/>
              <a:t>Sino al 1750, nel suo complesso l’Asia rappresenta l’80% della produzione mondiale da parte del 66% della popolazione.</a:t>
            </a:r>
          </a:p>
          <a:p>
            <a:r>
              <a:rPr lang="it-IT" dirty="0" smtClean="0"/>
              <a:t>L’Europa rimane commercialmente deficitaria con l’Asia sino all’inizio dell’Ottocento</a:t>
            </a:r>
          </a:p>
          <a:p>
            <a:r>
              <a:rPr lang="it-IT" dirty="0" smtClean="0"/>
              <a:t>A partire dal XIX secolo il processo si inverte come vedremo nel corso del programma</a:t>
            </a:r>
            <a:endParaRPr lang="it-IT" dirty="0"/>
          </a:p>
        </p:txBody>
      </p:sp>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27</a:t>
            </a:fld>
            <a:endParaRPr lang="it-IT"/>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39000" cy="660688"/>
          </a:xfrm>
        </p:spPr>
        <p:txBody>
          <a:bodyPr>
            <a:normAutofit/>
          </a:bodyPr>
          <a:lstStyle/>
          <a:p>
            <a:pPr algn="ctr"/>
            <a:r>
              <a:rPr lang="it-IT" sz="2800" dirty="0" smtClean="0"/>
              <a:t>La storia economica globale</a:t>
            </a:r>
            <a:endParaRPr lang="it-IT" sz="2800" dirty="0"/>
          </a:p>
        </p:txBody>
      </p:sp>
      <p:sp>
        <p:nvSpPr>
          <p:cNvPr id="3" name="Segnaposto contenuto 2"/>
          <p:cNvSpPr>
            <a:spLocks noGrp="1"/>
          </p:cNvSpPr>
          <p:nvPr>
            <p:ph idx="1"/>
          </p:nvPr>
        </p:nvSpPr>
        <p:spPr>
          <a:xfrm>
            <a:off x="457200" y="1196752"/>
            <a:ext cx="7239000" cy="5258984"/>
          </a:xfrm>
        </p:spPr>
        <p:txBody>
          <a:bodyPr/>
          <a:lstStyle/>
          <a:p>
            <a:r>
              <a:rPr lang="it-IT" sz="2000" dirty="0" smtClean="0"/>
              <a:t>È necessario parlare di economie interconnesse che diventano economie globali quando viene integrato il continente americano.</a:t>
            </a:r>
          </a:p>
          <a:p>
            <a:r>
              <a:rPr lang="it-IT" sz="2000" dirty="0" smtClean="0"/>
              <a:t>Bisogna non confondere la </a:t>
            </a:r>
            <a:r>
              <a:rPr lang="it-IT" sz="2000" dirty="0" smtClean="0">
                <a:solidFill>
                  <a:srgbClr val="C00000"/>
                </a:solidFill>
              </a:rPr>
              <a:t>storia economica globale </a:t>
            </a:r>
            <a:r>
              <a:rPr lang="it-IT" sz="2000" dirty="0" smtClean="0"/>
              <a:t>con </a:t>
            </a:r>
            <a:r>
              <a:rPr lang="it-IT" sz="2000" dirty="0" smtClean="0">
                <a:solidFill>
                  <a:srgbClr val="C00000"/>
                </a:solidFill>
              </a:rPr>
              <a:t>la storia dell’economia globalizzata </a:t>
            </a:r>
            <a:r>
              <a:rPr lang="it-IT" sz="2000" dirty="0" smtClean="0"/>
              <a:t>dei giorni nostri.</a:t>
            </a:r>
          </a:p>
          <a:p>
            <a:r>
              <a:rPr lang="it-IT" sz="2000" dirty="0" smtClean="0"/>
              <a:t>La storia globale evidenzia le strutture delle connessioni economiche, politiche e culturali fra regioni del mondo e fra continenti e pone in luce sistemi e processi d’insieme di diverse </a:t>
            </a:r>
            <a:r>
              <a:rPr lang="it-IT" sz="2000" dirty="0" smtClean="0">
                <a:solidFill>
                  <a:srgbClr val="C00000"/>
                </a:solidFill>
              </a:rPr>
              <a:t>economie-mondo.</a:t>
            </a:r>
          </a:p>
          <a:p>
            <a:r>
              <a:rPr lang="it-IT" sz="2000" dirty="0" smtClean="0"/>
              <a:t>La storia globale si riferisce a tutti i processi economici che interessano i diversi livelli: locali, nazionali, regionali e compara le modalità locali con quelle mondiali.</a:t>
            </a:r>
          </a:p>
          <a:p>
            <a:pPr>
              <a:buNone/>
            </a:pPr>
            <a:endParaRPr lang="it-IT" sz="2000" dirty="0" smtClean="0"/>
          </a:p>
          <a:p>
            <a:endParaRPr lang="it-IT" dirty="0"/>
          </a:p>
        </p:txBody>
      </p:sp>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28</a:t>
            </a:fld>
            <a:endParaRPr lang="it-IT"/>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39000" cy="804704"/>
          </a:xfrm>
        </p:spPr>
        <p:txBody>
          <a:bodyPr/>
          <a:lstStyle/>
          <a:p>
            <a:pPr algn="ctr"/>
            <a:r>
              <a:rPr lang="it-IT" dirty="0" smtClean="0"/>
              <a:t>La globalizzazione</a:t>
            </a:r>
            <a:endParaRPr lang="it-IT" dirty="0"/>
          </a:p>
        </p:txBody>
      </p:sp>
      <p:sp>
        <p:nvSpPr>
          <p:cNvPr id="3" name="Segnaposto contenuto 2"/>
          <p:cNvSpPr>
            <a:spLocks noGrp="1"/>
          </p:cNvSpPr>
          <p:nvPr>
            <p:ph idx="1"/>
          </p:nvPr>
        </p:nvSpPr>
        <p:spPr/>
        <p:txBody>
          <a:bodyPr>
            <a:normAutofit lnSpcReduction="10000"/>
          </a:bodyPr>
          <a:lstStyle/>
          <a:p>
            <a:r>
              <a:rPr lang="it-IT" sz="2800" dirty="0" smtClean="0"/>
              <a:t>La globalizzazione è sinonimo di capitalismo globale e pone alcune domande fondamentali: </a:t>
            </a:r>
          </a:p>
          <a:p>
            <a:r>
              <a:rPr lang="it-IT" sz="2800" dirty="0" smtClean="0"/>
              <a:t>1. il ruolo degli stati</a:t>
            </a:r>
          </a:p>
          <a:p>
            <a:r>
              <a:rPr lang="it-IT" sz="2800" dirty="0" smtClean="0"/>
              <a:t>2. l’innovazione tecnologica e delle informazioni che portano le imprese ad operare in luoghi anche lontani per il basso costo della trasmissione dei dati</a:t>
            </a:r>
          </a:p>
          <a:p>
            <a:r>
              <a:rPr lang="it-IT" sz="2800" dirty="0" smtClean="0"/>
              <a:t>3. le sempre maggiori diseguaglianze nella distribuzione della ricchezza</a:t>
            </a:r>
          </a:p>
          <a:p>
            <a:r>
              <a:rPr lang="it-IT" sz="2800" dirty="0" smtClean="0"/>
              <a:t>4. la presenza dei mercati finanziari globali</a:t>
            </a:r>
            <a:endParaRPr lang="it-IT" sz="2800" dirty="0"/>
          </a:p>
        </p:txBody>
      </p:sp>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29</a:t>
            </a:fld>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39000" cy="876712"/>
          </a:xfrm>
        </p:spPr>
        <p:txBody>
          <a:bodyPr>
            <a:normAutofit/>
          </a:bodyPr>
          <a:lstStyle/>
          <a:p>
            <a:pPr algn="ctr"/>
            <a:r>
              <a:rPr lang="it-IT" dirty="0" smtClean="0"/>
              <a:t>Penisola di Malacca</a:t>
            </a:r>
            <a:endParaRPr lang="it-IT" dirty="0"/>
          </a:p>
        </p:txBody>
      </p:sp>
      <p:pic>
        <p:nvPicPr>
          <p:cNvPr id="6" name="Segnaposto contenuto 5" descr="Indonesia_preview.jpg"/>
          <p:cNvPicPr>
            <a:picLocks noGrp="1" noChangeAspect="1"/>
          </p:cNvPicPr>
          <p:nvPr>
            <p:ph idx="1"/>
          </p:nvPr>
        </p:nvPicPr>
        <p:blipFill>
          <a:blip r:embed="rId2" cstate="print"/>
          <a:stretch>
            <a:fillRect/>
          </a:stretch>
        </p:blipFill>
        <p:spPr>
          <a:xfrm>
            <a:off x="611560" y="2852936"/>
            <a:ext cx="6264696" cy="2880320"/>
          </a:xfrm>
        </p:spPr>
      </p:pic>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3</a:t>
            </a:fld>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57200" y="320040"/>
            <a:ext cx="7239000" cy="444664"/>
          </a:xfrm>
        </p:spPr>
        <p:txBody>
          <a:bodyPr>
            <a:normAutofit fontScale="90000"/>
          </a:bodyPr>
          <a:lstStyle/>
          <a:p>
            <a:pPr algn="ctr"/>
            <a:r>
              <a:rPr lang="it-IT" sz="2400" dirty="0" smtClean="0">
                <a:solidFill>
                  <a:schemeClr val="bg2">
                    <a:lumMod val="75000"/>
                  </a:schemeClr>
                </a:solidFill>
              </a:rPr>
              <a:t>Qualche osservazione generale</a:t>
            </a:r>
            <a:endParaRPr lang="it-IT" sz="2400" dirty="0">
              <a:solidFill>
                <a:schemeClr val="bg2">
                  <a:lumMod val="75000"/>
                </a:schemeClr>
              </a:solidFill>
            </a:endParaRPr>
          </a:p>
        </p:txBody>
      </p:sp>
      <p:sp>
        <p:nvSpPr>
          <p:cNvPr id="7" name="Segnaposto contenuto 6"/>
          <p:cNvSpPr>
            <a:spLocks noGrp="1"/>
          </p:cNvSpPr>
          <p:nvPr>
            <p:ph idx="1"/>
          </p:nvPr>
        </p:nvSpPr>
        <p:spPr>
          <a:xfrm>
            <a:off x="457200" y="1124744"/>
            <a:ext cx="7239000" cy="5330992"/>
          </a:xfrm>
        </p:spPr>
        <p:txBody>
          <a:bodyPr>
            <a:normAutofit fontScale="85000" lnSpcReduction="20000"/>
          </a:bodyPr>
          <a:lstStyle/>
          <a:p>
            <a:r>
              <a:rPr lang="it-IT" dirty="0" smtClean="0"/>
              <a:t>La storia e i mutamenti economici</a:t>
            </a:r>
          </a:p>
          <a:p>
            <a:r>
              <a:rPr lang="it-IT" dirty="0" smtClean="0"/>
              <a:t>Una domanda risulta sempre più centrale nella riflessione degli storici dell’economia:</a:t>
            </a:r>
          </a:p>
          <a:p>
            <a:pPr>
              <a:buNone/>
            </a:pPr>
            <a:r>
              <a:rPr lang="it-IT" dirty="0" smtClean="0"/>
              <a:t>   </a:t>
            </a:r>
            <a:r>
              <a:rPr lang="it-IT" dirty="0" smtClean="0">
                <a:solidFill>
                  <a:srgbClr val="FF0000"/>
                </a:solidFill>
              </a:rPr>
              <a:t>Perché alcuni paesi sono diventati ricchi ed altri sono rimasti a combattere la povertà?</a:t>
            </a:r>
          </a:p>
          <a:p>
            <a:r>
              <a:rPr lang="it-IT" dirty="0" smtClean="0"/>
              <a:t>Non si allude solo alle condizioni attuali, ma in una prospettiva storica che privilegia la lunga durata, ci si chiede perché i grandi imperi hanno attraversato fasi di profonda stagnazione, mentre la propaggine del continente euroasiatico, l’Europa, ha prodotto lo sviluppo che l’ha portata ha dominare il mondo sino alle soglie del XXI secolo.</a:t>
            </a:r>
            <a:endParaRPr lang="it-IT" dirty="0"/>
          </a:p>
        </p:txBody>
      </p:sp>
      <p:sp>
        <p:nvSpPr>
          <p:cNvPr id="2" name="Segnaposto data 1"/>
          <p:cNvSpPr>
            <a:spLocks noGrp="1"/>
          </p:cNvSpPr>
          <p:nvPr>
            <p:ph type="dt" sz="half" idx="10"/>
          </p:nvPr>
        </p:nvSpPr>
        <p:spPr/>
        <p:txBody>
          <a:bodyPr/>
          <a:lstStyle/>
          <a:p>
            <a:fld id="{7E94EE79-CD51-40BB-B5D0-4BB89C85A22F}" type="datetime1">
              <a:rPr lang="it-IT" smtClean="0"/>
              <a:pPr/>
              <a:t>02/04/2014</a:t>
            </a:fld>
            <a:endParaRPr lang="it-IT"/>
          </a:p>
        </p:txBody>
      </p:sp>
      <p:sp>
        <p:nvSpPr>
          <p:cNvPr id="3" name="Segnaposto numero diapositiva 2"/>
          <p:cNvSpPr>
            <a:spLocks noGrp="1"/>
          </p:cNvSpPr>
          <p:nvPr>
            <p:ph type="sldNum" sz="quarter" idx="12"/>
          </p:nvPr>
        </p:nvSpPr>
        <p:spPr/>
        <p:txBody>
          <a:bodyPr/>
          <a:lstStyle/>
          <a:p>
            <a:fld id="{88DEB73E-4A47-40CE-88BE-50E42A86D99D}" type="slidenum">
              <a:rPr lang="it-IT" smtClean="0"/>
              <a:pPr/>
              <a:t>30</a:t>
            </a:fld>
            <a:endParaRPr lang="it-IT"/>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Il mondo attuale</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La situazione attuale ci suggerisce alcune constatazioni:</a:t>
            </a:r>
          </a:p>
          <a:p>
            <a:r>
              <a:rPr lang="it-IT" dirty="0" smtClean="0"/>
              <a:t>L’arretramento economico dell’Europa, con i paesi del sud  - i </a:t>
            </a:r>
            <a:r>
              <a:rPr lang="it-IT" dirty="0" err="1" smtClean="0"/>
              <a:t>Piigs</a:t>
            </a:r>
            <a:r>
              <a:rPr lang="it-IT" dirty="0" smtClean="0"/>
              <a:t> – in condizioni  meno brillanti rispetto ai paesi del Nord;</a:t>
            </a:r>
          </a:p>
          <a:p>
            <a:r>
              <a:rPr lang="it-IT" dirty="0" smtClean="0"/>
              <a:t>L’ascesa che pare inarrestabile della Cina, seguita a qualche distanza all’India;</a:t>
            </a:r>
          </a:p>
          <a:p>
            <a:r>
              <a:rPr lang="it-IT" dirty="0" smtClean="0"/>
              <a:t>I paesi emergenti: Brasile, Russia, Messico, ecc.</a:t>
            </a:r>
          </a:p>
          <a:p>
            <a:r>
              <a:rPr lang="it-IT" dirty="0" smtClean="0"/>
              <a:t>Il ruolo più debole degli USA</a:t>
            </a:r>
            <a:endParaRPr lang="it-IT" dirty="0"/>
          </a:p>
        </p:txBody>
      </p:sp>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31</a:t>
            </a:fld>
            <a:endParaRPr lang="it-IT"/>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Proposte interpretative</a:t>
            </a:r>
            <a:endParaRPr lang="it-IT" dirty="0"/>
          </a:p>
        </p:txBody>
      </p:sp>
      <p:sp>
        <p:nvSpPr>
          <p:cNvPr id="3" name="Segnaposto contenuto 2"/>
          <p:cNvSpPr>
            <a:spLocks noGrp="1"/>
          </p:cNvSpPr>
          <p:nvPr>
            <p:ph idx="1"/>
          </p:nvPr>
        </p:nvSpPr>
        <p:spPr/>
        <p:txBody>
          <a:bodyPr>
            <a:normAutofit fontScale="85000" lnSpcReduction="10000"/>
          </a:bodyPr>
          <a:lstStyle/>
          <a:p>
            <a:r>
              <a:rPr lang="it-IT" dirty="0" smtClean="0"/>
              <a:t>L’interpretazione proposta privilegia, in modo particolare, un particolare indicatore: il </a:t>
            </a:r>
            <a:r>
              <a:rPr lang="it-IT" dirty="0" smtClean="0">
                <a:solidFill>
                  <a:srgbClr val="FF0000"/>
                </a:solidFill>
              </a:rPr>
              <a:t>reddito</a:t>
            </a:r>
            <a:r>
              <a:rPr lang="it-IT" dirty="0" smtClean="0"/>
              <a:t> che, a sua volta, misura il tenore di vita che incide, in parte, anche sulla qualità della vita.</a:t>
            </a:r>
          </a:p>
          <a:p>
            <a:r>
              <a:rPr lang="it-IT" dirty="0" smtClean="0"/>
              <a:t>Il reddito (le diverse forme di entrata dei bilanci familiari) è difficilmente quantificabile per i secoli scorsi data la scarsa affidabilità nella raccolta dei dati. Tuttavia, a grandi linee, pongono in evidenza che le condizioni di vita, a partire del XVI secolo tra Europa e il continente asiatico, non sono, per alcune aree, troppo dissimili.</a:t>
            </a:r>
          </a:p>
        </p:txBody>
      </p:sp>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32</a:t>
            </a:fld>
            <a:endParaRPr lang="it-IT"/>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39000" cy="732696"/>
          </a:xfrm>
        </p:spPr>
        <p:txBody>
          <a:bodyPr>
            <a:normAutofit fontScale="90000"/>
          </a:bodyPr>
          <a:lstStyle/>
          <a:p>
            <a:pPr algn="ctr"/>
            <a:r>
              <a:rPr lang="it-IT" sz="2800" dirty="0" smtClean="0"/>
              <a:t>Cinque secoli e tre periodi</a:t>
            </a:r>
            <a:br>
              <a:rPr lang="it-IT" sz="2800" dirty="0" smtClean="0"/>
            </a:br>
            <a:r>
              <a:rPr lang="it-IT" sz="2800" dirty="0" smtClean="0"/>
              <a:t>1. Il mercantilismo</a:t>
            </a:r>
            <a:endParaRPr lang="it-IT" sz="2800" dirty="0"/>
          </a:p>
        </p:txBody>
      </p:sp>
      <p:sp>
        <p:nvSpPr>
          <p:cNvPr id="3" name="Segnaposto contenuto 2"/>
          <p:cNvSpPr>
            <a:spLocks noGrp="1"/>
          </p:cNvSpPr>
          <p:nvPr>
            <p:ph idx="1"/>
          </p:nvPr>
        </p:nvSpPr>
        <p:spPr>
          <a:xfrm>
            <a:off x="457200" y="1268760"/>
            <a:ext cx="7239000" cy="5186976"/>
          </a:xfrm>
        </p:spPr>
        <p:txBody>
          <a:bodyPr>
            <a:normAutofit fontScale="85000" lnSpcReduction="20000"/>
          </a:bodyPr>
          <a:lstStyle/>
          <a:p>
            <a:r>
              <a:rPr lang="it-IT" dirty="0" smtClean="0"/>
              <a:t>Il periodo del Mercantilismo (</a:t>
            </a:r>
            <a:r>
              <a:rPr lang="it-IT" dirty="0" err="1" smtClean="0"/>
              <a:t>xvi-xviii</a:t>
            </a:r>
            <a:r>
              <a:rPr lang="it-IT" dirty="0" smtClean="0"/>
              <a:t> secolo). È l’epoca dell’affermazione dei grandi Stati nazionali e dell’espansione economica globale. La potenza dello stato era data dalla popolazione e dal surplus delle esportazioni rispetto alle importazione che generava un flusso di oro nelle casse dello stato.</a:t>
            </a:r>
          </a:p>
          <a:p>
            <a:r>
              <a:rPr lang="it-IT" dirty="0" smtClean="0"/>
              <a:t>L’oro significava la possibilità di aumentare la circolazione monetaria anche se sul finire del Seicento si mettono in circolazione diversi strumenti di credito e monetari basati sulla carta che, però, rimaneva convertibile in oro.</a:t>
            </a:r>
            <a:endParaRPr lang="it-IT" dirty="0"/>
          </a:p>
        </p:txBody>
      </p:sp>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33</a:t>
            </a:fld>
            <a:endParaRPr lang="it-IT"/>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39000" cy="660688"/>
          </a:xfrm>
        </p:spPr>
        <p:txBody>
          <a:bodyPr>
            <a:normAutofit fontScale="90000"/>
          </a:bodyPr>
          <a:lstStyle/>
          <a:p>
            <a:pPr algn="ctr"/>
            <a:r>
              <a:rPr lang="it-IT" sz="2000" dirty="0" smtClean="0"/>
              <a:t>2. La rivoluzione industriale  e l’affermazione economica dell’Europa 1815-1914</a:t>
            </a:r>
            <a:endParaRPr lang="it-IT" sz="2000" dirty="0"/>
          </a:p>
        </p:txBody>
      </p:sp>
      <p:sp>
        <p:nvSpPr>
          <p:cNvPr id="3" name="Segnaposto contenuto 2"/>
          <p:cNvSpPr>
            <a:spLocks noGrp="1"/>
          </p:cNvSpPr>
          <p:nvPr>
            <p:ph idx="1"/>
          </p:nvPr>
        </p:nvSpPr>
        <p:spPr>
          <a:xfrm>
            <a:off x="457200" y="1268760"/>
            <a:ext cx="7239000" cy="5186976"/>
          </a:xfrm>
        </p:spPr>
        <p:txBody>
          <a:bodyPr>
            <a:normAutofit lnSpcReduction="10000"/>
          </a:bodyPr>
          <a:lstStyle/>
          <a:p>
            <a:r>
              <a:rPr lang="it-IT" sz="1700" dirty="0" smtClean="0"/>
              <a:t>Con la fine delle guerre napoleoniche si assiste alla prima rivoluzione industriale europea sulla scia di quella inglese e dell’affermazione degli Stati Uniti.</a:t>
            </a:r>
          </a:p>
          <a:p>
            <a:r>
              <a:rPr lang="it-IT" sz="1700" dirty="0" smtClean="0"/>
              <a:t>Il modello di questa industrializzazione prevedeva quattro politiche economiche:</a:t>
            </a:r>
          </a:p>
          <a:p>
            <a:pPr marL="514350" indent="-514350">
              <a:buAutoNum type="alphaLcParenR"/>
            </a:pPr>
            <a:r>
              <a:rPr lang="it-IT" sz="1700" dirty="0" smtClean="0"/>
              <a:t>Creazione di un mercato unificato attraverso l’eliminazione delle barriere doganali interne e l’avvio di una fitta rete di comunicazioni stradali, ferroviarie e canali;</a:t>
            </a:r>
          </a:p>
          <a:p>
            <a:pPr marL="514350" indent="-514350">
              <a:buAutoNum type="alphaLcParenR"/>
            </a:pPr>
            <a:r>
              <a:rPr lang="it-IT" sz="1700" dirty="0" smtClean="0"/>
              <a:t> barriere doganali esterne (protezionismo per affrontare la supremazia inglese basata sul libero scambio;</a:t>
            </a:r>
          </a:p>
          <a:p>
            <a:pPr marL="514350" indent="-514350">
              <a:buAutoNum type="alphaLcParenR"/>
            </a:pPr>
            <a:r>
              <a:rPr lang="it-IT" sz="1700" dirty="0" smtClean="0"/>
              <a:t>Strutturare il sistema bancario per controllare la circolazione monetaria e il credito alle imprese</a:t>
            </a:r>
          </a:p>
          <a:p>
            <a:pPr marL="514350" indent="-514350">
              <a:buAutoNum type="alphaLcParenR"/>
            </a:pPr>
            <a:r>
              <a:rPr lang="it-IT" sz="1700" dirty="0" smtClean="0"/>
              <a:t>Creare un sistema educativo di massa per migliorare la qualità del lavoro e l’introduzione di nuove tecnologie. L’elevato costo del lavoro favorisce l’uso della tecnologia e la produttività pro-capite dei lavoratori (oltre che la produzi9one generale), mentre un basso livello dei salari non è conveniente all’uso di nuove tecnologie.</a:t>
            </a:r>
          </a:p>
          <a:p>
            <a:pPr marL="514350" indent="-514350">
              <a:buNone/>
            </a:pPr>
            <a:r>
              <a:rPr lang="it-IT" sz="1700" dirty="0" smtClean="0"/>
              <a:t>Questo politiche costituiscono il modello europeo che, non è detto, funzioni in altre aree e la sua imposizione creerà più povertà che ricchezza.</a:t>
            </a:r>
          </a:p>
          <a:p>
            <a:pPr marL="514350" indent="-514350">
              <a:buAutoNum type="alphaLcParenR"/>
            </a:pPr>
            <a:endParaRPr lang="it-IT" dirty="0" smtClean="0"/>
          </a:p>
          <a:p>
            <a:pPr marL="514350" indent="-514350">
              <a:buAutoNum type="alphaLcParenR"/>
            </a:pPr>
            <a:endParaRPr lang="it-IT" dirty="0"/>
          </a:p>
        </p:txBody>
      </p:sp>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34</a:t>
            </a:fld>
            <a:endParaRPr lang="it-IT"/>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39000" cy="516672"/>
          </a:xfrm>
        </p:spPr>
        <p:txBody>
          <a:bodyPr>
            <a:normAutofit/>
          </a:bodyPr>
          <a:lstStyle/>
          <a:p>
            <a:r>
              <a:rPr lang="it-IT" sz="2000" dirty="0" smtClean="0"/>
              <a:t>3. Le politiche economiche del </a:t>
            </a:r>
            <a:r>
              <a:rPr lang="it-IT" sz="2000" dirty="0" err="1" smtClean="0"/>
              <a:t>Nvecento</a:t>
            </a:r>
            <a:endParaRPr lang="it-IT" sz="2000" dirty="0"/>
          </a:p>
        </p:txBody>
      </p:sp>
      <p:sp>
        <p:nvSpPr>
          <p:cNvPr id="3" name="Segnaposto contenuto 2"/>
          <p:cNvSpPr>
            <a:spLocks noGrp="1"/>
          </p:cNvSpPr>
          <p:nvPr>
            <p:ph idx="1"/>
          </p:nvPr>
        </p:nvSpPr>
        <p:spPr>
          <a:xfrm>
            <a:off x="457200" y="1124744"/>
            <a:ext cx="7239000" cy="5330992"/>
          </a:xfrm>
        </p:spPr>
        <p:txBody>
          <a:bodyPr>
            <a:normAutofit fontScale="85000" lnSpcReduction="10000"/>
          </a:bodyPr>
          <a:lstStyle/>
          <a:p>
            <a:r>
              <a:rPr lang="it-IT" dirty="0" smtClean="0"/>
              <a:t>L’adozione del modello funzionò in Europa e negli USA, ma non nei paesi più arretrati.</a:t>
            </a:r>
          </a:p>
          <a:p>
            <a:r>
              <a:rPr lang="it-IT" dirty="0" smtClean="0"/>
              <a:t>L’uso della tecnologia prevede investimenti ad alta intensità di capitale per aumentare la produttività di una manodopera sempre più costosa.</a:t>
            </a:r>
          </a:p>
          <a:p>
            <a:r>
              <a:rPr lang="it-IT" dirty="0" smtClean="0"/>
              <a:t>Queste politiche hanno come presupposto che siano sorrette da un sistema di istituzioni che consentano la libertà d’impresa, regole condivise e diritti certi.</a:t>
            </a:r>
          </a:p>
          <a:p>
            <a:r>
              <a:rPr lang="it-IT" dirty="0" smtClean="0"/>
              <a:t>Le istituzioni consentono di strutturare le regole del gioco e le organizzazioni di partecipare allo sviluppo economico.</a:t>
            </a:r>
            <a:endParaRPr lang="it-IT" dirty="0"/>
          </a:p>
        </p:txBody>
      </p:sp>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35</a:t>
            </a:fld>
            <a:endParaRPr lang="it-IT"/>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39000" cy="588680"/>
          </a:xfrm>
        </p:spPr>
        <p:txBody>
          <a:bodyPr>
            <a:normAutofit/>
          </a:bodyPr>
          <a:lstStyle/>
          <a:p>
            <a:pPr algn="ctr"/>
            <a:r>
              <a:rPr lang="it-IT" sz="2000" dirty="0" smtClean="0"/>
              <a:t>Quando i paesi sono diventati ricchi</a:t>
            </a:r>
            <a:endParaRPr lang="it-IT" sz="2000" dirty="0"/>
          </a:p>
        </p:txBody>
      </p:sp>
      <p:sp>
        <p:nvSpPr>
          <p:cNvPr id="3" name="Segnaposto contenuto 2"/>
          <p:cNvSpPr>
            <a:spLocks noGrp="1"/>
          </p:cNvSpPr>
          <p:nvPr>
            <p:ph idx="1"/>
          </p:nvPr>
        </p:nvSpPr>
        <p:spPr>
          <a:xfrm>
            <a:off x="457200" y="1124744"/>
            <a:ext cx="7239000" cy="5330992"/>
          </a:xfrm>
        </p:spPr>
        <p:txBody>
          <a:bodyPr/>
          <a:lstStyle/>
          <a:p>
            <a:r>
              <a:rPr lang="it-IT" dirty="0" smtClean="0"/>
              <a:t>Fra il ‘500 e l’’800 gli attuali paesi più ricchi hanno dato vita ad un ristretto gruppo che può essere misurato con il PIL pro-capite.</a:t>
            </a:r>
          </a:p>
          <a:p>
            <a:r>
              <a:rPr lang="it-IT" dirty="0" smtClean="0"/>
              <a:t>Nella tabella che segue, riprendo quella del testo (p. 15) dalla quale si evidenzia che nel 1820, il Pil di alcuni paesi europei era il doppio rispetto al resto </a:t>
            </a:r>
            <a:r>
              <a:rPr lang="it-IT" smtClean="0"/>
              <a:t>del mondo.</a:t>
            </a:r>
            <a:endParaRPr lang="it-IT" dirty="0"/>
          </a:p>
        </p:txBody>
      </p:sp>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36</a:t>
            </a:fld>
            <a:endParaRPr lang="it-IT"/>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664"/>
            <a:ext cx="7239000" cy="792088"/>
          </a:xfrm>
        </p:spPr>
        <p:txBody>
          <a:bodyPr/>
          <a:lstStyle/>
          <a:p>
            <a:pPr algn="ctr"/>
            <a:r>
              <a:rPr lang="it-IT" dirty="0" smtClean="0"/>
              <a:t>Valori PIL 1820-2008</a:t>
            </a:r>
            <a:endParaRPr lang="it-IT" dirty="0"/>
          </a:p>
        </p:txBody>
      </p:sp>
      <p:pic>
        <p:nvPicPr>
          <p:cNvPr id="6" name="Segnaposto contenuto 5" descr="TAB 1 001.tif"/>
          <p:cNvPicPr>
            <a:picLocks noGrp="1" noChangeAspect="1"/>
          </p:cNvPicPr>
          <p:nvPr>
            <p:ph idx="1"/>
          </p:nvPr>
        </p:nvPicPr>
        <p:blipFill>
          <a:blip r:embed="rId2" cstate="print"/>
          <a:stretch>
            <a:fillRect/>
          </a:stretch>
        </p:blipFill>
        <p:spPr>
          <a:xfrm>
            <a:off x="323528" y="1340768"/>
            <a:ext cx="7488832" cy="5112568"/>
          </a:xfrm>
        </p:spPr>
      </p:pic>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37</a:t>
            </a:fld>
            <a:endParaRPr lang="it-IT"/>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000" dirty="0" smtClean="0"/>
              <a:t>Distribuzione produzione manifatturiera mondiale 1750-2006</a:t>
            </a:r>
            <a:endParaRPr lang="it-IT" sz="2000" dirty="0"/>
          </a:p>
        </p:txBody>
      </p:sp>
      <p:pic>
        <p:nvPicPr>
          <p:cNvPr id="6" name="Segnaposto contenuto 5" descr="TAB 2 002.tif"/>
          <p:cNvPicPr>
            <a:picLocks noGrp="1" noChangeAspect="1"/>
          </p:cNvPicPr>
          <p:nvPr>
            <p:ph idx="1"/>
          </p:nvPr>
        </p:nvPicPr>
        <p:blipFill>
          <a:blip r:embed="rId2" cstate="print"/>
          <a:stretch>
            <a:fillRect/>
          </a:stretch>
        </p:blipFill>
        <p:spPr>
          <a:xfrm>
            <a:off x="251520" y="1628800"/>
            <a:ext cx="7560840" cy="5040560"/>
          </a:xfrm>
        </p:spPr>
      </p:pic>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38</a:t>
            </a:fld>
            <a:endParaRPr lang="it-IT"/>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a:bodyPr>
          <a:lstStyle/>
          <a:p>
            <a:r>
              <a:rPr lang="it-IT" sz="3200" dirty="0" smtClean="0"/>
              <a:t>Dal Pil ai salari reali</a:t>
            </a:r>
            <a:endParaRPr lang="it-IT" sz="3200" dirty="0"/>
          </a:p>
        </p:txBody>
      </p:sp>
      <p:sp>
        <p:nvSpPr>
          <p:cNvPr id="3" name="Segnaposto contenuto 2"/>
          <p:cNvSpPr>
            <a:spLocks noGrp="1"/>
          </p:cNvSpPr>
          <p:nvPr>
            <p:ph idx="1"/>
          </p:nvPr>
        </p:nvSpPr>
        <p:spPr>
          <a:xfrm>
            <a:off x="457200" y="1196752"/>
            <a:ext cx="8229600" cy="4929411"/>
          </a:xfrm>
        </p:spPr>
        <p:txBody>
          <a:bodyPr>
            <a:normAutofit fontScale="92500"/>
          </a:bodyPr>
          <a:lstStyle/>
          <a:p>
            <a:r>
              <a:rPr lang="it-IT" dirty="0" smtClean="0"/>
              <a:t>Per la misura del benessere, al Pil (che è la media dei redditi tra ricchi e poveri)  è necessario affiancare i dati dei salari reali, una stima che si avvicina maggiormente alla misurazione del tenore di vita e agli incentivi economici che hanno prodotto l’industrializzazione basata sulla tecnologia.</a:t>
            </a:r>
          </a:p>
          <a:p>
            <a:r>
              <a:rPr lang="it-IT" dirty="0" smtClean="0"/>
              <a:t>I salari sono legati ai prezzi dei beni di maggiore consumo e indicano i passaggi dai livelli di sussistenza a quelli dell’abbondanza.</a:t>
            </a:r>
            <a:endParaRPr lang="it-IT" dirty="0"/>
          </a:p>
        </p:txBody>
      </p:sp>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39</a:t>
            </a:fld>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39000" cy="876712"/>
          </a:xfrm>
        </p:spPr>
        <p:txBody>
          <a:bodyPr>
            <a:normAutofit/>
          </a:bodyPr>
          <a:lstStyle/>
          <a:p>
            <a:pPr algn="ctr"/>
            <a:r>
              <a:rPr lang="it-IT" dirty="0" smtClean="0"/>
              <a:t>Lo stretto di Malacca</a:t>
            </a:r>
            <a:endParaRPr lang="it-IT" dirty="0"/>
          </a:p>
        </p:txBody>
      </p:sp>
      <p:pic>
        <p:nvPicPr>
          <p:cNvPr id="6" name="fancybox-img" descr="http://images.treccani.it/enc/media/share/images/orig/system/galleries/Carte_Geopolitico/MALAYSIA.jpg"/>
          <p:cNvPicPr>
            <a:picLocks noGrp="1"/>
          </p:cNvPicPr>
          <p:nvPr>
            <p:ph idx="1"/>
          </p:nvPr>
        </p:nvPicPr>
        <p:blipFill>
          <a:blip r:embed="rId2" cstate="print"/>
          <a:stretch>
            <a:fillRect/>
          </a:stretch>
        </p:blipFill>
        <p:spPr bwMode="auto">
          <a:xfrm>
            <a:off x="1512916" y="2705634"/>
            <a:ext cx="6118167" cy="2315095"/>
          </a:xfrm>
          <a:prstGeom prst="rect">
            <a:avLst/>
          </a:prstGeom>
          <a:noFill/>
          <a:ln w="9525">
            <a:noFill/>
            <a:miter lim="800000"/>
            <a:headEnd/>
            <a:tailEnd/>
          </a:ln>
        </p:spPr>
      </p:pic>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4</a:t>
            </a:fld>
            <a:endParaRPr lang="it-I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normAutofit/>
          </a:bodyPr>
          <a:lstStyle/>
          <a:p>
            <a:r>
              <a:rPr lang="it-IT" sz="3600" dirty="0" smtClean="0"/>
              <a:t>Salari, sussistenza e sviluppo economico</a:t>
            </a:r>
            <a:endParaRPr lang="it-IT" sz="3600" dirty="0"/>
          </a:p>
        </p:txBody>
      </p:sp>
      <p:sp>
        <p:nvSpPr>
          <p:cNvPr id="3" name="Segnaposto contenuto 2"/>
          <p:cNvSpPr>
            <a:spLocks noGrp="1"/>
          </p:cNvSpPr>
          <p:nvPr>
            <p:ph idx="1"/>
          </p:nvPr>
        </p:nvSpPr>
        <p:spPr>
          <a:xfrm>
            <a:off x="457200" y="1124744"/>
            <a:ext cx="8229600" cy="5001419"/>
          </a:xfrm>
        </p:spPr>
        <p:txBody>
          <a:bodyPr/>
          <a:lstStyle/>
          <a:p>
            <a:r>
              <a:rPr lang="it-IT" dirty="0" smtClean="0"/>
              <a:t>Casa indica il trend dei salari?</a:t>
            </a:r>
          </a:p>
          <a:p>
            <a:r>
              <a:rPr lang="it-IT" dirty="0" smtClean="0"/>
              <a:t>Dalla sussistenza all’abbondanza dal</a:t>
            </a:r>
            <a:r>
              <a:rPr lang="it-IT" cap="small" dirty="0" smtClean="0"/>
              <a:t> </a:t>
            </a:r>
            <a:r>
              <a:rPr lang="it-IT" cap="small" dirty="0" err="1" smtClean="0"/>
              <a:t>xvi</a:t>
            </a:r>
            <a:r>
              <a:rPr lang="it-IT" cap="small" dirty="0" smtClean="0"/>
              <a:t> </a:t>
            </a:r>
            <a:r>
              <a:rPr lang="it-IT" dirty="0" smtClean="0"/>
              <a:t>al</a:t>
            </a:r>
            <a:r>
              <a:rPr lang="it-IT" cap="small" dirty="0" smtClean="0"/>
              <a:t> </a:t>
            </a:r>
            <a:r>
              <a:rPr lang="it-IT" cap="small" dirty="0" err="1" smtClean="0"/>
              <a:t>xiii</a:t>
            </a:r>
            <a:r>
              <a:rPr lang="it-IT" cap="small" dirty="0" smtClean="0"/>
              <a:t> </a:t>
            </a:r>
            <a:r>
              <a:rPr lang="it-IT" dirty="0" smtClean="0"/>
              <a:t>secolo</a:t>
            </a:r>
          </a:p>
          <a:p>
            <a:r>
              <a:rPr lang="it-IT" dirty="0" smtClean="0"/>
              <a:t>Il divario tra </a:t>
            </a:r>
            <a:r>
              <a:rPr lang="it-IT" smtClean="0"/>
              <a:t>i salari</a:t>
            </a:r>
            <a:endParaRPr lang="it-IT" dirty="0" smtClean="0"/>
          </a:p>
          <a:p>
            <a:r>
              <a:rPr lang="it-IT" dirty="0" smtClean="0"/>
              <a:t>Le conseguenze della sussistenza e degli alti salari</a:t>
            </a:r>
            <a:endParaRPr lang="it-IT" dirty="0"/>
          </a:p>
        </p:txBody>
      </p:sp>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40</a:t>
            </a:fld>
            <a:endParaRPr lang="it-IT"/>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4"/>
          </a:xfrm>
        </p:spPr>
        <p:txBody>
          <a:bodyPr>
            <a:noAutofit/>
          </a:bodyPr>
          <a:lstStyle/>
          <a:p>
            <a:r>
              <a:rPr lang="it-IT" sz="2800" dirty="0" smtClean="0"/>
              <a:t>L’ascesa dell’Occidente:</a:t>
            </a:r>
            <a:br>
              <a:rPr lang="it-IT" sz="2800" dirty="0" smtClean="0"/>
            </a:br>
            <a:r>
              <a:rPr lang="it-IT" sz="2800" dirty="0" smtClean="0"/>
              <a:t>geografia, istituzioni e cultura</a:t>
            </a:r>
            <a:endParaRPr lang="it-IT" sz="2800" dirty="0"/>
          </a:p>
        </p:txBody>
      </p:sp>
      <p:sp>
        <p:nvSpPr>
          <p:cNvPr id="3" name="Segnaposto contenuto 2"/>
          <p:cNvSpPr>
            <a:spLocks noGrp="1"/>
          </p:cNvSpPr>
          <p:nvPr>
            <p:ph idx="1"/>
          </p:nvPr>
        </p:nvSpPr>
        <p:spPr>
          <a:xfrm>
            <a:off x="457200" y="1412776"/>
            <a:ext cx="8229600" cy="4713387"/>
          </a:xfrm>
        </p:spPr>
        <p:txBody>
          <a:bodyPr>
            <a:normAutofit lnSpcReduction="10000"/>
          </a:bodyPr>
          <a:lstStyle/>
          <a:p>
            <a:pPr algn="ctr">
              <a:buNone/>
            </a:pPr>
            <a:r>
              <a:rPr lang="it-IT" sz="2800" dirty="0" smtClean="0">
                <a:solidFill>
                  <a:srgbClr val="FF0000"/>
                </a:solidFill>
              </a:rPr>
              <a:t>La geografia </a:t>
            </a:r>
          </a:p>
          <a:p>
            <a:pPr>
              <a:buNone/>
            </a:pPr>
            <a:r>
              <a:rPr lang="it-IT" sz="2800" dirty="0" smtClean="0"/>
              <a:t>ha segnato le tappe dell’industrializzazione europea soprattutto per il rapporto tra fonti, forme energetiche ed attività manifatturiere e industriali:</a:t>
            </a:r>
          </a:p>
          <a:p>
            <a:pPr>
              <a:buNone/>
            </a:pPr>
            <a:r>
              <a:rPr lang="it-IT" sz="2800" dirty="0" smtClean="0"/>
              <a:t>Acqua = mulini e telai</a:t>
            </a:r>
          </a:p>
          <a:p>
            <a:pPr>
              <a:buNone/>
            </a:pPr>
            <a:r>
              <a:rPr lang="it-IT" sz="2800" dirty="0" smtClean="0"/>
              <a:t>Carbone = Miniere, industrie estrattive e siderurgiche</a:t>
            </a:r>
          </a:p>
          <a:p>
            <a:pPr>
              <a:buNone/>
            </a:pPr>
            <a:r>
              <a:rPr lang="it-IT" sz="2800" dirty="0" smtClean="0"/>
              <a:t>Elettricità = imprese innovative e nuove tecnologie</a:t>
            </a:r>
          </a:p>
          <a:p>
            <a:pPr>
              <a:buNone/>
            </a:pPr>
            <a:r>
              <a:rPr lang="it-IT" sz="2800" dirty="0" smtClean="0"/>
              <a:t>Petrolio = innovazione tecnologica in molti settori</a:t>
            </a:r>
            <a:endParaRPr lang="it-IT" sz="2800" dirty="0"/>
          </a:p>
        </p:txBody>
      </p:sp>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41</a:t>
            </a:fld>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cultura</a:t>
            </a:r>
            <a:endParaRPr lang="it-IT" dirty="0"/>
          </a:p>
        </p:txBody>
      </p:sp>
      <p:sp>
        <p:nvSpPr>
          <p:cNvPr id="3" name="Segnaposto contenuto 2"/>
          <p:cNvSpPr>
            <a:spLocks noGrp="1"/>
          </p:cNvSpPr>
          <p:nvPr>
            <p:ph idx="1"/>
          </p:nvPr>
        </p:nvSpPr>
        <p:spPr/>
        <p:txBody>
          <a:bodyPr/>
          <a:lstStyle/>
          <a:p>
            <a:r>
              <a:rPr lang="it-IT" dirty="0" smtClean="0"/>
              <a:t>Religione e progresso economico: Max Weber</a:t>
            </a:r>
          </a:p>
          <a:p>
            <a:r>
              <a:rPr lang="it-IT" dirty="0" smtClean="0"/>
              <a:t>Cause della povertà del Terzo Mondo</a:t>
            </a:r>
          </a:p>
          <a:p>
            <a:r>
              <a:rPr lang="it-IT" dirty="0" smtClean="0"/>
              <a:t>La cultura e lo sviluppo economico</a:t>
            </a:r>
            <a:endParaRPr lang="it-IT" dirty="0"/>
          </a:p>
        </p:txBody>
      </p:sp>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42</a:t>
            </a:fld>
            <a:endParaRPr lang="it-IT"/>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smtClean="0"/>
              <a:t>Le istituzioni politiche</a:t>
            </a:r>
            <a:endParaRPr lang="it-IT" dirty="0"/>
          </a:p>
        </p:txBody>
      </p:sp>
      <p:sp>
        <p:nvSpPr>
          <p:cNvPr id="7" name="Segnaposto contenuto 6"/>
          <p:cNvSpPr>
            <a:spLocks noGrp="1"/>
          </p:cNvSpPr>
          <p:nvPr>
            <p:ph idx="1"/>
          </p:nvPr>
        </p:nvSpPr>
        <p:spPr/>
        <p:txBody>
          <a:bodyPr/>
          <a:lstStyle/>
          <a:p>
            <a:r>
              <a:rPr lang="it-IT" dirty="0" smtClean="0"/>
              <a:t>Il dibattito sul ruolo dello Stato: </a:t>
            </a:r>
          </a:p>
          <a:p>
            <a:r>
              <a:rPr lang="it-IT" dirty="0" smtClean="0">
                <a:solidFill>
                  <a:srgbClr val="FF0000"/>
                </a:solidFill>
              </a:rPr>
              <a:t>Liberisti e neoliberisti</a:t>
            </a:r>
            <a:r>
              <a:rPr lang="it-IT" dirty="0" smtClean="0"/>
              <a:t>: i diritti di proprietà, la tassazione e gli interventi dello Stato</a:t>
            </a:r>
          </a:p>
          <a:p>
            <a:r>
              <a:rPr lang="it-IT" dirty="0" smtClean="0"/>
              <a:t>L’analisi storica: le monarchie assolute e i dispotismi orientali, contrariamente a quanto si sostiene, non limitarono lo sviluppo economico</a:t>
            </a:r>
            <a:endParaRPr lang="it-IT" dirty="0"/>
          </a:p>
        </p:txBody>
      </p:sp>
      <p:sp>
        <p:nvSpPr>
          <p:cNvPr id="2" name="Segnaposto data 1"/>
          <p:cNvSpPr>
            <a:spLocks noGrp="1"/>
          </p:cNvSpPr>
          <p:nvPr>
            <p:ph type="dt" sz="half" idx="10"/>
          </p:nvPr>
        </p:nvSpPr>
        <p:spPr/>
        <p:txBody>
          <a:bodyPr/>
          <a:lstStyle/>
          <a:p>
            <a:fld id="{65DD8695-3D1A-4EAC-9272-B9D532EA6801}" type="datetime1">
              <a:rPr lang="it-IT" smtClean="0"/>
              <a:pPr/>
              <a:t>02/04/2014</a:t>
            </a:fld>
            <a:endParaRPr lang="it-IT"/>
          </a:p>
        </p:txBody>
      </p:sp>
      <p:sp>
        <p:nvSpPr>
          <p:cNvPr id="3" name="Segnaposto numero diapositiva 2"/>
          <p:cNvSpPr>
            <a:spLocks noGrp="1"/>
          </p:cNvSpPr>
          <p:nvPr>
            <p:ph type="sldNum" sz="quarter" idx="12"/>
          </p:nvPr>
        </p:nvSpPr>
        <p:spPr/>
        <p:txBody>
          <a:bodyPr/>
          <a:lstStyle/>
          <a:p>
            <a:fld id="{88DEB73E-4A47-40CE-88BE-50E42A86D99D}" type="slidenum">
              <a:rPr lang="it-IT" smtClean="0"/>
              <a:pPr/>
              <a:t>43</a:t>
            </a:fld>
            <a:endParaRPr lang="it-IT"/>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dirty="0" smtClean="0"/>
              <a:t>La prima globalizzazione e la rivoluzione industriale</a:t>
            </a:r>
            <a:endParaRPr lang="it-IT" dirty="0"/>
          </a:p>
        </p:txBody>
      </p:sp>
      <p:sp>
        <p:nvSpPr>
          <p:cNvPr id="5" name="Segnaposto contenuto 4"/>
          <p:cNvSpPr>
            <a:spLocks noGrp="1"/>
          </p:cNvSpPr>
          <p:nvPr>
            <p:ph idx="1"/>
          </p:nvPr>
        </p:nvSpPr>
        <p:spPr/>
        <p:txBody>
          <a:bodyPr/>
          <a:lstStyle/>
          <a:p>
            <a:r>
              <a:rPr lang="it-IT" dirty="0" smtClean="0"/>
              <a:t>Le cause dell’ineguaglianza nello sviluppo:</a:t>
            </a:r>
          </a:p>
          <a:p>
            <a:pPr>
              <a:buNone/>
            </a:pPr>
            <a:r>
              <a:rPr lang="it-IT" dirty="0" smtClean="0"/>
              <a:t>1. Il progresso tecnologico</a:t>
            </a:r>
          </a:p>
          <a:p>
            <a:pPr>
              <a:buNone/>
            </a:pPr>
            <a:r>
              <a:rPr lang="it-IT" dirty="0" smtClean="0"/>
              <a:t>2. La prima globalizzazione</a:t>
            </a:r>
          </a:p>
          <a:p>
            <a:pPr>
              <a:buNone/>
            </a:pPr>
            <a:r>
              <a:rPr lang="it-IT" dirty="0" smtClean="0"/>
              <a:t>3. La politica economica degli Stati europei</a:t>
            </a:r>
          </a:p>
          <a:p>
            <a:pPr>
              <a:buNone/>
            </a:pPr>
            <a:r>
              <a:rPr lang="it-IT" dirty="0" smtClean="0"/>
              <a:t>Le tre cause sono riassumibili nella rivoluzione industriale</a:t>
            </a:r>
          </a:p>
          <a:p>
            <a:pPr>
              <a:buNone/>
            </a:pPr>
            <a:r>
              <a:rPr lang="it-IT" dirty="0" smtClean="0"/>
              <a:t>Il cammino verso l’industrializzazione</a:t>
            </a:r>
            <a:endParaRPr lang="it-IT" dirty="0"/>
          </a:p>
        </p:txBody>
      </p:sp>
      <p:sp>
        <p:nvSpPr>
          <p:cNvPr id="2" name="Segnaposto data 1"/>
          <p:cNvSpPr>
            <a:spLocks noGrp="1"/>
          </p:cNvSpPr>
          <p:nvPr>
            <p:ph type="dt" sz="half" idx="10"/>
          </p:nvPr>
        </p:nvSpPr>
        <p:spPr/>
        <p:txBody>
          <a:bodyPr/>
          <a:lstStyle/>
          <a:p>
            <a:fld id="{65DD8695-3D1A-4EAC-9272-B9D532EA6801}" type="datetime1">
              <a:rPr lang="it-IT" smtClean="0"/>
              <a:pPr/>
              <a:t>02/04/2014</a:t>
            </a:fld>
            <a:endParaRPr lang="it-IT"/>
          </a:p>
        </p:txBody>
      </p:sp>
      <p:sp>
        <p:nvSpPr>
          <p:cNvPr id="3" name="Segnaposto numero diapositiva 2"/>
          <p:cNvSpPr>
            <a:spLocks noGrp="1"/>
          </p:cNvSpPr>
          <p:nvPr>
            <p:ph type="sldNum" sz="quarter" idx="12"/>
          </p:nvPr>
        </p:nvSpPr>
        <p:spPr/>
        <p:txBody>
          <a:bodyPr/>
          <a:lstStyle/>
          <a:p>
            <a:fld id="{88DEB73E-4A47-40CE-88BE-50E42A86D99D}" type="slidenum">
              <a:rPr lang="it-IT" smtClean="0"/>
              <a:pPr/>
              <a:t>44</a:t>
            </a:fld>
            <a:endParaRPr lang="it-IT"/>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11560" y="260648"/>
            <a:ext cx="8229600" cy="1296144"/>
          </a:xfrm>
        </p:spPr>
        <p:txBody>
          <a:bodyPr>
            <a:noAutofit/>
          </a:bodyPr>
          <a:lstStyle/>
          <a:p>
            <a:r>
              <a:rPr lang="it-IT" sz="3600" dirty="0" smtClean="0"/>
              <a:t>Verso la rivoluzione industriale.</a:t>
            </a:r>
            <a:br>
              <a:rPr lang="it-IT" sz="3600" dirty="0" smtClean="0"/>
            </a:br>
            <a:r>
              <a:rPr lang="it-IT" sz="3600" dirty="0" smtClean="0"/>
              <a:t>L’economia globale dei secoli XVI-XVIII</a:t>
            </a:r>
            <a:endParaRPr lang="it-IT" sz="3600" dirty="0"/>
          </a:p>
        </p:txBody>
      </p:sp>
      <p:sp>
        <p:nvSpPr>
          <p:cNvPr id="5" name="Segnaposto contenuto 4"/>
          <p:cNvSpPr>
            <a:spLocks noGrp="1"/>
          </p:cNvSpPr>
          <p:nvPr>
            <p:ph idx="1"/>
          </p:nvPr>
        </p:nvSpPr>
        <p:spPr/>
        <p:txBody>
          <a:bodyPr>
            <a:normAutofit lnSpcReduction="10000"/>
          </a:bodyPr>
          <a:lstStyle/>
          <a:p>
            <a:r>
              <a:rPr lang="it-IT" dirty="0" smtClean="0"/>
              <a:t>Il punto di partenza: le scoperte geografiche rese possibili dalle innovazioni della tecnica  di costruzione navale e da nuovi strumenti per la navigazione</a:t>
            </a:r>
          </a:p>
          <a:p>
            <a:r>
              <a:rPr lang="it-IT" dirty="0" smtClean="0"/>
              <a:t>Le nuove navi e gli scambi commerciali in Europa</a:t>
            </a:r>
          </a:p>
          <a:p>
            <a:r>
              <a:rPr lang="it-IT" dirty="0" smtClean="0"/>
              <a:t>I viaggi di esplorazione e le esigenze commerciali: Colombo, Vasca da </a:t>
            </a:r>
            <a:r>
              <a:rPr lang="it-IT" dirty="0" err="1" smtClean="0"/>
              <a:t>Gama</a:t>
            </a:r>
            <a:r>
              <a:rPr lang="it-IT" dirty="0" smtClean="0"/>
              <a:t>, Cortés, Caboto, Cartier</a:t>
            </a:r>
            <a:endParaRPr lang="it-IT" dirty="0"/>
          </a:p>
        </p:txBody>
      </p:sp>
      <p:sp>
        <p:nvSpPr>
          <p:cNvPr id="2" name="Segnaposto data 1"/>
          <p:cNvSpPr>
            <a:spLocks noGrp="1"/>
          </p:cNvSpPr>
          <p:nvPr>
            <p:ph type="dt" sz="half" idx="10"/>
          </p:nvPr>
        </p:nvSpPr>
        <p:spPr/>
        <p:txBody>
          <a:bodyPr/>
          <a:lstStyle/>
          <a:p>
            <a:fld id="{65DD8695-3D1A-4EAC-9272-B9D532EA6801}" type="datetime1">
              <a:rPr lang="it-IT" smtClean="0"/>
              <a:pPr/>
              <a:t>02/04/2014</a:t>
            </a:fld>
            <a:endParaRPr lang="it-IT"/>
          </a:p>
        </p:txBody>
      </p:sp>
      <p:sp>
        <p:nvSpPr>
          <p:cNvPr id="3" name="Segnaposto numero diapositiva 2"/>
          <p:cNvSpPr>
            <a:spLocks noGrp="1"/>
          </p:cNvSpPr>
          <p:nvPr>
            <p:ph type="sldNum" sz="quarter" idx="12"/>
          </p:nvPr>
        </p:nvSpPr>
        <p:spPr/>
        <p:txBody>
          <a:bodyPr/>
          <a:lstStyle/>
          <a:p>
            <a:fld id="{88DEB73E-4A47-40CE-88BE-50E42A86D99D}" type="slidenum">
              <a:rPr lang="it-IT" smtClean="0"/>
              <a:pPr/>
              <a:t>45</a:t>
            </a:fld>
            <a:endParaRPr lang="it-IT"/>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dirty="0" smtClean="0"/>
              <a:t>Il Seicento e l’egemonia olandese</a:t>
            </a:r>
            <a:endParaRPr lang="it-IT" dirty="0"/>
          </a:p>
        </p:txBody>
      </p:sp>
      <p:sp>
        <p:nvSpPr>
          <p:cNvPr id="5" name="Segnaposto contenuto 4"/>
          <p:cNvSpPr>
            <a:spLocks noGrp="1"/>
          </p:cNvSpPr>
          <p:nvPr>
            <p:ph idx="1"/>
          </p:nvPr>
        </p:nvSpPr>
        <p:spPr/>
        <p:txBody>
          <a:bodyPr/>
          <a:lstStyle/>
          <a:p>
            <a:r>
              <a:rPr lang="it-IT" dirty="0" smtClean="0"/>
              <a:t>Declino di Venezia ed Anversa</a:t>
            </a:r>
          </a:p>
          <a:p>
            <a:r>
              <a:rPr lang="it-IT" dirty="0" smtClean="0"/>
              <a:t>L’ascesa di Amsterdam come cento economico e finanziario dell’economia globale</a:t>
            </a:r>
          </a:p>
          <a:p>
            <a:r>
              <a:rPr lang="it-IT" dirty="0" smtClean="0"/>
              <a:t>Le caratteristiche politiche e culturali di Amsterdam</a:t>
            </a:r>
          </a:p>
          <a:p>
            <a:r>
              <a:rPr lang="it-IT" dirty="0" smtClean="0"/>
              <a:t>Gli strumenti del monopolio olandese</a:t>
            </a:r>
            <a:endParaRPr lang="it-IT" dirty="0"/>
          </a:p>
        </p:txBody>
      </p:sp>
      <p:sp>
        <p:nvSpPr>
          <p:cNvPr id="2" name="Segnaposto data 1"/>
          <p:cNvSpPr>
            <a:spLocks noGrp="1"/>
          </p:cNvSpPr>
          <p:nvPr>
            <p:ph type="dt" sz="half" idx="10"/>
          </p:nvPr>
        </p:nvSpPr>
        <p:spPr/>
        <p:txBody>
          <a:bodyPr/>
          <a:lstStyle/>
          <a:p>
            <a:fld id="{65DD8695-3D1A-4EAC-9272-B9D532EA6801}" type="datetime1">
              <a:rPr lang="it-IT" smtClean="0"/>
              <a:pPr/>
              <a:t>02/04/2014</a:t>
            </a:fld>
            <a:endParaRPr lang="it-IT"/>
          </a:p>
        </p:txBody>
      </p:sp>
      <p:sp>
        <p:nvSpPr>
          <p:cNvPr id="3" name="Segnaposto numero diapositiva 2"/>
          <p:cNvSpPr>
            <a:spLocks noGrp="1"/>
          </p:cNvSpPr>
          <p:nvPr>
            <p:ph type="sldNum" sz="quarter" idx="12"/>
          </p:nvPr>
        </p:nvSpPr>
        <p:spPr/>
        <p:txBody>
          <a:bodyPr/>
          <a:lstStyle/>
          <a:p>
            <a:fld id="{88DEB73E-4A47-40CE-88BE-50E42A86D99D}" type="slidenum">
              <a:rPr lang="it-IT" smtClean="0"/>
              <a:pPr/>
              <a:t>46</a:t>
            </a:fld>
            <a:endParaRPr lang="it-IT"/>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dirty="0" smtClean="0"/>
              <a:t>XVII-XVIII secolo: l’epoca d’oro delle Compagnie commerciali</a:t>
            </a:r>
            <a:endParaRPr lang="it-IT" dirty="0"/>
          </a:p>
        </p:txBody>
      </p:sp>
      <p:sp>
        <p:nvSpPr>
          <p:cNvPr id="5" name="Segnaposto contenuto 4"/>
          <p:cNvSpPr>
            <a:spLocks noGrp="1"/>
          </p:cNvSpPr>
          <p:nvPr>
            <p:ph idx="1"/>
          </p:nvPr>
        </p:nvSpPr>
        <p:spPr/>
        <p:txBody>
          <a:bodyPr/>
          <a:lstStyle/>
          <a:p>
            <a:r>
              <a:rPr lang="it-IT" dirty="0" smtClean="0"/>
              <a:t>Le Compagnie privilegiate:</a:t>
            </a:r>
          </a:p>
          <a:p>
            <a:pPr>
              <a:buNone/>
            </a:pPr>
            <a:r>
              <a:rPr lang="it-IT" dirty="0" smtClean="0"/>
              <a:t>1600: East </a:t>
            </a:r>
            <a:r>
              <a:rPr lang="it-IT" dirty="0" err="1" smtClean="0"/>
              <a:t>Indian</a:t>
            </a:r>
            <a:r>
              <a:rPr lang="it-IT" dirty="0" smtClean="0"/>
              <a:t> Company</a:t>
            </a:r>
          </a:p>
          <a:p>
            <a:pPr>
              <a:buNone/>
            </a:pPr>
            <a:r>
              <a:rPr lang="it-IT" dirty="0" smtClean="0"/>
              <a:t>1602: Compagnia Olandese delle Indie orientali</a:t>
            </a:r>
          </a:p>
          <a:p>
            <a:r>
              <a:rPr lang="it-IT" dirty="0" smtClean="0"/>
              <a:t>Le Compagnie e lo Stato</a:t>
            </a:r>
          </a:p>
          <a:p>
            <a:r>
              <a:rPr lang="it-IT" dirty="0" smtClean="0"/>
              <a:t>L’organizzazione delle Compagnie</a:t>
            </a:r>
          </a:p>
          <a:p>
            <a:r>
              <a:rPr lang="it-IT" dirty="0" smtClean="0"/>
              <a:t>La formazione degli imperi coloniali</a:t>
            </a:r>
          </a:p>
        </p:txBody>
      </p:sp>
      <p:sp>
        <p:nvSpPr>
          <p:cNvPr id="2" name="Segnaposto data 1"/>
          <p:cNvSpPr>
            <a:spLocks noGrp="1"/>
          </p:cNvSpPr>
          <p:nvPr>
            <p:ph type="dt" sz="half" idx="10"/>
          </p:nvPr>
        </p:nvSpPr>
        <p:spPr/>
        <p:txBody>
          <a:bodyPr/>
          <a:lstStyle/>
          <a:p>
            <a:fld id="{65DD8695-3D1A-4EAC-9272-B9D532EA6801}" type="datetime1">
              <a:rPr lang="it-IT" smtClean="0"/>
              <a:pPr/>
              <a:t>02/04/2014</a:t>
            </a:fld>
            <a:endParaRPr lang="it-IT"/>
          </a:p>
        </p:txBody>
      </p:sp>
      <p:sp>
        <p:nvSpPr>
          <p:cNvPr id="3" name="Segnaposto numero diapositiva 2"/>
          <p:cNvSpPr>
            <a:spLocks noGrp="1"/>
          </p:cNvSpPr>
          <p:nvPr>
            <p:ph type="sldNum" sz="quarter" idx="12"/>
          </p:nvPr>
        </p:nvSpPr>
        <p:spPr/>
        <p:txBody>
          <a:bodyPr/>
          <a:lstStyle/>
          <a:p>
            <a:fld id="{88DEB73E-4A47-40CE-88BE-50E42A86D99D}" type="slidenum">
              <a:rPr lang="it-IT" smtClean="0"/>
              <a:pPr/>
              <a:t>47</a:t>
            </a:fld>
            <a:endParaRPr lang="it-IT"/>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dirty="0" smtClean="0"/>
              <a:t>Commerci e le trasformazioni dell’economia moderna</a:t>
            </a:r>
            <a:endParaRPr lang="it-IT" dirty="0"/>
          </a:p>
        </p:txBody>
      </p:sp>
      <p:sp>
        <p:nvSpPr>
          <p:cNvPr id="5" name="Segnaposto contenuto 4"/>
          <p:cNvSpPr>
            <a:spLocks noGrp="1"/>
          </p:cNvSpPr>
          <p:nvPr>
            <p:ph idx="1"/>
          </p:nvPr>
        </p:nvSpPr>
        <p:spPr/>
        <p:txBody>
          <a:bodyPr>
            <a:normAutofit fontScale="92500" lnSpcReduction="10000"/>
          </a:bodyPr>
          <a:lstStyle/>
          <a:p>
            <a:r>
              <a:rPr lang="it-IT" dirty="0" smtClean="0"/>
              <a:t>L’economia globale e le sue ricadute</a:t>
            </a:r>
          </a:p>
          <a:p>
            <a:r>
              <a:rPr lang="it-IT" dirty="0" smtClean="0"/>
              <a:t>Espansione urbana</a:t>
            </a:r>
          </a:p>
          <a:p>
            <a:r>
              <a:rPr lang="it-IT" dirty="0" smtClean="0"/>
              <a:t>Trasformazione della struttura occupazionale</a:t>
            </a:r>
          </a:p>
          <a:p>
            <a:r>
              <a:rPr lang="it-IT" dirty="0" smtClean="0"/>
              <a:t>Manifatture urbane e rurali: la </a:t>
            </a:r>
            <a:r>
              <a:rPr lang="it-IT" dirty="0" err="1" smtClean="0"/>
              <a:t>protoindustrializzazione</a:t>
            </a:r>
            <a:endParaRPr lang="it-IT" dirty="0" smtClean="0"/>
          </a:p>
          <a:p>
            <a:r>
              <a:rPr lang="it-IT" dirty="0" smtClean="0"/>
              <a:t>Salari e tenore di vita</a:t>
            </a:r>
          </a:p>
          <a:p>
            <a:r>
              <a:rPr lang="it-IT" dirty="0" smtClean="0"/>
              <a:t>Consumi alimentari e rivoluzioni agrarie</a:t>
            </a:r>
          </a:p>
          <a:p>
            <a:r>
              <a:rPr lang="it-IT" dirty="0" smtClean="0"/>
              <a:t>Beni di lusso e innovazione tecnologica</a:t>
            </a:r>
          </a:p>
          <a:p>
            <a:r>
              <a:rPr lang="it-IT" smtClean="0"/>
              <a:t>Alfabetizzazione </a:t>
            </a:r>
            <a:endParaRPr lang="it-IT"/>
          </a:p>
        </p:txBody>
      </p:sp>
      <p:sp>
        <p:nvSpPr>
          <p:cNvPr id="2" name="Segnaposto data 1"/>
          <p:cNvSpPr>
            <a:spLocks noGrp="1"/>
          </p:cNvSpPr>
          <p:nvPr>
            <p:ph type="dt" sz="half" idx="10"/>
          </p:nvPr>
        </p:nvSpPr>
        <p:spPr/>
        <p:txBody>
          <a:bodyPr/>
          <a:lstStyle/>
          <a:p>
            <a:fld id="{65DD8695-3D1A-4EAC-9272-B9D532EA6801}" type="datetime1">
              <a:rPr lang="it-IT" smtClean="0"/>
              <a:pPr/>
              <a:t>02/04/2014</a:t>
            </a:fld>
            <a:endParaRPr lang="it-IT"/>
          </a:p>
        </p:txBody>
      </p:sp>
      <p:sp>
        <p:nvSpPr>
          <p:cNvPr id="3" name="Segnaposto numero diapositiva 2"/>
          <p:cNvSpPr>
            <a:spLocks noGrp="1"/>
          </p:cNvSpPr>
          <p:nvPr>
            <p:ph type="sldNum" sz="quarter" idx="12"/>
          </p:nvPr>
        </p:nvSpPr>
        <p:spPr/>
        <p:txBody>
          <a:bodyPr/>
          <a:lstStyle/>
          <a:p>
            <a:fld id="{88DEB73E-4A47-40CE-88BE-50E42A86D99D}" type="slidenum">
              <a:rPr lang="it-IT" smtClean="0"/>
              <a:pPr/>
              <a:t>48</a:t>
            </a:fld>
            <a:endParaRPr lang="it-IT"/>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dirty="0" smtClean="0"/>
              <a:t>La rivoluzione industriale</a:t>
            </a:r>
            <a:br>
              <a:rPr lang="it-IT" dirty="0" smtClean="0"/>
            </a:br>
            <a:r>
              <a:rPr lang="it-IT" dirty="0" smtClean="0"/>
              <a:t>XVIII e XIX secolo</a:t>
            </a:r>
            <a:endParaRPr lang="it-IT" dirty="0"/>
          </a:p>
        </p:txBody>
      </p:sp>
      <p:sp>
        <p:nvSpPr>
          <p:cNvPr id="5" name="Segnaposto contenuto 4"/>
          <p:cNvSpPr>
            <a:spLocks noGrp="1"/>
          </p:cNvSpPr>
          <p:nvPr>
            <p:ph idx="1"/>
          </p:nvPr>
        </p:nvSpPr>
        <p:spPr/>
        <p:txBody>
          <a:bodyPr/>
          <a:lstStyle/>
          <a:p>
            <a:r>
              <a:rPr lang="it-IT" dirty="0" smtClean="0"/>
              <a:t>Lenta evoluzione verso sistemi economici più complessi</a:t>
            </a:r>
          </a:p>
          <a:p>
            <a:r>
              <a:rPr lang="it-IT" dirty="0" smtClean="0"/>
              <a:t>Tasso di crescita continuo sostenuto dalle innovazioni tecnologiche</a:t>
            </a:r>
          </a:p>
          <a:p>
            <a:r>
              <a:rPr lang="it-IT" dirty="0" smtClean="0"/>
              <a:t>Utilizzo di una nuova forza motrice: il vapore</a:t>
            </a:r>
          </a:p>
          <a:p>
            <a:r>
              <a:rPr lang="it-IT" dirty="0" smtClean="0"/>
              <a:t>Gli aspetti teorici e pratici del vapore</a:t>
            </a:r>
          </a:p>
          <a:p>
            <a:r>
              <a:rPr lang="it-IT" dirty="0" smtClean="0"/>
              <a:t>Cotone e tecnologia</a:t>
            </a:r>
          </a:p>
          <a:p>
            <a:pPr>
              <a:buNone/>
            </a:pPr>
            <a:endParaRPr lang="it-IT" dirty="0"/>
          </a:p>
        </p:txBody>
      </p:sp>
      <p:sp>
        <p:nvSpPr>
          <p:cNvPr id="2" name="Segnaposto data 1"/>
          <p:cNvSpPr>
            <a:spLocks noGrp="1"/>
          </p:cNvSpPr>
          <p:nvPr>
            <p:ph type="dt" sz="half" idx="10"/>
          </p:nvPr>
        </p:nvSpPr>
        <p:spPr/>
        <p:txBody>
          <a:bodyPr/>
          <a:lstStyle/>
          <a:p>
            <a:fld id="{65DD8695-3D1A-4EAC-9272-B9D532EA6801}" type="datetime1">
              <a:rPr lang="it-IT" smtClean="0"/>
              <a:pPr/>
              <a:t>02/04/2014</a:t>
            </a:fld>
            <a:endParaRPr lang="it-IT"/>
          </a:p>
        </p:txBody>
      </p:sp>
      <p:sp>
        <p:nvSpPr>
          <p:cNvPr id="3" name="Segnaposto numero diapositiva 2"/>
          <p:cNvSpPr>
            <a:spLocks noGrp="1"/>
          </p:cNvSpPr>
          <p:nvPr>
            <p:ph type="sldNum" sz="quarter" idx="12"/>
          </p:nvPr>
        </p:nvSpPr>
        <p:spPr/>
        <p:txBody>
          <a:bodyPr/>
          <a:lstStyle/>
          <a:p>
            <a:fld id="{88DEB73E-4A47-40CE-88BE-50E42A86D99D}" type="slidenum">
              <a:rPr lang="it-IT" smtClean="0"/>
              <a:pPr/>
              <a:t>49</a:t>
            </a:fld>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t>La conquista della Malacca</a:t>
            </a:r>
            <a:endParaRPr lang="it-IT" sz="2800" dirty="0"/>
          </a:p>
        </p:txBody>
      </p:sp>
      <p:sp>
        <p:nvSpPr>
          <p:cNvPr id="3" name="Segnaposto contenuto 2"/>
          <p:cNvSpPr>
            <a:spLocks noGrp="1"/>
          </p:cNvSpPr>
          <p:nvPr>
            <p:ph idx="1"/>
          </p:nvPr>
        </p:nvSpPr>
        <p:spPr/>
        <p:txBody>
          <a:bodyPr/>
          <a:lstStyle/>
          <a:p>
            <a:r>
              <a:rPr lang="it-IT" dirty="0" smtClean="0"/>
              <a:t>1511: il porto di Malacca è conquistato dai Portoghesi. </a:t>
            </a:r>
          </a:p>
          <a:p>
            <a:r>
              <a:rPr lang="it-IT" dirty="0" smtClean="0"/>
              <a:t>Fino a quel momento gli spazi commerciali asiatici aperti agli europei erano effettuati per via terrestre (Marco Polo) attraverso la via della seta.</a:t>
            </a:r>
          </a:p>
          <a:p>
            <a:pPr>
              <a:buNone/>
            </a:pPr>
            <a:endParaRPr lang="it-IT" dirty="0"/>
          </a:p>
        </p:txBody>
      </p:sp>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5</a:t>
            </a:fld>
            <a:endParaRPr lang="it-IT"/>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dirty="0" smtClean="0"/>
              <a:t>La fine dell’Ancien Régime</a:t>
            </a:r>
            <a:endParaRPr lang="it-IT" dirty="0"/>
          </a:p>
        </p:txBody>
      </p:sp>
      <p:sp>
        <p:nvSpPr>
          <p:cNvPr id="5" name="Segnaposto contenuto 4"/>
          <p:cNvSpPr>
            <a:spLocks noGrp="1"/>
          </p:cNvSpPr>
          <p:nvPr>
            <p:ph idx="1"/>
          </p:nvPr>
        </p:nvSpPr>
        <p:spPr/>
        <p:txBody>
          <a:bodyPr>
            <a:normAutofit/>
          </a:bodyPr>
          <a:lstStyle/>
          <a:p>
            <a:r>
              <a:rPr lang="it-IT" dirty="0" smtClean="0"/>
              <a:t>Il ruolo della rivoluzione francese e dell’impero napoleonico</a:t>
            </a:r>
          </a:p>
          <a:p>
            <a:r>
              <a:rPr lang="it-IT" dirty="0" smtClean="0"/>
              <a:t>La caduta dell’Ancien Régime</a:t>
            </a:r>
          </a:p>
          <a:p>
            <a:r>
              <a:rPr lang="it-IT" dirty="0" smtClean="0"/>
              <a:t>Le nuove ideologie</a:t>
            </a:r>
          </a:p>
          <a:p>
            <a:r>
              <a:rPr lang="it-IT" dirty="0" smtClean="0"/>
              <a:t>L’Europa controllore del mondo</a:t>
            </a:r>
          </a:p>
          <a:p>
            <a:r>
              <a:rPr lang="it-IT" dirty="0" smtClean="0"/>
              <a:t>Conseguenze economiche delle guerre napoleoniche</a:t>
            </a:r>
          </a:p>
          <a:p>
            <a:r>
              <a:rPr lang="it-IT" dirty="0" smtClean="0"/>
              <a:t>La comparsa del ciclo economico</a:t>
            </a:r>
          </a:p>
          <a:p>
            <a:endParaRPr lang="it-IT" dirty="0" smtClean="0"/>
          </a:p>
        </p:txBody>
      </p:sp>
      <p:sp>
        <p:nvSpPr>
          <p:cNvPr id="2" name="Segnaposto data 1"/>
          <p:cNvSpPr>
            <a:spLocks noGrp="1"/>
          </p:cNvSpPr>
          <p:nvPr>
            <p:ph type="dt" sz="half" idx="10"/>
          </p:nvPr>
        </p:nvSpPr>
        <p:spPr/>
        <p:txBody>
          <a:bodyPr/>
          <a:lstStyle/>
          <a:p>
            <a:fld id="{65DD8695-3D1A-4EAC-9272-B9D532EA6801}" type="datetime1">
              <a:rPr lang="it-IT" smtClean="0"/>
              <a:pPr/>
              <a:t>02/04/2014</a:t>
            </a:fld>
            <a:endParaRPr lang="it-IT"/>
          </a:p>
        </p:txBody>
      </p:sp>
      <p:sp>
        <p:nvSpPr>
          <p:cNvPr id="3" name="Segnaposto numero diapositiva 2"/>
          <p:cNvSpPr>
            <a:spLocks noGrp="1"/>
          </p:cNvSpPr>
          <p:nvPr>
            <p:ph type="sldNum" sz="quarter" idx="12"/>
          </p:nvPr>
        </p:nvSpPr>
        <p:spPr/>
        <p:txBody>
          <a:bodyPr/>
          <a:lstStyle/>
          <a:p>
            <a:fld id="{88DEB73E-4A47-40CE-88BE-50E42A86D99D}" type="slidenum">
              <a:rPr lang="it-IT" smtClean="0"/>
              <a:pPr/>
              <a:t>50</a:t>
            </a:fld>
            <a:endParaRPr lang="it-IT"/>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fontScale="90000"/>
          </a:bodyPr>
          <a:lstStyle/>
          <a:p>
            <a:r>
              <a:rPr lang="it-IT" dirty="0" smtClean="0"/>
              <a:t>La rivoluzione industriale in Europa</a:t>
            </a:r>
            <a:br>
              <a:rPr lang="it-IT" dirty="0" smtClean="0"/>
            </a:br>
            <a:r>
              <a:rPr lang="it-IT" dirty="0" smtClean="0"/>
              <a:t>1815-1870</a:t>
            </a:r>
            <a:endParaRPr lang="it-IT" dirty="0"/>
          </a:p>
        </p:txBody>
      </p:sp>
      <p:sp>
        <p:nvSpPr>
          <p:cNvPr id="7" name="Segnaposto contenuto 6"/>
          <p:cNvSpPr>
            <a:spLocks noGrp="1"/>
          </p:cNvSpPr>
          <p:nvPr>
            <p:ph idx="1"/>
          </p:nvPr>
        </p:nvSpPr>
        <p:spPr/>
        <p:txBody>
          <a:bodyPr>
            <a:normAutofit lnSpcReduction="10000"/>
          </a:bodyPr>
          <a:lstStyle/>
          <a:p>
            <a:r>
              <a:rPr lang="it-IT" dirty="0" smtClean="0"/>
              <a:t> La nascita dei paesi ricchi e le politiche economiche adottate</a:t>
            </a:r>
          </a:p>
          <a:p>
            <a:r>
              <a:rPr lang="it-IT" dirty="0" smtClean="0"/>
              <a:t>I processi dell’industrializzazione nei diversi paesi europei: Belgio, Francia, Germania, Italia, USA, e Russia</a:t>
            </a:r>
          </a:p>
          <a:p>
            <a:r>
              <a:rPr lang="it-IT" dirty="0" smtClean="0"/>
              <a:t>La rivoluzione finanziaria</a:t>
            </a:r>
          </a:p>
          <a:p>
            <a:r>
              <a:rPr lang="it-IT" dirty="0" smtClean="0"/>
              <a:t>Il sistema bancario</a:t>
            </a:r>
          </a:p>
          <a:p>
            <a:r>
              <a:rPr lang="it-IT" dirty="0" smtClean="0"/>
              <a:t>Le rivalità commerciali e il nuovo colonialismo</a:t>
            </a:r>
          </a:p>
          <a:p>
            <a:endParaRPr lang="it-IT" dirty="0" smtClean="0"/>
          </a:p>
          <a:p>
            <a:endParaRPr lang="it-IT" dirty="0"/>
          </a:p>
        </p:txBody>
      </p:sp>
      <p:sp>
        <p:nvSpPr>
          <p:cNvPr id="2" name="Segnaposto data 1"/>
          <p:cNvSpPr>
            <a:spLocks noGrp="1"/>
          </p:cNvSpPr>
          <p:nvPr>
            <p:ph type="dt" sz="half" idx="10"/>
          </p:nvPr>
        </p:nvSpPr>
        <p:spPr/>
        <p:txBody>
          <a:bodyPr/>
          <a:lstStyle/>
          <a:p>
            <a:fld id="{65DD8695-3D1A-4EAC-9272-B9D532EA6801}" type="datetime1">
              <a:rPr lang="it-IT" smtClean="0"/>
              <a:pPr/>
              <a:t>02/04/2014</a:t>
            </a:fld>
            <a:endParaRPr lang="it-IT"/>
          </a:p>
        </p:txBody>
      </p:sp>
      <p:sp>
        <p:nvSpPr>
          <p:cNvPr id="3" name="Segnaposto numero diapositiva 2"/>
          <p:cNvSpPr>
            <a:spLocks noGrp="1"/>
          </p:cNvSpPr>
          <p:nvPr>
            <p:ph type="sldNum" sz="quarter" idx="12"/>
          </p:nvPr>
        </p:nvSpPr>
        <p:spPr/>
        <p:txBody>
          <a:bodyPr/>
          <a:lstStyle/>
          <a:p>
            <a:fld id="{88DEB73E-4A47-40CE-88BE-50E42A86D99D}" type="slidenum">
              <a:rPr lang="it-IT" smtClean="0"/>
              <a:pPr/>
              <a:t>51</a:t>
            </a:fld>
            <a:endParaRPr lang="it-IT"/>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Popolazione coloniale 1780-1938</a:t>
            </a:r>
            <a:br>
              <a:rPr lang="it-IT" sz="3200" dirty="0" smtClean="0"/>
            </a:br>
            <a:r>
              <a:rPr lang="it-IT" sz="3200" dirty="0" smtClean="0"/>
              <a:t>(in milioni di abitanti)</a:t>
            </a:r>
            <a:endParaRPr lang="it-IT" sz="3200" dirty="0"/>
          </a:p>
        </p:txBody>
      </p:sp>
      <p:graphicFrame>
        <p:nvGraphicFramePr>
          <p:cNvPr id="6" name="Segnaposto contenuto 5"/>
          <p:cNvGraphicFramePr>
            <a:graphicFrameLocks noGrp="1"/>
          </p:cNvGraphicFramePr>
          <p:nvPr>
            <p:ph idx="1"/>
          </p:nvPr>
        </p:nvGraphicFramePr>
        <p:xfrm>
          <a:off x="457200" y="1600200"/>
          <a:ext cx="8229600" cy="461772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r>
                        <a:rPr lang="it-IT" dirty="0" smtClean="0"/>
                        <a:t>Paesi</a:t>
                      </a:r>
                      <a:endParaRPr lang="it-IT" dirty="0"/>
                    </a:p>
                  </a:txBody>
                  <a:tcPr/>
                </a:tc>
                <a:tc>
                  <a:txBody>
                    <a:bodyPr/>
                    <a:lstStyle/>
                    <a:p>
                      <a:r>
                        <a:rPr lang="it-IT" dirty="0" smtClean="0"/>
                        <a:t>1760</a:t>
                      </a:r>
                      <a:endParaRPr lang="it-IT" dirty="0"/>
                    </a:p>
                  </a:txBody>
                  <a:tcPr/>
                </a:tc>
                <a:tc>
                  <a:txBody>
                    <a:bodyPr/>
                    <a:lstStyle/>
                    <a:p>
                      <a:r>
                        <a:rPr lang="it-IT" dirty="0" smtClean="0"/>
                        <a:t>1830</a:t>
                      </a:r>
                      <a:endParaRPr lang="it-IT" dirty="0"/>
                    </a:p>
                  </a:txBody>
                  <a:tcPr/>
                </a:tc>
                <a:tc>
                  <a:txBody>
                    <a:bodyPr/>
                    <a:lstStyle/>
                    <a:p>
                      <a:r>
                        <a:rPr lang="it-IT" dirty="0" smtClean="0"/>
                        <a:t>1880</a:t>
                      </a:r>
                      <a:endParaRPr lang="it-IT" dirty="0"/>
                    </a:p>
                  </a:txBody>
                  <a:tcPr/>
                </a:tc>
                <a:tc>
                  <a:txBody>
                    <a:bodyPr/>
                    <a:lstStyle/>
                    <a:p>
                      <a:r>
                        <a:rPr lang="it-IT" dirty="0" smtClean="0"/>
                        <a:t>1913</a:t>
                      </a:r>
                      <a:endParaRPr lang="it-IT" dirty="0"/>
                    </a:p>
                  </a:txBody>
                  <a:tcPr/>
                </a:tc>
                <a:tc>
                  <a:txBody>
                    <a:bodyPr/>
                    <a:lstStyle/>
                    <a:p>
                      <a:r>
                        <a:rPr lang="it-IT" dirty="0" smtClean="0"/>
                        <a:t>1938</a:t>
                      </a:r>
                      <a:endParaRPr lang="it-IT" dirty="0"/>
                    </a:p>
                  </a:txBody>
                  <a:tcPr/>
                </a:tc>
              </a:tr>
              <a:tr h="370840">
                <a:tc>
                  <a:txBody>
                    <a:bodyPr/>
                    <a:lstStyle/>
                    <a:p>
                      <a:r>
                        <a:rPr lang="it-IT" dirty="0" smtClean="0"/>
                        <a:t>Belgio</a:t>
                      </a:r>
                      <a:endParaRPr lang="it-IT" dirty="0"/>
                    </a:p>
                  </a:txBody>
                  <a:tcPr/>
                </a:tc>
                <a:tc>
                  <a:txBody>
                    <a:bodyPr/>
                    <a:lstStyle/>
                    <a:p>
                      <a:r>
                        <a:rPr lang="it-IT" dirty="0" smtClean="0"/>
                        <a:t>0</a:t>
                      </a:r>
                      <a:endParaRPr lang="it-IT" dirty="0"/>
                    </a:p>
                  </a:txBody>
                  <a:tcPr/>
                </a:tc>
                <a:tc>
                  <a:txBody>
                    <a:bodyPr/>
                    <a:lstStyle/>
                    <a:p>
                      <a:r>
                        <a:rPr lang="it-IT" dirty="0" smtClean="0"/>
                        <a:t>0</a:t>
                      </a:r>
                      <a:endParaRPr lang="it-IT" dirty="0"/>
                    </a:p>
                  </a:txBody>
                  <a:tcPr/>
                </a:tc>
                <a:tc>
                  <a:txBody>
                    <a:bodyPr/>
                    <a:lstStyle/>
                    <a:p>
                      <a:r>
                        <a:rPr lang="it-IT" dirty="0" smtClean="0"/>
                        <a:t>0</a:t>
                      </a:r>
                      <a:endParaRPr lang="it-IT" dirty="0"/>
                    </a:p>
                  </a:txBody>
                  <a:tcPr/>
                </a:tc>
                <a:tc>
                  <a:txBody>
                    <a:bodyPr/>
                    <a:lstStyle/>
                    <a:p>
                      <a:r>
                        <a:rPr lang="it-IT" dirty="0" smtClean="0"/>
                        <a:t>11</a:t>
                      </a:r>
                      <a:endParaRPr lang="it-IT" dirty="0"/>
                    </a:p>
                  </a:txBody>
                  <a:tcPr/>
                </a:tc>
                <a:tc>
                  <a:txBody>
                    <a:bodyPr/>
                    <a:lstStyle/>
                    <a:p>
                      <a:r>
                        <a:rPr lang="it-IT" dirty="0" smtClean="0"/>
                        <a:t>14,3</a:t>
                      </a:r>
                      <a:endParaRPr lang="it-IT" dirty="0"/>
                    </a:p>
                  </a:txBody>
                  <a:tcPr/>
                </a:tc>
              </a:tr>
              <a:tr h="370840">
                <a:tc>
                  <a:txBody>
                    <a:bodyPr/>
                    <a:lstStyle/>
                    <a:p>
                      <a:r>
                        <a:rPr lang="it-IT" dirty="0" smtClean="0"/>
                        <a:t>Francia</a:t>
                      </a:r>
                      <a:endParaRPr lang="it-IT" dirty="0"/>
                    </a:p>
                  </a:txBody>
                  <a:tcPr/>
                </a:tc>
                <a:tc>
                  <a:txBody>
                    <a:bodyPr/>
                    <a:lstStyle/>
                    <a:p>
                      <a:r>
                        <a:rPr lang="it-IT" dirty="0" smtClean="0"/>
                        <a:t>0,6</a:t>
                      </a:r>
                      <a:endParaRPr lang="it-IT" dirty="0"/>
                    </a:p>
                  </a:txBody>
                  <a:tcPr/>
                </a:tc>
                <a:tc>
                  <a:txBody>
                    <a:bodyPr/>
                    <a:lstStyle/>
                    <a:p>
                      <a:r>
                        <a:rPr lang="it-IT" dirty="0" smtClean="0"/>
                        <a:t>0,5</a:t>
                      </a:r>
                      <a:endParaRPr lang="it-IT" dirty="0"/>
                    </a:p>
                  </a:txBody>
                  <a:tcPr/>
                </a:tc>
                <a:tc>
                  <a:txBody>
                    <a:bodyPr/>
                    <a:lstStyle/>
                    <a:p>
                      <a:r>
                        <a:rPr lang="it-IT" dirty="0" smtClean="0"/>
                        <a:t>7,1</a:t>
                      </a:r>
                      <a:endParaRPr lang="it-IT" dirty="0"/>
                    </a:p>
                  </a:txBody>
                  <a:tcPr/>
                </a:tc>
                <a:tc>
                  <a:txBody>
                    <a:bodyPr/>
                    <a:lstStyle/>
                    <a:p>
                      <a:r>
                        <a:rPr lang="it-IT" dirty="0" smtClean="0"/>
                        <a:t>48</a:t>
                      </a:r>
                      <a:endParaRPr lang="it-IT" dirty="0"/>
                    </a:p>
                  </a:txBody>
                  <a:tcPr/>
                </a:tc>
                <a:tc>
                  <a:txBody>
                    <a:bodyPr/>
                    <a:lstStyle/>
                    <a:p>
                      <a:r>
                        <a:rPr lang="it-IT" dirty="0" smtClean="0"/>
                        <a:t>70,6</a:t>
                      </a:r>
                      <a:endParaRPr lang="it-IT" dirty="0"/>
                    </a:p>
                  </a:txBody>
                  <a:tcPr/>
                </a:tc>
              </a:tr>
              <a:tr h="370840">
                <a:tc>
                  <a:txBody>
                    <a:bodyPr/>
                    <a:lstStyle/>
                    <a:p>
                      <a:r>
                        <a:rPr lang="it-IT" dirty="0" smtClean="0"/>
                        <a:t>Germania</a:t>
                      </a:r>
                      <a:endParaRPr lang="it-IT" dirty="0"/>
                    </a:p>
                  </a:txBody>
                  <a:tcPr/>
                </a:tc>
                <a:tc>
                  <a:txBody>
                    <a:bodyPr/>
                    <a:lstStyle/>
                    <a:p>
                      <a:r>
                        <a:rPr lang="it-IT" dirty="0" smtClean="0"/>
                        <a:t>0</a:t>
                      </a:r>
                      <a:endParaRPr lang="it-IT" dirty="0"/>
                    </a:p>
                  </a:txBody>
                  <a:tcPr/>
                </a:tc>
                <a:tc>
                  <a:txBody>
                    <a:bodyPr/>
                    <a:lstStyle/>
                    <a:p>
                      <a:r>
                        <a:rPr lang="it-IT" dirty="0" smtClean="0"/>
                        <a:t>0</a:t>
                      </a:r>
                      <a:endParaRPr lang="it-IT" dirty="0"/>
                    </a:p>
                  </a:txBody>
                  <a:tcPr/>
                </a:tc>
                <a:tc>
                  <a:txBody>
                    <a:bodyPr/>
                    <a:lstStyle/>
                    <a:p>
                      <a:r>
                        <a:rPr lang="it-IT" dirty="0" smtClean="0"/>
                        <a:t>0</a:t>
                      </a:r>
                      <a:endParaRPr lang="it-IT" dirty="0"/>
                    </a:p>
                  </a:txBody>
                  <a:tcPr/>
                </a:tc>
                <a:tc>
                  <a:txBody>
                    <a:bodyPr/>
                    <a:lstStyle/>
                    <a:p>
                      <a:r>
                        <a:rPr lang="it-IT" dirty="0" smtClean="0"/>
                        <a:t>12,5</a:t>
                      </a:r>
                      <a:endParaRPr lang="it-IT" dirty="0"/>
                    </a:p>
                  </a:txBody>
                  <a:tcPr/>
                </a:tc>
                <a:tc>
                  <a:txBody>
                    <a:bodyPr/>
                    <a:lstStyle/>
                    <a:p>
                      <a:r>
                        <a:rPr lang="it-IT" dirty="0" smtClean="0"/>
                        <a:t>0</a:t>
                      </a:r>
                      <a:endParaRPr lang="it-IT" dirty="0"/>
                    </a:p>
                  </a:txBody>
                  <a:tcPr/>
                </a:tc>
              </a:tr>
              <a:tr h="370840">
                <a:tc>
                  <a:txBody>
                    <a:bodyPr/>
                    <a:lstStyle/>
                    <a:p>
                      <a:r>
                        <a:rPr lang="it-IT" dirty="0" smtClean="0"/>
                        <a:t>Giappone</a:t>
                      </a:r>
                      <a:endParaRPr lang="it-IT" dirty="0"/>
                    </a:p>
                  </a:txBody>
                  <a:tcPr/>
                </a:tc>
                <a:tc>
                  <a:txBody>
                    <a:bodyPr/>
                    <a:lstStyle/>
                    <a:p>
                      <a:r>
                        <a:rPr lang="it-IT" dirty="0" smtClean="0"/>
                        <a:t>0</a:t>
                      </a:r>
                      <a:endParaRPr lang="it-IT" dirty="0"/>
                    </a:p>
                  </a:txBody>
                  <a:tcPr/>
                </a:tc>
                <a:tc>
                  <a:txBody>
                    <a:bodyPr/>
                    <a:lstStyle/>
                    <a:p>
                      <a:r>
                        <a:rPr lang="it-IT" dirty="0" smtClean="0"/>
                        <a:t>0</a:t>
                      </a:r>
                      <a:endParaRPr lang="it-IT" dirty="0"/>
                    </a:p>
                  </a:txBody>
                  <a:tcPr/>
                </a:tc>
                <a:tc>
                  <a:txBody>
                    <a:bodyPr/>
                    <a:lstStyle/>
                    <a:p>
                      <a:r>
                        <a:rPr lang="it-IT" dirty="0" smtClean="0"/>
                        <a:t>0</a:t>
                      </a:r>
                      <a:endParaRPr lang="it-IT" dirty="0"/>
                    </a:p>
                  </a:txBody>
                  <a:tcPr/>
                </a:tc>
                <a:tc>
                  <a:txBody>
                    <a:bodyPr/>
                    <a:lstStyle/>
                    <a:p>
                      <a:r>
                        <a:rPr lang="it-IT" dirty="0" smtClean="0"/>
                        <a:t>19,6</a:t>
                      </a:r>
                      <a:endParaRPr lang="it-IT" dirty="0"/>
                    </a:p>
                  </a:txBody>
                  <a:tcPr/>
                </a:tc>
                <a:tc>
                  <a:txBody>
                    <a:bodyPr/>
                    <a:lstStyle/>
                    <a:p>
                      <a:r>
                        <a:rPr lang="it-IT" dirty="0" smtClean="0"/>
                        <a:t>30,9</a:t>
                      </a:r>
                      <a:endParaRPr lang="it-IT" dirty="0"/>
                    </a:p>
                  </a:txBody>
                  <a:tcPr/>
                </a:tc>
              </a:tr>
              <a:tr h="370840">
                <a:tc>
                  <a:txBody>
                    <a:bodyPr/>
                    <a:lstStyle/>
                    <a:p>
                      <a:r>
                        <a:rPr lang="it-IT" dirty="0" smtClean="0"/>
                        <a:t>Italia</a:t>
                      </a:r>
                      <a:endParaRPr lang="it-IT" dirty="0"/>
                    </a:p>
                  </a:txBody>
                  <a:tcPr/>
                </a:tc>
                <a:tc>
                  <a:txBody>
                    <a:bodyPr/>
                    <a:lstStyle/>
                    <a:p>
                      <a:r>
                        <a:rPr lang="it-IT" dirty="0" smtClean="0"/>
                        <a:t>0</a:t>
                      </a:r>
                      <a:endParaRPr lang="it-IT" dirty="0"/>
                    </a:p>
                  </a:txBody>
                  <a:tcPr/>
                </a:tc>
                <a:tc>
                  <a:txBody>
                    <a:bodyPr/>
                    <a:lstStyle/>
                    <a:p>
                      <a:r>
                        <a:rPr lang="it-IT" dirty="0" smtClean="0"/>
                        <a:t>0</a:t>
                      </a:r>
                      <a:endParaRPr lang="it-IT" dirty="0"/>
                    </a:p>
                  </a:txBody>
                  <a:tcPr/>
                </a:tc>
                <a:tc>
                  <a:txBody>
                    <a:bodyPr/>
                    <a:lstStyle/>
                    <a:p>
                      <a:r>
                        <a:rPr lang="it-IT" dirty="0" smtClean="0"/>
                        <a:t>0</a:t>
                      </a:r>
                      <a:endParaRPr lang="it-IT" dirty="0"/>
                    </a:p>
                  </a:txBody>
                  <a:tcPr/>
                </a:tc>
                <a:tc>
                  <a:txBody>
                    <a:bodyPr/>
                    <a:lstStyle/>
                    <a:p>
                      <a:r>
                        <a:rPr lang="it-IT" dirty="0" smtClean="0"/>
                        <a:t>1,9</a:t>
                      </a:r>
                      <a:endParaRPr lang="it-IT" dirty="0"/>
                    </a:p>
                  </a:txBody>
                  <a:tcPr/>
                </a:tc>
                <a:tc>
                  <a:txBody>
                    <a:bodyPr/>
                    <a:lstStyle/>
                    <a:p>
                      <a:r>
                        <a:rPr lang="it-IT" dirty="0" smtClean="0"/>
                        <a:t>12,9</a:t>
                      </a:r>
                      <a:endParaRPr lang="it-IT" dirty="0"/>
                    </a:p>
                  </a:txBody>
                  <a:tcPr/>
                </a:tc>
              </a:tr>
              <a:tr h="370840">
                <a:tc>
                  <a:txBody>
                    <a:bodyPr/>
                    <a:lstStyle/>
                    <a:p>
                      <a:r>
                        <a:rPr lang="it-IT" dirty="0" smtClean="0"/>
                        <a:t>Paesi Bassi</a:t>
                      </a:r>
                      <a:endParaRPr lang="it-IT" dirty="0"/>
                    </a:p>
                  </a:txBody>
                  <a:tcPr/>
                </a:tc>
                <a:tc>
                  <a:txBody>
                    <a:bodyPr/>
                    <a:lstStyle/>
                    <a:p>
                      <a:r>
                        <a:rPr lang="it-IT" dirty="0" smtClean="0"/>
                        <a:t>3,3</a:t>
                      </a:r>
                      <a:endParaRPr lang="it-IT" dirty="0"/>
                    </a:p>
                  </a:txBody>
                  <a:tcPr/>
                </a:tc>
                <a:tc>
                  <a:txBody>
                    <a:bodyPr/>
                    <a:lstStyle/>
                    <a:p>
                      <a:r>
                        <a:rPr lang="it-IT" dirty="0" smtClean="0"/>
                        <a:t>11,1</a:t>
                      </a:r>
                      <a:endParaRPr lang="it-IT" dirty="0"/>
                    </a:p>
                  </a:txBody>
                  <a:tcPr/>
                </a:tc>
                <a:tc>
                  <a:txBody>
                    <a:bodyPr/>
                    <a:lstStyle/>
                    <a:p>
                      <a:r>
                        <a:rPr lang="it-IT" dirty="0" smtClean="0"/>
                        <a:t>24,1</a:t>
                      </a:r>
                      <a:endParaRPr lang="it-IT" dirty="0"/>
                    </a:p>
                  </a:txBody>
                  <a:tcPr/>
                </a:tc>
                <a:tc>
                  <a:txBody>
                    <a:bodyPr/>
                    <a:lstStyle/>
                    <a:p>
                      <a:r>
                        <a:rPr lang="it-IT" dirty="0" smtClean="0"/>
                        <a:t>49,9</a:t>
                      </a:r>
                      <a:endParaRPr lang="it-IT" dirty="0"/>
                    </a:p>
                  </a:txBody>
                  <a:tcPr/>
                </a:tc>
                <a:tc>
                  <a:txBody>
                    <a:bodyPr/>
                    <a:lstStyle/>
                    <a:p>
                      <a:r>
                        <a:rPr lang="it-IT" dirty="0" smtClean="0"/>
                        <a:t>68,4</a:t>
                      </a:r>
                      <a:endParaRPr lang="it-IT" dirty="0"/>
                    </a:p>
                  </a:txBody>
                  <a:tcPr/>
                </a:tc>
              </a:tr>
              <a:tr h="370840">
                <a:tc>
                  <a:txBody>
                    <a:bodyPr/>
                    <a:lstStyle/>
                    <a:p>
                      <a:r>
                        <a:rPr lang="it-IT" dirty="0" smtClean="0"/>
                        <a:t>Portogallo</a:t>
                      </a:r>
                      <a:endParaRPr lang="it-IT" dirty="0"/>
                    </a:p>
                  </a:txBody>
                  <a:tcPr/>
                </a:tc>
                <a:tc>
                  <a:txBody>
                    <a:bodyPr/>
                    <a:lstStyle/>
                    <a:p>
                      <a:r>
                        <a:rPr lang="it-IT" dirty="0" smtClean="0"/>
                        <a:t>1,6</a:t>
                      </a:r>
                      <a:endParaRPr lang="it-IT" dirty="0"/>
                    </a:p>
                  </a:txBody>
                  <a:tcPr/>
                </a:tc>
                <a:tc>
                  <a:txBody>
                    <a:bodyPr/>
                    <a:lstStyle/>
                    <a:p>
                      <a:r>
                        <a:rPr lang="it-IT" dirty="0" smtClean="0"/>
                        <a:t>0,7</a:t>
                      </a:r>
                      <a:endParaRPr lang="it-IT" dirty="0"/>
                    </a:p>
                  </a:txBody>
                  <a:tcPr/>
                </a:tc>
                <a:tc>
                  <a:txBody>
                    <a:bodyPr/>
                    <a:lstStyle/>
                    <a:p>
                      <a:r>
                        <a:rPr lang="it-IT" dirty="0" smtClean="0"/>
                        <a:t>1,8</a:t>
                      </a:r>
                      <a:endParaRPr lang="it-IT" dirty="0"/>
                    </a:p>
                  </a:txBody>
                  <a:tcPr/>
                </a:tc>
                <a:tc>
                  <a:txBody>
                    <a:bodyPr/>
                    <a:lstStyle/>
                    <a:p>
                      <a:r>
                        <a:rPr lang="it-IT" dirty="0" smtClean="0"/>
                        <a:t>5,6</a:t>
                      </a:r>
                      <a:endParaRPr lang="it-IT" dirty="0"/>
                    </a:p>
                  </a:txBody>
                  <a:tcPr/>
                </a:tc>
                <a:tc>
                  <a:txBody>
                    <a:bodyPr/>
                    <a:lstStyle/>
                    <a:p>
                      <a:r>
                        <a:rPr lang="it-IT" dirty="0" smtClean="0"/>
                        <a:t>10,6</a:t>
                      </a:r>
                      <a:endParaRPr lang="it-IT" dirty="0"/>
                    </a:p>
                  </a:txBody>
                  <a:tcPr/>
                </a:tc>
              </a:tr>
              <a:tr h="370840">
                <a:tc>
                  <a:txBody>
                    <a:bodyPr/>
                    <a:lstStyle/>
                    <a:p>
                      <a:r>
                        <a:rPr lang="it-IT" dirty="0" smtClean="0"/>
                        <a:t>Regno Unito</a:t>
                      </a:r>
                      <a:endParaRPr lang="it-IT" dirty="0"/>
                    </a:p>
                  </a:txBody>
                  <a:tcPr/>
                </a:tc>
                <a:tc>
                  <a:txBody>
                    <a:bodyPr/>
                    <a:lstStyle/>
                    <a:p>
                      <a:r>
                        <a:rPr lang="it-IT" dirty="0" smtClean="0"/>
                        <a:t>2,7</a:t>
                      </a:r>
                      <a:endParaRPr lang="it-IT" dirty="0"/>
                    </a:p>
                  </a:txBody>
                  <a:tcPr/>
                </a:tc>
                <a:tc>
                  <a:txBody>
                    <a:bodyPr/>
                    <a:lstStyle/>
                    <a:p>
                      <a:r>
                        <a:rPr lang="it-IT" dirty="0" smtClean="0"/>
                        <a:t>189</a:t>
                      </a:r>
                      <a:endParaRPr lang="it-IT" dirty="0"/>
                    </a:p>
                  </a:txBody>
                  <a:tcPr/>
                </a:tc>
                <a:tc>
                  <a:txBody>
                    <a:bodyPr/>
                    <a:lstStyle/>
                    <a:p>
                      <a:r>
                        <a:rPr lang="it-IT" dirty="0" smtClean="0"/>
                        <a:t>270,9</a:t>
                      </a:r>
                      <a:endParaRPr lang="it-IT" dirty="0"/>
                    </a:p>
                  </a:txBody>
                  <a:tcPr/>
                </a:tc>
                <a:tc>
                  <a:txBody>
                    <a:bodyPr/>
                    <a:lstStyle/>
                    <a:p>
                      <a:r>
                        <a:rPr lang="it-IT" dirty="0" smtClean="0"/>
                        <a:t>393,8</a:t>
                      </a:r>
                      <a:endParaRPr lang="it-IT" dirty="0"/>
                    </a:p>
                  </a:txBody>
                  <a:tcPr/>
                </a:tc>
                <a:tc>
                  <a:txBody>
                    <a:bodyPr/>
                    <a:lstStyle/>
                    <a:p>
                      <a:r>
                        <a:rPr lang="it-IT" dirty="0" smtClean="0"/>
                        <a:t>496,1</a:t>
                      </a:r>
                      <a:endParaRPr lang="it-IT" dirty="0"/>
                    </a:p>
                  </a:txBody>
                  <a:tcPr/>
                </a:tc>
              </a:tr>
              <a:tr h="370840">
                <a:tc>
                  <a:txBody>
                    <a:bodyPr/>
                    <a:lstStyle/>
                    <a:p>
                      <a:r>
                        <a:rPr lang="it-IT" dirty="0" smtClean="0"/>
                        <a:t>Spagna</a:t>
                      </a:r>
                      <a:endParaRPr lang="it-IT" dirty="0"/>
                    </a:p>
                  </a:txBody>
                  <a:tcPr/>
                </a:tc>
                <a:tc>
                  <a:txBody>
                    <a:bodyPr/>
                    <a:lstStyle/>
                    <a:p>
                      <a:r>
                        <a:rPr lang="it-IT" dirty="0" smtClean="0"/>
                        <a:t>18,8</a:t>
                      </a:r>
                      <a:endParaRPr lang="it-IT" dirty="0"/>
                    </a:p>
                  </a:txBody>
                  <a:tcPr/>
                </a:tc>
                <a:tc>
                  <a:txBody>
                    <a:bodyPr/>
                    <a:lstStyle/>
                    <a:p>
                      <a:r>
                        <a:rPr lang="it-IT" dirty="0" smtClean="0"/>
                        <a:t>4,3</a:t>
                      </a:r>
                      <a:endParaRPr lang="it-IT" dirty="0"/>
                    </a:p>
                  </a:txBody>
                  <a:tcPr/>
                </a:tc>
                <a:tc>
                  <a:txBody>
                    <a:bodyPr/>
                    <a:lstStyle/>
                    <a:p>
                      <a:r>
                        <a:rPr lang="it-IT" dirty="0" smtClean="0"/>
                        <a:t>8,3</a:t>
                      </a:r>
                      <a:endParaRPr lang="it-IT" dirty="0"/>
                    </a:p>
                  </a:txBody>
                  <a:tcPr/>
                </a:tc>
                <a:tc>
                  <a:txBody>
                    <a:bodyPr/>
                    <a:lstStyle/>
                    <a:p>
                      <a:r>
                        <a:rPr lang="it-IT" dirty="0" smtClean="0"/>
                        <a:t>0,9</a:t>
                      </a:r>
                      <a:endParaRPr lang="it-IT" dirty="0"/>
                    </a:p>
                  </a:txBody>
                  <a:tcPr/>
                </a:tc>
                <a:tc>
                  <a:txBody>
                    <a:bodyPr/>
                    <a:lstStyle/>
                    <a:p>
                      <a:r>
                        <a:rPr lang="it-IT" dirty="0" smtClean="0"/>
                        <a:t>1,1</a:t>
                      </a:r>
                      <a:endParaRPr lang="it-IT" dirty="0"/>
                    </a:p>
                  </a:txBody>
                  <a:tcPr/>
                </a:tc>
              </a:tr>
              <a:tr h="370840">
                <a:tc>
                  <a:txBody>
                    <a:bodyPr/>
                    <a:lstStyle/>
                    <a:p>
                      <a:r>
                        <a:rPr lang="it-IT" dirty="0" smtClean="0"/>
                        <a:t>Stati Uniti</a:t>
                      </a:r>
                      <a:endParaRPr lang="it-IT" dirty="0"/>
                    </a:p>
                  </a:txBody>
                  <a:tcPr/>
                </a:tc>
                <a:tc>
                  <a:txBody>
                    <a:bodyPr/>
                    <a:lstStyle/>
                    <a:p>
                      <a:r>
                        <a:rPr lang="it-IT" dirty="0" smtClean="0"/>
                        <a:t>0</a:t>
                      </a:r>
                      <a:endParaRPr lang="it-IT" dirty="0"/>
                    </a:p>
                  </a:txBody>
                  <a:tcPr/>
                </a:tc>
                <a:tc>
                  <a:txBody>
                    <a:bodyPr/>
                    <a:lstStyle/>
                    <a:p>
                      <a:r>
                        <a:rPr lang="it-IT" dirty="0" smtClean="0"/>
                        <a:t>0</a:t>
                      </a:r>
                      <a:endParaRPr lang="it-IT" dirty="0"/>
                    </a:p>
                  </a:txBody>
                  <a:tcPr/>
                </a:tc>
                <a:tc>
                  <a:txBody>
                    <a:bodyPr/>
                    <a:lstStyle/>
                    <a:p>
                      <a:r>
                        <a:rPr lang="it-IT" dirty="0" smtClean="0"/>
                        <a:t>0</a:t>
                      </a:r>
                      <a:endParaRPr lang="it-IT" dirty="0"/>
                    </a:p>
                  </a:txBody>
                  <a:tcPr/>
                </a:tc>
                <a:tc>
                  <a:txBody>
                    <a:bodyPr/>
                    <a:lstStyle/>
                    <a:p>
                      <a:r>
                        <a:rPr lang="it-IT" dirty="0" smtClean="0"/>
                        <a:t>10</a:t>
                      </a:r>
                      <a:endParaRPr lang="it-IT" dirty="0"/>
                    </a:p>
                  </a:txBody>
                  <a:tcPr/>
                </a:tc>
                <a:tc>
                  <a:txBody>
                    <a:bodyPr/>
                    <a:lstStyle/>
                    <a:p>
                      <a:r>
                        <a:rPr lang="it-IT" dirty="0" smtClean="0"/>
                        <a:t>18,6</a:t>
                      </a:r>
                      <a:endParaRPr lang="it-IT" dirty="0"/>
                    </a:p>
                  </a:txBody>
                  <a:tcPr/>
                </a:tc>
              </a:tr>
            </a:tbl>
          </a:graphicData>
        </a:graphic>
      </p:graphicFrame>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52</a:t>
            </a:fld>
            <a:endParaRPr lang="it-IT"/>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dirty="0" smtClean="0"/>
              <a:t>1870-1913</a:t>
            </a:r>
            <a:br>
              <a:rPr lang="it-IT" dirty="0" smtClean="0"/>
            </a:br>
            <a:r>
              <a:rPr lang="it-IT" dirty="0" smtClean="0"/>
              <a:t>La perdita del primato inglese</a:t>
            </a:r>
            <a:endParaRPr lang="it-IT" dirty="0"/>
          </a:p>
        </p:txBody>
      </p:sp>
      <p:sp>
        <p:nvSpPr>
          <p:cNvPr id="5" name="Segnaposto contenuto 4"/>
          <p:cNvSpPr>
            <a:spLocks noGrp="1"/>
          </p:cNvSpPr>
          <p:nvPr>
            <p:ph idx="1"/>
          </p:nvPr>
        </p:nvSpPr>
        <p:spPr/>
        <p:txBody>
          <a:bodyPr/>
          <a:lstStyle/>
          <a:p>
            <a:r>
              <a:rPr lang="it-IT" dirty="0" smtClean="0"/>
              <a:t>Petrolio ed elettricità: le nuove industrie</a:t>
            </a:r>
          </a:p>
          <a:p>
            <a:r>
              <a:rPr lang="it-IT" dirty="0" smtClean="0"/>
              <a:t>Il ruolo delle conoscenze scientifiche</a:t>
            </a:r>
          </a:p>
          <a:p>
            <a:r>
              <a:rPr lang="it-IT" dirty="0" smtClean="0"/>
              <a:t>La riorganizzazione delle imprese</a:t>
            </a:r>
          </a:p>
          <a:p>
            <a:r>
              <a:rPr lang="it-IT" dirty="0" smtClean="0"/>
              <a:t>La nascita delle organizzazioni dei lavoratori</a:t>
            </a:r>
          </a:p>
          <a:p>
            <a:r>
              <a:rPr lang="it-IT" dirty="0" smtClean="0"/>
              <a:t>Tecnologie, progresso economico </a:t>
            </a:r>
            <a:r>
              <a:rPr lang="it-IT" smtClean="0"/>
              <a:t>e salari</a:t>
            </a:r>
            <a:endParaRPr lang="it-IT"/>
          </a:p>
        </p:txBody>
      </p:sp>
      <p:sp>
        <p:nvSpPr>
          <p:cNvPr id="2" name="Segnaposto data 1"/>
          <p:cNvSpPr>
            <a:spLocks noGrp="1"/>
          </p:cNvSpPr>
          <p:nvPr>
            <p:ph type="dt" sz="half" idx="10"/>
          </p:nvPr>
        </p:nvSpPr>
        <p:spPr/>
        <p:txBody>
          <a:bodyPr/>
          <a:lstStyle/>
          <a:p>
            <a:fld id="{65DD8695-3D1A-4EAC-9272-B9D532EA6801}" type="datetime1">
              <a:rPr lang="it-IT" smtClean="0"/>
              <a:pPr/>
              <a:t>02/04/2014</a:t>
            </a:fld>
            <a:endParaRPr lang="it-IT"/>
          </a:p>
        </p:txBody>
      </p:sp>
      <p:sp>
        <p:nvSpPr>
          <p:cNvPr id="3" name="Segnaposto numero diapositiva 2"/>
          <p:cNvSpPr>
            <a:spLocks noGrp="1"/>
          </p:cNvSpPr>
          <p:nvPr>
            <p:ph type="sldNum" sz="quarter" idx="12"/>
          </p:nvPr>
        </p:nvSpPr>
        <p:spPr/>
        <p:txBody>
          <a:bodyPr/>
          <a:lstStyle/>
          <a:p>
            <a:fld id="{88DEB73E-4A47-40CE-88BE-50E42A86D99D}" type="slidenum">
              <a:rPr lang="it-IT" smtClean="0"/>
              <a:pPr/>
              <a:t>53</a:t>
            </a:fld>
            <a:endParaRPr lang="it-IT"/>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Aspetti fondamentali dell’industrializzazione europea</a:t>
            </a:r>
            <a:endParaRPr lang="it-IT" dirty="0"/>
          </a:p>
        </p:txBody>
      </p:sp>
      <p:sp>
        <p:nvSpPr>
          <p:cNvPr id="3" name="Segnaposto contenuto 2"/>
          <p:cNvSpPr>
            <a:spLocks noGrp="1"/>
          </p:cNvSpPr>
          <p:nvPr>
            <p:ph idx="1"/>
          </p:nvPr>
        </p:nvSpPr>
        <p:spPr/>
        <p:txBody>
          <a:bodyPr>
            <a:normAutofit fontScale="85000" lnSpcReduction="20000"/>
          </a:bodyPr>
          <a:lstStyle/>
          <a:p>
            <a:pPr>
              <a:buNone/>
            </a:pPr>
            <a:r>
              <a:rPr lang="it-IT" dirty="0" smtClean="0"/>
              <a:t>1.Lo sviluppo tecnologico e la riorganizzazione produttiva e commerciale delle imprese</a:t>
            </a:r>
          </a:p>
          <a:p>
            <a:pPr>
              <a:buNone/>
            </a:pPr>
            <a:r>
              <a:rPr lang="it-IT" dirty="0" smtClean="0"/>
              <a:t>2.L’affermazione della finanza:</a:t>
            </a:r>
          </a:p>
          <a:p>
            <a:pPr marL="514350" indent="-514350">
              <a:buAutoNum type="alphaLcPeriod"/>
            </a:pPr>
            <a:r>
              <a:rPr lang="it-IT" dirty="0" smtClean="0"/>
              <a:t>Finanziamento a lungo termine per le piccole e grandi imprese</a:t>
            </a:r>
          </a:p>
          <a:p>
            <a:pPr marL="514350" indent="-514350">
              <a:buAutoNum type="alphaLcPeriod"/>
            </a:pPr>
            <a:r>
              <a:rPr lang="it-IT" dirty="0" smtClean="0"/>
              <a:t>Finanziamento dello Stato</a:t>
            </a:r>
          </a:p>
          <a:p>
            <a:pPr marL="514350" indent="-514350">
              <a:buAutoNum type="alphaLcPeriod"/>
            </a:pPr>
            <a:r>
              <a:rPr lang="it-IT" dirty="0" smtClean="0"/>
              <a:t>Intervento pubblico nell’economia</a:t>
            </a:r>
          </a:p>
          <a:p>
            <a:pPr marL="514350" indent="-514350">
              <a:buNone/>
            </a:pPr>
            <a:r>
              <a:rPr lang="it-IT" dirty="0" smtClean="0"/>
              <a:t>3. Trasformazioni nel mondo del lavoro:</a:t>
            </a:r>
          </a:p>
          <a:p>
            <a:pPr marL="514350" indent="-514350">
              <a:buAutoNum type="alphaLcPeriod"/>
            </a:pPr>
            <a:r>
              <a:rPr lang="it-IT" dirty="0" smtClean="0"/>
              <a:t>Organizzazioni sindacali</a:t>
            </a:r>
          </a:p>
          <a:p>
            <a:pPr marL="514350" indent="-514350">
              <a:buAutoNum type="alphaLcPeriod"/>
            </a:pPr>
            <a:r>
              <a:rPr lang="it-IT" dirty="0" smtClean="0"/>
              <a:t>Contratti lavorativi</a:t>
            </a:r>
          </a:p>
          <a:p>
            <a:pPr marL="514350" indent="-514350">
              <a:buAutoNum type="alphaLcPeriod"/>
            </a:pPr>
            <a:r>
              <a:rPr lang="it-IT" dirty="0" smtClean="0"/>
              <a:t>previdenza</a:t>
            </a:r>
            <a:endParaRPr lang="it-IT" dirty="0"/>
          </a:p>
        </p:txBody>
      </p:sp>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54</a:t>
            </a:fld>
            <a:endParaRPr lang="it-IT"/>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I grandi imperi</a:t>
            </a:r>
            <a:endParaRPr lang="it-IT" dirty="0"/>
          </a:p>
        </p:txBody>
      </p:sp>
      <p:sp>
        <p:nvSpPr>
          <p:cNvPr id="5" name="Segnaposto contenuto 4"/>
          <p:cNvSpPr>
            <a:spLocks noGrp="1"/>
          </p:cNvSpPr>
          <p:nvPr>
            <p:ph idx="1"/>
          </p:nvPr>
        </p:nvSpPr>
        <p:spPr/>
        <p:txBody>
          <a:bodyPr>
            <a:normAutofit lnSpcReduction="10000"/>
          </a:bodyPr>
          <a:lstStyle/>
          <a:p>
            <a:r>
              <a:rPr lang="it-IT" dirty="0" smtClean="0"/>
              <a:t>Come interpretare gli sviluppi politici ed economici dei grandi imperi ad est dell’Europa?</a:t>
            </a:r>
          </a:p>
          <a:p>
            <a:r>
              <a:rPr lang="it-IT" dirty="0" smtClean="0"/>
              <a:t>Le  interpretazioni: arretratezza o sviluppo?</a:t>
            </a:r>
          </a:p>
          <a:p>
            <a:r>
              <a:rPr lang="it-IT" dirty="0" smtClean="0"/>
              <a:t>Globalizzazione e deindustrializzazione</a:t>
            </a:r>
          </a:p>
          <a:p>
            <a:r>
              <a:rPr lang="it-IT" dirty="0" smtClean="0"/>
              <a:t>Marginalizzazione della produzione asiatica</a:t>
            </a:r>
          </a:p>
          <a:p>
            <a:r>
              <a:rPr lang="it-IT" dirty="0" smtClean="0"/>
              <a:t>I vantaggi comparati</a:t>
            </a:r>
            <a:endParaRPr lang="it-IT" dirty="0"/>
          </a:p>
        </p:txBody>
      </p:sp>
      <p:sp>
        <p:nvSpPr>
          <p:cNvPr id="2" name="Segnaposto data 1"/>
          <p:cNvSpPr>
            <a:spLocks noGrp="1"/>
          </p:cNvSpPr>
          <p:nvPr>
            <p:ph type="dt" sz="half" idx="10"/>
          </p:nvPr>
        </p:nvSpPr>
        <p:spPr/>
        <p:txBody>
          <a:bodyPr/>
          <a:lstStyle/>
          <a:p>
            <a:fld id="{65DD8695-3D1A-4EAC-9272-B9D532EA6801}" type="datetime1">
              <a:rPr lang="it-IT" smtClean="0"/>
              <a:pPr/>
              <a:t>02/04/2014</a:t>
            </a:fld>
            <a:endParaRPr lang="it-IT"/>
          </a:p>
        </p:txBody>
      </p:sp>
      <p:sp>
        <p:nvSpPr>
          <p:cNvPr id="3" name="Segnaposto numero diapositiva 2"/>
          <p:cNvSpPr>
            <a:spLocks noGrp="1"/>
          </p:cNvSpPr>
          <p:nvPr>
            <p:ph type="sldNum" sz="quarter" idx="12"/>
          </p:nvPr>
        </p:nvSpPr>
        <p:spPr/>
        <p:txBody>
          <a:bodyPr/>
          <a:lstStyle/>
          <a:p>
            <a:fld id="{88DEB73E-4A47-40CE-88BE-50E42A86D99D}" type="slidenum">
              <a:rPr lang="it-IT" smtClean="0"/>
              <a:pPr/>
              <a:t>55</a:t>
            </a:fld>
            <a:endParaRPr lang="it-IT"/>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India (Impero  </a:t>
            </a:r>
            <a:r>
              <a:rPr lang="it-IT" dirty="0" err="1" smtClean="0"/>
              <a:t>Moghul</a:t>
            </a:r>
            <a:r>
              <a:rPr lang="it-IT" dirty="0" smtClean="0"/>
              <a:t>)</a:t>
            </a:r>
            <a:endParaRPr lang="it-IT" dirty="0"/>
          </a:p>
        </p:txBody>
      </p:sp>
      <p:sp>
        <p:nvSpPr>
          <p:cNvPr id="5" name="Segnaposto contenuto 4"/>
          <p:cNvSpPr>
            <a:spLocks noGrp="1"/>
          </p:cNvSpPr>
          <p:nvPr>
            <p:ph idx="1"/>
          </p:nvPr>
        </p:nvSpPr>
        <p:spPr/>
        <p:txBody>
          <a:bodyPr>
            <a:normAutofit fontScale="77500" lnSpcReduction="20000"/>
          </a:bodyPr>
          <a:lstStyle/>
          <a:p>
            <a:r>
              <a:rPr lang="it-IT" dirty="0" smtClean="0"/>
              <a:t>La  presenza dell’East </a:t>
            </a:r>
            <a:r>
              <a:rPr lang="it-IT" dirty="0" err="1" smtClean="0"/>
              <a:t>Indian</a:t>
            </a:r>
            <a:r>
              <a:rPr lang="it-IT" dirty="0" smtClean="0"/>
              <a:t>  Company (1600)</a:t>
            </a:r>
          </a:p>
          <a:p>
            <a:r>
              <a:rPr lang="it-IT" dirty="0" smtClean="0"/>
              <a:t>Le basi operative in accordo con i sovrani locali: Surat, Madras, Bombay</a:t>
            </a:r>
          </a:p>
          <a:p>
            <a:r>
              <a:rPr lang="it-IT" dirty="0" smtClean="0"/>
              <a:t>Funzioni amministrative dell’EIC per conto dei sovrani e potentati locali</a:t>
            </a:r>
          </a:p>
          <a:p>
            <a:r>
              <a:rPr lang="it-IT" dirty="0" smtClean="0"/>
              <a:t>1765: riscossione delle imposte e controllo politico dell’India nord-orientale</a:t>
            </a:r>
          </a:p>
          <a:p>
            <a:r>
              <a:rPr lang="it-IT" dirty="0" smtClean="0"/>
              <a:t>1815-1820: il cotone inglese distrugge le manifatture indiane</a:t>
            </a:r>
          </a:p>
          <a:p>
            <a:r>
              <a:rPr lang="it-IT" dirty="0" smtClean="0"/>
              <a:t>1858: l’India diventa colonia inglese</a:t>
            </a:r>
          </a:p>
          <a:p>
            <a:r>
              <a:rPr lang="it-IT" dirty="0" smtClean="0"/>
              <a:t>1947: nascono la Repubblica federale indiana  (induista)e il Pakistan </a:t>
            </a:r>
            <a:r>
              <a:rPr lang="it-IT" smtClean="0"/>
              <a:t>(islamico)</a:t>
            </a:r>
            <a:endParaRPr lang="it-IT" dirty="0"/>
          </a:p>
        </p:txBody>
      </p:sp>
      <p:sp>
        <p:nvSpPr>
          <p:cNvPr id="2" name="Segnaposto data 1"/>
          <p:cNvSpPr>
            <a:spLocks noGrp="1"/>
          </p:cNvSpPr>
          <p:nvPr>
            <p:ph type="dt" sz="half" idx="10"/>
          </p:nvPr>
        </p:nvSpPr>
        <p:spPr/>
        <p:txBody>
          <a:bodyPr/>
          <a:lstStyle/>
          <a:p>
            <a:fld id="{65DD8695-3D1A-4EAC-9272-B9D532EA6801}" type="datetime1">
              <a:rPr lang="it-IT" smtClean="0"/>
              <a:pPr/>
              <a:t>02/04/2014</a:t>
            </a:fld>
            <a:endParaRPr lang="it-IT"/>
          </a:p>
        </p:txBody>
      </p:sp>
      <p:sp>
        <p:nvSpPr>
          <p:cNvPr id="3" name="Segnaposto numero diapositiva 2"/>
          <p:cNvSpPr>
            <a:spLocks noGrp="1"/>
          </p:cNvSpPr>
          <p:nvPr>
            <p:ph type="sldNum" sz="quarter" idx="12"/>
          </p:nvPr>
        </p:nvSpPr>
        <p:spPr/>
        <p:txBody>
          <a:bodyPr/>
          <a:lstStyle/>
          <a:p>
            <a:fld id="{88DEB73E-4A47-40CE-88BE-50E42A86D99D}" type="slidenum">
              <a:rPr lang="it-IT" smtClean="0"/>
              <a:pPr/>
              <a:t>56</a:t>
            </a:fld>
            <a:endParaRPr lang="it-IT"/>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Le </a:t>
            </a:r>
            <a:r>
              <a:rPr lang="it-IT" dirty="0" err="1" smtClean="0"/>
              <a:t>Americhe</a:t>
            </a:r>
            <a:endParaRPr lang="it-IT" dirty="0"/>
          </a:p>
        </p:txBody>
      </p:sp>
      <p:sp>
        <p:nvSpPr>
          <p:cNvPr id="5" name="Segnaposto contenuto 4"/>
          <p:cNvSpPr>
            <a:spLocks noGrp="1"/>
          </p:cNvSpPr>
          <p:nvPr>
            <p:ph idx="1"/>
          </p:nvPr>
        </p:nvSpPr>
        <p:spPr/>
        <p:txBody>
          <a:bodyPr/>
          <a:lstStyle/>
          <a:p>
            <a:r>
              <a:rPr lang="it-IT" dirty="0" smtClean="0"/>
              <a:t>I processi dello sviluppo dovuti al periodo coloniale</a:t>
            </a:r>
          </a:p>
          <a:p>
            <a:r>
              <a:rPr lang="it-IT" dirty="0" smtClean="0"/>
              <a:t>Differenze  geografiche e demografiche tra Nord, Centro e Sud</a:t>
            </a:r>
          </a:p>
          <a:p>
            <a:r>
              <a:rPr lang="it-IT" dirty="0" smtClean="0"/>
              <a:t>Crolli demografici e malattie</a:t>
            </a:r>
          </a:p>
          <a:p>
            <a:r>
              <a:rPr lang="it-IT" dirty="0" smtClean="0"/>
              <a:t>Il ruolo del commercio</a:t>
            </a:r>
          </a:p>
          <a:p>
            <a:r>
              <a:rPr lang="it-IT" dirty="0" smtClean="0"/>
              <a:t>Divergenze tra nord e sud</a:t>
            </a:r>
          </a:p>
          <a:p>
            <a:endParaRPr lang="it-IT" dirty="0"/>
          </a:p>
        </p:txBody>
      </p:sp>
      <p:sp>
        <p:nvSpPr>
          <p:cNvPr id="2" name="Segnaposto data 1"/>
          <p:cNvSpPr>
            <a:spLocks noGrp="1"/>
          </p:cNvSpPr>
          <p:nvPr>
            <p:ph type="dt" sz="half" idx="10"/>
          </p:nvPr>
        </p:nvSpPr>
        <p:spPr/>
        <p:txBody>
          <a:bodyPr/>
          <a:lstStyle/>
          <a:p>
            <a:fld id="{65DD8695-3D1A-4EAC-9272-B9D532EA6801}" type="datetime1">
              <a:rPr lang="it-IT" smtClean="0"/>
              <a:pPr/>
              <a:t>02/04/2014</a:t>
            </a:fld>
            <a:endParaRPr lang="it-IT"/>
          </a:p>
        </p:txBody>
      </p:sp>
      <p:sp>
        <p:nvSpPr>
          <p:cNvPr id="3" name="Segnaposto numero diapositiva 2"/>
          <p:cNvSpPr>
            <a:spLocks noGrp="1"/>
          </p:cNvSpPr>
          <p:nvPr>
            <p:ph type="sldNum" sz="quarter" idx="12"/>
          </p:nvPr>
        </p:nvSpPr>
        <p:spPr/>
        <p:txBody>
          <a:bodyPr/>
          <a:lstStyle/>
          <a:p>
            <a:fld id="{88DEB73E-4A47-40CE-88BE-50E42A86D99D}" type="slidenum">
              <a:rPr lang="it-IT" smtClean="0"/>
              <a:pPr/>
              <a:t>57</a:t>
            </a:fld>
            <a:endParaRPr lang="it-IT"/>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dirty="0" smtClean="0"/>
              <a:t>L’economia coloniale del Nord America</a:t>
            </a:r>
            <a:endParaRPr lang="it-IT" dirty="0"/>
          </a:p>
        </p:txBody>
      </p:sp>
      <p:sp>
        <p:nvSpPr>
          <p:cNvPr id="5" name="Segnaposto contenuto 4"/>
          <p:cNvSpPr>
            <a:spLocks noGrp="1"/>
          </p:cNvSpPr>
          <p:nvPr>
            <p:ph idx="1"/>
          </p:nvPr>
        </p:nvSpPr>
        <p:spPr/>
        <p:txBody>
          <a:bodyPr/>
          <a:lstStyle/>
          <a:p>
            <a:r>
              <a:rPr lang="it-IT" dirty="0" smtClean="0"/>
              <a:t>Le motivazioni della colonizzazione: religione ed economia</a:t>
            </a:r>
          </a:p>
          <a:p>
            <a:r>
              <a:rPr lang="it-IT" dirty="0" smtClean="0"/>
              <a:t>Demografia e il ruolo dei commerci</a:t>
            </a:r>
          </a:p>
          <a:p>
            <a:r>
              <a:rPr lang="it-IT" dirty="0" smtClean="0"/>
              <a:t>Le colonie caraibiche: zucchero, caffè e schiavi</a:t>
            </a:r>
          </a:p>
          <a:p>
            <a:r>
              <a:rPr lang="it-IT" dirty="0" smtClean="0"/>
              <a:t>L’economia schiavista</a:t>
            </a:r>
          </a:p>
          <a:p>
            <a:r>
              <a:rPr lang="it-IT" dirty="0" smtClean="0"/>
              <a:t>Le grandi piantagioni degli stati del sud</a:t>
            </a:r>
            <a:endParaRPr lang="it-IT" dirty="0"/>
          </a:p>
        </p:txBody>
      </p:sp>
      <p:sp>
        <p:nvSpPr>
          <p:cNvPr id="2" name="Segnaposto data 1"/>
          <p:cNvSpPr>
            <a:spLocks noGrp="1"/>
          </p:cNvSpPr>
          <p:nvPr>
            <p:ph type="dt" sz="half" idx="10"/>
          </p:nvPr>
        </p:nvSpPr>
        <p:spPr/>
        <p:txBody>
          <a:bodyPr/>
          <a:lstStyle/>
          <a:p>
            <a:fld id="{65DD8695-3D1A-4EAC-9272-B9D532EA6801}" type="datetime1">
              <a:rPr lang="it-IT" smtClean="0"/>
              <a:pPr/>
              <a:t>02/04/2014</a:t>
            </a:fld>
            <a:endParaRPr lang="it-IT"/>
          </a:p>
        </p:txBody>
      </p:sp>
      <p:sp>
        <p:nvSpPr>
          <p:cNvPr id="3" name="Segnaposto numero diapositiva 2"/>
          <p:cNvSpPr>
            <a:spLocks noGrp="1"/>
          </p:cNvSpPr>
          <p:nvPr>
            <p:ph type="sldNum" sz="quarter" idx="12"/>
          </p:nvPr>
        </p:nvSpPr>
        <p:spPr/>
        <p:txBody>
          <a:bodyPr/>
          <a:lstStyle/>
          <a:p>
            <a:fld id="{88DEB73E-4A47-40CE-88BE-50E42A86D99D}" type="slidenum">
              <a:rPr lang="it-IT" smtClean="0"/>
              <a:pPr/>
              <a:t>58</a:t>
            </a:fld>
            <a:endParaRPr lang="it-IT"/>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normAutofit fontScale="90000"/>
          </a:bodyPr>
          <a:lstStyle/>
          <a:p>
            <a:r>
              <a:rPr lang="it-IT" dirty="0" smtClean="0"/>
              <a:t>L’economia coloniale dell’America latina</a:t>
            </a:r>
            <a:endParaRPr lang="it-IT" dirty="0"/>
          </a:p>
        </p:txBody>
      </p:sp>
      <p:sp>
        <p:nvSpPr>
          <p:cNvPr id="9" name="Segnaposto contenuto 8"/>
          <p:cNvSpPr>
            <a:spLocks noGrp="1"/>
          </p:cNvSpPr>
          <p:nvPr>
            <p:ph idx="1"/>
          </p:nvPr>
        </p:nvSpPr>
        <p:spPr/>
        <p:txBody>
          <a:bodyPr>
            <a:normAutofit/>
          </a:bodyPr>
          <a:lstStyle/>
          <a:p>
            <a:r>
              <a:rPr lang="it-IT" dirty="0" smtClean="0"/>
              <a:t>Le diverse aree geografiche: Brasile-Caraibi; </a:t>
            </a:r>
            <a:r>
              <a:rPr lang="it-IT" dirty="0" err="1" smtClean="0"/>
              <a:t>Argentina-Cile-Uruguay</a:t>
            </a:r>
            <a:r>
              <a:rPr lang="it-IT" dirty="0" smtClean="0"/>
              <a:t>; </a:t>
            </a:r>
            <a:r>
              <a:rPr lang="it-IT" dirty="0" err="1" smtClean="0"/>
              <a:t>Messico-Regione</a:t>
            </a:r>
            <a:r>
              <a:rPr lang="it-IT" dirty="0" smtClean="0"/>
              <a:t> andina</a:t>
            </a:r>
          </a:p>
          <a:p>
            <a:r>
              <a:rPr lang="it-IT" dirty="0" smtClean="0"/>
              <a:t>Brasile-Caraibi: gli scontri militari e le esportazioni di prodotti primari</a:t>
            </a:r>
          </a:p>
          <a:p>
            <a:r>
              <a:rPr lang="it-IT" dirty="0" err="1" smtClean="0"/>
              <a:t>Argentina-Cile-Uruguay</a:t>
            </a:r>
            <a:r>
              <a:rPr lang="it-IT" dirty="0" smtClean="0"/>
              <a:t>: </a:t>
            </a:r>
          </a:p>
          <a:p>
            <a:pPr>
              <a:buNone/>
            </a:pPr>
            <a:r>
              <a:rPr lang="it-IT" dirty="0" smtClean="0"/>
              <a:t>condizioni demografiche</a:t>
            </a:r>
          </a:p>
          <a:p>
            <a:pPr>
              <a:buNone/>
            </a:pPr>
            <a:r>
              <a:rPr lang="it-IT" dirty="0" smtClean="0"/>
              <a:t>le esportazioni</a:t>
            </a:r>
          </a:p>
          <a:p>
            <a:pPr>
              <a:buNone/>
            </a:pPr>
            <a:endParaRPr lang="it-IT" dirty="0"/>
          </a:p>
        </p:txBody>
      </p:sp>
      <p:sp>
        <p:nvSpPr>
          <p:cNvPr id="2" name="Segnaposto data 1"/>
          <p:cNvSpPr>
            <a:spLocks noGrp="1"/>
          </p:cNvSpPr>
          <p:nvPr>
            <p:ph type="dt" sz="half" idx="10"/>
          </p:nvPr>
        </p:nvSpPr>
        <p:spPr/>
        <p:txBody>
          <a:bodyPr/>
          <a:lstStyle/>
          <a:p>
            <a:fld id="{8215DD98-5558-4AC8-9F7E-17D5300E7DDA}" type="datetime1">
              <a:rPr lang="it-IT" smtClean="0"/>
              <a:pPr/>
              <a:t>02/04/2014</a:t>
            </a:fld>
            <a:endParaRPr lang="it-IT"/>
          </a:p>
        </p:txBody>
      </p:sp>
      <p:sp>
        <p:nvSpPr>
          <p:cNvPr id="3" name="Segnaposto numero diapositiva 2"/>
          <p:cNvSpPr>
            <a:spLocks noGrp="1"/>
          </p:cNvSpPr>
          <p:nvPr>
            <p:ph type="sldNum" sz="quarter" idx="12"/>
          </p:nvPr>
        </p:nvSpPr>
        <p:spPr/>
        <p:txBody>
          <a:bodyPr/>
          <a:lstStyle/>
          <a:p>
            <a:fld id="{88DEB73E-4A47-40CE-88BE-50E42A86D99D}" type="slidenum">
              <a:rPr lang="it-IT" smtClean="0"/>
              <a:pPr/>
              <a:t>59</a:t>
            </a:fld>
            <a:endParaRPr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La via della seta</a:t>
            </a:r>
            <a:endParaRPr lang="it-IT" dirty="0"/>
          </a:p>
        </p:txBody>
      </p:sp>
      <p:pic>
        <p:nvPicPr>
          <p:cNvPr id="6" name="Segnaposto contenuto 5" descr="450px-Transasia_trade_routes_1stC_CE_gr2.png"/>
          <p:cNvPicPr>
            <a:picLocks noGrp="1" noChangeAspect="1"/>
          </p:cNvPicPr>
          <p:nvPr>
            <p:ph idx="1"/>
          </p:nvPr>
        </p:nvPicPr>
        <p:blipFill>
          <a:blip r:embed="rId2" cstate="print"/>
          <a:stretch>
            <a:fillRect/>
          </a:stretch>
        </p:blipFill>
        <p:spPr>
          <a:xfrm>
            <a:off x="2428575" y="2577127"/>
            <a:ext cx="4286849" cy="2572109"/>
          </a:xfrm>
        </p:spPr>
      </p:pic>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6</a:t>
            </a:fld>
            <a:endParaRPr lang="it-IT"/>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39000" cy="588680"/>
          </a:xfrm>
        </p:spPr>
        <p:txBody>
          <a:bodyPr>
            <a:normAutofit/>
          </a:bodyPr>
          <a:lstStyle/>
          <a:p>
            <a:r>
              <a:rPr lang="it-IT" sz="3200" dirty="0" smtClean="0"/>
              <a:t>Messico e Ande</a:t>
            </a:r>
            <a:endParaRPr lang="it-IT" sz="3200" dirty="0"/>
          </a:p>
        </p:txBody>
      </p:sp>
      <p:sp>
        <p:nvSpPr>
          <p:cNvPr id="3" name="Segnaposto contenuto 2"/>
          <p:cNvSpPr>
            <a:spLocks noGrp="1"/>
          </p:cNvSpPr>
          <p:nvPr>
            <p:ph idx="1"/>
          </p:nvPr>
        </p:nvSpPr>
        <p:spPr>
          <a:xfrm>
            <a:off x="457200" y="1196752"/>
            <a:ext cx="7239000" cy="5258984"/>
          </a:xfrm>
        </p:spPr>
        <p:txBody>
          <a:bodyPr/>
          <a:lstStyle/>
          <a:p>
            <a:r>
              <a:rPr lang="it-IT" dirty="0" smtClean="0"/>
              <a:t>L’organizzazione dei territori</a:t>
            </a:r>
          </a:p>
          <a:p>
            <a:r>
              <a:rPr lang="it-IT" dirty="0" smtClean="0"/>
              <a:t>L’arrivo dei </a:t>
            </a:r>
            <a:r>
              <a:rPr lang="it-IT" dirty="0" err="1" smtClean="0"/>
              <a:t>conquistadores</a:t>
            </a:r>
            <a:endParaRPr lang="it-IT" dirty="0" smtClean="0"/>
          </a:p>
          <a:p>
            <a:r>
              <a:rPr lang="it-IT" dirty="0" smtClean="0"/>
              <a:t>La formazione delle </a:t>
            </a:r>
            <a:r>
              <a:rPr lang="it-IT" i="1" dirty="0" err="1" smtClean="0"/>
              <a:t>haciendas</a:t>
            </a:r>
            <a:endParaRPr lang="it-IT" i="1" dirty="0" smtClean="0"/>
          </a:p>
          <a:p>
            <a:r>
              <a:rPr lang="it-IT" dirty="0" smtClean="0"/>
              <a:t>La geografia</a:t>
            </a:r>
          </a:p>
          <a:p>
            <a:r>
              <a:rPr lang="it-IT" dirty="0" smtClean="0"/>
              <a:t>Il ruolo dell’oro e dell’argento</a:t>
            </a:r>
          </a:p>
          <a:p>
            <a:r>
              <a:rPr lang="it-IT" dirty="0" smtClean="0"/>
              <a:t>La presenza della Corona spagnola e le innovazioni</a:t>
            </a:r>
          </a:p>
          <a:p>
            <a:endParaRPr lang="it-IT" dirty="0"/>
          </a:p>
        </p:txBody>
      </p:sp>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60</a:t>
            </a:fld>
            <a:endParaRPr lang="it-IT"/>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raggiungimento dell’indipendenza nel continente americano</a:t>
            </a:r>
            <a:endParaRPr lang="it-IT" dirty="0"/>
          </a:p>
        </p:txBody>
      </p:sp>
      <p:sp>
        <p:nvSpPr>
          <p:cNvPr id="3" name="Segnaposto contenuto 2"/>
          <p:cNvSpPr>
            <a:spLocks noGrp="1"/>
          </p:cNvSpPr>
          <p:nvPr>
            <p:ph idx="1"/>
          </p:nvPr>
        </p:nvSpPr>
        <p:spPr/>
        <p:txBody>
          <a:bodyPr/>
          <a:lstStyle/>
          <a:p>
            <a:r>
              <a:rPr lang="it-IT" dirty="0" smtClean="0"/>
              <a:t>La costruzione degli Stati Uniti</a:t>
            </a:r>
          </a:p>
          <a:p>
            <a:r>
              <a:rPr lang="it-IT" dirty="0" smtClean="0"/>
              <a:t>I difficili esordi: Virginia, </a:t>
            </a:r>
            <a:r>
              <a:rPr lang="it-IT" dirty="0" err="1" smtClean="0"/>
              <a:t>Massachussets</a:t>
            </a:r>
            <a:r>
              <a:rPr lang="it-IT" dirty="0" smtClean="0"/>
              <a:t> e la formazione delle 13 colonie</a:t>
            </a:r>
          </a:p>
          <a:p>
            <a:r>
              <a:rPr lang="it-IT" dirty="0" smtClean="0"/>
              <a:t>Il raggiungimento  dell’indipendenza</a:t>
            </a:r>
          </a:p>
          <a:p>
            <a:r>
              <a:rPr lang="it-IT" dirty="0" smtClean="0"/>
              <a:t>Demografia e territorio</a:t>
            </a:r>
          </a:p>
          <a:p>
            <a:r>
              <a:rPr lang="it-IT" dirty="0" smtClean="0"/>
              <a:t>La formazione del </a:t>
            </a:r>
            <a:r>
              <a:rPr lang="it-IT" smtClean="0"/>
              <a:t>mercato interno</a:t>
            </a:r>
            <a:endParaRPr lang="it-IT" dirty="0" smtClean="0"/>
          </a:p>
        </p:txBody>
      </p:sp>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61</a:t>
            </a:fld>
            <a:endParaRPr lang="it-IT"/>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360364" y="962896"/>
            <a:ext cx="8459787" cy="5466881"/>
          </a:xfrm>
        </p:spPr>
        <p:txBody>
          <a:bodyPr rtlCol="0">
            <a:spAutoFit/>
          </a:bodyPr>
          <a:lstStyle/>
          <a:p>
            <a:pPr algn="l" eaLnBrk="1" fontAlgn="auto" hangingPunct="1">
              <a:lnSpc>
                <a:spcPct val="90000"/>
              </a:lnSpc>
              <a:spcAft>
                <a:spcPts val="0"/>
              </a:spcAft>
              <a:buFont typeface="Book Antiqua"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dirty="0" smtClean="0">
                <a:effectLst>
                  <a:outerShdw blurRad="38100" dist="38100" dir="2700000" algn="tl">
                    <a:srgbClr val="000000">
                      <a:alpha val="43137"/>
                    </a:srgbClr>
                  </a:outerShdw>
                </a:effectLst>
                <a:latin typeface="Book Antiqua" pitchFamily="16" charset="0"/>
              </a:rPr>
              <a:t>Il </a:t>
            </a:r>
            <a:r>
              <a:rPr lang="en-GB" sz="2400" dirty="0" err="1" smtClean="0">
                <a:effectLst>
                  <a:outerShdw blurRad="38100" dist="38100" dir="2700000" algn="tl">
                    <a:srgbClr val="000000">
                      <a:alpha val="43137"/>
                    </a:srgbClr>
                  </a:outerShdw>
                </a:effectLst>
                <a:latin typeface="Book Antiqua" pitchFamily="16" charset="0"/>
              </a:rPr>
              <a:t>trionfo</a:t>
            </a:r>
            <a:r>
              <a:rPr lang="en-GB" sz="2400" dirty="0" smtClean="0">
                <a:effectLst>
                  <a:outerShdw blurRad="38100" dist="38100" dir="2700000" algn="tl">
                    <a:srgbClr val="000000">
                      <a:alpha val="43137"/>
                    </a:srgbClr>
                  </a:outerShdw>
                </a:effectLst>
                <a:latin typeface="Book Antiqua" pitchFamily="16" charset="0"/>
              </a:rPr>
              <a:t> del </a:t>
            </a:r>
            <a:r>
              <a:rPr lang="en-GB" sz="2400" dirty="0" err="1" smtClean="0">
                <a:effectLst>
                  <a:outerShdw blurRad="38100" dist="38100" dir="2700000" algn="tl">
                    <a:srgbClr val="000000">
                      <a:alpha val="43137"/>
                    </a:srgbClr>
                  </a:outerShdw>
                </a:effectLst>
                <a:latin typeface="Book Antiqua" pitchFamily="16" charset="0"/>
              </a:rPr>
              <a:t>diverso</a:t>
            </a:r>
            <a:r>
              <a:rPr lang="en-GB" sz="2400" dirty="0" smtClean="0">
                <a:effectLst>
                  <a:outerShdw blurRad="38100" dist="38100" dir="2700000" algn="tl">
                    <a:srgbClr val="000000">
                      <a:alpha val="43137"/>
                    </a:srgbClr>
                  </a:outerShdw>
                </a:effectLst>
                <a:latin typeface="Book Antiqua" pitchFamily="16" charset="0"/>
              </a:rPr>
              <a:t>: la </a:t>
            </a:r>
            <a:r>
              <a:rPr lang="en-GB" sz="2400" dirty="0" err="1" smtClean="0">
                <a:effectLst>
                  <a:outerShdw blurRad="38100" dist="38100" dir="2700000" algn="tl">
                    <a:srgbClr val="000000">
                      <a:alpha val="43137"/>
                    </a:srgbClr>
                  </a:outerShdw>
                </a:effectLst>
                <a:latin typeface="Book Antiqua" pitchFamily="16" charset="0"/>
              </a:rPr>
              <a:t>costruzione</a:t>
            </a:r>
            <a:r>
              <a:rPr lang="en-GB" sz="2400" dirty="0" smtClean="0">
                <a:effectLst>
                  <a:outerShdw blurRad="38100" dist="38100" dir="2700000" algn="tl">
                    <a:srgbClr val="000000">
                      <a:alpha val="43137"/>
                    </a:srgbClr>
                  </a:outerShdw>
                </a:effectLst>
                <a:latin typeface="Book Antiqua" pitchFamily="16" charset="0"/>
              </a:rPr>
              <a:t> </a:t>
            </a:r>
            <a:r>
              <a:rPr lang="en-GB" sz="2400" dirty="0" err="1" smtClean="0">
                <a:effectLst>
                  <a:outerShdw blurRad="38100" dist="38100" dir="2700000" algn="tl">
                    <a:srgbClr val="000000">
                      <a:alpha val="43137"/>
                    </a:srgbClr>
                  </a:outerShdw>
                </a:effectLst>
                <a:latin typeface="Book Antiqua" pitchFamily="16" charset="0"/>
              </a:rPr>
              <a:t>dell’economia</a:t>
            </a:r>
            <a:r>
              <a:rPr lang="en-GB" sz="2400" dirty="0" smtClean="0">
                <a:effectLst>
                  <a:outerShdw blurRad="38100" dist="38100" dir="2700000" algn="tl">
                    <a:srgbClr val="000000">
                      <a:alpha val="43137"/>
                    </a:srgbClr>
                  </a:outerShdw>
                </a:effectLst>
                <a:latin typeface="Book Antiqua" pitchFamily="16" charset="0"/>
              </a:rPr>
              <a:t> </a:t>
            </a:r>
            <a:r>
              <a:rPr lang="en-GB" sz="2400" dirty="0" err="1" smtClean="0">
                <a:effectLst>
                  <a:outerShdw blurRad="38100" dist="38100" dir="2700000" algn="tl">
                    <a:srgbClr val="000000">
                      <a:alpha val="43137"/>
                    </a:srgbClr>
                  </a:outerShdw>
                </a:effectLst>
                <a:latin typeface="Book Antiqua" pitchFamily="16" charset="0"/>
              </a:rPr>
              <a:t>statunitense</a:t>
            </a:r>
            <a:r>
              <a:rPr lang="en-GB" sz="2400" dirty="0" smtClean="0">
                <a:effectLst>
                  <a:outerShdw blurRad="38100" dist="38100" dir="2700000" algn="tl">
                    <a:srgbClr val="000000">
                      <a:alpha val="43137"/>
                    </a:srgbClr>
                  </a:outerShdw>
                </a:effectLst>
                <a:latin typeface="Book Antiqua" pitchFamily="16" charset="0"/>
              </a:rPr>
              <a:t> </a:t>
            </a:r>
            <a:r>
              <a:rPr lang="en-GB" sz="3600" dirty="0" smtClean="0">
                <a:solidFill>
                  <a:srgbClr val="0000FF"/>
                </a:solidFill>
                <a:effectLst>
                  <a:outerShdw blurRad="38100" dist="38100" dir="2700000" algn="tl">
                    <a:srgbClr val="C0C0C0"/>
                  </a:outerShdw>
                </a:effectLst>
                <a:latin typeface="Book Antiqua" pitchFamily="16" charset="0"/>
              </a:rPr>
              <a:t/>
            </a:r>
            <a:br>
              <a:rPr lang="en-GB" sz="3600" dirty="0" smtClean="0">
                <a:solidFill>
                  <a:srgbClr val="0000FF"/>
                </a:solidFill>
                <a:effectLst>
                  <a:outerShdw blurRad="38100" dist="38100" dir="2700000" algn="tl">
                    <a:srgbClr val="C0C0C0"/>
                  </a:outerShdw>
                </a:effectLst>
                <a:latin typeface="Book Antiqua" pitchFamily="16" charset="0"/>
              </a:rPr>
            </a:br>
            <a:r>
              <a:rPr lang="en-GB" sz="2800" dirty="0" smtClean="0">
                <a:solidFill>
                  <a:srgbClr val="333333"/>
                </a:solidFill>
                <a:effectLst>
                  <a:outerShdw blurRad="38100" dist="38100" dir="2700000" algn="tl">
                    <a:srgbClr val="C0C0C0"/>
                  </a:outerShdw>
                </a:effectLst>
                <a:latin typeface="Book Antiqua" pitchFamily="16" charset="0"/>
              </a:rPr>
              <a:t/>
            </a:r>
            <a:br>
              <a:rPr lang="en-GB" sz="2800" dirty="0" smtClean="0">
                <a:solidFill>
                  <a:srgbClr val="333333"/>
                </a:solidFill>
                <a:effectLst>
                  <a:outerShdw blurRad="38100" dist="38100" dir="2700000" algn="tl">
                    <a:srgbClr val="C0C0C0"/>
                  </a:outerShdw>
                </a:effectLst>
                <a:latin typeface="Book Antiqua" pitchFamily="16" charset="0"/>
              </a:rPr>
            </a:br>
            <a:r>
              <a:rPr lang="en-GB" sz="2400" dirty="0" smtClean="0">
                <a:solidFill>
                  <a:srgbClr val="FF0000"/>
                </a:solidFill>
                <a:effectLst>
                  <a:outerShdw blurRad="38100" dist="38100" dir="2700000" algn="tl">
                    <a:srgbClr val="C0C0C0"/>
                  </a:outerShdw>
                </a:effectLst>
                <a:latin typeface="Book Antiqua" pitchFamily="16" charset="0"/>
              </a:rPr>
              <a:t>1</a:t>
            </a:r>
            <a:r>
              <a:rPr lang="en-GB" sz="2400" dirty="0" smtClean="0">
                <a:solidFill>
                  <a:srgbClr val="333333"/>
                </a:solidFill>
                <a:effectLst>
                  <a:outerShdw blurRad="38100" dist="38100" dir="2700000" algn="tl">
                    <a:srgbClr val="C0C0C0"/>
                  </a:outerShdw>
                </a:effectLst>
                <a:latin typeface="Book Antiqua" pitchFamily="16" charset="0"/>
              </a:rPr>
              <a:t>.</a:t>
            </a:r>
            <a:r>
              <a:rPr lang="en-GB" sz="2400" dirty="0" smtClean="0">
                <a:solidFill>
                  <a:srgbClr val="C00000"/>
                </a:solidFill>
                <a:latin typeface="Book Antiqua" pitchFamily="16" charset="0"/>
              </a:rPr>
              <a:t>Nel</a:t>
            </a:r>
            <a:r>
              <a:rPr lang="en-GB" sz="2400" dirty="0" smtClean="0">
                <a:solidFill>
                  <a:srgbClr val="C00000"/>
                </a:solidFill>
                <a:effectLst>
                  <a:outerShdw blurRad="38100" dist="38100" dir="2700000" algn="tl">
                    <a:srgbClr val="C0C0C0"/>
                  </a:outerShdw>
                </a:effectLst>
                <a:latin typeface="Book Antiqua" pitchFamily="16" charset="0"/>
              </a:rPr>
              <a:t> </a:t>
            </a:r>
            <a:r>
              <a:rPr lang="en-GB" sz="2400" dirty="0" smtClean="0">
                <a:solidFill>
                  <a:srgbClr val="C00000"/>
                </a:solidFill>
                <a:latin typeface="Book Antiqua" pitchFamily="16" charset="0"/>
              </a:rPr>
              <a:t>1783, </a:t>
            </a:r>
            <a:r>
              <a:rPr lang="en-GB" sz="2400" dirty="0" err="1" smtClean="0">
                <a:solidFill>
                  <a:srgbClr val="C00000"/>
                </a:solidFill>
                <a:latin typeface="Book Antiqua" pitchFamily="16" charset="0"/>
              </a:rPr>
              <a:t>indipendenza</a:t>
            </a:r>
            <a:r>
              <a:rPr lang="en-GB" sz="2400" dirty="0" smtClean="0">
                <a:solidFill>
                  <a:srgbClr val="C00000"/>
                </a:solidFill>
                <a:latin typeface="Book Antiqua" pitchFamily="16" charset="0"/>
              </a:rPr>
              <a:t> </a:t>
            </a:r>
            <a:r>
              <a:rPr lang="en-GB" sz="2400" dirty="0" err="1" smtClean="0">
                <a:solidFill>
                  <a:srgbClr val="C00000"/>
                </a:solidFill>
                <a:latin typeface="Book Antiqua" pitchFamily="16" charset="0"/>
              </a:rPr>
              <a:t>delle</a:t>
            </a:r>
            <a:r>
              <a:rPr lang="en-GB" sz="2400" dirty="0" smtClean="0">
                <a:solidFill>
                  <a:srgbClr val="C00000"/>
                </a:solidFill>
                <a:latin typeface="Book Antiqua" pitchFamily="16" charset="0"/>
              </a:rPr>
              <a:t> 13 </a:t>
            </a:r>
            <a:r>
              <a:rPr lang="en-GB" sz="2400" dirty="0" err="1" smtClean="0">
                <a:solidFill>
                  <a:srgbClr val="C00000"/>
                </a:solidFill>
                <a:latin typeface="Book Antiqua" pitchFamily="16" charset="0"/>
              </a:rPr>
              <a:t>colonie</a:t>
            </a:r>
            <a:r>
              <a:rPr lang="en-GB" sz="2400" dirty="0" smtClean="0">
                <a:solidFill>
                  <a:srgbClr val="C00000"/>
                </a:solidFill>
                <a:latin typeface="Book Antiqua" pitchFamily="16" charset="0"/>
              </a:rPr>
              <a:t>. </a:t>
            </a:r>
            <a:br>
              <a:rPr lang="en-GB" sz="2400" dirty="0" smtClean="0">
                <a:solidFill>
                  <a:srgbClr val="C00000"/>
                </a:solidFill>
                <a:latin typeface="Book Antiqua" pitchFamily="16" charset="0"/>
              </a:rPr>
            </a:br>
            <a:r>
              <a:rPr lang="en-GB" sz="2400" dirty="0" smtClean="0">
                <a:solidFill>
                  <a:srgbClr val="C00000"/>
                </a:solidFill>
                <a:latin typeface="Book Antiqua" pitchFamily="16" charset="0"/>
              </a:rPr>
              <a:t/>
            </a:r>
            <a:br>
              <a:rPr lang="en-GB" sz="2400" dirty="0" smtClean="0">
                <a:solidFill>
                  <a:srgbClr val="C00000"/>
                </a:solidFill>
                <a:latin typeface="Book Antiqua" pitchFamily="16" charset="0"/>
              </a:rPr>
            </a:br>
            <a:r>
              <a:rPr lang="en-GB" sz="2400" dirty="0" smtClean="0">
                <a:solidFill>
                  <a:srgbClr val="C00000"/>
                </a:solidFill>
                <a:latin typeface="Book Antiqua" pitchFamily="16" charset="0"/>
              </a:rPr>
              <a:t>2.Nel 1790 la </a:t>
            </a:r>
            <a:r>
              <a:rPr lang="en-GB" sz="2400" dirty="0" err="1" smtClean="0">
                <a:solidFill>
                  <a:srgbClr val="C00000"/>
                </a:solidFill>
                <a:latin typeface="Book Antiqua" pitchFamily="16" charset="0"/>
              </a:rPr>
              <a:t>popolazione</a:t>
            </a:r>
            <a:r>
              <a:rPr lang="en-GB" sz="2400" dirty="0" smtClean="0">
                <a:solidFill>
                  <a:srgbClr val="C00000"/>
                </a:solidFill>
                <a:latin typeface="Book Antiqua" pitchFamily="16" charset="0"/>
              </a:rPr>
              <a:t> non </a:t>
            </a:r>
            <a:r>
              <a:rPr lang="en-GB" sz="2400" dirty="0" err="1" smtClean="0">
                <a:solidFill>
                  <a:srgbClr val="C00000"/>
                </a:solidFill>
                <a:latin typeface="Book Antiqua" pitchFamily="16" charset="0"/>
              </a:rPr>
              <a:t>arriva</a:t>
            </a:r>
            <a:r>
              <a:rPr lang="en-GB" sz="2400" dirty="0" smtClean="0">
                <a:solidFill>
                  <a:srgbClr val="C00000"/>
                </a:solidFill>
                <a:latin typeface="Book Antiqua" pitchFamily="16" charset="0"/>
              </a:rPr>
              <a:t> a 4 </a:t>
            </a:r>
            <a:r>
              <a:rPr lang="en-GB" sz="2400" dirty="0" err="1" smtClean="0">
                <a:solidFill>
                  <a:srgbClr val="C00000"/>
                </a:solidFill>
                <a:latin typeface="Book Antiqua" pitchFamily="16" charset="0"/>
              </a:rPr>
              <a:t>milioni</a:t>
            </a:r>
            <a:r>
              <a:rPr lang="en-GB" sz="2400" dirty="0" smtClean="0">
                <a:solidFill>
                  <a:srgbClr val="C00000"/>
                </a:solidFill>
                <a:latin typeface="Book Antiqua" pitchFamily="16" charset="0"/>
              </a:rPr>
              <a:t>. Le </a:t>
            </a:r>
            <a:r>
              <a:rPr lang="en-GB" sz="2400" dirty="0" err="1" smtClean="0">
                <a:solidFill>
                  <a:srgbClr val="C00000"/>
                </a:solidFill>
                <a:latin typeface="Book Antiqua" pitchFamily="16" charset="0"/>
              </a:rPr>
              <a:t>attività</a:t>
            </a:r>
            <a:r>
              <a:rPr lang="en-GB" sz="2400" dirty="0" smtClean="0">
                <a:solidFill>
                  <a:srgbClr val="C00000"/>
                </a:solidFill>
                <a:latin typeface="Book Antiqua" pitchFamily="16" charset="0"/>
              </a:rPr>
              <a:t> </a:t>
            </a:r>
            <a:r>
              <a:rPr lang="en-GB" sz="2400" dirty="0" err="1" smtClean="0">
                <a:solidFill>
                  <a:srgbClr val="C00000"/>
                </a:solidFill>
                <a:latin typeface="Book Antiqua" pitchFamily="16" charset="0"/>
              </a:rPr>
              <a:t>economiche</a:t>
            </a:r>
            <a:r>
              <a:rPr lang="en-GB" sz="2400" dirty="0" smtClean="0">
                <a:solidFill>
                  <a:srgbClr val="C00000"/>
                </a:solidFill>
                <a:latin typeface="Book Antiqua" pitchFamily="16" charset="0"/>
              </a:rPr>
              <a:t> </a:t>
            </a:r>
            <a:r>
              <a:rPr lang="en-GB" sz="2400" dirty="0" err="1" smtClean="0">
                <a:solidFill>
                  <a:srgbClr val="C00000"/>
                </a:solidFill>
                <a:latin typeface="Book Antiqua" pitchFamily="16" charset="0"/>
              </a:rPr>
              <a:t>iniziali</a:t>
            </a:r>
            <a:r>
              <a:rPr lang="en-GB" sz="2400" dirty="0" smtClean="0">
                <a:solidFill>
                  <a:srgbClr val="C00000"/>
                </a:solidFill>
                <a:latin typeface="Book Antiqua" pitchFamily="16" charset="0"/>
              </a:rPr>
              <a:t/>
            </a:r>
            <a:br>
              <a:rPr lang="en-GB" sz="2400" dirty="0" smtClean="0">
                <a:solidFill>
                  <a:srgbClr val="C00000"/>
                </a:solidFill>
                <a:latin typeface="Book Antiqua" pitchFamily="16" charset="0"/>
              </a:rPr>
            </a:br>
            <a:r>
              <a:rPr lang="en-GB" sz="2400" dirty="0" smtClean="0">
                <a:solidFill>
                  <a:srgbClr val="C00000"/>
                </a:solidFill>
                <a:latin typeface="Book Antiqua" pitchFamily="16" charset="0"/>
              </a:rPr>
              <a:t/>
            </a:r>
            <a:br>
              <a:rPr lang="en-GB" sz="2400" dirty="0" smtClean="0">
                <a:solidFill>
                  <a:srgbClr val="C00000"/>
                </a:solidFill>
                <a:latin typeface="Book Antiqua" pitchFamily="16" charset="0"/>
              </a:rPr>
            </a:br>
            <a:r>
              <a:rPr lang="en-GB" sz="2400" dirty="0" smtClean="0">
                <a:solidFill>
                  <a:srgbClr val="C00000"/>
                </a:solidFill>
                <a:latin typeface="Book Antiqua" pitchFamily="16" charset="0"/>
              </a:rPr>
              <a:t>3 </a:t>
            </a:r>
            <a:r>
              <a:rPr lang="en-GB" sz="2400" dirty="0" err="1" smtClean="0">
                <a:solidFill>
                  <a:srgbClr val="C00000"/>
                </a:solidFill>
                <a:latin typeface="Book Antiqua" pitchFamily="16" charset="0"/>
              </a:rPr>
              <a:t>Manodopera</a:t>
            </a:r>
            <a:r>
              <a:rPr lang="en-GB" sz="2400" dirty="0" smtClean="0">
                <a:solidFill>
                  <a:srgbClr val="C00000"/>
                </a:solidFill>
                <a:latin typeface="Book Antiqua" pitchFamily="16" charset="0"/>
              </a:rPr>
              <a:t> </a:t>
            </a:r>
            <a:r>
              <a:rPr lang="en-GB" sz="2400" dirty="0" err="1" smtClean="0">
                <a:solidFill>
                  <a:srgbClr val="C00000"/>
                </a:solidFill>
                <a:latin typeface="Book Antiqua" pitchFamily="16" charset="0"/>
              </a:rPr>
              <a:t>scarsa</a:t>
            </a:r>
            <a:r>
              <a:rPr lang="en-GB" sz="2400" dirty="0" smtClean="0">
                <a:solidFill>
                  <a:srgbClr val="C00000"/>
                </a:solidFill>
                <a:latin typeface="Book Antiqua" pitchFamily="16" charset="0"/>
              </a:rPr>
              <a:t>, </a:t>
            </a:r>
            <a:r>
              <a:rPr lang="en-GB" sz="2400" dirty="0" err="1" smtClean="0">
                <a:solidFill>
                  <a:srgbClr val="C00000"/>
                </a:solidFill>
                <a:latin typeface="Book Antiqua" pitchFamily="16" charset="0"/>
              </a:rPr>
              <a:t>corporazioni</a:t>
            </a:r>
            <a:r>
              <a:rPr lang="en-GB" sz="2400" dirty="0" smtClean="0">
                <a:solidFill>
                  <a:srgbClr val="C00000"/>
                </a:solidFill>
                <a:latin typeface="Book Antiqua" pitchFamily="16" charset="0"/>
              </a:rPr>
              <a:t> </a:t>
            </a:r>
            <a:r>
              <a:rPr lang="en-GB" sz="2400" dirty="0" err="1" smtClean="0">
                <a:solidFill>
                  <a:srgbClr val="C00000"/>
                </a:solidFill>
                <a:latin typeface="Book Antiqua" pitchFamily="16" charset="0"/>
              </a:rPr>
              <a:t>sconosciute</a:t>
            </a:r>
            <a:r>
              <a:rPr lang="en-GB" sz="2400" dirty="0" smtClean="0">
                <a:solidFill>
                  <a:srgbClr val="C00000"/>
                </a:solidFill>
                <a:latin typeface="Book Antiqua" pitchFamily="16" charset="0"/>
              </a:rPr>
              <a:t>, </a:t>
            </a:r>
            <a:r>
              <a:rPr lang="en-GB" sz="2400" dirty="0" err="1" smtClean="0">
                <a:solidFill>
                  <a:srgbClr val="C00000"/>
                </a:solidFill>
                <a:latin typeface="Book Antiqua" pitchFamily="16" charset="0"/>
              </a:rPr>
              <a:t>salari</a:t>
            </a:r>
            <a:r>
              <a:rPr lang="en-GB" sz="2400" dirty="0" smtClean="0">
                <a:solidFill>
                  <a:srgbClr val="C00000"/>
                </a:solidFill>
                <a:latin typeface="Book Antiqua" pitchFamily="16" charset="0"/>
              </a:rPr>
              <a:t> </a:t>
            </a:r>
            <a:r>
              <a:rPr lang="en-GB" sz="2400" dirty="0" err="1" smtClean="0">
                <a:solidFill>
                  <a:srgbClr val="C00000"/>
                </a:solidFill>
                <a:latin typeface="Book Antiqua" pitchFamily="16" charset="0"/>
              </a:rPr>
              <a:t>alti</a:t>
            </a:r>
            <a:r>
              <a:rPr lang="en-GB" sz="2400" dirty="0" smtClean="0">
                <a:solidFill>
                  <a:srgbClr val="C00000"/>
                </a:solidFill>
                <a:latin typeface="Book Antiqua" pitchFamily="16" charset="0"/>
              </a:rPr>
              <a:t> (alto </a:t>
            </a:r>
            <a:r>
              <a:rPr lang="en-GB" sz="2400" dirty="0" err="1" smtClean="0">
                <a:solidFill>
                  <a:srgbClr val="C00000"/>
                </a:solidFill>
                <a:latin typeface="Book Antiqua" pitchFamily="16" charset="0"/>
              </a:rPr>
              <a:t>potere</a:t>
            </a:r>
            <a:r>
              <a:rPr lang="en-GB" sz="2400" dirty="0" smtClean="0">
                <a:solidFill>
                  <a:srgbClr val="C00000"/>
                </a:solidFill>
                <a:latin typeface="Book Antiqua" pitchFamily="16" charset="0"/>
              </a:rPr>
              <a:t> </a:t>
            </a:r>
            <a:r>
              <a:rPr lang="en-GB" sz="2400" dirty="0" err="1" smtClean="0">
                <a:solidFill>
                  <a:srgbClr val="C00000"/>
                </a:solidFill>
                <a:latin typeface="Book Antiqua" pitchFamily="16" charset="0"/>
              </a:rPr>
              <a:t>d’acquisto</a:t>
            </a:r>
            <a:r>
              <a:rPr lang="en-GB" sz="2400" dirty="0" smtClean="0">
                <a:solidFill>
                  <a:srgbClr val="C00000"/>
                </a:solidFill>
                <a:latin typeface="Book Antiqua" pitchFamily="16" charset="0"/>
              </a:rPr>
              <a:t>, </a:t>
            </a:r>
            <a:r>
              <a:rPr lang="en-GB" sz="2400" dirty="0" err="1" smtClean="0">
                <a:solidFill>
                  <a:srgbClr val="C00000"/>
                </a:solidFill>
                <a:latin typeface="Book Antiqua" pitchFamily="16" charset="0"/>
              </a:rPr>
              <a:t>immigrazione</a:t>
            </a:r>
            <a:r>
              <a:rPr lang="en-GB" sz="2400" dirty="0" smtClean="0">
                <a:solidFill>
                  <a:srgbClr val="C00000"/>
                </a:solidFill>
                <a:latin typeface="Book Antiqua" pitchFamily="16" charset="0"/>
              </a:rPr>
              <a:t> </a:t>
            </a:r>
            <a:r>
              <a:rPr lang="en-GB" sz="2400" dirty="0" err="1" smtClean="0">
                <a:solidFill>
                  <a:srgbClr val="C00000"/>
                </a:solidFill>
                <a:latin typeface="Book Antiqua" pitchFamily="16" charset="0"/>
              </a:rPr>
              <a:t>da</a:t>
            </a:r>
            <a:r>
              <a:rPr lang="en-GB" sz="2400" dirty="0" smtClean="0">
                <a:solidFill>
                  <a:srgbClr val="C00000"/>
                </a:solidFill>
                <a:latin typeface="Book Antiqua" pitchFamily="16" charset="0"/>
              </a:rPr>
              <a:t> </a:t>
            </a:r>
            <a:r>
              <a:rPr lang="en-GB" sz="2400" dirty="0" err="1" smtClean="0">
                <a:solidFill>
                  <a:srgbClr val="C00000"/>
                </a:solidFill>
                <a:latin typeface="Book Antiqua" pitchFamily="16" charset="0"/>
              </a:rPr>
              <a:t>Irlanda</a:t>
            </a:r>
            <a:r>
              <a:rPr lang="en-GB" sz="2400" dirty="0" smtClean="0">
                <a:solidFill>
                  <a:srgbClr val="C00000"/>
                </a:solidFill>
                <a:latin typeface="Book Antiqua" pitchFamily="16" charset="0"/>
              </a:rPr>
              <a:t> e G.B., </a:t>
            </a:r>
            <a:r>
              <a:rPr lang="en-GB" sz="2400" dirty="0" err="1" smtClean="0">
                <a:solidFill>
                  <a:srgbClr val="C00000"/>
                </a:solidFill>
                <a:latin typeface="Book Antiqua" pitchFamily="16" charset="0"/>
              </a:rPr>
              <a:t>domanda</a:t>
            </a:r>
            <a:r>
              <a:rPr lang="en-GB" sz="2400" dirty="0" smtClean="0">
                <a:solidFill>
                  <a:srgbClr val="C00000"/>
                </a:solidFill>
                <a:latin typeface="Book Antiqua" pitchFamily="16" charset="0"/>
              </a:rPr>
              <a:t> </a:t>
            </a:r>
            <a:r>
              <a:rPr lang="en-GB" sz="2400" dirty="0" err="1" smtClean="0">
                <a:solidFill>
                  <a:srgbClr val="C00000"/>
                </a:solidFill>
                <a:latin typeface="Book Antiqua" pitchFamily="16" charset="0"/>
              </a:rPr>
              <a:t>crescente</a:t>
            </a:r>
            <a:r>
              <a:rPr lang="en-GB" sz="2400" dirty="0" smtClean="0">
                <a:solidFill>
                  <a:srgbClr val="C00000"/>
                </a:solidFill>
                <a:latin typeface="Book Antiqua" pitchFamily="16" charset="0"/>
              </a:rPr>
              <a:t>), </a:t>
            </a:r>
            <a:r>
              <a:rPr lang="en-GB" sz="2400" dirty="0" err="1" smtClean="0">
                <a:solidFill>
                  <a:srgbClr val="C00000"/>
                </a:solidFill>
                <a:latin typeface="Book Antiqua" pitchFamily="16" charset="0"/>
              </a:rPr>
              <a:t>stimoli</a:t>
            </a:r>
            <a:r>
              <a:rPr lang="en-GB" sz="2400" dirty="0" smtClean="0">
                <a:solidFill>
                  <a:srgbClr val="C00000"/>
                </a:solidFill>
                <a:latin typeface="Book Antiqua" pitchFamily="16" charset="0"/>
              </a:rPr>
              <a:t> ad </a:t>
            </a:r>
            <a:r>
              <a:rPr lang="en-GB" sz="2400" dirty="0" err="1" smtClean="0">
                <a:solidFill>
                  <a:srgbClr val="C00000"/>
                </a:solidFill>
                <a:latin typeface="Book Antiqua" pitchFamily="16" charset="0"/>
              </a:rPr>
              <a:t>investire</a:t>
            </a:r>
            <a:r>
              <a:rPr lang="en-GB" sz="2400" dirty="0" smtClean="0">
                <a:solidFill>
                  <a:srgbClr val="C00000"/>
                </a:solidFill>
                <a:latin typeface="Book Antiqua" pitchFamily="16" charset="0"/>
              </a:rPr>
              <a:t> </a:t>
            </a:r>
            <a:r>
              <a:rPr lang="en-GB" sz="2400" dirty="0" err="1" smtClean="0">
                <a:solidFill>
                  <a:srgbClr val="C00000"/>
                </a:solidFill>
                <a:latin typeface="Book Antiqua" pitchFamily="16" charset="0"/>
              </a:rPr>
              <a:t>tecnologia</a:t>
            </a:r>
            <a:r>
              <a:rPr lang="en-GB" sz="2400" dirty="0" smtClean="0">
                <a:solidFill>
                  <a:srgbClr val="C00000"/>
                </a:solidFill>
                <a:latin typeface="Book Antiqua" pitchFamily="16" charset="0"/>
              </a:rPr>
              <a:t> in </a:t>
            </a:r>
            <a:r>
              <a:rPr lang="en-GB" sz="2400" dirty="0" err="1" smtClean="0">
                <a:solidFill>
                  <a:srgbClr val="C00000"/>
                </a:solidFill>
                <a:latin typeface="Book Antiqua" pitchFamily="16" charset="0"/>
              </a:rPr>
              <a:t>ogni</a:t>
            </a:r>
            <a:r>
              <a:rPr lang="en-GB" sz="2400" dirty="0" smtClean="0">
                <a:solidFill>
                  <a:srgbClr val="C00000"/>
                </a:solidFill>
                <a:latin typeface="Book Antiqua" pitchFamily="16" charset="0"/>
              </a:rPr>
              <a:t> </a:t>
            </a:r>
            <a:r>
              <a:rPr lang="en-GB" sz="2400" dirty="0" err="1" smtClean="0">
                <a:solidFill>
                  <a:srgbClr val="C00000"/>
                </a:solidFill>
                <a:latin typeface="Book Antiqua" pitchFamily="16" charset="0"/>
              </a:rPr>
              <a:t>settore</a:t>
            </a:r>
            <a:r>
              <a:rPr lang="en-GB" sz="2400" dirty="0" smtClean="0">
                <a:solidFill>
                  <a:srgbClr val="C00000"/>
                </a:solidFill>
                <a:latin typeface="Book Antiqua" pitchFamily="16" charset="0"/>
              </a:rPr>
              <a:t>, </a:t>
            </a:r>
            <a:r>
              <a:rPr lang="en-GB" sz="2400" dirty="0" err="1" smtClean="0">
                <a:solidFill>
                  <a:srgbClr val="C00000"/>
                </a:solidFill>
                <a:latin typeface="Book Antiqua" pitchFamily="16" charset="0"/>
              </a:rPr>
              <a:t>alta</a:t>
            </a:r>
            <a:r>
              <a:rPr lang="en-GB" sz="2400" dirty="0" smtClean="0">
                <a:solidFill>
                  <a:srgbClr val="C00000"/>
                </a:solidFill>
                <a:latin typeface="Book Antiqua" pitchFamily="16" charset="0"/>
              </a:rPr>
              <a:t> </a:t>
            </a:r>
            <a:r>
              <a:rPr lang="en-GB" sz="2400" dirty="0" err="1" smtClean="0">
                <a:solidFill>
                  <a:srgbClr val="C00000"/>
                </a:solidFill>
                <a:latin typeface="Book Antiqua" pitchFamily="16" charset="0"/>
              </a:rPr>
              <a:t>produttività</a:t>
            </a:r>
            <a:r>
              <a:rPr lang="en-GB" sz="2400" dirty="0" smtClean="0">
                <a:solidFill>
                  <a:srgbClr val="C00000"/>
                </a:solidFill>
                <a:latin typeface="Book Antiqua" pitchFamily="16" charset="0"/>
              </a:rPr>
              <a:t> del </a:t>
            </a:r>
            <a:r>
              <a:rPr lang="en-GB" sz="2400" dirty="0" err="1" smtClean="0">
                <a:solidFill>
                  <a:srgbClr val="C00000"/>
                </a:solidFill>
                <a:latin typeface="Book Antiqua" pitchFamily="16" charset="0"/>
              </a:rPr>
              <a:t>lavoro</a:t>
            </a:r>
            <a:r>
              <a:rPr lang="en-GB" sz="2400" dirty="0" smtClean="0">
                <a:solidFill>
                  <a:srgbClr val="C00000"/>
                </a:solidFill>
                <a:latin typeface="Book Antiqua" pitchFamily="16" charset="0"/>
              </a:rPr>
              <a:t>.</a:t>
            </a:r>
            <a:br>
              <a:rPr lang="en-GB" sz="2400" dirty="0" smtClean="0">
                <a:solidFill>
                  <a:srgbClr val="C00000"/>
                </a:solidFill>
                <a:latin typeface="Book Antiqua" pitchFamily="16" charset="0"/>
              </a:rPr>
            </a:br>
            <a:r>
              <a:rPr lang="en-GB" sz="2400" dirty="0" smtClean="0">
                <a:solidFill>
                  <a:srgbClr val="C00000"/>
                </a:solidFill>
                <a:latin typeface="Book Antiqua" pitchFamily="16" charset="0"/>
              </a:rPr>
              <a:t/>
            </a:r>
            <a:br>
              <a:rPr lang="en-GB" sz="2400" dirty="0" smtClean="0">
                <a:solidFill>
                  <a:srgbClr val="C00000"/>
                </a:solidFill>
                <a:latin typeface="Book Antiqua" pitchFamily="16" charset="0"/>
              </a:rPr>
            </a:br>
            <a:r>
              <a:rPr lang="en-GB" sz="2400" dirty="0" smtClean="0">
                <a:solidFill>
                  <a:srgbClr val="C00000"/>
                </a:solidFill>
                <a:latin typeface="Book Antiqua" pitchFamily="16" charset="0"/>
              </a:rPr>
              <a:t>4 </a:t>
            </a:r>
            <a:r>
              <a:rPr lang="en-GB" sz="2400" dirty="0" err="1" smtClean="0">
                <a:solidFill>
                  <a:srgbClr val="C00000"/>
                </a:solidFill>
                <a:latin typeface="Book Antiqua" pitchFamily="16" charset="0"/>
              </a:rPr>
              <a:t>Risorse</a:t>
            </a:r>
            <a:r>
              <a:rPr lang="en-GB" sz="2400" dirty="0" smtClean="0">
                <a:solidFill>
                  <a:srgbClr val="C00000"/>
                </a:solidFill>
                <a:latin typeface="Book Antiqua" pitchFamily="16" charset="0"/>
              </a:rPr>
              <a:t> </a:t>
            </a:r>
            <a:r>
              <a:rPr lang="en-GB" sz="2400" dirty="0" err="1" smtClean="0">
                <a:solidFill>
                  <a:srgbClr val="C00000"/>
                </a:solidFill>
                <a:latin typeface="Book Antiqua" pitchFamily="16" charset="0"/>
              </a:rPr>
              <a:t>naturali</a:t>
            </a:r>
            <a:r>
              <a:rPr lang="en-GB" sz="2400" dirty="0" smtClean="0">
                <a:solidFill>
                  <a:srgbClr val="C00000"/>
                </a:solidFill>
                <a:latin typeface="Book Antiqua" pitchFamily="16" charset="0"/>
              </a:rPr>
              <a:t> </a:t>
            </a:r>
            <a:r>
              <a:rPr lang="en-GB" sz="2400" dirty="0" err="1" smtClean="0">
                <a:solidFill>
                  <a:srgbClr val="C00000"/>
                </a:solidFill>
                <a:latin typeface="Book Antiqua" pitchFamily="16" charset="0"/>
              </a:rPr>
              <a:t>sovrabbondanti</a:t>
            </a:r>
            <a:r>
              <a:rPr lang="en-GB" sz="2400" dirty="0" smtClean="0">
                <a:solidFill>
                  <a:srgbClr val="C00000"/>
                </a:solidFill>
                <a:latin typeface="Book Antiqua" pitchFamily="16" charset="0"/>
              </a:rPr>
              <a:t> (</a:t>
            </a:r>
            <a:r>
              <a:rPr lang="en-GB" sz="2400" dirty="0" err="1" smtClean="0">
                <a:solidFill>
                  <a:srgbClr val="C00000"/>
                </a:solidFill>
                <a:latin typeface="Book Antiqua" pitchFamily="16" charset="0"/>
              </a:rPr>
              <a:t>suolo</a:t>
            </a:r>
            <a:r>
              <a:rPr lang="en-GB" sz="2400" dirty="0" smtClean="0">
                <a:solidFill>
                  <a:srgbClr val="C00000"/>
                </a:solidFill>
                <a:latin typeface="Book Antiqua" pitchFamily="16" charset="0"/>
              </a:rPr>
              <a:t> </a:t>
            </a:r>
            <a:r>
              <a:rPr lang="en-GB" sz="2400" dirty="0" err="1" smtClean="0">
                <a:solidFill>
                  <a:srgbClr val="C00000"/>
                </a:solidFill>
                <a:latin typeface="Book Antiqua" pitchFamily="16" charset="0"/>
              </a:rPr>
              <a:t>coltivabile</a:t>
            </a:r>
            <a:r>
              <a:rPr lang="en-GB" sz="2400" dirty="0" smtClean="0">
                <a:solidFill>
                  <a:srgbClr val="C00000"/>
                </a:solidFill>
                <a:latin typeface="Book Antiqua" pitchFamily="16" charset="0"/>
              </a:rPr>
              <a:t>, </a:t>
            </a:r>
            <a:r>
              <a:rPr lang="en-GB" sz="2400" dirty="0" err="1" smtClean="0">
                <a:solidFill>
                  <a:srgbClr val="C00000"/>
                </a:solidFill>
                <a:latin typeface="Book Antiqua" pitchFamily="16" charset="0"/>
              </a:rPr>
              <a:t>giacimenti</a:t>
            </a:r>
            <a:r>
              <a:rPr lang="en-GB" sz="2400" dirty="0" smtClean="0">
                <a:solidFill>
                  <a:srgbClr val="C00000"/>
                </a:solidFill>
                <a:latin typeface="Book Antiqua" pitchFamily="16" charset="0"/>
              </a:rPr>
              <a:t> </a:t>
            </a:r>
            <a:r>
              <a:rPr lang="en-GB" sz="2400" dirty="0" err="1" smtClean="0">
                <a:solidFill>
                  <a:srgbClr val="C00000"/>
                </a:solidFill>
                <a:latin typeface="Book Antiqua" pitchFamily="16" charset="0"/>
              </a:rPr>
              <a:t>minerari</a:t>
            </a:r>
            <a:r>
              <a:rPr lang="en-GB" sz="2400" dirty="0" smtClean="0">
                <a:solidFill>
                  <a:srgbClr val="C00000"/>
                </a:solidFill>
                <a:latin typeface="Book Antiqua" pitchFamily="16" charset="0"/>
              </a:rPr>
              <a:t>, </a:t>
            </a:r>
            <a:r>
              <a:rPr lang="en-GB" sz="2400" dirty="0" err="1" smtClean="0">
                <a:solidFill>
                  <a:srgbClr val="C00000"/>
                </a:solidFill>
                <a:latin typeface="Book Antiqua" pitchFamily="16" charset="0"/>
              </a:rPr>
              <a:t>fiumi</a:t>
            </a:r>
            <a:r>
              <a:rPr lang="en-GB" sz="2400" dirty="0" smtClean="0">
                <a:solidFill>
                  <a:srgbClr val="C00000"/>
                </a:solidFill>
                <a:latin typeface="Book Antiqua" pitchFamily="16" charset="0"/>
              </a:rPr>
              <a:t> </a:t>
            </a:r>
            <a:r>
              <a:rPr lang="en-GB" sz="2400" dirty="0" err="1" smtClean="0">
                <a:solidFill>
                  <a:srgbClr val="C00000"/>
                </a:solidFill>
                <a:latin typeface="Book Antiqua" pitchFamily="16" charset="0"/>
              </a:rPr>
              <a:t>navigabili</a:t>
            </a:r>
            <a:r>
              <a:rPr lang="en-GB" sz="2400" dirty="0" smtClean="0">
                <a:solidFill>
                  <a:srgbClr val="C00000"/>
                </a:solidFill>
                <a:latin typeface="Book Antiqua" pitchFamily="16" charset="0"/>
              </a:rPr>
              <a:t>).</a:t>
            </a:r>
            <a:br>
              <a:rPr lang="en-GB" sz="2400" dirty="0" smtClean="0">
                <a:solidFill>
                  <a:srgbClr val="C00000"/>
                </a:solidFill>
                <a:latin typeface="Book Antiqua" pitchFamily="16" charset="0"/>
              </a:rPr>
            </a:br>
            <a:r>
              <a:rPr lang="en-GB" sz="2400" dirty="0" smtClean="0">
                <a:solidFill>
                  <a:srgbClr val="000000"/>
                </a:solidFill>
                <a:latin typeface="Book Antiqua" pitchFamily="16" charset="0"/>
              </a:rPr>
              <a:t> </a:t>
            </a:r>
          </a:p>
        </p:txBody>
      </p:sp>
      <p:sp>
        <p:nvSpPr>
          <p:cNvPr id="4" name="Segnaposto data 3"/>
          <p:cNvSpPr>
            <a:spLocks noGrp="1"/>
          </p:cNvSpPr>
          <p:nvPr>
            <p:ph type="dt" sz="half" idx="10"/>
          </p:nvPr>
        </p:nvSpPr>
        <p:spPr/>
        <p:txBody>
          <a:bodyPr/>
          <a:lstStyle/>
          <a:p>
            <a:pPr>
              <a:defRPr/>
            </a:pPr>
            <a:fld id="{533A9ED6-927C-498C-A87C-47644DD80543}" type="datetime1">
              <a:rPr lang="it-IT" smtClean="0"/>
              <a:pPr>
                <a:defRPr/>
              </a:pPr>
              <a:t>02/04/2014</a:t>
            </a:fld>
            <a:endParaRPr lang="en-GB"/>
          </a:p>
        </p:txBody>
      </p:sp>
      <p:sp>
        <p:nvSpPr>
          <p:cNvPr id="5" name="Segnaposto piè di pagina 4"/>
          <p:cNvSpPr>
            <a:spLocks noGrp="1"/>
          </p:cNvSpPr>
          <p:nvPr>
            <p:ph type="ftr" sz="quarter" idx="11"/>
          </p:nvPr>
        </p:nvSpPr>
        <p:spPr/>
        <p:txBody>
          <a:bodyPr/>
          <a:lstStyle/>
          <a:p>
            <a:pPr>
              <a:defRPr/>
            </a:pPr>
            <a:r>
              <a:rPr lang="en-GB" smtClean="0"/>
              <a:t>corso di Storia economica</a:t>
            </a:r>
            <a:endParaRPr lang="en-GB"/>
          </a:p>
        </p:txBody>
      </p:sp>
      <p:sp>
        <p:nvSpPr>
          <p:cNvPr id="4098" name="Segnaposto numero diapositiva 4"/>
          <p:cNvSpPr>
            <a:spLocks noGrp="1"/>
          </p:cNvSpPr>
          <p:nvPr>
            <p:ph type="sldNum" sz="quarter" idx="12"/>
          </p:nvPr>
        </p:nvSpPr>
        <p:spPr/>
        <p:txBody>
          <a:bodyPr/>
          <a:lstStyle/>
          <a:p>
            <a:pPr>
              <a:defRPr/>
            </a:pPr>
            <a:fld id="{1EDAE222-71A1-4BC3-853A-495B224749AE}" type="slidenum">
              <a:rPr lang="en-GB" smtClean="0"/>
              <a:pPr>
                <a:defRPr/>
              </a:pPr>
              <a:t>62</a:t>
            </a:fld>
            <a:endParaRPr lang="en-GB"/>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
          <p:cNvSpPr>
            <a:spLocks noGrp="1" noChangeArrowheads="1"/>
          </p:cNvSpPr>
          <p:nvPr>
            <p:ph type="title"/>
          </p:nvPr>
        </p:nvSpPr>
        <p:spPr>
          <a:xfrm>
            <a:off x="762000" y="116898"/>
            <a:ext cx="7772400" cy="6986528"/>
          </a:xfrm>
        </p:spPr>
        <p:txBody>
          <a:bodyPr>
            <a:spAutoFit/>
          </a:bodyPr>
          <a:lstStyle/>
          <a:p>
            <a:pPr algn="l" eaLnBrk="1" hangingPunct="1">
              <a:buClr>
                <a:srgbClr val="333333"/>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cap="small" dirty="0" smtClean="0">
                <a:solidFill>
                  <a:srgbClr val="C00000"/>
                </a:solidFill>
              </a:rPr>
              <a:t>Le </a:t>
            </a:r>
            <a:r>
              <a:rPr lang="en-GB" sz="2800" cap="small" dirty="0" err="1" smtClean="0">
                <a:solidFill>
                  <a:srgbClr val="C00000"/>
                </a:solidFill>
              </a:rPr>
              <a:t>divisioni</a:t>
            </a:r>
            <a:r>
              <a:rPr lang="en-GB" sz="2800" cap="small" dirty="0" smtClean="0">
                <a:solidFill>
                  <a:srgbClr val="C00000"/>
                </a:solidFill>
              </a:rPr>
              <a:t> </a:t>
            </a:r>
            <a:r>
              <a:rPr lang="en-GB" sz="2800" cap="small" dirty="0" err="1" smtClean="0">
                <a:solidFill>
                  <a:srgbClr val="C00000"/>
                </a:solidFill>
              </a:rPr>
              <a:t>dello</a:t>
            </a:r>
            <a:r>
              <a:rPr lang="en-GB" sz="2800" cap="small" dirty="0" smtClean="0">
                <a:solidFill>
                  <a:srgbClr val="C00000"/>
                </a:solidFill>
              </a:rPr>
              <a:t> </a:t>
            </a:r>
            <a:r>
              <a:rPr lang="en-GB" sz="2800" cap="small" dirty="0" err="1" smtClean="0">
                <a:solidFill>
                  <a:srgbClr val="C00000"/>
                </a:solidFill>
              </a:rPr>
              <a:t>spazio</a:t>
            </a:r>
            <a:r>
              <a:rPr lang="en-GB" sz="2800" cap="small" dirty="0" smtClean="0">
                <a:solidFill>
                  <a:srgbClr val="C00000"/>
                </a:solidFill>
              </a:rPr>
              <a:t> </a:t>
            </a:r>
            <a:r>
              <a:rPr lang="en-GB" sz="2800" cap="small" dirty="0" err="1" smtClean="0">
                <a:solidFill>
                  <a:srgbClr val="C00000"/>
                </a:solidFill>
              </a:rPr>
              <a:t>statunitense</a:t>
            </a:r>
            <a:r>
              <a:rPr lang="en-GB" sz="2800" dirty="0" smtClean="0">
                <a:solidFill>
                  <a:srgbClr val="C00000"/>
                </a:solidFill>
              </a:rPr>
              <a:t/>
            </a:r>
            <a:br>
              <a:rPr lang="en-GB" sz="2800" dirty="0" smtClean="0">
                <a:solidFill>
                  <a:srgbClr val="C00000"/>
                </a:solidFill>
              </a:rPr>
            </a:br>
            <a:r>
              <a:rPr lang="en-GB" sz="2800" dirty="0" smtClean="0">
                <a:solidFill>
                  <a:srgbClr val="C00000"/>
                </a:solidFill>
              </a:rPr>
              <a:t>1. </a:t>
            </a:r>
            <a:r>
              <a:rPr lang="en-GB" sz="2800" dirty="0" err="1" smtClean="0">
                <a:solidFill>
                  <a:srgbClr val="C00000"/>
                </a:solidFill>
              </a:rPr>
              <a:t>Negli</a:t>
            </a:r>
            <a:r>
              <a:rPr lang="en-GB" sz="2800" dirty="0" smtClean="0">
                <a:solidFill>
                  <a:srgbClr val="C00000"/>
                </a:solidFill>
              </a:rPr>
              <a:t> </a:t>
            </a:r>
            <a:r>
              <a:rPr lang="en-GB" sz="2800" dirty="0" err="1" smtClean="0">
                <a:solidFill>
                  <a:srgbClr val="C00000"/>
                </a:solidFill>
              </a:rPr>
              <a:t>stati</a:t>
            </a:r>
            <a:r>
              <a:rPr lang="en-GB" sz="2800" dirty="0" smtClean="0">
                <a:solidFill>
                  <a:srgbClr val="C00000"/>
                </a:solidFill>
              </a:rPr>
              <a:t> del </a:t>
            </a:r>
            <a:r>
              <a:rPr lang="en-GB" sz="2800" dirty="0" err="1" smtClean="0">
                <a:solidFill>
                  <a:srgbClr val="C00000"/>
                </a:solidFill>
              </a:rPr>
              <a:t>nord</a:t>
            </a:r>
            <a:r>
              <a:rPr lang="en-GB" sz="2800" dirty="0" smtClean="0">
                <a:solidFill>
                  <a:srgbClr val="C00000"/>
                </a:solidFill>
              </a:rPr>
              <a:t> </a:t>
            </a:r>
            <a:r>
              <a:rPr lang="en-GB" sz="2800" dirty="0" err="1" smtClean="0">
                <a:solidFill>
                  <a:srgbClr val="C00000"/>
                </a:solidFill>
              </a:rPr>
              <a:t>prevalgono</a:t>
            </a:r>
            <a:r>
              <a:rPr lang="en-GB" sz="2800" dirty="0" smtClean="0">
                <a:solidFill>
                  <a:srgbClr val="C00000"/>
                </a:solidFill>
              </a:rPr>
              <a:t> la </a:t>
            </a:r>
            <a:r>
              <a:rPr lang="en-GB" sz="2800" dirty="0" err="1" smtClean="0">
                <a:solidFill>
                  <a:srgbClr val="C00000"/>
                </a:solidFill>
              </a:rPr>
              <a:t>flotta</a:t>
            </a:r>
            <a:r>
              <a:rPr lang="en-GB" sz="2800" dirty="0" smtClean="0">
                <a:solidFill>
                  <a:srgbClr val="C00000"/>
                </a:solidFill>
              </a:rPr>
              <a:t> </a:t>
            </a:r>
            <a:r>
              <a:rPr lang="en-GB" sz="2800" dirty="0" err="1" smtClean="0">
                <a:solidFill>
                  <a:srgbClr val="C00000"/>
                </a:solidFill>
              </a:rPr>
              <a:t>commerciale</a:t>
            </a:r>
            <a:r>
              <a:rPr lang="en-GB" sz="2800" dirty="0" smtClean="0">
                <a:solidFill>
                  <a:srgbClr val="C00000"/>
                </a:solidFill>
              </a:rPr>
              <a:t>, </a:t>
            </a:r>
            <a:r>
              <a:rPr lang="en-GB" sz="2800" dirty="0" err="1" smtClean="0">
                <a:solidFill>
                  <a:srgbClr val="C00000"/>
                </a:solidFill>
              </a:rPr>
              <a:t>l’artigianato</a:t>
            </a:r>
            <a:r>
              <a:rPr lang="en-GB" sz="2800" dirty="0" smtClean="0">
                <a:solidFill>
                  <a:srgbClr val="C00000"/>
                </a:solidFill>
              </a:rPr>
              <a:t> e la proto-</a:t>
            </a:r>
            <a:r>
              <a:rPr lang="en-GB" sz="2800" dirty="0" err="1" smtClean="0">
                <a:solidFill>
                  <a:srgbClr val="C00000"/>
                </a:solidFill>
              </a:rPr>
              <a:t>industria</a:t>
            </a:r>
            <a:r>
              <a:rPr lang="en-GB" sz="2800" dirty="0" smtClean="0">
                <a:solidFill>
                  <a:srgbClr val="C00000"/>
                </a:solidFill>
              </a:rPr>
              <a:t>, con </a:t>
            </a:r>
            <a:r>
              <a:rPr lang="en-GB" sz="2800" dirty="0" err="1" smtClean="0">
                <a:solidFill>
                  <a:srgbClr val="C00000"/>
                </a:solidFill>
              </a:rPr>
              <a:t>attitudini</a:t>
            </a:r>
            <a:r>
              <a:rPr lang="en-GB" sz="2800" dirty="0" smtClean="0">
                <a:solidFill>
                  <a:srgbClr val="C00000"/>
                </a:solidFill>
              </a:rPr>
              <a:t> </a:t>
            </a:r>
            <a:r>
              <a:rPr lang="en-GB" sz="2800" dirty="0" err="1" smtClean="0">
                <a:solidFill>
                  <a:srgbClr val="C00000"/>
                </a:solidFill>
              </a:rPr>
              <a:t>ovviamente</a:t>
            </a:r>
            <a:r>
              <a:rPr lang="en-GB" sz="2800" dirty="0" smtClean="0">
                <a:solidFill>
                  <a:srgbClr val="C00000"/>
                </a:solidFill>
              </a:rPr>
              <a:t> </a:t>
            </a:r>
            <a:r>
              <a:rPr lang="en-GB" sz="2800" dirty="0" err="1" smtClean="0">
                <a:solidFill>
                  <a:srgbClr val="C00000"/>
                </a:solidFill>
              </a:rPr>
              <a:t>protezioniste</a:t>
            </a:r>
            <a:r>
              <a:rPr lang="en-GB" sz="2800" dirty="0" smtClean="0">
                <a:solidFill>
                  <a:srgbClr val="C00000"/>
                </a:solidFill>
              </a:rPr>
              <a:t>.</a:t>
            </a:r>
            <a:br>
              <a:rPr lang="en-GB" sz="2800" dirty="0" smtClean="0">
                <a:solidFill>
                  <a:srgbClr val="C00000"/>
                </a:solidFill>
              </a:rPr>
            </a:br>
            <a:r>
              <a:rPr lang="en-GB" sz="2800" dirty="0" smtClean="0">
                <a:solidFill>
                  <a:srgbClr val="C00000"/>
                </a:solidFill>
              </a:rPr>
              <a:t/>
            </a:r>
            <a:br>
              <a:rPr lang="en-GB" sz="2800" dirty="0" smtClean="0">
                <a:solidFill>
                  <a:srgbClr val="C00000"/>
                </a:solidFill>
              </a:rPr>
            </a:br>
            <a:r>
              <a:rPr lang="en-GB" sz="2800" dirty="0" smtClean="0">
                <a:solidFill>
                  <a:srgbClr val="C00000"/>
                </a:solidFill>
              </a:rPr>
              <a:t>2. </a:t>
            </a:r>
            <a:r>
              <a:rPr lang="en-GB" sz="2800" dirty="0" err="1" smtClean="0">
                <a:solidFill>
                  <a:srgbClr val="C00000"/>
                </a:solidFill>
              </a:rPr>
              <a:t>Gli</a:t>
            </a:r>
            <a:r>
              <a:rPr lang="en-GB" sz="2800" dirty="0" smtClean="0">
                <a:solidFill>
                  <a:srgbClr val="C00000"/>
                </a:solidFill>
              </a:rPr>
              <a:t> </a:t>
            </a:r>
            <a:r>
              <a:rPr lang="en-GB" sz="2800" dirty="0" err="1" smtClean="0">
                <a:solidFill>
                  <a:srgbClr val="C00000"/>
                </a:solidFill>
              </a:rPr>
              <a:t>stati</a:t>
            </a:r>
            <a:r>
              <a:rPr lang="en-GB" sz="2800" dirty="0" smtClean="0">
                <a:solidFill>
                  <a:srgbClr val="C00000"/>
                </a:solidFill>
              </a:rPr>
              <a:t> </a:t>
            </a:r>
            <a:r>
              <a:rPr lang="en-GB" sz="2800" dirty="0" err="1" smtClean="0">
                <a:solidFill>
                  <a:srgbClr val="C00000"/>
                </a:solidFill>
              </a:rPr>
              <a:t>centrali</a:t>
            </a:r>
            <a:r>
              <a:rPr lang="en-GB" sz="2800" dirty="0" smtClean="0">
                <a:solidFill>
                  <a:srgbClr val="C00000"/>
                </a:solidFill>
              </a:rPr>
              <a:t> </a:t>
            </a:r>
            <a:r>
              <a:rPr lang="en-GB" sz="2800" dirty="0" err="1" smtClean="0">
                <a:solidFill>
                  <a:srgbClr val="C00000"/>
                </a:solidFill>
              </a:rPr>
              <a:t>producono</a:t>
            </a:r>
            <a:r>
              <a:rPr lang="en-GB" sz="2800" dirty="0" smtClean="0">
                <a:solidFill>
                  <a:srgbClr val="C00000"/>
                </a:solidFill>
              </a:rPr>
              <a:t> </a:t>
            </a:r>
            <a:r>
              <a:rPr lang="en-GB" sz="2800" dirty="0" err="1" smtClean="0">
                <a:solidFill>
                  <a:srgbClr val="C00000"/>
                </a:solidFill>
              </a:rPr>
              <a:t>cereali</a:t>
            </a:r>
            <a:r>
              <a:rPr lang="en-GB" sz="2800" dirty="0" smtClean="0">
                <a:solidFill>
                  <a:srgbClr val="C00000"/>
                </a:solidFill>
              </a:rPr>
              <a:t>, </a:t>
            </a:r>
            <a:r>
              <a:rPr lang="en-GB" sz="2800" dirty="0" err="1" smtClean="0">
                <a:solidFill>
                  <a:srgbClr val="C00000"/>
                </a:solidFill>
              </a:rPr>
              <a:t>mais</a:t>
            </a:r>
            <a:r>
              <a:rPr lang="en-GB" sz="2800" dirty="0" smtClean="0">
                <a:solidFill>
                  <a:srgbClr val="C00000"/>
                </a:solidFill>
              </a:rPr>
              <a:t> e carne per </a:t>
            </a:r>
            <a:r>
              <a:rPr lang="en-GB" sz="2800" dirty="0" err="1" smtClean="0">
                <a:solidFill>
                  <a:srgbClr val="C00000"/>
                </a:solidFill>
              </a:rPr>
              <a:t>il</a:t>
            </a:r>
            <a:r>
              <a:rPr lang="en-GB" sz="2800" dirty="0" smtClean="0">
                <a:solidFill>
                  <a:srgbClr val="C00000"/>
                </a:solidFill>
              </a:rPr>
              <a:t> </a:t>
            </a:r>
            <a:r>
              <a:rPr lang="en-GB" sz="2800" dirty="0" err="1" smtClean="0">
                <a:solidFill>
                  <a:srgbClr val="C00000"/>
                </a:solidFill>
              </a:rPr>
              <a:t>mercato</a:t>
            </a:r>
            <a:r>
              <a:rPr lang="en-GB" sz="2800" dirty="0" smtClean="0">
                <a:solidFill>
                  <a:srgbClr val="C00000"/>
                </a:solidFill>
              </a:rPr>
              <a:t> </a:t>
            </a:r>
            <a:r>
              <a:rPr lang="en-GB" sz="2800" dirty="0" err="1" smtClean="0">
                <a:solidFill>
                  <a:srgbClr val="C00000"/>
                </a:solidFill>
              </a:rPr>
              <a:t>interno</a:t>
            </a:r>
            <a:r>
              <a:rPr lang="en-GB" sz="2800" dirty="0" smtClean="0">
                <a:solidFill>
                  <a:srgbClr val="C00000"/>
                </a:solidFill>
              </a:rPr>
              <a:t> in </a:t>
            </a:r>
            <a:r>
              <a:rPr lang="en-GB" sz="2800" dirty="0" err="1" smtClean="0">
                <a:solidFill>
                  <a:srgbClr val="C00000"/>
                </a:solidFill>
              </a:rPr>
              <a:t>costante</a:t>
            </a:r>
            <a:r>
              <a:rPr lang="en-GB" sz="2800" dirty="0" smtClean="0">
                <a:solidFill>
                  <a:srgbClr val="C00000"/>
                </a:solidFill>
              </a:rPr>
              <a:t> </a:t>
            </a:r>
            <a:r>
              <a:rPr lang="en-GB" sz="2800" dirty="0" err="1" smtClean="0">
                <a:solidFill>
                  <a:srgbClr val="C00000"/>
                </a:solidFill>
              </a:rPr>
              <a:t>crescita</a:t>
            </a:r>
            <a:r>
              <a:rPr lang="en-GB" sz="2800" dirty="0" smtClean="0">
                <a:solidFill>
                  <a:srgbClr val="C00000"/>
                </a:solidFill>
              </a:rPr>
              <a:t>.</a:t>
            </a:r>
            <a:br>
              <a:rPr lang="en-GB" sz="2800" dirty="0" smtClean="0">
                <a:solidFill>
                  <a:srgbClr val="C00000"/>
                </a:solidFill>
              </a:rPr>
            </a:br>
            <a:r>
              <a:rPr lang="en-GB" sz="2800" dirty="0" smtClean="0">
                <a:solidFill>
                  <a:srgbClr val="C00000"/>
                </a:solidFill>
              </a:rPr>
              <a:t/>
            </a:r>
            <a:br>
              <a:rPr lang="en-GB" sz="2800" dirty="0" smtClean="0">
                <a:solidFill>
                  <a:srgbClr val="C00000"/>
                </a:solidFill>
              </a:rPr>
            </a:br>
            <a:r>
              <a:rPr lang="en-GB" sz="2800" dirty="0" smtClean="0">
                <a:solidFill>
                  <a:srgbClr val="C00000"/>
                </a:solidFill>
              </a:rPr>
              <a:t>3. A </a:t>
            </a:r>
            <a:r>
              <a:rPr lang="en-GB" sz="2800" dirty="0" err="1" smtClean="0">
                <a:solidFill>
                  <a:srgbClr val="C00000"/>
                </a:solidFill>
              </a:rPr>
              <a:t>sud</a:t>
            </a:r>
            <a:r>
              <a:rPr lang="en-GB" sz="2800" dirty="0" smtClean="0">
                <a:solidFill>
                  <a:srgbClr val="C00000"/>
                </a:solidFill>
              </a:rPr>
              <a:t> </a:t>
            </a:r>
            <a:r>
              <a:rPr lang="en-GB" sz="2800" dirty="0" err="1" smtClean="0">
                <a:solidFill>
                  <a:srgbClr val="C00000"/>
                </a:solidFill>
              </a:rPr>
              <a:t>i</a:t>
            </a:r>
            <a:r>
              <a:rPr lang="en-GB" sz="2800" dirty="0" smtClean="0">
                <a:solidFill>
                  <a:srgbClr val="C00000"/>
                </a:solidFill>
              </a:rPr>
              <a:t> </a:t>
            </a:r>
            <a:r>
              <a:rPr lang="en-GB" sz="2800" dirty="0" err="1" smtClean="0">
                <a:solidFill>
                  <a:srgbClr val="C00000"/>
                </a:solidFill>
              </a:rPr>
              <a:t>piantatori</a:t>
            </a:r>
            <a:r>
              <a:rPr lang="en-GB" sz="2800" dirty="0" smtClean="0">
                <a:solidFill>
                  <a:srgbClr val="C00000"/>
                </a:solidFill>
              </a:rPr>
              <a:t> di </a:t>
            </a:r>
            <a:r>
              <a:rPr lang="en-GB" sz="2800" dirty="0" err="1" smtClean="0">
                <a:solidFill>
                  <a:srgbClr val="C00000"/>
                </a:solidFill>
              </a:rPr>
              <a:t>cotone</a:t>
            </a:r>
            <a:r>
              <a:rPr lang="en-GB" sz="2800" dirty="0" smtClean="0">
                <a:solidFill>
                  <a:srgbClr val="C00000"/>
                </a:solidFill>
              </a:rPr>
              <a:t>, </a:t>
            </a:r>
            <a:r>
              <a:rPr lang="en-GB" sz="2800" dirty="0" err="1" smtClean="0">
                <a:solidFill>
                  <a:srgbClr val="C00000"/>
                </a:solidFill>
              </a:rPr>
              <a:t>tabacco</a:t>
            </a:r>
            <a:r>
              <a:rPr lang="en-GB" sz="2800" dirty="0" smtClean="0">
                <a:solidFill>
                  <a:srgbClr val="C00000"/>
                </a:solidFill>
              </a:rPr>
              <a:t>, </a:t>
            </a:r>
            <a:r>
              <a:rPr lang="en-GB" sz="2800" dirty="0" err="1" smtClean="0">
                <a:solidFill>
                  <a:srgbClr val="C00000"/>
                </a:solidFill>
              </a:rPr>
              <a:t>riso</a:t>
            </a:r>
            <a:r>
              <a:rPr lang="en-GB" sz="2800" dirty="0" smtClean="0">
                <a:solidFill>
                  <a:srgbClr val="C00000"/>
                </a:solidFill>
              </a:rPr>
              <a:t>, e </a:t>
            </a:r>
            <a:r>
              <a:rPr lang="en-GB" sz="2800" dirty="0" err="1" smtClean="0">
                <a:solidFill>
                  <a:srgbClr val="C00000"/>
                </a:solidFill>
              </a:rPr>
              <a:t>canna</a:t>
            </a:r>
            <a:r>
              <a:rPr lang="en-GB" sz="2800" dirty="0" smtClean="0">
                <a:solidFill>
                  <a:srgbClr val="C00000"/>
                </a:solidFill>
              </a:rPr>
              <a:t> </a:t>
            </a:r>
            <a:r>
              <a:rPr lang="en-GB" sz="2800" dirty="0" err="1" smtClean="0">
                <a:solidFill>
                  <a:srgbClr val="C00000"/>
                </a:solidFill>
              </a:rPr>
              <a:t>da</a:t>
            </a:r>
            <a:r>
              <a:rPr lang="en-GB" sz="2800" dirty="0" smtClean="0">
                <a:solidFill>
                  <a:srgbClr val="C00000"/>
                </a:solidFill>
              </a:rPr>
              <a:t> </a:t>
            </a:r>
            <a:r>
              <a:rPr lang="en-GB" sz="2800" dirty="0" err="1" smtClean="0">
                <a:solidFill>
                  <a:srgbClr val="C00000"/>
                </a:solidFill>
              </a:rPr>
              <a:t>zucchero</a:t>
            </a:r>
            <a:r>
              <a:rPr lang="en-GB" sz="2800" dirty="0" smtClean="0">
                <a:solidFill>
                  <a:srgbClr val="C00000"/>
                </a:solidFill>
              </a:rPr>
              <a:t> (e </a:t>
            </a:r>
            <a:r>
              <a:rPr lang="en-GB" sz="2800" dirty="0" err="1" smtClean="0">
                <a:solidFill>
                  <a:srgbClr val="C00000"/>
                </a:solidFill>
              </a:rPr>
              <a:t>derivato</a:t>
            </a:r>
            <a:r>
              <a:rPr lang="en-GB" sz="2800" dirty="0" smtClean="0">
                <a:solidFill>
                  <a:srgbClr val="C00000"/>
                </a:solidFill>
              </a:rPr>
              <a:t> rum) </a:t>
            </a:r>
            <a:r>
              <a:rPr lang="en-GB" sz="2800" dirty="0" err="1" smtClean="0">
                <a:solidFill>
                  <a:srgbClr val="C00000"/>
                </a:solidFill>
              </a:rPr>
              <a:t>usano</a:t>
            </a:r>
            <a:r>
              <a:rPr lang="en-GB" sz="2800" dirty="0" smtClean="0">
                <a:solidFill>
                  <a:srgbClr val="C00000"/>
                </a:solidFill>
              </a:rPr>
              <a:t> </a:t>
            </a:r>
            <a:r>
              <a:rPr lang="en-GB" sz="2800" dirty="0" err="1" smtClean="0">
                <a:solidFill>
                  <a:srgbClr val="C00000"/>
                </a:solidFill>
              </a:rPr>
              <a:t>schiavi</a:t>
            </a:r>
            <a:r>
              <a:rPr lang="en-GB" sz="2800" dirty="0" smtClean="0">
                <a:solidFill>
                  <a:srgbClr val="C00000"/>
                </a:solidFill>
              </a:rPr>
              <a:t> </a:t>
            </a:r>
            <a:r>
              <a:rPr lang="en-GB" sz="2800" dirty="0" err="1" smtClean="0">
                <a:solidFill>
                  <a:srgbClr val="C00000"/>
                </a:solidFill>
              </a:rPr>
              <a:t>neri</a:t>
            </a:r>
            <a:r>
              <a:rPr lang="en-GB" sz="2800" dirty="0" smtClean="0">
                <a:solidFill>
                  <a:srgbClr val="C00000"/>
                </a:solidFill>
              </a:rPr>
              <a:t>, </a:t>
            </a:r>
            <a:r>
              <a:rPr lang="en-GB" sz="2800" dirty="0" err="1" smtClean="0">
                <a:solidFill>
                  <a:srgbClr val="C00000"/>
                </a:solidFill>
              </a:rPr>
              <a:t>producono</a:t>
            </a:r>
            <a:r>
              <a:rPr lang="en-GB" sz="2800" dirty="0" smtClean="0">
                <a:solidFill>
                  <a:srgbClr val="C00000"/>
                </a:solidFill>
              </a:rPr>
              <a:t> per </a:t>
            </a:r>
            <a:r>
              <a:rPr lang="en-GB" sz="2800" dirty="0" err="1" smtClean="0">
                <a:solidFill>
                  <a:srgbClr val="C00000"/>
                </a:solidFill>
              </a:rPr>
              <a:t>l’esportazione</a:t>
            </a:r>
            <a:r>
              <a:rPr lang="en-GB" sz="2800" dirty="0" smtClean="0">
                <a:solidFill>
                  <a:srgbClr val="C00000"/>
                </a:solidFill>
              </a:rPr>
              <a:t> (</a:t>
            </a:r>
            <a:r>
              <a:rPr lang="en-GB" sz="2800" dirty="0" err="1" smtClean="0">
                <a:solidFill>
                  <a:srgbClr val="C00000"/>
                </a:solidFill>
              </a:rPr>
              <a:t>Inghilterra</a:t>
            </a:r>
            <a:r>
              <a:rPr lang="en-GB" sz="2800" dirty="0" smtClean="0">
                <a:solidFill>
                  <a:srgbClr val="C00000"/>
                </a:solidFill>
              </a:rPr>
              <a:t>) e </a:t>
            </a:r>
            <a:r>
              <a:rPr lang="en-GB" sz="2800" dirty="0" err="1" smtClean="0">
                <a:solidFill>
                  <a:srgbClr val="C00000"/>
                </a:solidFill>
              </a:rPr>
              <a:t>prediligono</a:t>
            </a:r>
            <a:r>
              <a:rPr lang="en-GB" sz="2800" dirty="0" smtClean="0">
                <a:solidFill>
                  <a:srgbClr val="C00000"/>
                </a:solidFill>
              </a:rPr>
              <a:t> </a:t>
            </a:r>
            <a:r>
              <a:rPr lang="en-GB" sz="2800" dirty="0" err="1" smtClean="0">
                <a:solidFill>
                  <a:srgbClr val="C00000"/>
                </a:solidFill>
              </a:rPr>
              <a:t>il</a:t>
            </a:r>
            <a:r>
              <a:rPr lang="en-GB" sz="2800" dirty="0" smtClean="0">
                <a:solidFill>
                  <a:srgbClr val="C00000"/>
                </a:solidFill>
              </a:rPr>
              <a:t> </a:t>
            </a:r>
            <a:r>
              <a:rPr lang="en-GB" sz="2800" dirty="0" err="1" smtClean="0">
                <a:solidFill>
                  <a:srgbClr val="C00000"/>
                </a:solidFill>
              </a:rPr>
              <a:t>libero</a:t>
            </a:r>
            <a:r>
              <a:rPr lang="en-GB" sz="2800" dirty="0" smtClean="0">
                <a:solidFill>
                  <a:srgbClr val="C00000"/>
                </a:solidFill>
              </a:rPr>
              <a:t> </a:t>
            </a:r>
            <a:r>
              <a:rPr lang="en-GB" sz="2800" dirty="0" err="1" smtClean="0">
                <a:solidFill>
                  <a:srgbClr val="C00000"/>
                </a:solidFill>
              </a:rPr>
              <a:t>scambio</a:t>
            </a:r>
            <a:r>
              <a:rPr lang="en-GB" sz="2800" dirty="0" smtClean="0">
                <a:solidFill>
                  <a:srgbClr val="C00000"/>
                </a:solidFill>
              </a:rPr>
              <a:t>. </a:t>
            </a:r>
            <a:br>
              <a:rPr lang="en-GB" sz="2800" dirty="0" smtClean="0">
                <a:solidFill>
                  <a:srgbClr val="C00000"/>
                </a:solidFill>
              </a:rPr>
            </a:br>
            <a:r>
              <a:rPr lang="en-GB" sz="2800" dirty="0" smtClean="0">
                <a:solidFill>
                  <a:srgbClr val="C00000"/>
                </a:solidFill>
              </a:rPr>
              <a:t/>
            </a:r>
            <a:br>
              <a:rPr lang="en-GB" sz="2800" dirty="0" smtClean="0">
                <a:solidFill>
                  <a:srgbClr val="C00000"/>
                </a:solidFill>
              </a:rPr>
            </a:br>
            <a:r>
              <a:rPr lang="en-GB" sz="2800" dirty="0" smtClean="0">
                <a:solidFill>
                  <a:srgbClr val="C00000"/>
                </a:solidFill>
              </a:rPr>
              <a:t>4. la </a:t>
            </a:r>
            <a:r>
              <a:rPr lang="en-GB" sz="2800" dirty="0" err="1" smtClean="0">
                <a:solidFill>
                  <a:srgbClr val="C00000"/>
                </a:solidFill>
              </a:rPr>
              <a:t>rete</a:t>
            </a:r>
            <a:r>
              <a:rPr lang="en-GB" sz="2800" dirty="0" smtClean="0">
                <a:solidFill>
                  <a:srgbClr val="C00000"/>
                </a:solidFill>
              </a:rPr>
              <a:t> </a:t>
            </a:r>
            <a:r>
              <a:rPr lang="en-GB" sz="2800" dirty="0" err="1" smtClean="0">
                <a:solidFill>
                  <a:srgbClr val="C00000"/>
                </a:solidFill>
              </a:rPr>
              <a:t>commerciale</a:t>
            </a:r>
            <a:r>
              <a:rPr lang="en-GB" sz="2800" dirty="0" smtClean="0">
                <a:solidFill>
                  <a:srgbClr val="C00000"/>
                </a:solidFill>
              </a:rPr>
              <a:t/>
            </a:r>
            <a:br>
              <a:rPr lang="en-GB" sz="2800" dirty="0" smtClean="0">
                <a:solidFill>
                  <a:srgbClr val="C00000"/>
                </a:solidFill>
              </a:rPr>
            </a:br>
            <a:r>
              <a:rPr lang="en-GB" sz="2800" dirty="0" smtClean="0">
                <a:solidFill>
                  <a:srgbClr val="C00000"/>
                </a:solidFill>
              </a:rPr>
              <a:t/>
            </a:r>
            <a:br>
              <a:rPr lang="en-GB" sz="2800" dirty="0" smtClean="0">
                <a:solidFill>
                  <a:srgbClr val="C00000"/>
                </a:solidFill>
              </a:rPr>
            </a:br>
            <a:endParaRPr lang="en-GB" sz="2800" dirty="0" smtClean="0">
              <a:solidFill>
                <a:srgbClr val="C00000"/>
              </a:solidFill>
            </a:endParaRPr>
          </a:p>
        </p:txBody>
      </p:sp>
      <p:sp>
        <p:nvSpPr>
          <p:cNvPr id="4" name="Segnaposto data 3"/>
          <p:cNvSpPr>
            <a:spLocks noGrp="1"/>
          </p:cNvSpPr>
          <p:nvPr>
            <p:ph type="dt" sz="half" idx="10"/>
          </p:nvPr>
        </p:nvSpPr>
        <p:spPr/>
        <p:txBody>
          <a:bodyPr/>
          <a:lstStyle/>
          <a:p>
            <a:pPr>
              <a:defRPr/>
            </a:pPr>
            <a:fld id="{A21C71FF-0726-47A9-9B61-F8A9A3B0E9F5}" type="datetime1">
              <a:rPr lang="it-IT" smtClean="0"/>
              <a:pPr>
                <a:defRPr/>
              </a:pPr>
              <a:t>02/04/2014</a:t>
            </a:fld>
            <a:endParaRPr lang="en-GB"/>
          </a:p>
        </p:txBody>
      </p:sp>
      <p:sp>
        <p:nvSpPr>
          <p:cNvPr id="5" name="Segnaposto piè di pagina 4"/>
          <p:cNvSpPr>
            <a:spLocks noGrp="1"/>
          </p:cNvSpPr>
          <p:nvPr>
            <p:ph type="ftr" sz="quarter" idx="11"/>
          </p:nvPr>
        </p:nvSpPr>
        <p:spPr/>
        <p:txBody>
          <a:bodyPr/>
          <a:lstStyle/>
          <a:p>
            <a:pPr>
              <a:defRPr/>
            </a:pPr>
            <a:r>
              <a:rPr lang="en-GB" smtClean="0"/>
              <a:t>corso di Storia economica</a:t>
            </a:r>
            <a:endParaRPr lang="en-GB"/>
          </a:p>
        </p:txBody>
      </p:sp>
      <p:sp>
        <p:nvSpPr>
          <p:cNvPr id="5122" name="Segnaposto numero diapositiva 4"/>
          <p:cNvSpPr>
            <a:spLocks noGrp="1"/>
          </p:cNvSpPr>
          <p:nvPr>
            <p:ph type="sldNum" sz="quarter" idx="12"/>
          </p:nvPr>
        </p:nvSpPr>
        <p:spPr/>
        <p:txBody>
          <a:bodyPr/>
          <a:lstStyle/>
          <a:p>
            <a:pPr>
              <a:defRPr/>
            </a:pPr>
            <a:fld id="{F5E173E1-05F5-4705-A324-DEB03BF52523}" type="slidenum">
              <a:rPr lang="en-GB"/>
              <a:pPr>
                <a:defRPr/>
              </a:pPr>
              <a:t>63</a:t>
            </a:fld>
            <a:endParaRPr lang="en-GB"/>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304800" y="151610"/>
            <a:ext cx="8534400" cy="6632585"/>
          </a:xfrm>
        </p:spPr>
        <p:txBody>
          <a:bodyPr wrap="square" rtlCol="0">
            <a:spAutoFit/>
          </a:bodyPr>
          <a:lstStyle/>
          <a:p>
            <a:pPr algn="l" eaLnBrk="1" fontAlgn="auto" hangingPunct="1">
              <a:lnSpc>
                <a:spcPct val="85000"/>
              </a:lnSpc>
              <a:spcAft>
                <a:spcPts val="0"/>
              </a:spcAft>
              <a:buClr>
                <a:srgbClr val="333333"/>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cap="small" dirty="0" err="1" smtClean="0">
                <a:solidFill>
                  <a:srgbClr val="C00000"/>
                </a:solidFill>
              </a:rPr>
              <a:t>Dal</a:t>
            </a:r>
            <a:r>
              <a:rPr lang="en-GB" sz="2400" cap="small" dirty="0" smtClean="0">
                <a:solidFill>
                  <a:srgbClr val="C00000"/>
                </a:solidFill>
              </a:rPr>
              <a:t> </a:t>
            </a:r>
            <a:r>
              <a:rPr lang="en-GB" sz="2400" cap="small" dirty="0" err="1" smtClean="0">
                <a:solidFill>
                  <a:srgbClr val="C00000"/>
                </a:solidFill>
              </a:rPr>
              <a:t>conflitto</a:t>
            </a:r>
            <a:r>
              <a:rPr lang="en-GB" sz="2400" cap="small" dirty="0" smtClean="0">
                <a:solidFill>
                  <a:srgbClr val="C00000"/>
                </a:solidFill>
              </a:rPr>
              <a:t> </a:t>
            </a:r>
            <a:r>
              <a:rPr lang="en-GB" sz="2400" cap="small" dirty="0" err="1" smtClean="0">
                <a:solidFill>
                  <a:srgbClr val="C00000"/>
                </a:solidFill>
              </a:rPr>
              <a:t>economico</a:t>
            </a:r>
            <a:r>
              <a:rPr lang="en-GB" sz="2400" cap="small" dirty="0" smtClean="0">
                <a:solidFill>
                  <a:srgbClr val="C00000"/>
                </a:solidFill>
              </a:rPr>
              <a:t> </a:t>
            </a:r>
            <a:r>
              <a:rPr lang="en-GB" sz="2400" cap="small" dirty="0" err="1" smtClean="0">
                <a:solidFill>
                  <a:srgbClr val="C00000"/>
                </a:solidFill>
              </a:rPr>
              <a:t>alla</a:t>
            </a:r>
            <a:r>
              <a:rPr lang="en-GB" sz="2400" cap="small" dirty="0" smtClean="0">
                <a:solidFill>
                  <a:srgbClr val="C00000"/>
                </a:solidFill>
              </a:rPr>
              <a:t> </a:t>
            </a:r>
            <a:r>
              <a:rPr lang="en-GB" sz="2400" cap="small" dirty="0" err="1" smtClean="0">
                <a:solidFill>
                  <a:srgbClr val="C00000"/>
                </a:solidFill>
              </a:rPr>
              <a:t>guerra</a:t>
            </a:r>
            <a:r>
              <a:rPr lang="en-GB" sz="2400" cap="small" dirty="0" smtClean="0">
                <a:solidFill>
                  <a:srgbClr val="C00000"/>
                </a:solidFill>
              </a:rPr>
              <a:t> </a:t>
            </a:r>
            <a:r>
              <a:rPr lang="en-GB" sz="2400" cap="small" dirty="0" err="1" smtClean="0">
                <a:solidFill>
                  <a:srgbClr val="C00000"/>
                </a:solidFill>
              </a:rPr>
              <a:t>di</a:t>
            </a:r>
            <a:r>
              <a:rPr lang="en-GB" sz="2400" cap="small" dirty="0" smtClean="0">
                <a:solidFill>
                  <a:srgbClr val="C00000"/>
                </a:solidFill>
              </a:rPr>
              <a:t> </a:t>
            </a:r>
            <a:r>
              <a:rPr lang="en-GB" sz="2400" cap="small" dirty="0" err="1" smtClean="0">
                <a:solidFill>
                  <a:srgbClr val="C00000"/>
                </a:solidFill>
              </a:rPr>
              <a:t>secessione</a:t>
            </a:r>
            <a:r>
              <a:rPr lang="en-GB" sz="2800" dirty="0" smtClean="0">
                <a:solidFill>
                  <a:srgbClr val="C00000"/>
                </a:solidFill>
              </a:rPr>
              <a:t/>
            </a:r>
            <a:br>
              <a:rPr lang="en-GB" sz="2800" dirty="0" smtClean="0">
                <a:solidFill>
                  <a:srgbClr val="C00000"/>
                </a:solidFill>
              </a:rPr>
            </a:br>
            <a:r>
              <a:rPr lang="en-GB" sz="2800" dirty="0" smtClean="0">
                <a:solidFill>
                  <a:srgbClr val="C00000"/>
                </a:solidFill>
              </a:rPr>
              <a:t/>
            </a:r>
            <a:br>
              <a:rPr lang="en-GB" sz="2800" dirty="0" smtClean="0">
                <a:solidFill>
                  <a:srgbClr val="C00000"/>
                </a:solidFill>
              </a:rPr>
            </a:br>
            <a:r>
              <a:rPr lang="en-GB" sz="2800" dirty="0" smtClean="0">
                <a:solidFill>
                  <a:srgbClr val="C00000"/>
                </a:solidFill>
              </a:rPr>
              <a:t>1. la </a:t>
            </a:r>
            <a:r>
              <a:rPr lang="en-GB" sz="2800" dirty="0" err="1" smtClean="0">
                <a:solidFill>
                  <a:srgbClr val="C00000"/>
                </a:solidFill>
              </a:rPr>
              <a:t>corsa</a:t>
            </a:r>
            <a:r>
              <a:rPr lang="en-GB" sz="2800" dirty="0" smtClean="0">
                <a:solidFill>
                  <a:srgbClr val="C00000"/>
                </a:solidFill>
              </a:rPr>
              <a:t> </a:t>
            </a:r>
            <a:r>
              <a:rPr lang="en-GB" sz="2800" dirty="0" err="1" smtClean="0">
                <a:solidFill>
                  <a:srgbClr val="C00000"/>
                </a:solidFill>
              </a:rPr>
              <a:t>all’oro</a:t>
            </a:r>
            <a:r>
              <a:rPr lang="en-GB" sz="2800" dirty="0" smtClean="0">
                <a:solidFill>
                  <a:srgbClr val="C00000"/>
                </a:solidFill>
              </a:rPr>
              <a:t>: </a:t>
            </a:r>
            <a:r>
              <a:rPr lang="en-GB" sz="2800" dirty="0" err="1" smtClean="0">
                <a:solidFill>
                  <a:srgbClr val="C00000"/>
                </a:solidFill>
              </a:rPr>
              <a:t>uomini</a:t>
            </a:r>
            <a:r>
              <a:rPr lang="en-GB" sz="2800" dirty="0" smtClean="0">
                <a:solidFill>
                  <a:srgbClr val="C00000"/>
                </a:solidFill>
              </a:rPr>
              <a:t> e </a:t>
            </a:r>
            <a:r>
              <a:rPr lang="en-GB" sz="2800" dirty="0" err="1" smtClean="0">
                <a:solidFill>
                  <a:srgbClr val="C00000"/>
                </a:solidFill>
              </a:rPr>
              <a:t>capitali</a:t>
            </a:r>
            <a:r>
              <a:rPr lang="en-GB" sz="2800" dirty="0" smtClean="0">
                <a:solidFill>
                  <a:srgbClr val="C00000"/>
                </a:solidFill>
              </a:rPr>
              <a:t/>
            </a:r>
            <a:br>
              <a:rPr lang="en-GB" sz="2800" dirty="0" smtClean="0">
                <a:solidFill>
                  <a:srgbClr val="C00000"/>
                </a:solidFill>
              </a:rPr>
            </a:br>
            <a:r>
              <a:rPr lang="en-GB" sz="2800" dirty="0" smtClean="0">
                <a:solidFill>
                  <a:srgbClr val="C00000"/>
                </a:solidFill>
              </a:rPr>
              <a:t/>
            </a:r>
            <a:br>
              <a:rPr lang="en-GB" sz="2800" dirty="0" smtClean="0">
                <a:solidFill>
                  <a:srgbClr val="C00000"/>
                </a:solidFill>
              </a:rPr>
            </a:br>
            <a:r>
              <a:rPr lang="en-GB" sz="2800" dirty="0" smtClean="0">
                <a:solidFill>
                  <a:srgbClr val="C00000"/>
                </a:solidFill>
              </a:rPr>
              <a:t>2. 1861-65 </a:t>
            </a:r>
            <a:r>
              <a:rPr lang="en-GB" sz="2800" dirty="0" err="1" smtClean="0">
                <a:solidFill>
                  <a:srgbClr val="C00000"/>
                </a:solidFill>
              </a:rPr>
              <a:t>guerra</a:t>
            </a:r>
            <a:r>
              <a:rPr lang="en-GB" sz="2800" dirty="0" smtClean="0">
                <a:solidFill>
                  <a:srgbClr val="C00000"/>
                </a:solidFill>
              </a:rPr>
              <a:t> di </a:t>
            </a:r>
            <a:r>
              <a:rPr lang="en-GB" sz="2800" dirty="0" err="1" smtClean="0">
                <a:solidFill>
                  <a:srgbClr val="C00000"/>
                </a:solidFill>
              </a:rPr>
              <a:t>secessione</a:t>
            </a:r>
            <a:r>
              <a:rPr lang="en-GB" sz="2800" dirty="0" smtClean="0">
                <a:solidFill>
                  <a:srgbClr val="C00000"/>
                </a:solidFill>
              </a:rPr>
              <a:t> </a:t>
            </a:r>
            <a:r>
              <a:rPr lang="en-GB" sz="2800" dirty="0" err="1" smtClean="0">
                <a:solidFill>
                  <a:srgbClr val="C00000"/>
                </a:solidFill>
              </a:rPr>
              <a:t>vinta</a:t>
            </a:r>
            <a:r>
              <a:rPr lang="en-GB" sz="2800" dirty="0" smtClean="0">
                <a:solidFill>
                  <a:srgbClr val="C00000"/>
                </a:solidFill>
              </a:rPr>
              <a:t> </a:t>
            </a:r>
            <a:r>
              <a:rPr lang="en-GB" sz="2800" dirty="0" err="1" smtClean="0">
                <a:solidFill>
                  <a:srgbClr val="C00000"/>
                </a:solidFill>
              </a:rPr>
              <a:t>dai</a:t>
            </a:r>
            <a:r>
              <a:rPr lang="en-GB" sz="2800" dirty="0" smtClean="0">
                <a:solidFill>
                  <a:srgbClr val="C00000"/>
                </a:solidFill>
              </a:rPr>
              <a:t> </a:t>
            </a:r>
            <a:r>
              <a:rPr lang="en-GB" sz="2800" dirty="0" err="1" smtClean="0">
                <a:solidFill>
                  <a:srgbClr val="C00000"/>
                </a:solidFill>
              </a:rPr>
              <a:t>Nordisti</a:t>
            </a:r>
            <a:r>
              <a:rPr lang="en-GB" sz="2800" dirty="0" smtClean="0">
                <a:solidFill>
                  <a:srgbClr val="C00000"/>
                </a:solidFill>
              </a:rPr>
              <a:t>.</a:t>
            </a:r>
            <a:br>
              <a:rPr lang="en-GB" sz="2800" dirty="0" smtClean="0">
                <a:solidFill>
                  <a:srgbClr val="C00000"/>
                </a:solidFill>
              </a:rPr>
            </a:br>
            <a:r>
              <a:rPr lang="en-GB" sz="2800" dirty="0" smtClean="0">
                <a:solidFill>
                  <a:srgbClr val="C00000"/>
                </a:solidFill>
              </a:rPr>
              <a:t> Lo </a:t>
            </a:r>
            <a:r>
              <a:rPr lang="en-GB" sz="2800" dirty="0" err="1" smtClean="0">
                <a:solidFill>
                  <a:srgbClr val="C00000"/>
                </a:solidFill>
              </a:rPr>
              <a:t>sforzo</a:t>
            </a:r>
            <a:r>
              <a:rPr lang="en-GB" sz="2800" dirty="0" smtClean="0">
                <a:solidFill>
                  <a:srgbClr val="C00000"/>
                </a:solidFill>
              </a:rPr>
              <a:t> </a:t>
            </a:r>
            <a:r>
              <a:rPr lang="en-GB" sz="2800" dirty="0" err="1" smtClean="0">
                <a:solidFill>
                  <a:srgbClr val="C00000"/>
                </a:solidFill>
              </a:rPr>
              <a:t>bellico</a:t>
            </a:r>
            <a:r>
              <a:rPr lang="en-GB" sz="2800" dirty="0" smtClean="0">
                <a:solidFill>
                  <a:srgbClr val="C00000"/>
                </a:solidFill>
              </a:rPr>
              <a:t> </a:t>
            </a:r>
            <a:r>
              <a:rPr lang="en-GB" sz="2800" dirty="0" err="1" smtClean="0">
                <a:solidFill>
                  <a:srgbClr val="C00000"/>
                </a:solidFill>
              </a:rPr>
              <a:t>droga</a:t>
            </a:r>
            <a:r>
              <a:rPr lang="en-GB" sz="2800" dirty="0" smtClean="0">
                <a:solidFill>
                  <a:srgbClr val="C00000"/>
                </a:solidFill>
              </a:rPr>
              <a:t> la </a:t>
            </a:r>
            <a:r>
              <a:rPr lang="en-GB" sz="2800" dirty="0" err="1" smtClean="0">
                <a:solidFill>
                  <a:srgbClr val="C00000"/>
                </a:solidFill>
              </a:rPr>
              <a:t>crescita</a:t>
            </a:r>
            <a:r>
              <a:rPr lang="en-GB" sz="2800" dirty="0" smtClean="0">
                <a:solidFill>
                  <a:srgbClr val="C00000"/>
                </a:solidFill>
              </a:rPr>
              <a:t> </a:t>
            </a:r>
            <a:r>
              <a:rPr lang="en-GB" sz="2800" dirty="0" err="1" smtClean="0">
                <a:solidFill>
                  <a:srgbClr val="C00000"/>
                </a:solidFill>
              </a:rPr>
              <a:t>industriale</a:t>
            </a:r>
            <a:r>
              <a:rPr lang="en-GB" sz="2800" dirty="0" smtClean="0">
                <a:solidFill>
                  <a:srgbClr val="C00000"/>
                </a:solidFill>
              </a:rPr>
              <a:t> al Nord. </a:t>
            </a:r>
            <a:r>
              <a:rPr lang="en-GB" sz="2800" dirty="0" err="1" smtClean="0">
                <a:solidFill>
                  <a:srgbClr val="C00000"/>
                </a:solidFill>
              </a:rPr>
              <a:t>Raddoppio</a:t>
            </a:r>
            <a:r>
              <a:rPr lang="en-GB" sz="2800" dirty="0" smtClean="0">
                <a:solidFill>
                  <a:srgbClr val="C00000"/>
                </a:solidFill>
              </a:rPr>
              <a:t> </a:t>
            </a:r>
            <a:r>
              <a:rPr lang="en-GB" sz="2800" dirty="0" err="1" smtClean="0">
                <a:solidFill>
                  <a:srgbClr val="C00000"/>
                </a:solidFill>
              </a:rPr>
              <a:t>delle</a:t>
            </a:r>
            <a:r>
              <a:rPr lang="en-GB" sz="2800" dirty="0" smtClean="0">
                <a:solidFill>
                  <a:srgbClr val="C00000"/>
                </a:solidFill>
              </a:rPr>
              <a:t> </a:t>
            </a:r>
            <a:r>
              <a:rPr lang="en-GB" sz="2800" dirty="0" err="1" smtClean="0">
                <a:solidFill>
                  <a:srgbClr val="C00000"/>
                </a:solidFill>
              </a:rPr>
              <a:t>tariffe</a:t>
            </a:r>
            <a:r>
              <a:rPr lang="en-GB" sz="2800" dirty="0" smtClean="0">
                <a:solidFill>
                  <a:srgbClr val="C00000"/>
                </a:solidFill>
              </a:rPr>
              <a:t> </a:t>
            </a:r>
            <a:r>
              <a:rPr lang="en-GB" sz="2800" dirty="0" err="1" smtClean="0">
                <a:solidFill>
                  <a:srgbClr val="C00000"/>
                </a:solidFill>
              </a:rPr>
              <a:t>doganali</a:t>
            </a:r>
            <a:r>
              <a:rPr lang="en-GB" sz="2800" dirty="0" smtClean="0">
                <a:solidFill>
                  <a:srgbClr val="C00000"/>
                </a:solidFill>
              </a:rPr>
              <a:t>. </a:t>
            </a:r>
            <a:r>
              <a:rPr lang="en-GB" sz="2800" dirty="0" err="1" smtClean="0">
                <a:solidFill>
                  <a:srgbClr val="C00000"/>
                </a:solidFill>
              </a:rPr>
              <a:t>Dal</a:t>
            </a:r>
            <a:r>
              <a:rPr lang="en-GB" sz="2800" dirty="0" smtClean="0">
                <a:solidFill>
                  <a:srgbClr val="C00000"/>
                </a:solidFill>
              </a:rPr>
              <a:t> 1880, </a:t>
            </a:r>
            <a:r>
              <a:rPr lang="en-GB" sz="2800" dirty="0" err="1" smtClean="0">
                <a:solidFill>
                  <a:srgbClr val="C00000"/>
                </a:solidFill>
              </a:rPr>
              <a:t>saldo</a:t>
            </a:r>
            <a:r>
              <a:rPr lang="en-GB" sz="2800" dirty="0" smtClean="0">
                <a:solidFill>
                  <a:srgbClr val="C00000"/>
                </a:solidFill>
              </a:rPr>
              <a:t> </a:t>
            </a:r>
            <a:r>
              <a:rPr lang="en-GB" sz="2800" dirty="0" err="1" smtClean="0">
                <a:solidFill>
                  <a:srgbClr val="C00000"/>
                </a:solidFill>
              </a:rPr>
              <a:t>positivo</a:t>
            </a:r>
            <a:r>
              <a:rPr lang="en-GB" sz="2800" dirty="0" smtClean="0">
                <a:solidFill>
                  <a:srgbClr val="C00000"/>
                </a:solidFill>
              </a:rPr>
              <a:t> </a:t>
            </a:r>
            <a:r>
              <a:rPr lang="en-GB" sz="2800" dirty="0" err="1" smtClean="0">
                <a:solidFill>
                  <a:srgbClr val="C00000"/>
                </a:solidFill>
              </a:rPr>
              <a:t>della</a:t>
            </a:r>
            <a:r>
              <a:rPr lang="en-GB" sz="2800" dirty="0" smtClean="0">
                <a:solidFill>
                  <a:srgbClr val="C00000"/>
                </a:solidFill>
              </a:rPr>
              <a:t> </a:t>
            </a:r>
            <a:r>
              <a:rPr lang="en-GB" sz="2800" dirty="0" err="1" smtClean="0">
                <a:solidFill>
                  <a:srgbClr val="C00000"/>
                </a:solidFill>
              </a:rPr>
              <a:t>bilancia</a:t>
            </a:r>
            <a:r>
              <a:rPr lang="en-GB" sz="2800" dirty="0" smtClean="0">
                <a:solidFill>
                  <a:srgbClr val="C00000"/>
                </a:solidFill>
              </a:rPr>
              <a:t> </a:t>
            </a:r>
            <a:r>
              <a:rPr lang="en-GB" sz="2800" dirty="0" err="1" smtClean="0">
                <a:solidFill>
                  <a:srgbClr val="C00000"/>
                </a:solidFill>
              </a:rPr>
              <a:t>commerciale</a:t>
            </a:r>
            <a:r>
              <a:rPr lang="en-GB" sz="2800" dirty="0" smtClean="0">
                <a:solidFill>
                  <a:srgbClr val="C00000"/>
                </a:solidFill>
              </a:rPr>
              <a:t>: export</a:t>
            </a:r>
            <a:r>
              <a:rPr lang="en-GB" sz="2800" b="1" dirty="0" smtClean="0">
                <a:solidFill>
                  <a:srgbClr val="C00000"/>
                </a:solidFill>
                <a:effectLst>
                  <a:outerShdw blurRad="38100" dist="38100" dir="2700000" algn="tl">
                    <a:srgbClr val="C0C0C0"/>
                  </a:outerShdw>
                </a:effectLst>
              </a:rPr>
              <a:t> &gt; </a:t>
            </a:r>
            <a:r>
              <a:rPr lang="en-GB" sz="2800" dirty="0" smtClean="0">
                <a:solidFill>
                  <a:srgbClr val="C00000"/>
                </a:solidFill>
              </a:rPr>
              <a:t>import.</a:t>
            </a:r>
            <a:br>
              <a:rPr lang="en-GB" sz="2800" dirty="0" smtClean="0">
                <a:solidFill>
                  <a:srgbClr val="C00000"/>
                </a:solidFill>
              </a:rPr>
            </a:br>
            <a:r>
              <a:rPr lang="en-GB" sz="2800" dirty="0" smtClean="0">
                <a:solidFill>
                  <a:srgbClr val="C00000"/>
                </a:solidFill>
              </a:rPr>
              <a:t/>
            </a:r>
            <a:br>
              <a:rPr lang="en-GB" sz="2800" dirty="0" smtClean="0">
                <a:solidFill>
                  <a:srgbClr val="C00000"/>
                </a:solidFill>
              </a:rPr>
            </a:br>
            <a:r>
              <a:rPr lang="en-GB" sz="2800" dirty="0" smtClean="0">
                <a:solidFill>
                  <a:srgbClr val="C00000"/>
                </a:solidFill>
              </a:rPr>
              <a:t>3. Verso </a:t>
            </a:r>
            <a:r>
              <a:rPr lang="en-GB" sz="2800" dirty="0" err="1" smtClean="0">
                <a:solidFill>
                  <a:srgbClr val="C00000"/>
                </a:solidFill>
              </a:rPr>
              <a:t>imprese</a:t>
            </a:r>
            <a:r>
              <a:rPr lang="en-GB" sz="2800" dirty="0" smtClean="0">
                <a:solidFill>
                  <a:srgbClr val="C00000"/>
                </a:solidFill>
              </a:rPr>
              <a:t> </a:t>
            </a:r>
            <a:r>
              <a:rPr lang="en-GB" sz="2800" dirty="0" err="1" smtClean="0">
                <a:solidFill>
                  <a:srgbClr val="C00000"/>
                </a:solidFill>
              </a:rPr>
              <a:t>di</a:t>
            </a:r>
            <a:r>
              <a:rPr lang="en-GB" sz="2800" dirty="0" smtClean="0">
                <a:solidFill>
                  <a:srgbClr val="C00000"/>
                </a:solidFill>
              </a:rPr>
              <a:t> </a:t>
            </a:r>
            <a:r>
              <a:rPr lang="en-GB" sz="2800" dirty="0" err="1" smtClean="0">
                <a:solidFill>
                  <a:srgbClr val="C00000"/>
                </a:solidFill>
              </a:rPr>
              <a:t>grandi</a:t>
            </a:r>
            <a:r>
              <a:rPr lang="en-GB" sz="2800" dirty="0" smtClean="0">
                <a:solidFill>
                  <a:srgbClr val="C00000"/>
                </a:solidFill>
              </a:rPr>
              <a:t> </a:t>
            </a:r>
            <a:r>
              <a:rPr lang="en-GB" sz="2800" dirty="0" err="1" smtClean="0">
                <a:solidFill>
                  <a:srgbClr val="C00000"/>
                </a:solidFill>
              </a:rPr>
              <a:t>dimensionni</a:t>
            </a:r>
            <a:r>
              <a:rPr lang="en-GB" sz="2800" dirty="0" smtClean="0">
                <a:solidFill>
                  <a:srgbClr val="C00000"/>
                </a:solidFill>
              </a:rPr>
              <a:t>: 1865-1914, </a:t>
            </a:r>
            <a:r>
              <a:rPr lang="en-GB" sz="2800" dirty="0" err="1" smtClean="0">
                <a:solidFill>
                  <a:srgbClr val="C00000"/>
                </a:solidFill>
              </a:rPr>
              <a:t>crescita</a:t>
            </a:r>
            <a:r>
              <a:rPr lang="en-GB" sz="2800" dirty="0" smtClean="0">
                <a:solidFill>
                  <a:srgbClr val="C00000"/>
                </a:solidFill>
              </a:rPr>
              <a:t> </a:t>
            </a:r>
            <a:r>
              <a:rPr lang="en-GB" sz="2800" dirty="0" err="1" smtClean="0">
                <a:solidFill>
                  <a:srgbClr val="C00000"/>
                </a:solidFill>
              </a:rPr>
              <a:t>equilibrata</a:t>
            </a:r>
            <a:r>
              <a:rPr lang="en-GB" sz="2800" dirty="0" smtClean="0">
                <a:solidFill>
                  <a:srgbClr val="C00000"/>
                </a:solidFill>
              </a:rPr>
              <a:t> di </a:t>
            </a:r>
            <a:r>
              <a:rPr lang="en-GB" sz="2800" dirty="0" err="1" smtClean="0">
                <a:solidFill>
                  <a:srgbClr val="C00000"/>
                </a:solidFill>
              </a:rPr>
              <a:t>tutti</a:t>
            </a:r>
            <a:r>
              <a:rPr lang="en-GB" sz="2800" dirty="0" smtClean="0">
                <a:solidFill>
                  <a:srgbClr val="C00000"/>
                </a:solidFill>
              </a:rPr>
              <a:t> </a:t>
            </a:r>
            <a:r>
              <a:rPr lang="en-GB" sz="2800" dirty="0" err="1" smtClean="0">
                <a:solidFill>
                  <a:srgbClr val="C00000"/>
                </a:solidFill>
              </a:rPr>
              <a:t>i</a:t>
            </a:r>
            <a:r>
              <a:rPr lang="en-GB" sz="2800" dirty="0" smtClean="0">
                <a:solidFill>
                  <a:srgbClr val="C00000"/>
                </a:solidFill>
              </a:rPr>
              <a:t> </a:t>
            </a:r>
            <a:r>
              <a:rPr lang="en-GB" sz="2800" dirty="0" err="1" smtClean="0">
                <a:solidFill>
                  <a:srgbClr val="C00000"/>
                </a:solidFill>
              </a:rPr>
              <a:t>settori</a:t>
            </a:r>
            <a:r>
              <a:rPr lang="en-GB" sz="2800" dirty="0" smtClean="0">
                <a:solidFill>
                  <a:srgbClr val="C00000"/>
                </a:solidFill>
              </a:rPr>
              <a:t>, </a:t>
            </a:r>
            <a:r>
              <a:rPr lang="en-GB" sz="2800" dirty="0" err="1" smtClean="0">
                <a:solidFill>
                  <a:srgbClr val="C00000"/>
                </a:solidFill>
              </a:rPr>
              <a:t>popolazione</a:t>
            </a:r>
            <a:r>
              <a:rPr lang="en-GB" sz="2800" dirty="0" smtClean="0">
                <a:solidFill>
                  <a:srgbClr val="C00000"/>
                </a:solidFill>
              </a:rPr>
              <a:t> </a:t>
            </a:r>
            <a:r>
              <a:rPr lang="en-GB" sz="2800" dirty="0" err="1" smtClean="0">
                <a:solidFill>
                  <a:srgbClr val="C00000"/>
                </a:solidFill>
              </a:rPr>
              <a:t>attiva</a:t>
            </a:r>
            <a:r>
              <a:rPr lang="en-GB" sz="2800" dirty="0" smtClean="0">
                <a:solidFill>
                  <a:srgbClr val="C00000"/>
                </a:solidFill>
              </a:rPr>
              <a:t> </a:t>
            </a:r>
            <a:r>
              <a:rPr lang="en-GB" sz="2800" dirty="0" err="1" smtClean="0">
                <a:solidFill>
                  <a:srgbClr val="C00000"/>
                </a:solidFill>
              </a:rPr>
              <a:t>più</a:t>
            </a:r>
            <a:r>
              <a:rPr lang="en-GB" sz="2800" dirty="0" smtClean="0">
                <a:solidFill>
                  <a:srgbClr val="C00000"/>
                </a:solidFill>
              </a:rPr>
              <a:t> </a:t>
            </a:r>
            <a:r>
              <a:rPr lang="en-GB" sz="2800" dirty="0" err="1" smtClean="0">
                <a:solidFill>
                  <a:srgbClr val="C00000"/>
                </a:solidFill>
              </a:rPr>
              <a:t>che</a:t>
            </a:r>
            <a:r>
              <a:rPr lang="en-GB" sz="2800" dirty="0" smtClean="0">
                <a:solidFill>
                  <a:srgbClr val="C00000"/>
                </a:solidFill>
              </a:rPr>
              <a:t> </a:t>
            </a:r>
            <a:r>
              <a:rPr lang="en-GB" sz="2800" dirty="0" err="1" smtClean="0">
                <a:solidFill>
                  <a:srgbClr val="C00000"/>
                </a:solidFill>
              </a:rPr>
              <a:t>triplicata</a:t>
            </a:r>
            <a:r>
              <a:rPr lang="en-GB" sz="2800" dirty="0" smtClean="0">
                <a:solidFill>
                  <a:srgbClr val="C00000"/>
                </a:solidFill>
              </a:rPr>
              <a:t>, </a:t>
            </a:r>
            <a:r>
              <a:rPr lang="en-GB" sz="2800" dirty="0" err="1" smtClean="0">
                <a:solidFill>
                  <a:srgbClr val="C00000"/>
                </a:solidFill>
              </a:rPr>
              <a:t>costante</a:t>
            </a:r>
            <a:r>
              <a:rPr lang="en-GB" sz="2800" dirty="0" smtClean="0">
                <a:solidFill>
                  <a:srgbClr val="C00000"/>
                </a:solidFill>
              </a:rPr>
              <a:t> </a:t>
            </a:r>
            <a:r>
              <a:rPr lang="en-GB" sz="2800" dirty="0" err="1" smtClean="0">
                <a:solidFill>
                  <a:srgbClr val="C00000"/>
                </a:solidFill>
              </a:rPr>
              <a:t>crescita</a:t>
            </a:r>
            <a:r>
              <a:rPr lang="en-GB" sz="2800" dirty="0" smtClean="0">
                <a:solidFill>
                  <a:srgbClr val="C00000"/>
                </a:solidFill>
              </a:rPr>
              <a:t> del </a:t>
            </a:r>
            <a:r>
              <a:rPr lang="en-GB" sz="2800" dirty="0" err="1" smtClean="0">
                <a:solidFill>
                  <a:srgbClr val="C00000"/>
                </a:solidFill>
              </a:rPr>
              <a:t>reddito</a:t>
            </a:r>
            <a:r>
              <a:rPr lang="en-GB" sz="2800" dirty="0" smtClean="0">
                <a:solidFill>
                  <a:srgbClr val="C00000"/>
                </a:solidFill>
              </a:rPr>
              <a:t> </a:t>
            </a:r>
            <a:r>
              <a:rPr lang="en-GB" sz="2800" i="1" dirty="0" smtClean="0">
                <a:solidFill>
                  <a:srgbClr val="C00000"/>
                </a:solidFill>
              </a:rPr>
              <a:t>pro </a:t>
            </a:r>
            <a:r>
              <a:rPr lang="en-GB" sz="2800" i="1" dirty="0" err="1" smtClean="0">
                <a:solidFill>
                  <a:srgbClr val="C00000"/>
                </a:solidFill>
              </a:rPr>
              <a:t>capite</a:t>
            </a:r>
            <a:r>
              <a:rPr lang="en-GB" sz="2800" dirty="0" smtClean="0">
                <a:solidFill>
                  <a:srgbClr val="C00000"/>
                </a:solidFill>
              </a:rPr>
              <a:t>. </a:t>
            </a:r>
            <a:br>
              <a:rPr lang="en-GB" sz="2800" dirty="0" smtClean="0">
                <a:solidFill>
                  <a:srgbClr val="C00000"/>
                </a:solidFill>
              </a:rPr>
            </a:br>
            <a:r>
              <a:rPr lang="en-GB" sz="2800" dirty="0" err="1" smtClean="0">
                <a:solidFill>
                  <a:srgbClr val="C00000"/>
                </a:solidFill>
              </a:rPr>
              <a:t>Gli</a:t>
            </a:r>
            <a:r>
              <a:rPr lang="en-GB" sz="2800" dirty="0" smtClean="0">
                <a:solidFill>
                  <a:srgbClr val="C00000"/>
                </a:solidFill>
              </a:rPr>
              <a:t> </a:t>
            </a:r>
            <a:r>
              <a:rPr lang="en-GB" sz="2800" dirty="0" err="1" smtClean="0">
                <a:solidFill>
                  <a:srgbClr val="C00000"/>
                </a:solidFill>
              </a:rPr>
              <a:t>Usa</a:t>
            </a:r>
            <a:r>
              <a:rPr lang="en-GB" sz="2800" dirty="0" smtClean="0">
                <a:solidFill>
                  <a:srgbClr val="C00000"/>
                </a:solidFill>
              </a:rPr>
              <a:t> </a:t>
            </a:r>
            <a:r>
              <a:rPr lang="en-GB" sz="2800" dirty="0" err="1" smtClean="0">
                <a:solidFill>
                  <a:srgbClr val="C00000"/>
                </a:solidFill>
              </a:rPr>
              <a:t>diventano</a:t>
            </a:r>
            <a:r>
              <a:rPr lang="en-GB" sz="2800" dirty="0" smtClean="0">
                <a:solidFill>
                  <a:srgbClr val="C00000"/>
                </a:solidFill>
              </a:rPr>
              <a:t> </a:t>
            </a:r>
            <a:r>
              <a:rPr lang="en-GB" sz="2800" dirty="0" err="1" smtClean="0">
                <a:solidFill>
                  <a:srgbClr val="C00000"/>
                </a:solidFill>
              </a:rPr>
              <a:t>il</a:t>
            </a:r>
            <a:r>
              <a:rPr lang="en-GB" sz="2800" dirty="0" smtClean="0">
                <a:solidFill>
                  <a:srgbClr val="C00000"/>
                </a:solidFill>
              </a:rPr>
              <a:t> primo </a:t>
            </a:r>
            <a:r>
              <a:rPr lang="en-GB" sz="2800" dirty="0" err="1" smtClean="0">
                <a:solidFill>
                  <a:srgbClr val="C00000"/>
                </a:solidFill>
              </a:rPr>
              <a:t>mercato</a:t>
            </a:r>
            <a:r>
              <a:rPr lang="en-GB" sz="2800" dirty="0" smtClean="0">
                <a:solidFill>
                  <a:srgbClr val="C00000"/>
                </a:solidFill>
              </a:rPr>
              <a:t> di </a:t>
            </a:r>
            <a:r>
              <a:rPr lang="en-GB" sz="2800" dirty="0" err="1" smtClean="0">
                <a:solidFill>
                  <a:srgbClr val="C00000"/>
                </a:solidFill>
              </a:rPr>
              <a:t>massa</a:t>
            </a:r>
            <a:r>
              <a:rPr lang="en-GB" sz="2800" dirty="0" smtClean="0">
                <a:solidFill>
                  <a:srgbClr val="C00000"/>
                </a:solidFill>
              </a:rPr>
              <a:t> del </a:t>
            </a:r>
            <a:r>
              <a:rPr lang="en-GB" sz="2800" dirty="0" err="1" smtClean="0">
                <a:solidFill>
                  <a:srgbClr val="C00000"/>
                </a:solidFill>
              </a:rPr>
              <a:t>mondo</a:t>
            </a:r>
            <a:r>
              <a:rPr lang="en-GB" sz="2800" dirty="0" smtClean="0">
                <a:solidFill>
                  <a:srgbClr val="C00000"/>
                </a:solidFill>
              </a:rPr>
              <a:t>.</a:t>
            </a:r>
            <a:br>
              <a:rPr lang="en-GB" sz="2800" dirty="0" smtClean="0">
                <a:solidFill>
                  <a:srgbClr val="C00000"/>
                </a:solidFill>
              </a:rPr>
            </a:br>
            <a:r>
              <a:rPr lang="en-GB" sz="2800" dirty="0" smtClean="0">
                <a:solidFill>
                  <a:srgbClr val="C00000"/>
                </a:solidFill>
              </a:rPr>
              <a:t> </a:t>
            </a:r>
            <a:br>
              <a:rPr lang="en-GB" sz="2800" dirty="0" smtClean="0">
                <a:solidFill>
                  <a:srgbClr val="C00000"/>
                </a:solidFill>
              </a:rPr>
            </a:br>
            <a:r>
              <a:rPr lang="en-GB" sz="2800" dirty="0" smtClean="0">
                <a:solidFill>
                  <a:srgbClr val="C00000"/>
                </a:solidFill>
              </a:rPr>
              <a:t>4. </a:t>
            </a:r>
            <a:r>
              <a:rPr lang="en-GB" sz="2800" dirty="0" err="1" smtClean="0">
                <a:solidFill>
                  <a:srgbClr val="C00000"/>
                </a:solidFill>
              </a:rPr>
              <a:t>Dal</a:t>
            </a:r>
            <a:r>
              <a:rPr lang="en-GB" sz="2800" dirty="0" smtClean="0">
                <a:solidFill>
                  <a:srgbClr val="C00000"/>
                </a:solidFill>
              </a:rPr>
              <a:t> 1869, verso </a:t>
            </a:r>
            <a:r>
              <a:rPr lang="en-GB" sz="2800" dirty="0" err="1" smtClean="0">
                <a:solidFill>
                  <a:srgbClr val="C00000"/>
                </a:solidFill>
              </a:rPr>
              <a:t>l’unificazione</a:t>
            </a:r>
            <a:r>
              <a:rPr lang="en-GB" sz="2800" dirty="0" smtClean="0">
                <a:solidFill>
                  <a:srgbClr val="C00000"/>
                </a:solidFill>
              </a:rPr>
              <a:t> del </a:t>
            </a:r>
            <a:r>
              <a:rPr lang="en-GB" sz="2800" dirty="0" err="1" smtClean="0">
                <a:solidFill>
                  <a:srgbClr val="C00000"/>
                </a:solidFill>
              </a:rPr>
              <a:t>mercato</a:t>
            </a:r>
            <a:r>
              <a:rPr lang="en-GB" sz="2800" dirty="0" smtClean="0">
                <a:solidFill>
                  <a:srgbClr val="C00000"/>
                </a:solidFill>
              </a:rPr>
              <a:t> (</a:t>
            </a:r>
            <a:r>
              <a:rPr lang="en-GB" sz="2800" dirty="0" err="1" smtClean="0">
                <a:solidFill>
                  <a:srgbClr val="C00000"/>
                </a:solidFill>
              </a:rPr>
              <a:t>ferrovie</a:t>
            </a:r>
            <a:r>
              <a:rPr lang="en-GB" sz="2800" dirty="0" smtClean="0">
                <a:solidFill>
                  <a:srgbClr val="C00000"/>
                </a:solidFill>
              </a:rPr>
              <a:t>).</a:t>
            </a:r>
            <a:br>
              <a:rPr lang="en-GB" sz="2800" dirty="0" smtClean="0">
                <a:solidFill>
                  <a:srgbClr val="C00000"/>
                </a:solidFill>
              </a:rPr>
            </a:br>
            <a:r>
              <a:rPr lang="en-GB" sz="2800" dirty="0" err="1" smtClean="0">
                <a:solidFill>
                  <a:srgbClr val="C00000"/>
                </a:solidFill>
              </a:rPr>
              <a:t>Impianti</a:t>
            </a:r>
            <a:r>
              <a:rPr lang="en-GB" sz="2800" dirty="0" smtClean="0">
                <a:solidFill>
                  <a:srgbClr val="C00000"/>
                </a:solidFill>
              </a:rPr>
              <a:t> di </a:t>
            </a:r>
            <a:r>
              <a:rPr lang="en-GB" sz="2800" dirty="0" err="1" smtClean="0">
                <a:solidFill>
                  <a:srgbClr val="C00000"/>
                </a:solidFill>
              </a:rPr>
              <a:t>grandi</a:t>
            </a:r>
            <a:r>
              <a:rPr lang="en-GB" sz="2800" dirty="0" smtClean="0">
                <a:solidFill>
                  <a:srgbClr val="C00000"/>
                </a:solidFill>
              </a:rPr>
              <a:t> </a:t>
            </a:r>
            <a:r>
              <a:rPr lang="en-GB" sz="2800" dirty="0" err="1" smtClean="0">
                <a:solidFill>
                  <a:srgbClr val="C00000"/>
                </a:solidFill>
              </a:rPr>
              <a:t>dimensioni</a:t>
            </a:r>
            <a:r>
              <a:rPr lang="en-GB" sz="2800" dirty="0" smtClean="0">
                <a:solidFill>
                  <a:srgbClr val="C00000"/>
                </a:solidFill>
              </a:rPr>
              <a:t>, </a:t>
            </a:r>
            <a:r>
              <a:rPr lang="en-GB" sz="2800" dirty="0" err="1" smtClean="0">
                <a:solidFill>
                  <a:srgbClr val="C00000"/>
                </a:solidFill>
              </a:rPr>
              <a:t>economie</a:t>
            </a:r>
            <a:r>
              <a:rPr lang="en-GB" sz="2800" dirty="0" smtClean="0">
                <a:solidFill>
                  <a:srgbClr val="C00000"/>
                </a:solidFill>
              </a:rPr>
              <a:t> di </a:t>
            </a:r>
            <a:r>
              <a:rPr lang="en-GB" sz="2800" dirty="0" err="1" smtClean="0">
                <a:solidFill>
                  <a:srgbClr val="C00000"/>
                </a:solidFill>
              </a:rPr>
              <a:t>scala</a:t>
            </a:r>
            <a:r>
              <a:rPr lang="en-GB" sz="2800" dirty="0" smtClean="0">
                <a:solidFill>
                  <a:srgbClr val="C00000"/>
                </a:solidFill>
              </a:rPr>
              <a:t>. </a:t>
            </a:r>
            <a:br>
              <a:rPr lang="en-GB" sz="2800" dirty="0" smtClean="0">
                <a:solidFill>
                  <a:srgbClr val="C00000"/>
                </a:solidFill>
              </a:rPr>
            </a:br>
            <a:r>
              <a:rPr lang="en-GB" sz="2800" dirty="0" smtClean="0">
                <a:solidFill>
                  <a:srgbClr val="C00000"/>
                </a:solidFill>
              </a:rPr>
              <a:t/>
            </a:r>
            <a:br>
              <a:rPr lang="en-GB" sz="2800" dirty="0" smtClean="0">
                <a:solidFill>
                  <a:srgbClr val="C00000"/>
                </a:solidFill>
              </a:rPr>
            </a:br>
            <a:r>
              <a:rPr lang="en-GB" sz="2800" dirty="0" smtClean="0">
                <a:solidFill>
                  <a:srgbClr val="C00000"/>
                </a:solidFill>
              </a:rPr>
              <a:t> </a:t>
            </a:r>
          </a:p>
        </p:txBody>
      </p:sp>
      <p:sp>
        <p:nvSpPr>
          <p:cNvPr id="4" name="Segnaposto data 3"/>
          <p:cNvSpPr>
            <a:spLocks noGrp="1"/>
          </p:cNvSpPr>
          <p:nvPr>
            <p:ph type="dt" sz="half" idx="10"/>
          </p:nvPr>
        </p:nvSpPr>
        <p:spPr/>
        <p:txBody>
          <a:bodyPr/>
          <a:lstStyle/>
          <a:p>
            <a:pPr>
              <a:defRPr/>
            </a:pPr>
            <a:fld id="{FF0CA37B-0EC2-4106-A463-0385A61B7E4A}" type="datetime1">
              <a:rPr lang="it-IT" smtClean="0"/>
              <a:pPr>
                <a:defRPr/>
              </a:pPr>
              <a:t>02/04/2014</a:t>
            </a:fld>
            <a:endParaRPr lang="en-GB"/>
          </a:p>
        </p:txBody>
      </p:sp>
      <p:sp>
        <p:nvSpPr>
          <p:cNvPr id="5" name="Segnaposto piè di pagina 4"/>
          <p:cNvSpPr>
            <a:spLocks noGrp="1"/>
          </p:cNvSpPr>
          <p:nvPr>
            <p:ph type="ftr" sz="quarter" idx="11"/>
          </p:nvPr>
        </p:nvSpPr>
        <p:spPr/>
        <p:txBody>
          <a:bodyPr/>
          <a:lstStyle/>
          <a:p>
            <a:pPr>
              <a:defRPr/>
            </a:pPr>
            <a:r>
              <a:rPr lang="en-GB" smtClean="0"/>
              <a:t>corso di Storia economica</a:t>
            </a:r>
            <a:endParaRPr lang="en-GB"/>
          </a:p>
        </p:txBody>
      </p:sp>
      <p:sp>
        <p:nvSpPr>
          <p:cNvPr id="7170" name="Segnaposto numero diapositiva 4"/>
          <p:cNvSpPr>
            <a:spLocks noGrp="1"/>
          </p:cNvSpPr>
          <p:nvPr>
            <p:ph type="sldNum" sz="quarter" idx="12"/>
          </p:nvPr>
        </p:nvSpPr>
        <p:spPr/>
        <p:txBody>
          <a:bodyPr/>
          <a:lstStyle/>
          <a:p>
            <a:pPr>
              <a:defRPr/>
            </a:pPr>
            <a:fld id="{9760C1DE-4557-4F1A-9A8C-F8D1B162061B}" type="slidenum">
              <a:rPr lang="en-GB"/>
              <a:pPr>
                <a:defRPr/>
              </a:pPr>
              <a:t>64</a:t>
            </a:fld>
            <a:endParaRPr lang="en-GB"/>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
          <p:cNvSpPr>
            <a:spLocks noGrp="1" noChangeArrowheads="1"/>
          </p:cNvSpPr>
          <p:nvPr>
            <p:ph type="title"/>
          </p:nvPr>
        </p:nvSpPr>
        <p:spPr>
          <a:xfrm>
            <a:off x="685800" y="599231"/>
            <a:ext cx="7772400" cy="6081665"/>
          </a:xfrm>
        </p:spPr>
        <p:txBody>
          <a:bodyPr lIns="0" tIns="0" rIns="0" bIns="0">
            <a:spAutoFit/>
          </a:bodyPr>
          <a:lstStyle/>
          <a:p>
            <a:pPr algn="l" eaLnBrk="1" hangingPunct="1">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cap="small" dirty="0" smtClean="0">
                <a:solidFill>
                  <a:srgbClr val="C00000"/>
                </a:solidFill>
              </a:rPr>
              <a:t>                       </a:t>
            </a:r>
            <a:r>
              <a:rPr lang="en-GB" sz="2800" cap="small" dirty="0" err="1" smtClean="0">
                <a:solidFill>
                  <a:srgbClr val="C00000"/>
                </a:solidFill>
              </a:rPr>
              <a:t>Imprese</a:t>
            </a:r>
            <a:r>
              <a:rPr lang="en-GB" sz="2800" cap="small" dirty="0" smtClean="0">
                <a:solidFill>
                  <a:srgbClr val="C00000"/>
                </a:solidFill>
              </a:rPr>
              <a:t> e </a:t>
            </a:r>
            <a:r>
              <a:rPr lang="en-GB" sz="2800" cap="small" dirty="0" err="1" smtClean="0">
                <a:solidFill>
                  <a:srgbClr val="C00000"/>
                </a:solidFill>
              </a:rPr>
              <a:t>progresso</a:t>
            </a:r>
            <a:r>
              <a:rPr lang="en-GB" sz="2800" cap="small" dirty="0" smtClean="0">
                <a:solidFill>
                  <a:srgbClr val="C00000"/>
                </a:solidFill>
              </a:rPr>
              <a:t> </a:t>
            </a:r>
            <a:r>
              <a:rPr lang="en-GB" sz="2800" cap="small" dirty="0" err="1" smtClean="0">
                <a:solidFill>
                  <a:srgbClr val="C00000"/>
                </a:solidFill>
              </a:rPr>
              <a:t>tecnico</a:t>
            </a:r>
            <a:r>
              <a:rPr lang="en-GB" sz="2800" dirty="0" smtClean="0">
                <a:solidFill>
                  <a:srgbClr val="C00000"/>
                </a:solidFill>
              </a:rPr>
              <a:t/>
            </a:r>
            <a:br>
              <a:rPr lang="en-GB" sz="2800" dirty="0" smtClean="0">
                <a:solidFill>
                  <a:srgbClr val="C00000"/>
                </a:solidFill>
              </a:rPr>
            </a:br>
            <a:r>
              <a:rPr lang="en-GB" sz="2800" dirty="0" smtClean="0">
                <a:solidFill>
                  <a:srgbClr val="C00000"/>
                </a:solidFill>
              </a:rPr>
              <a:t/>
            </a:r>
            <a:br>
              <a:rPr lang="en-GB" sz="2800" dirty="0" smtClean="0">
                <a:solidFill>
                  <a:srgbClr val="C00000"/>
                </a:solidFill>
              </a:rPr>
            </a:br>
            <a:r>
              <a:rPr lang="en-GB" sz="2400" dirty="0" smtClean="0">
                <a:solidFill>
                  <a:srgbClr val="C00000"/>
                </a:solidFill>
              </a:rPr>
              <a:t>1. Le </a:t>
            </a:r>
            <a:r>
              <a:rPr lang="en-GB" sz="2400" dirty="0" err="1" smtClean="0">
                <a:solidFill>
                  <a:srgbClr val="C00000"/>
                </a:solidFill>
              </a:rPr>
              <a:t>società</a:t>
            </a:r>
            <a:r>
              <a:rPr lang="en-GB" sz="2400" dirty="0" smtClean="0">
                <a:solidFill>
                  <a:srgbClr val="C00000"/>
                </a:solidFill>
              </a:rPr>
              <a:t> </a:t>
            </a:r>
            <a:r>
              <a:rPr lang="en-GB" sz="2400" dirty="0" err="1" smtClean="0">
                <a:solidFill>
                  <a:srgbClr val="C00000"/>
                </a:solidFill>
              </a:rPr>
              <a:t>anonime</a:t>
            </a:r>
            <a:r>
              <a:rPr lang="en-GB" sz="2400" dirty="0" smtClean="0">
                <a:solidFill>
                  <a:srgbClr val="C00000"/>
                </a:solidFill>
              </a:rPr>
              <a:t> </a:t>
            </a:r>
            <a:r>
              <a:rPr lang="en-GB" sz="2400" dirty="0" err="1" smtClean="0">
                <a:solidFill>
                  <a:srgbClr val="C00000"/>
                </a:solidFill>
              </a:rPr>
              <a:t>ferroviarie</a:t>
            </a:r>
            <a:r>
              <a:rPr lang="en-GB" sz="2400" dirty="0" smtClean="0">
                <a:solidFill>
                  <a:srgbClr val="C00000"/>
                </a:solidFill>
              </a:rPr>
              <a:t> </a:t>
            </a:r>
            <a:r>
              <a:rPr lang="en-GB" sz="2400" dirty="0" err="1" smtClean="0">
                <a:solidFill>
                  <a:srgbClr val="C00000"/>
                </a:solidFill>
              </a:rPr>
              <a:t>sono</a:t>
            </a:r>
            <a:r>
              <a:rPr lang="en-GB" sz="2400" dirty="0" smtClean="0">
                <a:solidFill>
                  <a:srgbClr val="C00000"/>
                </a:solidFill>
              </a:rPr>
              <a:t> le prime </a:t>
            </a:r>
            <a:r>
              <a:rPr lang="en-GB" sz="2400" dirty="0" err="1" smtClean="0">
                <a:solidFill>
                  <a:srgbClr val="C00000"/>
                </a:solidFill>
              </a:rPr>
              <a:t>grandi</a:t>
            </a:r>
            <a:r>
              <a:rPr lang="en-GB" sz="2400" dirty="0" smtClean="0">
                <a:solidFill>
                  <a:srgbClr val="C00000"/>
                </a:solidFill>
              </a:rPr>
              <a:t> </a:t>
            </a:r>
            <a:r>
              <a:rPr lang="en-GB" sz="2400" dirty="0" err="1" smtClean="0">
                <a:solidFill>
                  <a:srgbClr val="C00000"/>
                </a:solidFill>
              </a:rPr>
              <a:t>imprese</a:t>
            </a:r>
            <a:r>
              <a:rPr lang="en-GB" sz="2400" dirty="0" smtClean="0">
                <a:solidFill>
                  <a:srgbClr val="C00000"/>
                </a:solidFill>
              </a:rPr>
              <a:t> a </a:t>
            </a:r>
            <a:r>
              <a:rPr lang="en-GB" sz="2400" dirty="0" err="1" smtClean="0">
                <a:solidFill>
                  <a:srgbClr val="C00000"/>
                </a:solidFill>
              </a:rPr>
              <a:t>organizzazione</a:t>
            </a:r>
            <a:r>
              <a:rPr lang="en-GB" sz="2400" dirty="0" smtClean="0">
                <a:solidFill>
                  <a:srgbClr val="C00000"/>
                </a:solidFill>
              </a:rPr>
              <a:t> </a:t>
            </a:r>
            <a:r>
              <a:rPr lang="en-GB" sz="2400" dirty="0" err="1" smtClean="0">
                <a:solidFill>
                  <a:srgbClr val="C00000"/>
                </a:solidFill>
              </a:rPr>
              <a:t>complessa</a:t>
            </a:r>
            <a:r>
              <a:rPr lang="en-GB" sz="2400" smtClean="0">
                <a:solidFill>
                  <a:srgbClr val="C00000"/>
                </a:solidFill>
              </a:rPr>
              <a:t>. </a:t>
            </a:r>
            <a:br>
              <a:rPr lang="en-GB" sz="2400" smtClean="0">
                <a:solidFill>
                  <a:srgbClr val="C00000"/>
                </a:solidFill>
              </a:rPr>
            </a:br>
            <a:r>
              <a:rPr lang="en-GB" sz="2400" dirty="0" smtClean="0">
                <a:solidFill>
                  <a:srgbClr val="C00000"/>
                </a:solidFill>
              </a:rPr>
              <a:t/>
            </a:r>
            <a:br>
              <a:rPr lang="en-GB" sz="2400" dirty="0" smtClean="0">
                <a:solidFill>
                  <a:srgbClr val="C00000"/>
                </a:solidFill>
              </a:rPr>
            </a:br>
            <a:r>
              <a:rPr lang="en-GB" sz="2400" dirty="0" smtClean="0">
                <a:solidFill>
                  <a:srgbClr val="C00000"/>
                </a:solidFill>
              </a:rPr>
              <a:t>2. </a:t>
            </a:r>
            <a:r>
              <a:rPr lang="en-GB" sz="2400" dirty="0" err="1" smtClean="0">
                <a:solidFill>
                  <a:srgbClr val="C00000"/>
                </a:solidFill>
              </a:rPr>
              <a:t>L’adozione</a:t>
            </a:r>
            <a:r>
              <a:rPr lang="en-GB" sz="2400" dirty="0" smtClean="0">
                <a:solidFill>
                  <a:srgbClr val="C00000"/>
                </a:solidFill>
              </a:rPr>
              <a:t> di </a:t>
            </a:r>
            <a:r>
              <a:rPr lang="en-GB" sz="2400" dirty="0" err="1" smtClean="0">
                <a:solidFill>
                  <a:srgbClr val="C00000"/>
                </a:solidFill>
              </a:rPr>
              <a:t>macchine</a:t>
            </a:r>
            <a:r>
              <a:rPr lang="en-GB" sz="2400" dirty="0" smtClean="0">
                <a:solidFill>
                  <a:srgbClr val="C00000"/>
                </a:solidFill>
              </a:rPr>
              <a:t> a </a:t>
            </a:r>
            <a:r>
              <a:rPr lang="en-GB" sz="2400" dirty="0" err="1" smtClean="0">
                <a:solidFill>
                  <a:srgbClr val="C00000"/>
                </a:solidFill>
              </a:rPr>
              <a:t>ciclo</a:t>
            </a:r>
            <a:r>
              <a:rPr lang="en-GB" sz="2400" dirty="0" smtClean="0">
                <a:solidFill>
                  <a:srgbClr val="C00000"/>
                </a:solidFill>
              </a:rPr>
              <a:t> continuo, con </a:t>
            </a:r>
            <a:r>
              <a:rPr lang="en-GB" sz="2400" dirty="0" err="1" smtClean="0">
                <a:solidFill>
                  <a:srgbClr val="C00000"/>
                </a:solidFill>
              </a:rPr>
              <a:t>l’aumentare</a:t>
            </a:r>
            <a:r>
              <a:rPr lang="en-GB" sz="2400" dirty="0" smtClean="0">
                <a:solidFill>
                  <a:srgbClr val="C00000"/>
                </a:solidFill>
              </a:rPr>
              <a:t> la </a:t>
            </a:r>
            <a:r>
              <a:rPr lang="en-GB" sz="2400" dirty="0" err="1" smtClean="0">
                <a:solidFill>
                  <a:srgbClr val="C00000"/>
                </a:solidFill>
              </a:rPr>
              <a:t>massa</a:t>
            </a:r>
            <a:r>
              <a:rPr lang="en-GB" sz="2400" dirty="0" smtClean="0">
                <a:solidFill>
                  <a:srgbClr val="C00000"/>
                </a:solidFill>
              </a:rPr>
              <a:t> di </a:t>
            </a:r>
            <a:r>
              <a:rPr lang="en-GB" sz="2400" dirty="0" err="1" smtClean="0">
                <a:solidFill>
                  <a:srgbClr val="C00000"/>
                </a:solidFill>
              </a:rPr>
              <a:t>beni</a:t>
            </a:r>
            <a:r>
              <a:rPr lang="en-GB" sz="2400" dirty="0" smtClean="0">
                <a:solidFill>
                  <a:srgbClr val="C00000"/>
                </a:solidFill>
              </a:rPr>
              <a:t> </a:t>
            </a:r>
            <a:r>
              <a:rPr lang="en-GB" sz="2400" dirty="0" err="1" smtClean="0">
                <a:solidFill>
                  <a:srgbClr val="C00000"/>
                </a:solidFill>
              </a:rPr>
              <a:t>prodotti</a:t>
            </a:r>
            <a:r>
              <a:rPr lang="en-GB" sz="2400" dirty="0" smtClean="0">
                <a:solidFill>
                  <a:srgbClr val="C00000"/>
                </a:solidFill>
              </a:rPr>
              <a:t> induce a </a:t>
            </a:r>
            <a:r>
              <a:rPr lang="en-GB" sz="2400" dirty="0" err="1" smtClean="0">
                <a:solidFill>
                  <a:srgbClr val="C00000"/>
                </a:solidFill>
              </a:rPr>
              <a:t>riversarne</a:t>
            </a:r>
            <a:r>
              <a:rPr lang="en-GB" sz="2400" dirty="0" smtClean="0">
                <a:solidFill>
                  <a:srgbClr val="C00000"/>
                </a:solidFill>
              </a:rPr>
              <a:t> </a:t>
            </a:r>
            <a:r>
              <a:rPr lang="en-GB" sz="2400" dirty="0" err="1" smtClean="0">
                <a:solidFill>
                  <a:srgbClr val="C00000"/>
                </a:solidFill>
              </a:rPr>
              <a:t>una</a:t>
            </a:r>
            <a:r>
              <a:rPr lang="en-GB" sz="2400" dirty="0" smtClean="0">
                <a:solidFill>
                  <a:srgbClr val="C00000"/>
                </a:solidFill>
              </a:rPr>
              <a:t> </a:t>
            </a:r>
            <a:r>
              <a:rPr lang="en-GB" sz="2400" dirty="0" err="1" smtClean="0">
                <a:solidFill>
                  <a:srgbClr val="C00000"/>
                </a:solidFill>
              </a:rPr>
              <a:t>crescente</a:t>
            </a:r>
            <a:r>
              <a:rPr lang="en-GB" sz="2400" dirty="0" smtClean="0">
                <a:solidFill>
                  <a:srgbClr val="C00000"/>
                </a:solidFill>
              </a:rPr>
              <a:t> </a:t>
            </a:r>
            <a:r>
              <a:rPr lang="en-GB" sz="2400" dirty="0" err="1" smtClean="0">
                <a:solidFill>
                  <a:srgbClr val="C00000"/>
                </a:solidFill>
              </a:rPr>
              <a:t>quantità</a:t>
            </a:r>
            <a:r>
              <a:rPr lang="en-GB" sz="2400" dirty="0" smtClean="0">
                <a:solidFill>
                  <a:srgbClr val="C00000"/>
                </a:solidFill>
              </a:rPr>
              <a:t> </a:t>
            </a:r>
            <a:r>
              <a:rPr lang="en-GB" sz="2400" dirty="0" err="1" smtClean="0">
                <a:solidFill>
                  <a:srgbClr val="C00000"/>
                </a:solidFill>
              </a:rPr>
              <a:t>sul</a:t>
            </a:r>
            <a:r>
              <a:rPr lang="en-GB" sz="2400" dirty="0" smtClean="0">
                <a:solidFill>
                  <a:srgbClr val="C00000"/>
                </a:solidFill>
              </a:rPr>
              <a:t> </a:t>
            </a:r>
            <a:r>
              <a:rPr lang="en-GB" sz="2400" dirty="0" err="1" smtClean="0">
                <a:solidFill>
                  <a:srgbClr val="C00000"/>
                </a:solidFill>
              </a:rPr>
              <a:t>mercato</a:t>
            </a:r>
            <a:r>
              <a:rPr lang="en-GB" sz="2400" dirty="0" smtClean="0">
                <a:solidFill>
                  <a:srgbClr val="C00000"/>
                </a:solidFill>
              </a:rPr>
              <a:t> </a:t>
            </a:r>
            <a:r>
              <a:rPr lang="en-GB" sz="2400" dirty="0" err="1" smtClean="0">
                <a:solidFill>
                  <a:srgbClr val="C00000"/>
                </a:solidFill>
              </a:rPr>
              <a:t>estero</a:t>
            </a:r>
            <a:r>
              <a:rPr lang="en-GB" sz="2400" dirty="0" smtClean="0">
                <a:solidFill>
                  <a:srgbClr val="C00000"/>
                </a:solidFill>
              </a:rPr>
              <a:t>.</a:t>
            </a:r>
            <a:br>
              <a:rPr lang="en-GB" sz="2400" dirty="0" smtClean="0">
                <a:solidFill>
                  <a:srgbClr val="C00000"/>
                </a:solidFill>
              </a:rPr>
            </a:br>
            <a:r>
              <a:rPr lang="en-GB" sz="2400" dirty="0" smtClean="0">
                <a:solidFill>
                  <a:srgbClr val="C00000"/>
                </a:solidFill>
              </a:rPr>
              <a:t/>
            </a:r>
            <a:br>
              <a:rPr lang="en-GB" sz="2400" dirty="0" smtClean="0">
                <a:solidFill>
                  <a:srgbClr val="C00000"/>
                </a:solidFill>
              </a:rPr>
            </a:br>
            <a:r>
              <a:rPr lang="en-GB" sz="2400" dirty="0" smtClean="0">
                <a:solidFill>
                  <a:srgbClr val="C00000"/>
                </a:solidFill>
              </a:rPr>
              <a:t>3. </a:t>
            </a:r>
            <a:r>
              <a:rPr lang="en-GB" sz="2400" dirty="0" err="1" smtClean="0">
                <a:solidFill>
                  <a:srgbClr val="C00000"/>
                </a:solidFill>
              </a:rPr>
              <a:t>Dal</a:t>
            </a:r>
            <a:r>
              <a:rPr lang="en-GB" sz="2400" dirty="0" smtClean="0">
                <a:solidFill>
                  <a:srgbClr val="C00000"/>
                </a:solidFill>
              </a:rPr>
              <a:t> 1865 le </a:t>
            </a:r>
            <a:r>
              <a:rPr lang="en-GB" sz="2400" dirty="0" err="1" smtClean="0">
                <a:solidFill>
                  <a:srgbClr val="C00000"/>
                </a:solidFill>
              </a:rPr>
              <a:t>alte</a:t>
            </a:r>
            <a:r>
              <a:rPr lang="en-GB" sz="2400" dirty="0" smtClean="0">
                <a:solidFill>
                  <a:srgbClr val="C00000"/>
                </a:solidFill>
              </a:rPr>
              <a:t> </a:t>
            </a:r>
            <a:r>
              <a:rPr lang="en-GB" sz="2400" dirty="0" err="1" smtClean="0">
                <a:solidFill>
                  <a:srgbClr val="C00000"/>
                </a:solidFill>
              </a:rPr>
              <a:t>tariffe</a:t>
            </a:r>
            <a:r>
              <a:rPr lang="en-GB" sz="2400" dirty="0" smtClean="0">
                <a:solidFill>
                  <a:srgbClr val="C00000"/>
                </a:solidFill>
              </a:rPr>
              <a:t> </a:t>
            </a:r>
            <a:r>
              <a:rPr lang="en-GB" sz="2400" dirty="0" err="1" smtClean="0">
                <a:solidFill>
                  <a:srgbClr val="C00000"/>
                </a:solidFill>
              </a:rPr>
              <a:t>doganali</a:t>
            </a:r>
            <a:r>
              <a:rPr lang="en-GB" sz="2400" dirty="0" smtClean="0">
                <a:solidFill>
                  <a:srgbClr val="C00000"/>
                </a:solidFill>
              </a:rPr>
              <a:t> </a:t>
            </a:r>
            <a:r>
              <a:rPr lang="en-GB" sz="2400" dirty="0" err="1" smtClean="0">
                <a:solidFill>
                  <a:srgbClr val="C00000"/>
                </a:solidFill>
              </a:rPr>
              <a:t>difendono</a:t>
            </a:r>
            <a:r>
              <a:rPr lang="en-GB" sz="2400" dirty="0" smtClean="0">
                <a:solidFill>
                  <a:srgbClr val="C00000"/>
                </a:solidFill>
              </a:rPr>
              <a:t> </a:t>
            </a:r>
            <a:r>
              <a:rPr lang="en-GB" sz="2400" dirty="0" err="1" smtClean="0">
                <a:solidFill>
                  <a:srgbClr val="C00000"/>
                </a:solidFill>
              </a:rPr>
              <a:t>i</a:t>
            </a:r>
            <a:r>
              <a:rPr lang="en-GB" sz="2400" dirty="0" smtClean="0">
                <a:solidFill>
                  <a:srgbClr val="C00000"/>
                </a:solidFill>
              </a:rPr>
              <a:t> </a:t>
            </a:r>
            <a:r>
              <a:rPr lang="en-GB" sz="2400" dirty="0" err="1" smtClean="0">
                <a:solidFill>
                  <a:srgbClr val="C00000"/>
                </a:solidFill>
              </a:rPr>
              <a:t>prodotti</a:t>
            </a:r>
            <a:r>
              <a:rPr lang="en-GB" sz="2400" dirty="0" smtClean="0">
                <a:solidFill>
                  <a:srgbClr val="C00000"/>
                </a:solidFill>
              </a:rPr>
              <a:t> </a:t>
            </a:r>
            <a:r>
              <a:rPr lang="en-GB" sz="2400" dirty="0" err="1" smtClean="0">
                <a:solidFill>
                  <a:srgbClr val="C00000"/>
                </a:solidFill>
              </a:rPr>
              <a:t>nazionali</a:t>
            </a:r>
            <a:r>
              <a:rPr lang="en-GB" sz="2400" dirty="0" smtClean="0">
                <a:solidFill>
                  <a:srgbClr val="C00000"/>
                </a:solidFill>
              </a:rPr>
              <a:t> </a:t>
            </a:r>
            <a:r>
              <a:rPr lang="en-GB" sz="2400" dirty="0" err="1" smtClean="0">
                <a:solidFill>
                  <a:srgbClr val="C00000"/>
                </a:solidFill>
              </a:rPr>
              <a:t>dalla</a:t>
            </a:r>
            <a:r>
              <a:rPr lang="en-GB" sz="2400" dirty="0" smtClean="0">
                <a:solidFill>
                  <a:srgbClr val="C00000"/>
                </a:solidFill>
              </a:rPr>
              <a:t> </a:t>
            </a:r>
            <a:r>
              <a:rPr lang="en-GB" sz="2400" dirty="0" err="1" smtClean="0">
                <a:solidFill>
                  <a:srgbClr val="C00000"/>
                </a:solidFill>
              </a:rPr>
              <a:t>concorrenza</a:t>
            </a:r>
            <a:r>
              <a:rPr lang="en-GB" sz="2400" dirty="0" smtClean="0">
                <a:solidFill>
                  <a:srgbClr val="C00000"/>
                </a:solidFill>
              </a:rPr>
              <a:t> </a:t>
            </a:r>
            <a:r>
              <a:rPr lang="en-GB" sz="2400" dirty="0" err="1" smtClean="0">
                <a:solidFill>
                  <a:srgbClr val="C00000"/>
                </a:solidFill>
              </a:rPr>
              <a:t>estera</a:t>
            </a:r>
            <a:r>
              <a:rPr lang="en-GB" sz="2400" dirty="0" smtClean="0">
                <a:solidFill>
                  <a:srgbClr val="C00000"/>
                </a:solidFill>
              </a:rPr>
              <a:t>. </a:t>
            </a:r>
            <a:r>
              <a:rPr lang="en-GB" sz="2400" dirty="0" err="1" smtClean="0">
                <a:solidFill>
                  <a:srgbClr val="C00000"/>
                </a:solidFill>
              </a:rPr>
              <a:t>Gli</a:t>
            </a:r>
            <a:r>
              <a:rPr lang="en-GB" sz="2400" dirty="0" smtClean="0">
                <a:solidFill>
                  <a:srgbClr val="C00000"/>
                </a:solidFill>
              </a:rPr>
              <a:t> </a:t>
            </a:r>
            <a:r>
              <a:rPr lang="en-GB" sz="2400" dirty="0" err="1" smtClean="0">
                <a:solidFill>
                  <a:srgbClr val="C00000"/>
                </a:solidFill>
              </a:rPr>
              <a:t>Usa</a:t>
            </a:r>
            <a:r>
              <a:rPr lang="en-GB" sz="2400" dirty="0" smtClean="0">
                <a:solidFill>
                  <a:srgbClr val="C00000"/>
                </a:solidFill>
              </a:rPr>
              <a:t> </a:t>
            </a:r>
            <a:r>
              <a:rPr lang="en-GB" sz="2400" dirty="0" err="1" smtClean="0">
                <a:solidFill>
                  <a:srgbClr val="C00000"/>
                </a:solidFill>
              </a:rPr>
              <a:t>vendono</a:t>
            </a:r>
            <a:r>
              <a:rPr lang="en-GB" sz="2400" dirty="0" smtClean="0">
                <a:solidFill>
                  <a:srgbClr val="C00000"/>
                </a:solidFill>
              </a:rPr>
              <a:t> </a:t>
            </a:r>
            <a:r>
              <a:rPr lang="en-GB" sz="2400" dirty="0" err="1" smtClean="0">
                <a:solidFill>
                  <a:srgbClr val="C00000"/>
                </a:solidFill>
              </a:rPr>
              <a:t>materie</a:t>
            </a:r>
            <a:r>
              <a:rPr lang="en-GB" sz="2400" dirty="0" smtClean="0">
                <a:solidFill>
                  <a:srgbClr val="C00000"/>
                </a:solidFill>
              </a:rPr>
              <a:t> prime, </a:t>
            </a:r>
            <a:r>
              <a:rPr lang="en-GB" sz="2400" dirty="0" err="1" smtClean="0">
                <a:solidFill>
                  <a:srgbClr val="C00000"/>
                </a:solidFill>
              </a:rPr>
              <a:t>manufatti</a:t>
            </a:r>
            <a:r>
              <a:rPr lang="en-GB" sz="2400" dirty="0" smtClean="0">
                <a:solidFill>
                  <a:srgbClr val="C00000"/>
                </a:solidFill>
              </a:rPr>
              <a:t> </a:t>
            </a:r>
            <a:r>
              <a:rPr lang="en-GB" sz="2400" dirty="0" err="1" smtClean="0">
                <a:solidFill>
                  <a:srgbClr val="C00000"/>
                </a:solidFill>
              </a:rPr>
              <a:t>industriali</a:t>
            </a:r>
            <a:r>
              <a:rPr lang="en-GB" sz="2400" dirty="0" smtClean="0">
                <a:solidFill>
                  <a:srgbClr val="C00000"/>
                </a:solidFill>
              </a:rPr>
              <a:t> e </a:t>
            </a:r>
            <a:r>
              <a:rPr lang="en-GB" sz="2400" dirty="0" err="1" smtClean="0">
                <a:solidFill>
                  <a:srgbClr val="C00000"/>
                </a:solidFill>
              </a:rPr>
              <a:t>cereali</a:t>
            </a:r>
            <a:r>
              <a:rPr lang="en-GB" sz="2400" dirty="0" smtClean="0">
                <a:solidFill>
                  <a:srgbClr val="C00000"/>
                </a:solidFill>
              </a:rPr>
              <a:t>.</a:t>
            </a:r>
            <a:br>
              <a:rPr lang="en-GB" sz="2400" dirty="0" smtClean="0">
                <a:solidFill>
                  <a:srgbClr val="C00000"/>
                </a:solidFill>
              </a:rPr>
            </a:br>
            <a:r>
              <a:rPr lang="en-GB" sz="2400" dirty="0" smtClean="0">
                <a:solidFill>
                  <a:srgbClr val="C00000"/>
                </a:solidFill>
              </a:rPr>
              <a:t/>
            </a:r>
            <a:br>
              <a:rPr lang="en-GB" sz="2400" dirty="0" smtClean="0">
                <a:solidFill>
                  <a:srgbClr val="C00000"/>
                </a:solidFill>
              </a:rPr>
            </a:br>
            <a:r>
              <a:rPr lang="en-GB" sz="2400" dirty="0" smtClean="0">
                <a:solidFill>
                  <a:srgbClr val="C00000"/>
                </a:solidFill>
              </a:rPr>
              <a:t>4. </a:t>
            </a:r>
            <a:r>
              <a:rPr lang="en-GB" sz="2400" dirty="0" err="1" smtClean="0">
                <a:solidFill>
                  <a:srgbClr val="C00000"/>
                </a:solidFill>
              </a:rPr>
              <a:t>Dal</a:t>
            </a:r>
            <a:r>
              <a:rPr lang="en-GB" sz="2400" dirty="0" smtClean="0">
                <a:solidFill>
                  <a:srgbClr val="C00000"/>
                </a:solidFill>
              </a:rPr>
              <a:t> 1880 al 1910, </a:t>
            </a:r>
            <a:r>
              <a:rPr lang="en-GB" sz="2400" dirty="0" err="1" smtClean="0">
                <a:solidFill>
                  <a:srgbClr val="C00000"/>
                </a:solidFill>
              </a:rPr>
              <a:t>l’economia</a:t>
            </a:r>
            <a:r>
              <a:rPr lang="en-GB" sz="2400" dirty="0" smtClean="0">
                <a:solidFill>
                  <a:srgbClr val="C00000"/>
                </a:solidFill>
              </a:rPr>
              <a:t> </a:t>
            </a:r>
            <a:r>
              <a:rPr lang="en-GB" sz="2400" dirty="0" err="1" smtClean="0">
                <a:solidFill>
                  <a:srgbClr val="C00000"/>
                </a:solidFill>
              </a:rPr>
              <a:t>statunitense</a:t>
            </a:r>
            <a:r>
              <a:rPr lang="en-GB" sz="2400" dirty="0" smtClean="0">
                <a:solidFill>
                  <a:srgbClr val="C00000"/>
                </a:solidFill>
              </a:rPr>
              <a:t> </a:t>
            </a:r>
            <a:r>
              <a:rPr lang="en-GB" sz="2400" dirty="0" err="1" smtClean="0">
                <a:solidFill>
                  <a:srgbClr val="C00000"/>
                </a:solidFill>
              </a:rPr>
              <a:t>trova</a:t>
            </a:r>
            <a:r>
              <a:rPr lang="en-GB" sz="2400" dirty="0" smtClean="0">
                <a:solidFill>
                  <a:srgbClr val="C00000"/>
                </a:solidFill>
              </a:rPr>
              <a:t> </a:t>
            </a:r>
            <a:r>
              <a:rPr lang="en-GB" sz="2400" dirty="0" err="1" smtClean="0">
                <a:solidFill>
                  <a:srgbClr val="C00000"/>
                </a:solidFill>
              </a:rPr>
              <a:t>sbocchi</a:t>
            </a:r>
            <a:r>
              <a:rPr lang="en-GB" sz="2400" dirty="0" smtClean="0">
                <a:solidFill>
                  <a:srgbClr val="C00000"/>
                </a:solidFill>
              </a:rPr>
              <a:t> </a:t>
            </a:r>
            <a:r>
              <a:rPr lang="en-GB" sz="2400" dirty="0" err="1" smtClean="0">
                <a:solidFill>
                  <a:srgbClr val="C00000"/>
                </a:solidFill>
              </a:rPr>
              <a:t>esteri</a:t>
            </a:r>
            <a:r>
              <a:rPr lang="en-GB" sz="2400" dirty="0" smtClean="0">
                <a:solidFill>
                  <a:srgbClr val="C00000"/>
                </a:solidFill>
              </a:rPr>
              <a:t>  per le </a:t>
            </a:r>
            <a:r>
              <a:rPr lang="en-GB" sz="2400" dirty="0" err="1" smtClean="0">
                <a:solidFill>
                  <a:srgbClr val="C00000"/>
                </a:solidFill>
              </a:rPr>
              <a:t>merci</a:t>
            </a:r>
            <a:r>
              <a:rPr lang="en-GB" sz="2400" dirty="0" smtClean="0">
                <a:solidFill>
                  <a:srgbClr val="C00000"/>
                </a:solidFill>
              </a:rPr>
              <a:t> come per </a:t>
            </a:r>
            <a:r>
              <a:rPr lang="en-GB" sz="2400" dirty="0" err="1" smtClean="0">
                <a:solidFill>
                  <a:srgbClr val="C00000"/>
                </a:solidFill>
              </a:rPr>
              <a:t>i</a:t>
            </a:r>
            <a:r>
              <a:rPr lang="en-GB" sz="2400" dirty="0" smtClean="0">
                <a:solidFill>
                  <a:srgbClr val="C00000"/>
                </a:solidFill>
              </a:rPr>
              <a:t> </a:t>
            </a:r>
            <a:r>
              <a:rPr lang="en-GB" sz="2400" dirty="0" err="1" smtClean="0">
                <a:solidFill>
                  <a:srgbClr val="C00000"/>
                </a:solidFill>
              </a:rPr>
              <a:t>capitali</a:t>
            </a:r>
            <a:r>
              <a:rPr lang="en-GB" sz="2400" dirty="0" smtClean="0">
                <a:solidFill>
                  <a:srgbClr val="C00000"/>
                </a:solidFill>
              </a:rPr>
              <a:t> (</a:t>
            </a:r>
            <a:r>
              <a:rPr lang="en-GB" sz="2400" dirty="0" err="1" smtClean="0">
                <a:solidFill>
                  <a:srgbClr val="C00000"/>
                </a:solidFill>
              </a:rPr>
              <a:t>investimenti</a:t>
            </a:r>
            <a:r>
              <a:rPr lang="en-GB" sz="2400" dirty="0" smtClean="0">
                <a:solidFill>
                  <a:srgbClr val="C00000"/>
                </a:solidFill>
              </a:rPr>
              <a:t> in Germania e Russia).</a:t>
            </a:r>
            <a:br>
              <a:rPr lang="en-GB" sz="2400" dirty="0" smtClean="0">
                <a:solidFill>
                  <a:srgbClr val="C00000"/>
                </a:solidFill>
              </a:rPr>
            </a:br>
            <a:r>
              <a:rPr lang="en-GB" sz="2400" dirty="0" smtClean="0">
                <a:solidFill>
                  <a:srgbClr val="000000"/>
                </a:solidFill>
              </a:rPr>
              <a:t> </a:t>
            </a:r>
          </a:p>
        </p:txBody>
      </p:sp>
      <p:sp>
        <p:nvSpPr>
          <p:cNvPr id="4" name="Segnaposto data 3"/>
          <p:cNvSpPr>
            <a:spLocks noGrp="1"/>
          </p:cNvSpPr>
          <p:nvPr>
            <p:ph type="dt" sz="half" idx="10"/>
          </p:nvPr>
        </p:nvSpPr>
        <p:spPr/>
        <p:txBody>
          <a:bodyPr/>
          <a:lstStyle/>
          <a:p>
            <a:pPr>
              <a:defRPr/>
            </a:pPr>
            <a:fld id="{A500201C-9240-441A-8954-F5E22E2EFCD9}" type="datetime1">
              <a:rPr lang="it-IT" smtClean="0"/>
              <a:pPr>
                <a:defRPr/>
              </a:pPr>
              <a:t>02/04/2014</a:t>
            </a:fld>
            <a:endParaRPr lang="en-GB"/>
          </a:p>
        </p:txBody>
      </p:sp>
      <p:sp>
        <p:nvSpPr>
          <p:cNvPr id="5" name="Segnaposto piè di pagina 4"/>
          <p:cNvSpPr>
            <a:spLocks noGrp="1"/>
          </p:cNvSpPr>
          <p:nvPr>
            <p:ph type="ftr" sz="quarter" idx="11"/>
          </p:nvPr>
        </p:nvSpPr>
        <p:spPr/>
        <p:txBody>
          <a:bodyPr/>
          <a:lstStyle/>
          <a:p>
            <a:pPr>
              <a:defRPr/>
            </a:pPr>
            <a:r>
              <a:rPr lang="en-GB" smtClean="0"/>
              <a:t>corso di Storia economica</a:t>
            </a:r>
            <a:endParaRPr lang="en-GB"/>
          </a:p>
        </p:txBody>
      </p:sp>
      <p:sp>
        <p:nvSpPr>
          <p:cNvPr id="10242" name="Segnaposto numero diapositiva 4"/>
          <p:cNvSpPr>
            <a:spLocks noGrp="1"/>
          </p:cNvSpPr>
          <p:nvPr>
            <p:ph type="sldNum" sz="quarter" idx="12"/>
          </p:nvPr>
        </p:nvSpPr>
        <p:spPr/>
        <p:txBody>
          <a:bodyPr/>
          <a:lstStyle/>
          <a:p>
            <a:pPr>
              <a:defRPr/>
            </a:pPr>
            <a:fld id="{46B82D5E-F223-4559-AE87-98125317B207}" type="slidenum">
              <a:rPr lang="en-GB"/>
              <a:pPr>
                <a:defRPr/>
              </a:pPr>
              <a:t>65</a:t>
            </a:fld>
            <a:endParaRPr lang="en-GB"/>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39000" cy="660688"/>
          </a:xfrm>
        </p:spPr>
        <p:txBody>
          <a:bodyPr>
            <a:normAutofit fontScale="90000"/>
          </a:bodyPr>
          <a:lstStyle/>
          <a:p>
            <a:pPr algn="ctr"/>
            <a:r>
              <a:rPr lang="it-IT" dirty="0" smtClean="0"/>
              <a:t>Il cronista </a:t>
            </a:r>
            <a:r>
              <a:rPr lang="it-IT" dirty="0" err="1" smtClean="0"/>
              <a:t>Tomé</a:t>
            </a:r>
            <a:r>
              <a:rPr lang="it-IT" dirty="0" smtClean="0"/>
              <a:t> </a:t>
            </a:r>
            <a:r>
              <a:rPr lang="it-IT" dirty="0" err="1" smtClean="0"/>
              <a:t>Pires</a:t>
            </a:r>
            <a:endParaRPr lang="it-IT" dirty="0"/>
          </a:p>
        </p:txBody>
      </p:sp>
      <p:sp>
        <p:nvSpPr>
          <p:cNvPr id="3" name="Segnaposto contenuto 2"/>
          <p:cNvSpPr>
            <a:spLocks noGrp="1"/>
          </p:cNvSpPr>
          <p:nvPr>
            <p:ph idx="1"/>
          </p:nvPr>
        </p:nvSpPr>
        <p:spPr>
          <a:xfrm>
            <a:off x="457200" y="1196752"/>
            <a:ext cx="7239000" cy="5258984"/>
          </a:xfrm>
        </p:spPr>
        <p:txBody>
          <a:bodyPr>
            <a:normAutofit fontScale="92500" lnSpcReduction="10000"/>
          </a:bodyPr>
          <a:lstStyle/>
          <a:p>
            <a:r>
              <a:rPr lang="it-IT" dirty="0" smtClean="0"/>
              <a:t>Annotazioni del cronista portoghese </a:t>
            </a:r>
            <a:r>
              <a:rPr lang="it-IT" dirty="0" err="1" smtClean="0"/>
              <a:t>Tomé</a:t>
            </a:r>
            <a:r>
              <a:rPr lang="it-IT" dirty="0" smtClean="0"/>
              <a:t> </a:t>
            </a:r>
            <a:r>
              <a:rPr lang="it-IT" dirty="0" err="1" smtClean="0"/>
              <a:t>Pires</a:t>
            </a:r>
            <a:r>
              <a:rPr lang="it-IT" dirty="0" smtClean="0"/>
              <a:t>:</a:t>
            </a:r>
          </a:p>
          <a:p>
            <a:pPr>
              <a:buNone/>
            </a:pPr>
            <a:r>
              <a:rPr lang="it-IT" dirty="0" smtClean="0">
                <a:solidFill>
                  <a:srgbClr val="FF0000"/>
                </a:solidFill>
              </a:rPr>
              <a:t>Questa parte del mondo è molto più ricca del mondo delle Indie ad un punto tale che l’oro si trova ad essere una mercanzia qualsiasi. Chi regna sulla Malacca tiene per la gola Venezia</a:t>
            </a:r>
          </a:p>
          <a:p>
            <a:pPr>
              <a:buNone/>
            </a:pPr>
            <a:r>
              <a:rPr lang="it-IT" dirty="0" smtClean="0"/>
              <a:t>Queste poche righe giustificano le successive spedizioni olandesi e inglesi e la necessità della connessione tra due economie totalmente differenti e situate quasi agli antipodi.</a:t>
            </a:r>
            <a:endParaRPr lang="it-IT" dirty="0"/>
          </a:p>
        </p:txBody>
      </p:sp>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7</a:t>
            </a:fld>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39000" cy="588680"/>
          </a:xfrm>
        </p:spPr>
        <p:txBody>
          <a:bodyPr>
            <a:normAutofit/>
          </a:bodyPr>
          <a:lstStyle/>
          <a:p>
            <a:pPr algn="ctr"/>
            <a:r>
              <a:rPr lang="it-IT" sz="2000" dirty="0" smtClean="0"/>
              <a:t>Una realtà storica molto complessa</a:t>
            </a:r>
            <a:endParaRPr lang="it-IT" sz="2000" dirty="0"/>
          </a:p>
        </p:txBody>
      </p:sp>
      <p:sp>
        <p:nvSpPr>
          <p:cNvPr id="3" name="Segnaposto contenuto 2"/>
          <p:cNvSpPr>
            <a:spLocks noGrp="1"/>
          </p:cNvSpPr>
          <p:nvPr>
            <p:ph idx="1"/>
          </p:nvPr>
        </p:nvSpPr>
        <p:spPr>
          <a:xfrm>
            <a:off x="457200" y="1196752"/>
            <a:ext cx="7239000" cy="5258984"/>
          </a:xfrm>
        </p:spPr>
        <p:txBody>
          <a:bodyPr/>
          <a:lstStyle/>
          <a:p>
            <a:r>
              <a:rPr lang="it-IT" dirty="0" smtClean="0"/>
              <a:t>L’apertura di nuove vie commerciali per mare non deve far dimenticare la realtà </a:t>
            </a:r>
            <a:r>
              <a:rPr lang="it-IT" dirty="0" err="1" smtClean="0"/>
              <a:t>storico-economica</a:t>
            </a:r>
            <a:r>
              <a:rPr lang="it-IT" dirty="0" smtClean="0"/>
              <a:t> dell’intero continente euroasiatico ed è necessario uscire da una visione eurocentrica.</a:t>
            </a:r>
          </a:p>
          <a:p>
            <a:r>
              <a:rPr lang="it-IT" dirty="0" smtClean="0"/>
              <a:t>Una terra di grandi imperi e grandi civiltà</a:t>
            </a:r>
          </a:p>
          <a:p>
            <a:r>
              <a:rPr lang="it-IT" dirty="0" smtClean="0"/>
              <a:t>Vediamoli in breve</a:t>
            </a:r>
            <a:endParaRPr lang="it-IT" dirty="0"/>
          </a:p>
        </p:txBody>
      </p:sp>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8</a:t>
            </a:fld>
            <a:endParaRPr lang="it-I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smtClean="0"/>
              <a:t>La nascita della civiltà 1</a:t>
            </a:r>
            <a:endParaRPr lang="it-IT" dirty="0"/>
          </a:p>
        </p:txBody>
      </p:sp>
      <p:pic>
        <p:nvPicPr>
          <p:cNvPr id="107522" name="Picture 2" descr="C:\Users\Maurizio\Desktop\cartina-medio-oriente.jpg"/>
          <p:cNvPicPr>
            <a:picLocks noGrp="1" noChangeAspect="1" noChangeArrowheads="1"/>
          </p:cNvPicPr>
          <p:nvPr>
            <p:ph idx="1"/>
          </p:nvPr>
        </p:nvPicPr>
        <p:blipFill>
          <a:blip r:embed="rId2" cstate="print"/>
          <a:srcRect/>
          <a:stretch>
            <a:fillRect/>
          </a:stretch>
        </p:blipFill>
        <p:spPr bwMode="auto">
          <a:xfrm>
            <a:off x="323528" y="1700808"/>
            <a:ext cx="7416824" cy="4415036"/>
          </a:xfrm>
          <a:prstGeom prst="rect">
            <a:avLst/>
          </a:prstGeom>
          <a:noFill/>
        </p:spPr>
      </p:pic>
      <p:sp>
        <p:nvSpPr>
          <p:cNvPr id="4" name="Segnaposto data 3"/>
          <p:cNvSpPr>
            <a:spLocks noGrp="1"/>
          </p:cNvSpPr>
          <p:nvPr>
            <p:ph type="dt" sz="half" idx="10"/>
          </p:nvPr>
        </p:nvSpPr>
        <p:spPr/>
        <p:txBody>
          <a:bodyPr/>
          <a:lstStyle/>
          <a:p>
            <a:fld id="{E7D63F68-17E1-4722-9797-8551B53A6E03}" type="datetime1">
              <a:rPr lang="it-IT" smtClean="0"/>
              <a:pPr/>
              <a:t>02/04/2014</a:t>
            </a:fld>
            <a:endParaRPr lang="it-IT"/>
          </a:p>
        </p:txBody>
      </p:sp>
      <p:sp>
        <p:nvSpPr>
          <p:cNvPr id="5" name="Segnaposto numero diapositiva 4"/>
          <p:cNvSpPr>
            <a:spLocks noGrp="1"/>
          </p:cNvSpPr>
          <p:nvPr>
            <p:ph type="sldNum" sz="quarter" idx="12"/>
          </p:nvPr>
        </p:nvSpPr>
        <p:spPr/>
        <p:txBody>
          <a:bodyPr/>
          <a:lstStyle/>
          <a:p>
            <a:fld id="{88DEB73E-4A47-40CE-88BE-50E42A86D99D}" type="slidenum">
              <a:rPr lang="it-IT" smtClean="0"/>
              <a:pPr/>
              <a:t>9</a:t>
            </a:fld>
            <a:endParaRPr lang="it-IT"/>
          </a:p>
        </p:txBody>
      </p:sp>
    </p:spTree>
  </p:cSld>
  <p:clrMapOvr>
    <a:masterClrMapping/>
  </p:clrMapOvr>
</p:sld>
</file>

<file path=ppt/theme/theme1.xml><?xml version="1.0" encoding="utf-8"?>
<a:theme xmlns:a="http://schemas.openxmlformats.org/drawingml/2006/main" name="Tema di Office">
  <a:themeElements>
    <a:clrScheme name="Personalizzato 4">
      <a:dk1>
        <a:srgbClr val="C00000"/>
      </a:dk1>
      <a:lt1>
        <a:srgbClr val="D7E3B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zato 4">
      <a:majorFont>
        <a:latin typeface="Garamond"/>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804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804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4251</TotalTime>
  <Words>2604</Words>
  <Application>Microsoft Office PowerPoint</Application>
  <PresentationFormat>Presentazione su schermo (4:3)</PresentationFormat>
  <Paragraphs>442</Paragraphs>
  <Slides>65</Slides>
  <Notes>4</Notes>
  <HiddenSlides>0</HiddenSlides>
  <MMClips>0</MMClips>
  <ScaleCrop>false</ScaleCrop>
  <HeadingPairs>
    <vt:vector size="4" baseType="variant">
      <vt:variant>
        <vt:lpstr>Tema</vt:lpstr>
      </vt:variant>
      <vt:variant>
        <vt:i4>1</vt:i4>
      </vt:variant>
      <vt:variant>
        <vt:lpstr>Titoli diapositive</vt:lpstr>
      </vt:variant>
      <vt:variant>
        <vt:i4>65</vt:i4>
      </vt:variant>
    </vt:vector>
  </HeadingPairs>
  <TitlesOfParts>
    <vt:vector size="66" baseType="lpstr">
      <vt:lpstr>Tema di Office</vt:lpstr>
      <vt:lpstr>Storia contemporanea e commercio internazionale</vt:lpstr>
      <vt:lpstr>introduzione</vt:lpstr>
      <vt:lpstr>Penisola di Malacca</vt:lpstr>
      <vt:lpstr>Lo stretto di Malacca</vt:lpstr>
      <vt:lpstr>La conquista della Malacca</vt:lpstr>
      <vt:lpstr>La via della seta</vt:lpstr>
      <vt:lpstr>Il cronista Tomé Pires</vt:lpstr>
      <vt:lpstr>Una realtà storica molto complessa</vt:lpstr>
      <vt:lpstr>La nascita della civiltà 1</vt:lpstr>
      <vt:lpstr>L’Impero degli Assiri (824-671 a.C.)</vt:lpstr>
      <vt:lpstr>L’impero romano</vt:lpstr>
      <vt:lpstr>L’impero persiano</vt:lpstr>
      <vt:lpstr>L’impero persiano</vt:lpstr>
      <vt:lpstr>Le conquiste arabe</vt:lpstr>
      <vt:lpstr>Diapositiva 15</vt:lpstr>
      <vt:lpstr>Le relazioni economiche degli arabi</vt:lpstr>
      <vt:lpstr>Marco polo</vt:lpstr>
      <vt:lpstr>Gli imperi al tempo di Marco Polo</vt:lpstr>
      <vt:lpstr>La nascita dell’impero mongolo</vt:lpstr>
      <vt:lpstr>L’Impero mongolo</vt:lpstr>
      <vt:lpstr>Tamerlano</vt:lpstr>
      <vt:lpstr>I diversi imperi</vt:lpstr>
      <vt:lpstr>L’espansione cinese</vt:lpstr>
      <vt:lpstr>Ritorniamo alla malacca</vt:lpstr>
      <vt:lpstr>Il grande commercio del sud-est asiatico</vt:lpstr>
      <vt:lpstr>L’Asia e l’Europa</vt:lpstr>
      <vt:lpstr>L’Asia e l’Europa 1</vt:lpstr>
      <vt:lpstr>La storia economica globale</vt:lpstr>
      <vt:lpstr>La globalizzazione</vt:lpstr>
      <vt:lpstr>Qualche osservazione generale</vt:lpstr>
      <vt:lpstr>Il mondo attuale</vt:lpstr>
      <vt:lpstr>Proposte interpretative</vt:lpstr>
      <vt:lpstr>Cinque secoli e tre periodi 1. Il mercantilismo</vt:lpstr>
      <vt:lpstr>2. La rivoluzione industriale  e l’affermazione economica dell’Europa 1815-1914</vt:lpstr>
      <vt:lpstr>3. Le politiche economiche del Nvecento</vt:lpstr>
      <vt:lpstr>Quando i paesi sono diventati ricchi</vt:lpstr>
      <vt:lpstr>Valori PIL 1820-2008</vt:lpstr>
      <vt:lpstr>Distribuzione produzione manifatturiera mondiale 1750-2006</vt:lpstr>
      <vt:lpstr>Dal Pil ai salari reali</vt:lpstr>
      <vt:lpstr>Salari, sussistenza e sviluppo economico</vt:lpstr>
      <vt:lpstr>L’ascesa dell’Occidente: geografia, istituzioni e cultura</vt:lpstr>
      <vt:lpstr>La cultura</vt:lpstr>
      <vt:lpstr>Le istituzioni politiche</vt:lpstr>
      <vt:lpstr>La prima globalizzazione e la rivoluzione industriale</vt:lpstr>
      <vt:lpstr>Verso la rivoluzione industriale. L’economia globale dei secoli XVI-XVIII</vt:lpstr>
      <vt:lpstr>Il Seicento e l’egemonia olandese</vt:lpstr>
      <vt:lpstr>XVII-XVIII secolo: l’epoca d’oro delle Compagnie commerciali</vt:lpstr>
      <vt:lpstr>Commerci e le trasformazioni dell’economia moderna</vt:lpstr>
      <vt:lpstr>La rivoluzione industriale XVIII e XIX secolo</vt:lpstr>
      <vt:lpstr>La fine dell’Ancien Régime</vt:lpstr>
      <vt:lpstr>La rivoluzione industriale in Europa 1815-1870</vt:lpstr>
      <vt:lpstr>Popolazione coloniale 1780-1938 (in milioni di abitanti)</vt:lpstr>
      <vt:lpstr>1870-1913 La perdita del primato inglese</vt:lpstr>
      <vt:lpstr>Aspetti fondamentali dell’industrializzazione europea</vt:lpstr>
      <vt:lpstr>I grandi imperi</vt:lpstr>
      <vt:lpstr>India (Impero  Moghul)</vt:lpstr>
      <vt:lpstr>Le Americhe</vt:lpstr>
      <vt:lpstr>L’economia coloniale del Nord America</vt:lpstr>
      <vt:lpstr>L’economia coloniale dell’America latina</vt:lpstr>
      <vt:lpstr>Messico e Ande</vt:lpstr>
      <vt:lpstr>Il raggiungimento dell’indipendenza nel continente americano</vt:lpstr>
      <vt:lpstr>Il trionfo del diverso: la costruzione dell’economia statunitense   1.Nel 1783, indipendenza delle 13 colonie.   2.Nel 1790 la popolazione non arriva a 4 milioni. Le attività economiche iniziali  3 Manodopera scarsa, corporazioni sconosciute, salari alti (alto potere d’acquisto, immigrazione da Irlanda e G.B., domanda crescente), stimoli ad investire tecnologia in ogni settore, alta produttività del lavoro.  4 Risorse naturali sovrabbondanti (suolo coltivabile, giacimenti minerari, fiumi navigabili).  </vt:lpstr>
      <vt:lpstr>Le divisioni dello spazio statunitense 1. Negli stati del nord prevalgono la flotta commerciale, l’artigianato e la proto-industria, con attitudini ovviamente protezioniste.  2. Gli stati centrali producono cereali, mais e carne per il mercato interno in costante crescita.  3. A sud i piantatori di cotone, tabacco, riso, e canna da zucchero (e derivato rum) usano schiavi neri, producono per l’esportazione (Inghilterra) e prediligono il libero scambio.   4. la rete commerciale  </vt:lpstr>
      <vt:lpstr>Dal conflitto economico alla guerra di secessione  1. la corsa all’oro: uomini e capitali  2. 1861-65 guerra di secessione vinta dai Nordisti.  Lo sforzo bellico droga la crescita industriale al Nord. Raddoppio delle tariffe doganali. Dal 1880, saldo positivo della bilancia commerciale: export &gt; import.  3. Verso imprese di grandi dimensionni: 1865-1914, crescita equilibrata di tutti i settori, popolazione attiva più che triplicata, costante crescita del reddito pro capite.  Gli Usa diventano il primo mercato di massa del mondo.   4. Dal 1869, verso l’unificazione del mercato (ferrovie). Impianti di grandi dimensioni, economie di scala.    </vt:lpstr>
      <vt:lpstr>                       Imprese e progresso tecnico  1. Le società anonime ferroviarie sono le prime grandi imprese a organizzazione complessa.   2. L’adozione di macchine a ciclo continuo, con l’aumentare la massa di beni prodotti induce a riversarne una crescente quantità sul mercato estero.  3. Dal 1865 le alte tariffe doganali difendono i prodotti nazionali dalla concorrenza estera. Gli Usa vendono materie prime, manufatti industriali e cereali.  4. Dal 1880 al 1910, l’economia statunitense trova sbocchi esteri  per le merci come per i capitali (investimenti in Germania e Russia).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maurizio Pegrari</dc:creator>
  <cp:lastModifiedBy>maurizio Pegrari</cp:lastModifiedBy>
  <cp:revision>266</cp:revision>
  <dcterms:created xsi:type="dcterms:W3CDTF">2013-12-20T13:23:53Z</dcterms:created>
  <dcterms:modified xsi:type="dcterms:W3CDTF">2014-04-02T11:02:03Z</dcterms:modified>
</cp:coreProperties>
</file>