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6" d="100"/>
          <a:sy n="116" d="100"/>
        </p:scale>
        <p:origin x="-688" y="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F5F8-7FCB-DA4F-BB45-557EF8034299}" type="datetimeFigureOut">
              <a:rPr lang="it-IT" smtClean="0"/>
              <a:t>06/11/13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61B4-BC62-2E4A-B237-F361A7AA154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16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F5F8-7FCB-DA4F-BB45-557EF8034299}" type="datetimeFigureOut">
              <a:rPr lang="it-IT" smtClean="0"/>
              <a:t>06/11/13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61B4-BC62-2E4A-B237-F361A7AA154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635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F5F8-7FCB-DA4F-BB45-557EF8034299}" type="datetimeFigureOut">
              <a:rPr lang="it-IT" smtClean="0"/>
              <a:t>06/11/13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61B4-BC62-2E4A-B237-F361A7AA154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68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F5F8-7FCB-DA4F-BB45-557EF8034299}" type="datetimeFigureOut">
              <a:rPr lang="it-IT" smtClean="0"/>
              <a:t>06/11/13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61B4-BC62-2E4A-B237-F361A7AA154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211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F5F8-7FCB-DA4F-BB45-557EF8034299}" type="datetimeFigureOut">
              <a:rPr lang="it-IT" smtClean="0"/>
              <a:t>06/11/13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61B4-BC62-2E4A-B237-F361A7AA154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22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F5F8-7FCB-DA4F-BB45-557EF8034299}" type="datetimeFigureOut">
              <a:rPr lang="it-IT" smtClean="0"/>
              <a:t>06/11/13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61B4-BC62-2E4A-B237-F361A7AA154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87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F5F8-7FCB-DA4F-BB45-557EF8034299}" type="datetimeFigureOut">
              <a:rPr lang="it-IT" smtClean="0"/>
              <a:t>06/11/13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61B4-BC62-2E4A-B237-F361A7AA154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39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F5F8-7FCB-DA4F-BB45-557EF8034299}" type="datetimeFigureOut">
              <a:rPr lang="it-IT" smtClean="0"/>
              <a:t>06/11/13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61B4-BC62-2E4A-B237-F361A7AA154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469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F5F8-7FCB-DA4F-BB45-557EF8034299}" type="datetimeFigureOut">
              <a:rPr lang="it-IT" smtClean="0"/>
              <a:t>06/11/13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61B4-BC62-2E4A-B237-F361A7AA154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02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F5F8-7FCB-DA4F-BB45-557EF8034299}" type="datetimeFigureOut">
              <a:rPr lang="it-IT" smtClean="0"/>
              <a:t>06/11/13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61B4-BC62-2E4A-B237-F361A7AA154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543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F5F8-7FCB-DA4F-BB45-557EF8034299}" type="datetimeFigureOut">
              <a:rPr lang="it-IT" smtClean="0"/>
              <a:t>06/11/13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61B4-BC62-2E4A-B237-F361A7AA154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714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F5F8-7FCB-DA4F-BB45-557EF8034299}" type="datetimeFigureOut">
              <a:rPr lang="it-IT" smtClean="0"/>
              <a:t>06/11/13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F61B4-BC62-2E4A-B237-F361A7AA154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066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Bicameralismo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5467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dirty="0" smtClean="0"/>
              <a:t>È scientificamente corretto fare “la storia del bicameralismo”?</a:t>
            </a:r>
            <a:endParaRPr lang="it-IT" sz="3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904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800" dirty="0" smtClean="0"/>
              <a:t>Perché studiare il bicameralismo?</a:t>
            </a:r>
            <a:endParaRPr lang="it-IT" sz="3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AutoNum type="arabicParenR"/>
            </a:pPr>
            <a:r>
              <a:rPr lang="it-IT" dirty="0" smtClean="0"/>
              <a:t>Il bicameralismo è ambito </a:t>
            </a:r>
            <a:r>
              <a:rPr lang="it-IT" dirty="0"/>
              <a:t>“classico” d’indagine negli studi costituzionalistici </a:t>
            </a:r>
            <a:r>
              <a:rPr lang="it-IT" dirty="0" smtClean="0"/>
              <a:t>: è necessaria una </a:t>
            </a:r>
            <a:r>
              <a:rPr lang="it-IT" dirty="0"/>
              <a:t>nuova ricerca dedicata a tale </a:t>
            </a:r>
            <a:r>
              <a:rPr lang="it-IT" dirty="0" smtClean="0"/>
              <a:t>argomento?</a:t>
            </a:r>
          </a:p>
          <a:p>
            <a:pPr marL="514350" indent="-514350">
              <a:buAutoNum type="arabicParenR"/>
            </a:pPr>
            <a:r>
              <a:rPr lang="it-IT" dirty="0" smtClean="0"/>
              <a:t>Perché studiare il bicameralismo, se i giuristi parlano di “crisi</a:t>
            </a:r>
            <a:r>
              <a:rPr lang="it-IT" dirty="0"/>
              <a:t>” dei </a:t>
            </a:r>
            <a:r>
              <a:rPr lang="it-IT" dirty="0" smtClean="0"/>
              <a:t>parlamenti, </a:t>
            </a:r>
            <a:r>
              <a:rPr lang="it-IT" dirty="0"/>
              <a:t>della rappresentanza </a:t>
            </a:r>
            <a:r>
              <a:rPr lang="it-IT" dirty="0" smtClean="0"/>
              <a:t>politica, bicameralismo, </a:t>
            </a:r>
            <a:r>
              <a:rPr lang="it-IT" dirty="0"/>
              <a:t>delle seconde camere e della loro idoneità a rappresentare adeguatamente le istanze in ragione delle quali esse sono state </a:t>
            </a:r>
            <a:r>
              <a:rPr lang="it-IT" dirty="0" smtClean="0"/>
              <a:t>istituite?</a:t>
            </a:r>
            <a:endParaRPr lang="it-IT" dirty="0"/>
          </a:p>
          <a:p>
            <a:r>
              <a:rPr lang="it-IT" dirty="0"/>
              <a:t>N</a:t>
            </a:r>
            <a:r>
              <a:rPr lang="it-IT" dirty="0" smtClean="0"/>
              <a:t>on mancano tuttavia </a:t>
            </a:r>
            <a:r>
              <a:rPr lang="it-IT" dirty="0"/>
              <a:t>ragioni che legittimano una nuova ricerca sul </a:t>
            </a:r>
            <a:r>
              <a:rPr lang="it-IT" dirty="0" smtClean="0"/>
              <a:t>bicameralismo: </a:t>
            </a:r>
          </a:p>
          <a:p>
            <a:pPr marL="0" indent="0">
              <a:buNone/>
            </a:pPr>
            <a:r>
              <a:rPr lang="it-IT" dirty="0" smtClean="0"/>
              <a:t>1) Una è </a:t>
            </a:r>
            <a:r>
              <a:rPr lang="it-IT" i="1" dirty="0" smtClean="0"/>
              <a:t>metodo</a:t>
            </a:r>
            <a:r>
              <a:rPr lang="it-IT" dirty="0" smtClean="0"/>
              <a:t>: i contributi della letteratura si concentrano su singoli ordinamenti o analizzano separatamente vari ordinamenti, proponendo al più delle considerazioni di sintesi. Manca uno studio condotto con il metodo comparato.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2) Una è riguarda </a:t>
            </a:r>
            <a:r>
              <a:rPr lang="it-IT" dirty="0"/>
              <a:t>l’</a:t>
            </a:r>
            <a:r>
              <a:rPr lang="it-IT" i="1" dirty="0"/>
              <a:t>oggetto</a:t>
            </a:r>
            <a:r>
              <a:rPr lang="it-IT" dirty="0"/>
              <a:t> della </a:t>
            </a:r>
            <a:r>
              <a:rPr lang="it-IT" dirty="0" smtClean="0"/>
              <a:t>ricerca: per quanto in crisi, il bicameralismo è oggetto </a:t>
            </a:r>
            <a:r>
              <a:rPr lang="it-IT" dirty="0"/>
              <a:t>di ampia </a:t>
            </a:r>
            <a:r>
              <a:rPr lang="it-IT" dirty="0" smtClean="0"/>
              <a:t>diffusione (sia </a:t>
            </a:r>
            <a:r>
              <a:rPr lang="it-IT" dirty="0"/>
              <a:t>negli ordinamenti costituzionali democratico-</a:t>
            </a:r>
            <a:r>
              <a:rPr lang="it-IT" dirty="0" smtClean="0"/>
              <a:t>liberali, </a:t>
            </a:r>
            <a:r>
              <a:rPr lang="it-IT" dirty="0"/>
              <a:t>sia in quelli </a:t>
            </a:r>
            <a:r>
              <a:rPr lang="it-IT" dirty="0" smtClean="0"/>
              <a:t>socialisti, sia in quelli autoritari).</a:t>
            </a:r>
          </a:p>
          <a:p>
            <a:pPr marL="0" indent="0">
              <a:buNone/>
            </a:pPr>
            <a:r>
              <a:rPr lang="it-IT" dirty="0" smtClean="0"/>
              <a:t>3) Lo studio del bicameralismo può </a:t>
            </a:r>
            <a:r>
              <a:rPr lang="it-IT" dirty="0"/>
              <a:t>contribuire a </a:t>
            </a:r>
            <a:r>
              <a:rPr lang="it-IT" dirty="0" smtClean="0"/>
              <a:t>capire le </a:t>
            </a:r>
            <a:r>
              <a:rPr lang="it-IT" dirty="0"/>
              <a:t>ragioni e le radici </a:t>
            </a:r>
            <a:r>
              <a:rPr lang="it-IT" dirty="0" smtClean="0"/>
              <a:t>della crisi dei bicameralismi (es. i parlamenti hanno visto ridursi le funzioni di controllo di cui erano titolari; tuttavia, come dimostra la nascita del parlamento inglese, tali funzioni avevano giustificato l’introduzione di assemblee rappresentative; tornare a studiare il bicameralismo può aiutare a meglio comprendere perché si sia realizzata la crisi della rappresentanza politica e quale sia il futuro </a:t>
            </a:r>
            <a:r>
              <a:rPr lang="it-IT" smtClean="0"/>
              <a:t>di questa).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8736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800" dirty="0" smtClean="0"/>
              <a:t>Bicameralismo e principio bicamerale</a:t>
            </a:r>
            <a:endParaRPr lang="it-IT" sz="3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it-IT" dirty="0" smtClean="0"/>
              <a:t>Cosa significa bicameralismo? L’espressione è </a:t>
            </a:r>
            <a:r>
              <a:rPr lang="it-IT" dirty="0"/>
              <a:t>equivalente a </a:t>
            </a:r>
            <a:r>
              <a:rPr lang="it-IT" dirty="0" smtClean="0"/>
              <a:t>“</a:t>
            </a:r>
            <a:r>
              <a:rPr lang="it-IT" dirty="0"/>
              <a:t>principio bicamerale</a:t>
            </a:r>
            <a:r>
              <a:rPr lang="it-IT" dirty="0" smtClean="0"/>
              <a:t>”? O possiamo attribuire a dette espressioni significati differenti?</a:t>
            </a:r>
            <a:endParaRPr lang="it-IT" dirty="0"/>
          </a:p>
          <a:p>
            <a:r>
              <a:rPr lang="it-IT" dirty="0" smtClean="0"/>
              <a:t>Le domande derivano dalla circostanza che numerose </a:t>
            </a:r>
            <a:r>
              <a:rPr lang="it-IT" dirty="0"/>
              <a:t>Costituzioni </a:t>
            </a:r>
            <a:r>
              <a:rPr lang="it-IT" dirty="0" smtClean="0"/>
              <a:t>si richiamano al </a:t>
            </a:r>
            <a:r>
              <a:rPr lang="it-IT" dirty="0"/>
              <a:t>“principio </a:t>
            </a:r>
            <a:r>
              <a:rPr lang="it-IT" dirty="0" smtClean="0"/>
              <a:t>bicamerale "come criterio di organizzazione del </a:t>
            </a:r>
            <a:r>
              <a:rPr lang="it-IT" dirty="0"/>
              <a:t>potere legislativo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In verità, il </a:t>
            </a:r>
            <a:r>
              <a:rPr lang="it-IT" dirty="0"/>
              <a:t>“principio bicamerale” </a:t>
            </a:r>
            <a:r>
              <a:rPr lang="it-IT" dirty="0" smtClean="0"/>
              <a:t>non equivale a </a:t>
            </a:r>
            <a:r>
              <a:rPr lang="it-IT" dirty="0"/>
              <a:t>“bicameralismo</a:t>
            </a:r>
            <a:r>
              <a:rPr lang="it-IT" dirty="0" smtClean="0"/>
              <a:t>”. Il principio bicamerale è un </a:t>
            </a:r>
            <a:r>
              <a:rPr lang="it-IT" b="1" dirty="0"/>
              <a:t>principio </a:t>
            </a:r>
            <a:r>
              <a:rPr lang="it-IT" b="1" i="1" dirty="0" smtClean="0"/>
              <a:t>organizzativo</a:t>
            </a:r>
            <a:r>
              <a:rPr lang="it-IT" dirty="0" smtClean="0"/>
              <a:t> (l’organo </a:t>
            </a:r>
            <a:r>
              <a:rPr lang="it-IT" dirty="0"/>
              <a:t>costituzionale titolare della funzione legislativa si configura come un organo complesso </a:t>
            </a:r>
            <a:r>
              <a:rPr lang="it-IT" dirty="0" smtClean="0"/>
              <a:t>composito da due camere) e un </a:t>
            </a:r>
            <a:r>
              <a:rPr lang="it-IT" b="1" dirty="0"/>
              <a:t>principio</a:t>
            </a:r>
            <a:r>
              <a:rPr lang="it-IT" dirty="0"/>
              <a:t> </a:t>
            </a:r>
            <a:r>
              <a:rPr lang="it-IT" b="1" i="1" dirty="0" smtClean="0"/>
              <a:t>funzionale</a:t>
            </a:r>
            <a:r>
              <a:rPr lang="it-IT" dirty="0" smtClean="0"/>
              <a:t>  (gli </a:t>
            </a:r>
            <a:r>
              <a:rPr lang="it-IT" dirty="0"/>
              <a:t>atti </a:t>
            </a:r>
            <a:r>
              <a:rPr lang="it-IT" dirty="0" smtClean="0"/>
              <a:t>del legislativo risultano </a:t>
            </a:r>
            <a:r>
              <a:rPr lang="it-IT" dirty="0"/>
              <a:t>dalla confluenza delle volontà </a:t>
            </a:r>
            <a:r>
              <a:rPr lang="it-IT" dirty="0" smtClean="0"/>
              <a:t>delle due </a:t>
            </a:r>
            <a:r>
              <a:rPr lang="it-IT" dirty="0"/>
              <a:t>camere</a:t>
            </a:r>
            <a:r>
              <a:rPr lang="it-IT" dirty="0" smtClean="0"/>
              <a:t>).</a:t>
            </a:r>
            <a:endParaRPr lang="it-IT" dirty="0"/>
          </a:p>
          <a:p>
            <a:r>
              <a:rPr lang="it-IT" dirty="0" smtClean="0"/>
              <a:t>Considerando equivalenti principio </a:t>
            </a:r>
            <a:r>
              <a:rPr lang="it-IT" dirty="0"/>
              <a:t>bicamerale e bicameralismo</a:t>
            </a:r>
            <a:r>
              <a:rPr lang="it-IT" dirty="0" smtClean="0"/>
              <a:t>, dovremmo escludere molti modelli bicamerali</a:t>
            </a:r>
            <a:r>
              <a:rPr lang="it-IT" dirty="0"/>
              <a:t> </a:t>
            </a:r>
            <a:r>
              <a:rPr lang="it-IT" dirty="0" smtClean="0"/>
              <a:t>dall’analisi: quelli derivati dallo Parlamento </a:t>
            </a:r>
            <a:r>
              <a:rPr lang="it-IT" dirty="0"/>
              <a:t>britannico </a:t>
            </a:r>
            <a:r>
              <a:rPr lang="it-IT" dirty="0" smtClean="0"/>
              <a:t>(</a:t>
            </a:r>
            <a:r>
              <a:rPr lang="it-IT" i="1" dirty="0" smtClean="0"/>
              <a:t>King </a:t>
            </a:r>
            <a:r>
              <a:rPr lang="it-IT" i="1" dirty="0"/>
              <a:t>in </a:t>
            </a:r>
            <a:r>
              <a:rPr lang="it-IT" i="1" dirty="0" err="1"/>
              <a:t>Parliament</a:t>
            </a:r>
            <a:r>
              <a:rPr lang="it-IT" dirty="0" smtClean="0"/>
              <a:t>,), quello tedesco (il </a:t>
            </a:r>
            <a:r>
              <a:rPr lang="it-IT" i="1" dirty="0" err="1"/>
              <a:t>Bundesrat</a:t>
            </a:r>
            <a:r>
              <a:rPr lang="it-IT" dirty="0"/>
              <a:t> </a:t>
            </a:r>
            <a:r>
              <a:rPr lang="it-IT" dirty="0" smtClean="0"/>
              <a:t>non è seconda camera del potere legislativo).</a:t>
            </a:r>
            <a:endParaRPr lang="it-IT" dirty="0"/>
          </a:p>
          <a:p>
            <a:r>
              <a:rPr lang="it-IT" dirty="0" smtClean="0"/>
              <a:t>Cos’è, dunque, il bicameralismo? È una tecnica </a:t>
            </a:r>
            <a:r>
              <a:rPr lang="it-IT" dirty="0"/>
              <a:t>organizzatoria </a:t>
            </a:r>
            <a:r>
              <a:rPr lang="it-IT" dirty="0" smtClean="0"/>
              <a:t>che ordina nelle forme della </a:t>
            </a:r>
            <a:r>
              <a:rPr lang="it-IT" dirty="0"/>
              <a:t>rappresentanza “politica” </a:t>
            </a:r>
            <a:r>
              <a:rPr lang="it-IT" dirty="0" smtClean="0"/>
              <a:t>determinate categorie di </a:t>
            </a:r>
            <a:r>
              <a:rPr lang="it-IT" dirty="0"/>
              <a:t>“interessi”, </a:t>
            </a:r>
            <a:r>
              <a:rPr lang="it-IT" dirty="0" smtClean="0"/>
              <a:t>affinché possano partecipare </a:t>
            </a:r>
            <a:r>
              <a:rPr lang="it-IT" dirty="0"/>
              <a:t>alla determinazione della volontà statale. </a:t>
            </a:r>
            <a:r>
              <a:rPr lang="it-IT" b="1" dirty="0" smtClean="0"/>
              <a:t>La </a:t>
            </a:r>
            <a:r>
              <a:rPr lang="it-IT" b="1" dirty="0"/>
              <a:t>“seconda camera” è luogo di rappresentanza per la partecipazione all’esercizio di funzioni imputabili all’ordinamento costituzionale complessivo</a:t>
            </a:r>
            <a:r>
              <a:rPr lang="it-IT" dirty="0" smtClean="0"/>
              <a:t>. </a:t>
            </a:r>
            <a:endParaRPr lang="it-IT" dirty="0"/>
          </a:p>
          <a:p>
            <a:r>
              <a:rPr lang="it-IT" dirty="0" smtClean="0"/>
              <a:t>Varie sono le tipologie di interessi da rappresentare e le </a:t>
            </a:r>
            <a:r>
              <a:rPr lang="it-IT" dirty="0"/>
              <a:t>modalità di rappresentazione delle istanze e degli interessi nella seconda </a:t>
            </a:r>
            <a:r>
              <a:rPr lang="it-IT" dirty="0" smtClean="0"/>
              <a:t>camera: abbiamo le </a:t>
            </a:r>
            <a:r>
              <a:rPr lang="it-IT" i="1" dirty="0"/>
              <a:t>camere alte</a:t>
            </a:r>
            <a:r>
              <a:rPr lang="it-IT" dirty="0"/>
              <a:t>, espressive del principio feudale; le </a:t>
            </a:r>
            <a:r>
              <a:rPr lang="it-IT" i="1" dirty="0"/>
              <a:t>camere degli stati</a:t>
            </a:r>
            <a:r>
              <a:rPr lang="it-IT" dirty="0"/>
              <a:t>, del principio federale; quelle </a:t>
            </a:r>
            <a:r>
              <a:rPr lang="it-IT" i="1" dirty="0"/>
              <a:t>corporative</a:t>
            </a:r>
            <a:r>
              <a:rPr lang="it-IT" dirty="0"/>
              <a:t>, degli interessi professionali ed economici; le camere che, per modalità di selezione dei componenti e composizione, realizzano una </a:t>
            </a:r>
            <a:r>
              <a:rPr lang="it-IT" i="1" dirty="0"/>
              <a:t>rappresentanza territoriale</a:t>
            </a:r>
            <a:r>
              <a:rPr lang="it-IT" dirty="0"/>
              <a:t>; le camere che, pur non appartenendo all’organo legislativo, partecipano comunque all’esercizio delle relative funzioni. </a:t>
            </a:r>
            <a:endParaRPr lang="it-IT" dirty="0" smtClean="0"/>
          </a:p>
          <a:p>
            <a:r>
              <a:rPr lang="it-IT" dirty="0" smtClean="0"/>
              <a:t>il bicameralismo ha come finalità la realizzazione della democrazia pluralista.</a:t>
            </a:r>
          </a:p>
          <a:p>
            <a:r>
              <a:rPr lang="it-IT" dirty="0" smtClean="0"/>
              <a:t>Il bicameralismo organizza gli interessi rappresentati attraverso </a:t>
            </a:r>
            <a:r>
              <a:rPr lang="it-IT" dirty="0"/>
              <a:t>gli istituti tradizionali della rappresentanza </a:t>
            </a:r>
            <a:r>
              <a:rPr lang="it-IT" dirty="0" smtClean="0"/>
              <a:t>politica (assemblee rappresentative).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645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 smtClean="0"/>
              <a:t>In base a quali criteri classifichiamo le seconde camere?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 smtClean="0"/>
              <a:t>Non in base alle </a:t>
            </a:r>
            <a:r>
              <a:rPr lang="it-IT" dirty="0"/>
              <a:t>modalità di selezione dei </a:t>
            </a:r>
            <a:r>
              <a:rPr lang="it-IT" dirty="0" smtClean="0"/>
              <a:t>componenti (</a:t>
            </a:r>
            <a:r>
              <a:rPr lang="it-IT" i="1" dirty="0" smtClean="0"/>
              <a:t>elezione</a:t>
            </a:r>
            <a:r>
              <a:rPr lang="it-IT" dirty="0" smtClean="0"/>
              <a:t> </a:t>
            </a:r>
            <a:r>
              <a:rPr lang="it-IT" dirty="0"/>
              <a:t>e </a:t>
            </a:r>
            <a:r>
              <a:rPr lang="it-IT" i="1" dirty="0" smtClean="0"/>
              <a:t>nomina</a:t>
            </a:r>
            <a:r>
              <a:rPr lang="it-IT" dirty="0" smtClean="0"/>
              <a:t>)</a:t>
            </a:r>
          </a:p>
          <a:p>
            <a:pPr marL="514350" indent="-514350">
              <a:buAutoNum type="arabicParenR"/>
            </a:pPr>
            <a:r>
              <a:rPr lang="it-IT" dirty="0" smtClean="0"/>
              <a:t>Perché il criterio dovrebbe a sua volta essere articolato in sotto-criteri: ad es., l’lezione va differenziata in </a:t>
            </a:r>
            <a:r>
              <a:rPr lang="it-IT" i="1" dirty="0"/>
              <a:t>elezione diretta</a:t>
            </a:r>
            <a:r>
              <a:rPr lang="it-IT" dirty="0"/>
              <a:t> da parte del corpo elettorale e di </a:t>
            </a:r>
            <a:r>
              <a:rPr lang="it-IT" i="1" dirty="0"/>
              <a:t>elezione indiretta</a:t>
            </a:r>
            <a:r>
              <a:rPr lang="it-IT" dirty="0"/>
              <a:t> (o di “secondo grado”</a:t>
            </a:r>
            <a:r>
              <a:rPr lang="it-IT" dirty="0" smtClean="0"/>
              <a:t>);</a:t>
            </a:r>
          </a:p>
          <a:p>
            <a:pPr marL="514350" indent="-514350">
              <a:buAutoNum type="arabicParenR"/>
            </a:pPr>
            <a:r>
              <a:rPr lang="it-IT" dirty="0" smtClean="0"/>
              <a:t>Pur </a:t>
            </a:r>
            <a:r>
              <a:rPr lang="it-IT" dirty="0"/>
              <a:t>differenziando fra loro i criteri di </a:t>
            </a:r>
            <a:r>
              <a:rPr lang="it-IT" dirty="0" smtClean="0"/>
              <a:t>selezione</a:t>
            </a:r>
            <a:r>
              <a:rPr lang="it-IT" dirty="0"/>
              <a:t>, si </a:t>
            </a:r>
            <a:r>
              <a:rPr lang="it-IT" dirty="0" smtClean="0"/>
              <a:t> arriverebbe a esiti paradossali.</a:t>
            </a:r>
            <a:endParaRPr lang="it-IT" dirty="0"/>
          </a:p>
          <a:p>
            <a:pPr marL="514350" indent="-514350">
              <a:buAutoNum type="arabicParenR"/>
            </a:pPr>
            <a:r>
              <a:rPr lang="it-IT" dirty="0" smtClean="0"/>
              <a:t>Alcuni ordinamenti non sarebbero classificabili: </a:t>
            </a:r>
            <a:r>
              <a:rPr lang="it-IT" dirty="0"/>
              <a:t>o perché nella seconda camera vige il criterio dell’ereditarietà della carica (Lesotho); o perché prevale la dimensione “corporativa” (Slovenia, Marocco)</a:t>
            </a:r>
            <a:r>
              <a:rPr lang="it-IT" dirty="0" smtClean="0"/>
              <a:t>.</a:t>
            </a:r>
          </a:p>
          <a:p>
            <a:pPr marL="514350" indent="-514350">
              <a:buAutoNum type="arabicParenR"/>
            </a:pPr>
            <a:r>
              <a:rPr lang="it-IT" dirty="0" smtClean="0"/>
              <a:t>Numerosi </a:t>
            </a:r>
            <a:r>
              <a:rPr lang="it-IT" dirty="0"/>
              <a:t>ordinamenti costituzionali optano ormai per </a:t>
            </a:r>
            <a:r>
              <a:rPr lang="it-IT" i="1" dirty="0"/>
              <a:t>criteri misti</a:t>
            </a:r>
            <a:r>
              <a:rPr lang="it-IT" dirty="0"/>
              <a:t> di </a:t>
            </a:r>
            <a:r>
              <a:rPr lang="it-IT" dirty="0" smtClean="0"/>
              <a:t>selezione.</a:t>
            </a:r>
            <a:endParaRPr lang="it-IT" dirty="0"/>
          </a:p>
          <a:p>
            <a:r>
              <a:rPr lang="it-IT" dirty="0"/>
              <a:t>Non </a:t>
            </a:r>
            <a:r>
              <a:rPr lang="it-IT" dirty="0" smtClean="0"/>
              <a:t>in base alla </a:t>
            </a:r>
            <a:r>
              <a:rPr lang="it-IT" dirty="0"/>
              <a:t>funzione che sono chiamate a rivestire nell’ordinamento </a:t>
            </a:r>
            <a:r>
              <a:rPr lang="it-IT" dirty="0" smtClean="0"/>
              <a:t>costituzionale (</a:t>
            </a:r>
            <a:r>
              <a:rPr lang="it-IT" i="1" dirty="0" smtClean="0"/>
              <a:t>Camera </a:t>
            </a:r>
            <a:r>
              <a:rPr lang="it-IT" i="1" dirty="0"/>
              <a:t>di raffreddamento, Camera di contrappeso, Camera dotata di competenze </a:t>
            </a:r>
            <a:r>
              <a:rPr lang="it-IT" i="1" dirty="0" smtClean="0"/>
              <a:t>tecniche</a:t>
            </a:r>
            <a:r>
              <a:rPr lang="it-IT" dirty="0" smtClean="0"/>
              <a:t>): molte volte le funzioni delle seconde camere non derivano </a:t>
            </a:r>
            <a:r>
              <a:rPr lang="it-IT" dirty="0"/>
              <a:t>da alcun disposto costituzionale, ma è </a:t>
            </a:r>
            <a:r>
              <a:rPr lang="it-IT" dirty="0" smtClean="0"/>
              <a:t>determinata dal diritto vigente.</a:t>
            </a:r>
            <a:endParaRPr lang="it-IT" dirty="0"/>
          </a:p>
          <a:p>
            <a:r>
              <a:rPr lang="it-IT" dirty="0" smtClean="0"/>
              <a:t>Ricorriamo a </a:t>
            </a:r>
            <a:r>
              <a:rPr lang="it-IT" dirty="0"/>
              <a:t>un criterio </a:t>
            </a:r>
            <a:r>
              <a:rPr lang="it-IT" dirty="0" smtClean="0"/>
              <a:t>che classifica la </a:t>
            </a:r>
            <a:r>
              <a:rPr lang="it-IT" dirty="0"/>
              <a:t>seconda </a:t>
            </a:r>
            <a:r>
              <a:rPr lang="it-IT" dirty="0" smtClean="0"/>
              <a:t>camera in ragione della sua funzione di </a:t>
            </a:r>
            <a:r>
              <a:rPr lang="it-IT" i="1" dirty="0" smtClean="0"/>
              <a:t>rappresentanza</a:t>
            </a:r>
            <a:r>
              <a:rPr lang="it-IT" dirty="0" smtClean="0"/>
              <a:t> e </a:t>
            </a:r>
            <a:r>
              <a:rPr lang="it-IT" i="1" dirty="0"/>
              <a:t>partecipazione</a:t>
            </a:r>
            <a:r>
              <a:rPr lang="it-IT" dirty="0"/>
              <a:t> di istanze e interessi </a:t>
            </a:r>
            <a:r>
              <a:rPr lang="it-IT" dirty="0" smtClean="0"/>
              <a:t>all’esercizio </a:t>
            </a:r>
            <a:r>
              <a:rPr lang="it-IT" dirty="0"/>
              <a:t>di </a:t>
            </a:r>
            <a:r>
              <a:rPr lang="it-IT" dirty="0" smtClean="0"/>
              <a:t>funzioni imputabili </a:t>
            </a:r>
            <a:r>
              <a:rPr lang="it-IT" dirty="0"/>
              <a:t>all’ordinamento costituzionale </a:t>
            </a:r>
            <a:r>
              <a:rPr lang="it-IT" dirty="0" smtClean="0"/>
              <a:t>complessivo.</a:t>
            </a:r>
          </a:p>
          <a:p>
            <a:pPr marL="514350" indent="-514350">
              <a:buAutoNum type="arabicParenR"/>
            </a:pPr>
            <a:r>
              <a:rPr lang="it-IT" i="1" dirty="0" smtClean="0"/>
              <a:t>bicameralismi </a:t>
            </a:r>
            <a:r>
              <a:rPr lang="it-IT" i="1" dirty="0"/>
              <a:t>non federali</a:t>
            </a:r>
            <a:r>
              <a:rPr lang="it-IT" dirty="0"/>
              <a:t> </a:t>
            </a:r>
            <a:r>
              <a:rPr lang="it-IT" dirty="0" smtClean="0"/>
              <a:t>: raccolgono interessi presenti allo stato diffuso </a:t>
            </a:r>
            <a:r>
              <a:rPr lang="it-IT" dirty="0"/>
              <a:t>costitutivi </a:t>
            </a:r>
            <a:r>
              <a:rPr lang="it-IT" dirty="0" smtClean="0"/>
              <a:t>nello Stato (monarchico</a:t>
            </a:r>
            <a:r>
              <a:rPr lang="it-IT" dirty="0"/>
              <a:t>-feudali, cetuali, economico-professionali, ecc.) o riflettenti la sua organizzazione (ad esempio, gli interessi “territoriali” delle comunità locali</a:t>
            </a:r>
            <a:r>
              <a:rPr lang="it-IT" dirty="0" smtClean="0"/>
              <a:t>); </a:t>
            </a:r>
          </a:p>
          <a:p>
            <a:pPr marL="514350" indent="-514350">
              <a:buAutoNum type="arabicParenR"/>
            </a:pPr>
            <a:r>
              <a:rPr lang="it-IT" i="1" dirty="0" smtClean="0"/>
              <a:t>Bicameralismi federali</a:t>
            </a:r>
            <a:r>
              <a:rPr lang="it-IT" dirty="0" smtClean="0"/>
              <a:t>: qui gli </a:t>
            </a:r>
            <a:r>
              <a:rPr lang="it-IT" dirty="0"/>
              <a:t>interessi </a:t>
            </a:r>
            <a:r>
              <a:rPr lang="it-IT" dirty="0" smtClean="0"/>
              <a:t>sono “</a:t>
            </a:r>
            <a:r>
              <a:rPr lang="it-IT" dirty="0"/>
              <a:t>soggettivati” </a:t>
            </a:r>
            <a:r>
              <a:rPr lang="it-IT" dirty="0" smtClean="0"/>
              <a:t>nelle </a:t>
            </a:r>
            <a:r>
              <a:rPr lang="it-IT" dirty="0" err="1" smtClean="0"/>
              <a:t>Provine</a:t>
            </a:r>
            <a:r>
              <a:rPr lang="it-IT" dirty="0" smtClean="0"/>
              <a:t>, negli Stati membri, ecc.</a:t>
            </a:r>
            <a:r>
              <a:rPr lang="x-none" dirty="0" smtClean="0"/>
              <a:t>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015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dirty="0" smtClean="0"/>
              <a:t>Gli assetti bicamerali vanno esaminati solo “sulla carta” o anche “alla prova dei fatti”?</a:t>
            </a:r>
            <a:endParaRPr lang="it-IT" sz="3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Non basta esaminare il </a:t>
            </a:r>
            <a:r>
              <a:rPr lang="it-IT" dirty="0"/>
              <a:t>solo diritto </a:t>
            </a:r>
            <a:r>
              <a:rPr lang="it-IT" dirty="0" smtClean="0"/>
              <a:t>vigente: dobbiamo tenere presente anche il </a:t>
            </a:r>
            <a:r>
              <a:rPr lang="it-IT" i="1" dirty="0"/>
              <a:t>diritto </a:t>
            </a:r>
            <a:r>
              <a:rPr lang="it-IT" i="1" dirty="0" smtClean="0"/>
              <a:t>vivente </a:t>
            </a:r>
            <a:r>
              <a:rPr lang="it-IT" dirty="0" smtClean="0"/>
              <a:t>le </a:t>
            </a:r>
            <a:r>
              <a:rPr lang="it-IT" dirty="0"/>
              <a:t>linee di evoluzione della giurisprudenza, la prassi amministrativa, gli orientamenti della dottrina».</a:t>
            </a:r>
          </a:p>
          <a:p>
            <a:pPr marL="514350" indent="-514350">
              <a:buAutoNum type="arabicParenR"/>
            </a:pPr>
            <a:r>
              <a:rPr lang="it-IT" dirty="0" smtClean="0"/>
              <a:t>Caso belga e spagnolo: lo </a:t>
            </a:r>
            <a:r>
              <a:rPr lang="it-IT" dirty="0"/>
              <a:t>scostamento tra </a:t>
            </a:r>
            <a:r>
              <a:rPr lang="it-IT" i="1" dirty="0"/>
              <a:t>law in the books </a:t>
            </a:r>
            <a:r>
              <a:rPr lang="it-IT" dirty="0"/>
              <a:t>e </a:t>
            </a:r>
            <a:r>
              <a:rPr lang="it-IT" i="1" dirty="0"/>
              <a:t>law in </a:t>
            </a:r>
            <a:r>
              <a:rPr lang="it-IT" i="1" dirty="0" err="1"/>
              <a:t>action</a:t>
            </a:r>
            <a:r>
              <a:rPr lang="it-IT" i="1" dirty="0"/>
              <a:t> </a:t>
            </a:r>
            <a:r>
              <a:rPr lang="it-IT" dirty="0"/>
              <a:t>è a tal punto accentuato da incidere </a:t>
            </a:r>
            <a:r>
              <a:rPr lang="it-IT" dirty="0" smtClean="0"/>
              <a:t>sulla </a:t>
            </a:r>
            <a:r>
              <a:rPr lang="it-IT" dirty="0"/>
              <a:t>stessa possibilità di parlare di </a:t>
            </a:r>
            <a:r>
              <a:rPr lang="it-IT" dirty="0" smtClean="0"/>
              <a:t>bicameralismo.</a:t>
            </a:r>
            <a:endParaRPr lang="it-IT" dirty="0"/>
          </a:p>
          <a:p>
            <a:pPr marL="514350" indent="-514350">
              <a:buAutoNum type="arabicParenR"/>
            </a:pPr>
            <a:r>
              <a:rPr lang="it-IT" dirty="0" smtClean="0"/>
              <a:t>Sul funzionamento incidono i formanti </a:t>
            </a:r>
            <a:r>
              <a:rPr lang="it-IT" dirty="0"/>
              <a:t>normativi </a:t>
            </a:r>
            <a:endParaRPr lang="it-IT" dirty="0" smtClean="0"/>
          </a:p>
          <a:p>
            <a:pPr marL="514350" indent="-514350">
              <a:buAutoNum type="arabicParenR"/>
            </a:pPr>
            <a:r>
              <a:rPr lang="it-IT" dirty="0" smtClean="0"/>
              <a:t>Non </a:t>
            </a:r>
            <a:r>
              <a:rPr lang="it-IT" dirty="0"/>
              <a:t>mancano ipotesi nelle quali è il formante giurisprudenziale a modellare ruolo e competenze costituzionali delle seconde </a:t>
            </a:r>
            <a:r>
              <a:rPr lang="it-IT" dirty="0" smtClean="0"/>
              <a:t>camere.</a:t>
            </a:r>
            <a:endParaRPr lang="it-IT" dirty="0"/>
          </a:p>
          <a:p>
            <a:pPr marL="514350" indent="-514350">
              <a:buAutoNum type="arabicParenR"/>
            </a:pPr>
            <a:r>
              <a:rPr lang="it-IT" dirty="0" smtClean="0"/>
              <a:t>Dobbiamo tener presente anche fattori </a:t>
            </a:r>
            <a:r>
              <a:rPr lang="it-IT" dirty="0"/>
              <a:t>non </a:t>
            </a:r>
            <a:r>
              <a:rPr lang="it-IT" dirty="0" smtClean="0"/>
              <a:t>giuridici (es., il </a:t>
            </a:r>
            <a:r>
              <a:rPr lang="it-IT" dirty="0"/>
              <a:t>ruolo dei partiti </a:t>
            </a:r>
            <a:r>
              <a:rPr lang="it-IT" dirty="0" smtClean="0"/>
              <a:t>politici). </a:t>
            </a:r>
            <a:endParaRPr lang="it-IT" dirty="0"/>
          </a:p>
          <a:p>
            <a:pPr marL="514350" indent="-514350">
              <a:buAutoNum type="arabicParenR"/>
            </a:pPr>
            <a:r>
              <a:rPr lang="it-IT" dirty="0" smtClean="0"/>
              <a:t>Lo </a:t>
            </a:r>
            <a:r>
              <a:rPr lang="it-IT" dirty="0"/>
              <a:t>scostamento tra </a:t>
            </a:r>
            <a:r>
              <a:rPr lang="it-IT" i="1" dirty="0"/>
              <a:t>law in the books </a:t>
            </a:r>
            <a:r>
              <a:rPr lang="it-IT" dirty="0"/>
              <a:t>e </a:t>
            </a:r>
            <a:r>
              <a:rPr lang="it-IT" i="1" dirty="0"/>
              <a:t>law in </a:t>
            </a:r>
            <a:r>
              <a:rPr lang="it-IT" i="1" dirty="0" err="1"/>
              <a:t>action</a:t>
            </a:r>
            <a:r>
              <a:rPr lang="it-IT" dirty="0"/>
              <a:t> </a:t>
            </a:r>
            <a:r>
              <a:rPr lang="it-IT" dirty="0" smtClean="0"/>
              <a:t>può essere a </a:t>
            </a:r>
            <a:r>
              <a:rPr lang="it-IT" dirty="0"/>
              <a:t>tal punto elevato da far dubitare dell’effettività stessa degli istituti </a:t>
            </a:r>
            <a:r>
              <a:rPr lang="it-IT" dirty="0" smtClean="0"/>
              <a:t>rappresentativi (Nigeria</a:t>
            </a:r>
            <a:r>
              <a:rPr lang="it-IT" smtClean="0"/>
              <a:t>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0595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dirty="0" smtClean="0"/>
              <a:t>È possibile scrivere la </a:t>
            </a:r>
            <a:br>
              <a:rPr lang="it-IT" sz="3000" dirty="0" smtClean="0"/>
            </a:br>
            <a:r>
              <a:rPr lang="it-IT" sz="3000" dirty="0" smtClean="0"/>
              <a:t>“storia del bicameralismo”?</a:t>
            </a:r>
            <a:endParaRPr lang="it-IT" sz="3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1200" b="1" dirty="0" smtClean="0"/>
              <a:t>Il </a:t>
            </a:r>
            <a:r>
              <a:rPr lang="it-IT" sz="1200" b="1" dirty="0"/>
              <a:t>metodo storico-comparativo </a:t>
            </a:r>
            <a:r>
              <a:rPr lang="it-IT" sz="1200" b="1" dirty="0" smtClean="0"/>
              <a:t>è centrale</a:t>
            </a:r>
            <a:r>
              <a:rPr lang="it-IT" sz="1200" dirty="0" smtClean="0"/>
              <a:t>: evidenzia </a:t>
            </a:r>
            <a:r>
              <a:rPr lang="it-IT" sz="1200" dirty="0"/>
              <a:t>le ragioni che hanno giustificato l’“invenzione” del bicameralismo; precisa le motivazioni che hanno condotto alla formazione e all’adozione delle seconde camere </a:t>
            </a:r>
            <a:r>
              <a:rPr lang="it-IT" sz="1200" dirty="0" smtClean="0"/>
              <a:t>federali; </a:t>
            </a:r>
            <a:r>
              <a:rPr lang="it-IT" sz="1200" dirty="0"/>
              <a:t>legittima modelli e criteri di classificazione adottati; </a:t>
            </a:r>
            <a:r>
              <a:rPr lang="it-IT" sz="1200" dirty="0" smtClean="0"/>
              <a:t>spiega perché si “conservino</a:t>
            </a:r>
            <a:r>
              <a:rPr lang="it-IT" sz="1200" smtClean="0"/>
              <a:t>” assetti </a:t>
            </a:r>
            <a:r>
              <a:rPr lang="it-IT" sz="1200" dirty="0"/>
              <a:t>bicamerali (federali e non) in un’epoca ere caratterizzata dalla crisi di questo istituto.</a:t>
            </a:r>
          </a:p>
          <a:p>
            <a:pPr marL="0" indent="0">
              <a:buNone/>
            </a:pPr>
            <a:r>
              <a:rPr lang="it-IT" sz="1200" b="1" dirty="0" smtClean="0"/>
              <a:t>Obiezioni all’uso del metodo storico-comparatistico:</a:t>
            </a:r>
          </a:p>
          <a:p>
            <a:pPr marL="0" indent="0">
              <a:buNone/>
            </a:pPr>
            <a:r>
              <a:rPr lang="it-IT" sz="1200" dirty="0" smtClean="0"/>
              <a:t>1) La rappresentanza politica è </a:t>
            </a:r>
            <a:r>
              <a:rPr lang="it-IT" sz="1200" dirty="0"/>
              <a:t>«invenzione della modernità», </a:t>
            </a:r>
            <a:r>
              <a:rPr lang="it-IT" sz="1200" dirty="0" smtClean="0"/>
              <a:t>cosicché di </a:t>
            </a:r>
            <a:r>
              <a:rPr lang="it-IT" sz="1200" dirty="0"/>
              <a:t>bicameralismo potrebbe parlarsi solo </a:t>
            </a:r>
            <a:r>
              <a:rPr lang="it-IT" sz="1200" dirty="0" smtClean="0"/>
              <a:t>prendendo </a:t>
            </a:r>
            <a:r>
              <a:rPr lang="it-IT" sz="1200" dirty="0"/>
              <a:t>le mosse dallo studio del sistema di governo britannico affermatosi dopo la Gloriosa rivoluzione» del 1688-1689. </a:t>
            </a:r>
            <a:r>
              <a:rPr lang="it-IT" sz="1200" dirty="0" smtClean="0"/>
              <a:t>. Le </a:t>
            </a:r>
            <a:r>
              <a:rPr lang="it-IT" sz="1200" dirty="0"/>
              <a:t>esperienze bicamerali anteriori all’avvento della modernità giuridica dovrebbero appartenere alla “preistoria” del bicameralismo, potendo rappresentare questi al più dei </a:t>
            </a:r>
            <a:r>
              <a:rPr lang="it-IT" sz="1200" i="1" dirty="0" err="1"/>
              <a:t>pre</a:t>
            </a:r>
            <a:r>
              <a:rPr lang="it-IT" sz="1200" dirty="0"/>
              <a:t>-</a:t>
            </a:r>
            <a:r>
              <a:rPr lang="it-IT" sz="1200" i="1" dirty="0"/>
              <a:t>parlamenti</a:t>
            </a:r>
            <a:r>
              <a:rPr lang="it-IT" sz="1200" dirty="0"/>
              <a:t>, «imperfettamente rappresentativi della collettività sociale»</a:t>
            </a:r>
            <a:r>
              <a:rPr lang="it-IT" sz="1200" dirty="0" smtClean="0"/>
              <a:t>.</a:t>
            </a:r>
          </a:p>
          <a:p>
            <a:pPr marL="0" indent="0">
              <a:buNone/>
            </a:pPr>
            <a:r>
              <a:rPr lang="it-IT" sz="1200" dirty="0" smtClean="0"/>
              <a:t>2) I </a:t>
            </a:r>
            <a:r>
              <a:rPr lang="it-IT" sz="1200" dirty="0"/>
              <a:t>“bicameralismi” degli Stati di democrazia liberale </a:t>
            </a:r>
            <a:r>
              <a:rPr lang="it-IT" sz="1200" dirty="0" smtClean="0"/>
              <a:t>non possono essere esaminati congiuntamente a quelli </a:t>
            </a:r>
            <a:r>
              <a:rPr lang="it-IT" sz="1200" dirty="0"/>
              <a:t>affermatisi nell’ambito di differenti forme di </a:t>
            </a:r>
            <a:r>
              <a:rPr lang="it-IT" sz="1200" dirty="0" smtClean="0"/>
              <a:t>Stato.</a:t>
            </a:r>
            <a:endParaRPr lang="it-IT" sz="1200" dirty="0"/>
          </a:p>
          <a:p>
            <a:pPr marL="0" indent="0">
              <a:buNone/>
            </a:pPr>
            <a:r>
              <a:rPr lang="it-IT" sz="1200" b="1" dirty="0" smtClean="0"/>
              <a:t>Contro-obiezioni:</a:t>
            </a:r>
          </a:p>
          <a:p>
            <a:pPr marL="514350" indent="-514350">
              <a:buAutoNum type="arabicParenR"/>
            </a:pPr>
            <a:r>
              <a:rPr lang="it-IT" sz="1200" dirty="0" smtClean="0"/>
              <a:t>Nelle </a:t>
            </a:r>
            <a:r>
              <a:rPr lang="it-IT" sz="1200" dirty="0"/>
              <a:t>assemblee medievali </a:t>
            </a:r>
            <a:r>
              <a:rPr lang="it-IT" sz="1200" dirty="0" smtClean="0"/>
              <a:t>si radica il </a:t>
            </a:r>
            <a:r>
              <a:rPr lang="it-IT" sz="1200" i="1" dirty="0"/>
              <a:t>principio </a:t>
            </a:r>
            <a:r>
              <a:rPr lang="it-IT" sz="1200" i="1" dirty="0" smtClean="0"/>
              <a:t>rappresentativo</a:t>
            </a:r>
            <a:r>
              <a:rPr lang="it-IT" sz="1200" dirty="0" smtClean="0"/>
              <a:t>, poi utilizzato dai moderni parlamenti.</a:t>
            </a:r>
            <a:endParaRPr lang="it-IT" sz="1200" dirty="0"/>
          </a:p>
          <a:p>
            <a:pPr marL="514350" indent="-514350">
              <a:buAutoNum type="arabicParenR"/>
            </a:pPr>
            <a:r>
              <a:rPr lang="it-IT" sz="1200" dirty="0" smtClean="0"/>
              <a:t>Nelle </a:t>
            </a:r>
            <a:r>
              <a:rPr lang="it-IT" sz="1200" dirty="0"/>
              <a:t>forme di Stato socialista e </a:t>
            </a:r>
            <a:r>
              <a:rPr lang="it-IT" sz="1200" dirty="0" smtClean="0"/>
              <a:t>autoritaria, le seconde camere realizzano la </a:t>
            </a:r>
            <a:r>
              <a:rPr lang="it-IT" sz="1200" dirty="0"/>
              <a:t>rappresentanza e la partecipazione delle istanze rappresentate alla formazione della volontà </a:t>
            </a:r>
            <a:r>
              <a:rPr lang="it-IT" sz="1200" dirty="0" smtClean="0"/>
              <a:t>generale in una forma che è comunque coerente e non incompatibile con la stessa forma di Stato.</a:t>
            </a:r>
            <a:endParaRPr lang="it-IT" sz="1200" dirty="0"/>
          </a:p>
          <a:p>
            <a:pPr marL="0" indent="0">
              <a:buNone/>
            </a:pPr>
            <a:endParaRPr lang="it-IT" sz="1200" dirty="0" smtClean="0"/>
          </a:p>
          <a:p>
            <a:pPr marL="0" indent="0">
              <a:buNone/>
            </a:pPr>
            <a:r>
              <a:rPr lang="it-IT" sz="1200" b="1" dirty="0" smtClean="0"/>
              <a:t>ordinamento sovietico</a:t>
            </a:r>
            <a:r>
              <a:rPr lang="it-IT" sz="1200" dirty="0" smtClean="0"/>
              <a:t>: </a:t>
            </a:r>
            <a:r>
              <a:rPr lang="it-IT" sz="1200" dirty="0"/>
              <a:t>il federalismo etnico e multinazionale che si riflette nel </a:t>
            </a:r>
            <a:r>
              <a:rPr lang="it-IT" sz="1200" i="1" dirty="0"/>
              <a:t>Soviet</a:t>
            </a:r>
            <a:r>
              <a:rPr lang="it-IT" sz="1200" dirty="0"/>
              <a:t> delle nazionalità, pur derogando al principio di unità del potere, esprime un’istanza “federale” che trascende le finalità dello Stato socialista, dimostrandosi con queste non incompatibile. </a:t>
            </a:r>
            <a:endParaRPr lang="it-IT" sz="1200" dirty="0" smtClean="0"/>
          </a:p>
          <a:p>
            <a:pPr marL="0" indent="0">
              <a:buNone/>
            </a:pPr>
            <a:r>
              <a:rPr lang="it-IT" sz="1200" b="1" dirty="0" smtClean="0"/>
              <a:t>ordinamento fascista:</a:t>
            </a:r>
            <a:r>
              <a:rPr lang="it-IT" sz="1200" dirty="0" smtClean="0"/>
              <a:t>, la </a:t>
            </a:r>
            <a:r>
              <a:rPr lang="it-IT" sz="1200" dirty="0"/>
              <a:t>dottrina ufficiale </a:t>
            </a:r>
            <a:r>
              <a:rPr lang="it-IT" sz="1200" dirty="0" smtClean="0"/>
              <a:t>negava </a:t>
            </a:r>
            <a:r>
              <a:rPr lang="it-IT" sz="1200" dirty="0"/>
              <a:t>il carattere rappresentativo degli stessi organi costituzionali. </a:t>
            </a:r>
            <a:r>
              <a:rPr lang="it-IT" sz="1200" dirty="0" smtClean="0"/>
              <a:t>E, tuttavia, la dottrina vede nella </a:t>
            </a:r>
            <a:r>
              <a:rPr lang="it-IT" sz="1200" dirty="0"/>
              <a:t>rappresentatività del sistema corporativo </a:t>
            </a:r>
            <a:r>
              <a:rPr lang="it-IT" sz="1200" dirty="0" smtClean="0"/>
              <a:t>un modo per immettere gli </a:t>
            </a:r>
            <a:r>
              <a:rPr lang="it-IT" sz="1200" dirty="0"/>
              <a:t>interessi reali del </a:t>
            </a:r>
            <a:r>
              <a:rPr lang="it-IT" sz="1200" dirty="0" smtClean="0"/>
              <a:t>Paese nello Stato.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980324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1325</Words>
  <Application>Microsoft Macintosh PowerPoint</Application>
  <PresentationFormat>Presentazione su schermo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Bicameralismo</vt:lpstr>
      <vt:lpstr>È scientificamente corretto fare “la storia del bicameralismo”?</vt:lpstr>
      <vt:lpstr>Perché studiare il bicameralismo?</vt:lpstr>
      <vt:lpstr>Bicameralismo e principio bicamerale</vt:lpstr>
      <vt:lpstr>In base a quali criteri classifichiamo le seconde camere?</vt:lpstr>
      <vt:lpstr>Gli assetti bicamerali vanno esaminati solo “sulla carta” o anche “alla prova dei fatti”?</vt:lpstr>
      <vt:lpstr>È possibile scrivere la  “storia del bicameralismo”?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</dc:creator>
  <cp:lastModifiedBy>utente</cp:lastModifiedBy>
  <cp:revision>28</cp:revision>
  <dcterms:created xsi:type="dcterms:W3CDTF">2013-11-06T20:50:35Z</dcterms:created>
  <dcterms:modified xsi:type="dcterms:W3CDTF">2013-11-06T22:18:00Z</dcterms:modified>
</cp:coreProperties>
</file>