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11/12/16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11/12/16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789237"/>
            <a:ext cx="7543800" cy="2593975"/>
          </a:xfrm>
        </p:spPr>
        <p:txBody>
          <a:bodyPr/>
          <a:lstStyle/>
          <a:p>
            <a:pPr algn="just"/>
            <a:r>
              <a:rPr lang="it-IT" sz="6000" b="1" smtClean="0"/>
              <a:t>Delimitare l’Africa australe: profili di metodo e questioni </a:t>
            </a:r>
            <a:r>
              <a:rPr lang="it-IT" sz="6000" b="1" dirty="0" err="1" smtClean="0"/>
              <a:t>sistemologiche</a:t>
            </a:r>
            <a:endParaRPr lang="it-IT" sz="6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59890" y="508000"/>
            <a:ext cx="6461760" cy="619125"/>
          </a:xfrm>
        </p:spPr>
        <p:txBody>
          <a:bodyPr/>
          <a:lstStyle/>
          <a:p>
            <a:pPr algn="r"/>
            <a:r>
              <a:rPr lang="it-IT" dirty="0" smtClean="0">
                <a:solidFill>
                  <a:srgbClr val="2F2B20"/>
                </a:solidFill>
              </a:rPr>
              <a:t>Dott. Enrico Andreoli – </a:t>
            </a:r>
            <a:r>
              <a:rPr lang="it-IT" dirty="0" err="1" smtClean="0">
                <a:solidFill>
                  <a:srgbClr val="2F2B20"/>
                </a:solidFill>
              </a:rPr>
              <a:t>enrico.andreoli@univr.it</a:t>
            </a:r>
            <a:endParaRPr lang="it-IT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8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L’etnocentrismo sembra comunque sempre influenzare gli studi sui sistemi: si legittima il ricorso a metodi di ricerca </a:t>
            </a:r>
            <a:r>
              <a:rPr lang="it-IT" sz="2400" dirty="0"/>
              <a:t>(ad es. cartografico e stratigrafico</a:t>
            </a:r>
            <a:r>
              <a:rPr lang="it-IT" sz="2400" dirty="0" smtClean="0"/>
              <a:t>) esterni rispetto all’area dell’Africa australe.</a:t>
            </a:r>
          </a:p>
          <a:p>
            <a:pPr marL="114300" indent="0" algn="just">
              <a:buNone/>
            </a:pPr>
            <a:endParaRPr lang="it-IT" sz="2400" dirty="0" smtClean="0"/>
          </a:p>
          <a:p>
            <a:pPr algn="just">
              <a:buFont typeface="Wingdings" charset="2"/>
              <a:buChar char="§"/>
            </a:pPr>
            <a:endParaRPr lang="it-IT" sz="2400" dirty="0" smtClean="0"/>
          </a:p>
          <a:p>
            <a:pPr marL="114300" indent="0" algn="ctr">
              <a:buNone/>
            </a:pPr>
            <a:r>
              <a:rPr lang="it-IT" sz="2400" dirty="0" smtClean="0"/>
              <a:t>spostamento del punto di osservazione all’interno dei sistemi giuridici dell’Africa australe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3746500" y="3167061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377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Il punto di vista interno “scombina” gli spazi.</a:t>
            </a:r>
          </a:p>
          <a:p>
            <a:pPr marL="114300" indent="0" algn="just">
              <a:buNone/>
            </a:pPr>
            <a:r>
              <a:rPr lang="it-IT" sz="2400" dirty="0"/>
              <a:t>L</a:t>
            </a:r>
            <a:r>
              <a:rPr lang="it-IT" sz="2400" dirty="0" smtClean="0"/>
              <a:t>e </a:t>
            </a:r>
            <a:r>
              <a:rPr lang="it-IT" sz="2400" i="1" dirty="0" err="1" smtClean="0"/>
              <a:t>mixed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laws</a:t>
            </a:r>
            <a:r>
              <a:rPr lang="it-IT" sz="2400" dirty="0" smtClean="0"/>
              <a:t> di sistemi quali Botswana, Lesotho, Swaziland, Zimbabwe e Namibia vengono estese dall’autorità coloniale inglese: non venne esteso l’</a:t>
            </a:r>
            <a:r>
              <a:rPr lang="it-IT" sz="2400" i="1" dirty="0" smtClean="0"/>
              <a:t>English common law</a:t>
            </a:r>
            <a:r>
              <a:rPr lang="it-IT" sz="2400" dirty="0" smtClean="0"/>
              <a:t>, bensì il campo di applicazione della </a:t>
            </a:r>
            <a:r>
              <a:rPr lang="it-IT" sz="2400" i="1" dirty="0" smtClean="0"/>
              <a:t>Roman-</a:t>
            </a:r>
            <a:r>
              <a:rPr lang="it-IT" sz="2400" i="1" dirty="0" err="1" smtClean="0"/>
              <a:t>Dutch</a:t>
            </a:r>
            <a:r>
              <a:rPr lang="it-IT" sz="2400" i="1" dirty="0" smtClean="0"/>
              <a:t> Law</a:t>
            </a:r>
            <a:r>
              <a:rPr lang="it-IT" sz="2400" dirty="0" smtClean="0"/>
              <a:t> importata dagli olandesi nel 1652.</a:t>
            </a:r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Ciò che viene esteso a tutta l’area dell’Africa australe come </a:t>
            </a:r>
            <a:r>
              <a:rPr lang="it-IT" sz="2400" i="1" dirty="0" smtClean="0"/>
              <a:t>law of the </a:t>
            </a:r>
            <a:r>
              <a:rPr lang="it-IT" sz="2400" i="1" dirty="0" err="1" smtClean="0"/>
              <a:t>land</a:t>
            </a:r>
            <a:r>
              <a:rPr lang="it-IT" sz="2400" i="1" dirty="0" smtClean="0"/>
              <a:t> </a:t>
            </a:r>
            <a:r>
              <a:rPr lang="it-IT" sz="2400" dirty="0" smtClean="0"/>
              <a:t>non è un diritto coloniale, ma un sistema giuridico misto.</a:t>
            </a:r>
          </a:p>
          <a:p>
            <a:pPr marL="114300" indent="0" algn="just">
              <a:buNone/>
            </a:pP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3746500" y="3508374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653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ctr">
              <a:buNone/>
            </a:pPr>
            <a:endParaRPr lang="it-IT" sz="2400" dirty="0" smtClean="0"/>
          </a:p>
          <a:p>
            <a:pPr marL="114300" indent="0" algn="ctr">
              <a:buNone/>
            </a:pPr>
            <a:endParaRPr lang="it-IT" sz="2400" dirty="0"/>
          </a:p>
          <a:p>
            <a:pPr marL="114300" indent="0" algn="ctr">
              <a:buNone/>
            </a:pPr>
            <a:r>
              <a:rPr lang="it-IT" sz="2400" dirty="0" smtClean="0"/>
              <a:t>Quale l’eredità europea in Africa australe?</a:t>
            </a:r>
          </a:p>
          <a:p>
            <a:pPr marL="114300" indent="0" algn="ctr">
              <a:buNone/>
            </a:pPr>
            <a:r>
              <a:rPr lang="it-IT" sz="2400" dirty="0" smtClean="0"/>
              <a:t>La </a:t>
            </a:r>
            <a:r>
              <a:rPr lang="it-IT" sz="2400" b="1" i="1" dirty="0" smtClean="0"/>
              <a:t>Cape </a:t>
            </a:r>
            <a:r>
              <a:rPr lang="it-IT" sz="2400" b="1" i="1" dirty="0" err="1" smtClean="0"/>
              <a:t>colonial</a:t>
            </a:r>
            <a:r>
              <a:rPr lang="it-IT" sz="2400" b="1" i="1" dirty="0" smtClean="0"/>
              <a:t> law </a:t>
            </a:r>
            <a:r>
              <a:rPr lang="it-IT" sz="2400" dirty="0" smtClean="0"/>
              <a:t>come </a:t>
            </a:r>
            <a:r>
              <a:rPr lang="it-IT" sz="2400" i="1" dirty="0" err="1" smtClean="0"/>
              <a:t>mixed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jurisdiction</a:t>
            </a:r>
            <a:r>
              <a:rPr lang="it-IT" sz="2400" i="1" dirty="0" smtClean="0"/>
              <a:t> </a:t>
            </a:r>
            <a:r>
              <a:rPr lang="it-IT" sz="2400" dirty="0" smtClean="0"/>
              <a:t>comune a tutta l’area.</a:t>
            </a:r>
          </a:p>
        </p:txBody>
      </p:sp>
    </p:spTree>
    <p:extLst>
      <p:ext uri="{BB962C8B-B14F-4D97-AF65-F5344CB8AC3E}">
        <p14:creationId xmlns:p14="http://schemas.microsoft.com/office/powerpoint/2010/main" val="3267101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it-IT" sz="2400" b="1" dirty="0" smtClean="0"/>
              <a:t>Genesi della Cape </a:t>
            </a:r>
            <a:r>
              <a:rPr lang="it-IT" sz="2400" b="1" dirty="0" err="1" smtClean="0"/>
              <a:t>colonial</a:t>
            </a:r>
            <a:r>
              <a:rPr lang="it-IT" sz="2400" b="1" dirty="0" smtClean="0"/>
              <a:t> law.</a:t>
            </a:r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La costruzione del sistema giuridico dell’Africa australe può farsi risalire all’occupazione del Capo di Buona Speranza da parte degli inglesi nel 1795 e al successivo trasferimento del 1806.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6042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Nell’area colonizzata dagli inglesi si sono sviluppate politiche di resistenza da parte dei coloni olandesi al fine di impedire che l’autorità coloniale britannica sostituisse il diritto romano-germanico con l’</a:t>
            </a:r>
            <a:r>
              <a:rPr lang="it-IT" sz="2400" i="1" dirty="0" smtClean="0"/>
              <a:t>English common law</a:t>
            </a:r>
            <a:r>
              <a:rPr lang="it-IT" sz="2400" dirty="0" smtClean="0"/>
              <a:t>.</a:t>
            </a:r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esigenze di consenso interno;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dimostrazione di elevata qualità giuridica.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2016125" y="3119436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1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Vi fu una diffusa e progressiva commistione della </a:t>
            </a:r>
            <a:r>
              <a:rPr lang="it-IT" sz="2400" i="1" dirty="0" smtClean="0"/>
              <a:t>Roman-</a:t>
            </a:r>
            <a:r>
              <a:rPr lang="it-IT" sz="2400" i="1" dirty="0" err="1" smtClean="0"/>
              <a:t>Dutch</a:t>
            </a:r>
            <a:r>
              <a:rPr lang="it-IT" sz="2400" i="1" dirty="0" smtClean="0"/>
              <a:t> law</a:t>
            </a:r>
            <a:r>
              <a:rPr lang="it-IT" sz="2400" dirty="0" smtClean="0"/>
              <a:t> con il diritto inglese: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diritto processuale;</a:t>
            </a:r>
          </a:p>
          <a:p>
            <a:pPr algn="just">
              <a:buFont typeface="Wingdings" charset="2"/>
              <a:buChar char="§"/>
            </a:pPr>
            <a:r>
              <a:rPr lang="it-IT" sz="2400" i="1" dirty="0" smtClean="0"/>
              <a:t>law of </a:t>
            </a:r>
            <a:r>
              <a:rPr lang="it-IT" sz="2400" i="1" dirty="0" err="1" smtClean="0"/>
              <a:t>evidence</a:t>
            </a:r>
            <a:r>
              <a:rPr lang="it-IT" sz="2400" dirty="0" smtClean="0"/>
              <a:t>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fallimento e procedure concorsuali;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tutela e curatela;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libertà testamentaria.</a:t>
            </a:r>
          </a:p>
        </p:txBody>
      </p:sp>
    </p:spTree>
    <p:extLst>
      <p:ext uri="{BB962C8B-B14F-4D97-AF65-F5344CB8AC3E}">
        <p14:creationId xmlns:p14="http://schemas.microsoft.com/office/powerpoint/2010/main" val="367941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C’è quindi un’intersezione tra sostrato romano-olandese e dimensione geografica: viene così delimitata l’area giuridica dell’Africa australe, il cui centro di irradiazione coincide con la </a:t>
            </a:r>
            <a:r>
              <a:rPr lang="it-IT" sz="2400" i="1" dirty="0" smtClean="0"/>
              <a:t>Cape </a:t>
            </a:r>
            <a:r>
              <a:rPr lang="it-IT" sz="2400" i="1" dirty="0" err="1" smtClean="0"/>
              <a:t>colonial</a:t>
            </a:r>
            <a:r>
              <a:rPr lang="it-IT" sz="2400" i="1" dirty="0" smtClean="0"/>
              <a:t> law</a:t>
            </a:r>
            <a:r>
              <a:rPr lang="it-IT" sz="2400" dirty="0" smtClean="0"/>
              <a:t>.</a:t>
            </a:r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L’Africa australe può giuridicamente collegarsi a quei territori africani che nella </a:t>
            </a:r>
            <a:r>
              <a:rPr lang="it-IT" sz="2400" i="1" dirty="0" smtClean="0"/>
              <a:t>Cape </a:t>
            </a:r>
            <a:r>
              <a:rPr lang="it-IT" sz="2400" i="1" dirty="0" err="1" smtClean="0"/>
              <a:t>colonial</a:t>
            </a:r>
            <a:r>
              <a:rPr lang="it-IT" sz="2400" i="1" dirty="0" smtClean="0"/>
              <a:t> law </a:t>
            </a:r>
            <a:r>
              <a:rPr lang="it-IT" sz="2400" dirty="0" smtClean="0"/>
              <a:t>trovano il proprio </a:t>
            </a:r>
            <a:r>
              <a:rPr lang="it-IT" sz="2400" b="1" dirty="0" smtClean="0"/>
              <a:t>sostrato</a:t>
            </a:r>
            <a:r>
              <a:rPr lang="it-IT" sz="2400" dirty="0" smtClean="0"/>
              <a:t> giuridico.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3746500" y="3143249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832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La </a:t>
            </a:r>
            <a:r>
              <a:rPr lang="it-IT" sz="2400" i="1" dirty="0" err="1" smtClean="0"/>
              <a:t>mixed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jurisdiction</a:t>
            </a:r>
            <a:r>
              <a:rPr lang="it-IT" sz="2400" dirty="0" smtClean="0"/>
              <a:t> così risultante viene presto estesa in tutta la parte meridionale del continente africano: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da parte dei coloni olandesi, all’atto di fondazione delle tre Repubbliche boere;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dagli inglesi, con la prima guerra boera (1843-1856);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con la conservazione della </a:t>
            </a:r>
            <a:r>
              <a:rPr lang="it-IT" sz="2400" i="1" dirty="0" smtClean="0"/>
              <a:t>Roman-</a:t>
            </a:r>
            <a:r>
              <a:rPr lang="it-IT" sz="2400" i="1" dirty="0" err="1" smtClean="0"/>
              <a:t>Dutch</a:t>
            </a:r>
            <a:r>
              <a:rPr lang="it-IT" sz="2400" i="1" dirty="0" smtClean="0"/>
              <a:t> law </a:t>
            </a:r>
            <a:r>
              <a:rPr lang="it-IT" sz="2400" dirty="0" smtClean="0"/>
              <a:t>alla conclusione della seconda guerra boera (1902), l’abolizione dello Stato Libero dell’Orange e l’annessione dei territori precedentemente olandesi all’Impero britannico, sino ad entrare a far parte dell’</a:t>
            </a:r>
            <a:r>
              <a:rPr lang="it-IT" sz="2400" i="1" dirty="0" smtClean="0"/>
              <a:t>Union of South Africa</a:t>
            </a:r>
            <a:r>
              <a:rPr lang="it-IT" sz="2400" dirty="0" smtClean="0"/>
              <a:t> nel 1910.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33485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Attraverso atti del potere pubblico, ancora, l’estensione della </a:t>
            </a:r>
            <a:r>
              <a:rPr lang="it-IT" sz="2400" i="1" dirty="0" smtClean="0"/>
              <a:t>Cape </a:t>
            </a:r>
            <a:r>
              <a:rPr lang="it-IT" sz="2400" i="1" dirty="0" err="1" smtClean="0"/>
              <a:t>colonial</a:t>
            </a:r>
            <a:r>
              <a:rPr lang="it-IT" sz="2400" i="1" dirty="0" smtClean="0"/>
              <a:t> law </a:t>
            </a:r>
            <a:r>
              <a:rPr lang="it-IT" sz="2400" dirty="0" smtClean="0"/>
              <a:t>viene espansa a territori quali gli odierni Lesotho, Botswana, Swaziland, Zimbabwe e Namibia.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22911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Ulteriore fonte espansiva del diritto africano è stato il dialogo tra </a:t>
            </a:r>
            <a:r>
              <a:rPr lang="it-IT" sz="2400" b="1" dirty="0" smtClean="0"/>
              <a:t>formanti</a:t>
            </a:r>
            <a:r>
              <a:rPr lang="it-IT" sz="2400" dirty="0" smtClean="0"/>
              <a:t> attivi dell’ordinamento, in particolar modo di quello giurisprudenziale: la Corte costituzionale sudafricana, soprattutto, si è posta quale attore principale di tale </a:t>
            </a:r>
            <a:r>
              <a:rPr lang="it-IT" sz="2400" i="1" dirty="0" err="1" smtClean="0"/>
              <a:t>judicial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dialogue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5953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it-IT" sz="2400" i="1" dirty="0" smtClean="0"/>
              <a:t>Considerazioni preliminari</a:t>
            </a:r>
            <a:r>
              <a:rPr lang="is-IS" sz="2400" i="1" dirty="0" smtClean="0"/>
              <a:t>…</a:t>
            </a:r>
            <a:endParaRPr lang="is-IS" sz="2400" dirty="0" smtClean="0"/>
          </a:p>
          <a:p>
            <a:pPr marL="114300" indent="0" algn="just">
              <a:buNone/>
            </a:pPr>
            <a:endParaRPr lang="is-IS" sz="2400" dirty="0"/>
          </a:p>
          <a:p>
            <a:pPr marL="114300" indent="0" algn="just">
              <a:buNone/>
            </a:pPr>
            <a:endParaRPr lang="is-IS" sz="2400" dirty="0" smtClean="0"/>
          </a:p>
          <a:p>
            <a:pPr marL="114300" indent="0" algn="ctr">
              <a:buNone/>
            </a:pPr>
            <a:r>
              <a:rPr lang="is-IS" sz="2400" dirty="0" smtClean="0"/>
              <a:t>Cosa si intende, spazialmente, per Africa australe?</a:t>
            </a:r>
          </a:p>
          <a:p>
            <a:pPr marL="114300" indent="0" algn="ctr">
              <a:buNone/>
            </a:pPr>
            <a:endParaRPr lang="is-IS" sz="2400" dirty="0" smtClean="0"/>
          </a:p>
          <a:p>
            <a:pPr marL="114300" indent="0" algn="ctr">
              <a:buNone/>
            </a:pPr>
            <a:endParaRPr lang="is-IS" sz="2400" dirty="0"/>
          </a:p>
          <a:p>
            <a:pPr marL="114300" indent="0" algn="ctr">
              <a:buNone/>
            </a:pPr>
            <a:r>
              <a:rPr lang="is-IS" sz="2400" dirty="0" smtClean="0"/>
              <a:t>È importante capirlo al fine di identificare i tratti caratteristici della </a:t>
            </a:r>
            <a:r>
              <a:rPr lang="is-IS" sz="2400" i="1" dirty="0" smtClean="0"/>
              <a:t>law of the land</a:t>
            </a:r>
            <a:r>
              <a:rPr lang="is-IS" sz="2400" dirty="0" smtClean="0"/>
              <a:t> vigente in tale area.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3746500" y="2492374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709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Attraverso il dialogo tra giurisprudenza e dottrina, si permette inoltre di richiamare nel sistema anche dei contributi non prettamente giuridici, consentendo così la creazione di un </a:t>
            </a:r>
            <a:r>
              <a:rPr lang="it-IT" sz="2400" b="1" i="1" dirty="0" err="1" smtClean="0"/>
              <a:t>legal</a:t>
            </a:r>
            <a:r>
              <a:rPr lang="it-IT" sz="2400" b="1" i="1" dirty="0" smtClean="0"/>
              <a:t> </a:t>
            </a:r>
            <a:r>
              <a:rPr lang="it-IT" sz="2400" b="1" i="1" dirty="0" err="1" smtClean="0"/>
              <a:t>environment</a:t>
            </a:r>
            <a:r>
              <a:rPr lang="it-IT" sz="2400" b="1" i="1" dirty="0" smtClean="0"/>
              <a:t> </a:t>
            </a:r>
            <a:r>
              <a:rPr lang="it-IT" sz="2400" dirty="0" smtClean="0"/>
              <a:t>in cui ridisegnare un intero contesto costituzionale.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7878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Il problema sorge perché: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spesso si utilizza il termine “diritto africano” per indicare genericamente quello esistente negli Stati a sud della fascia sub-sahariana;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la locuzione “Africa australe” spesso è solo descrittiva di un’area territoriale che comprende una pluralità di ordinamenti eterogenei (ad es., quelli riconducibili all’Impero britannico e al </a:t>
            </a:r>
            <a:r>
              <a:rPr lang="it-IT" sz="2400" i="1" dirty="0" smtClean="0"/>
              <a:t>Commonwealth</a:t>
            </a:r>
            <a:r>
              <a:rPr lang="it-IT" sz="2400" dirty="0" smtClean="0"/>
              <a:t>, oppure i c.d. </a:t>
            </a:r>
            <a:r>
              <a:rPr lang="it-IT" sz="2400" i="1" dirty="0" smtClean="0"/>
              <a:t>ESA </a:t>
            </a:r>
            <a:r>
              <a:rPr lang="it-IT" sz="2400" i="1" dirty="0" err="1" smtClean="0"/>
              <a:t>States</a:t>
            </a:r>
            <a:r>
              <a:rPr lang="it-IT" sz="2400" dirty="0" smtClean="0"/>
              <a:t>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0751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Le delimitazioni geo-giuridiche proposte dalla dottrina risentono dell’influenza della tradizione “coloniale”: sono proposte classificatorie modellate sulla geografia politica disegnata dalle potenze europee.</a:t>
            </a:r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ctr">
              <a:buNone/>
            </a:pPr>
            <a:r>
              <a:rPr lang="it-IT" sz="2400" b="1" dirty="0" smtClean="0"/>
              <a:t>Geopolitica occidentale</a:t>
            </a:r>
            <a:r>
              <a:rPr lang="it-IT" sz="2400" dirty="0" smtClean="0"/>
              <a:t> degli spazi giuridici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3746500" y="3159124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02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endParaRPr lang="it-IT" sz="2400" dirty="0" smtClean="0"/>
          </a:p>
          <a:p>
            <a:pPr algn="just">
              <a:buFont typeface="Wingdings" charset="2"/>
              <a:buChar char="§"/>
            </a:pPr>
            <a:endParaRPr lang="it-IT" sz="2400" dirty="0"/>
          </a:p>
          <a:p>
            <a:pPr algn="just">
              <a:buFont typeface="Wingdings" charset="2"/>
              <a:buChar char="§"/>
            </a:pPr>
            <a:endParaRPr lang="it-IT" sz="2400" dirty="0" smtClean="0"/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La classificazione attraverso gli ESA </a:t>
            </a:r>
            <a:r>
              <a:rPr lang="it-IT" sz="2400" dirty="0" err="1" smtClean="0"/>
              <a:t>States</a:t>
            </a:r>
            <a:r>
              <a:rPr lang="it-IT" sz="2400" dirty="0" smtClean="0"/>
              <a:t> si rifà al criterio di delimitazione rappresentato dal lascito coloniale dell’Impero britannico.</a:t>
            </a:r>
          </a:p>
          <a:p>
            <a:pPr algn="just">
              <a:buFont typeface="Wingdings" charset="2"/>
              <a:buChar char="§"/>
            </a:pPr>
            <a:r>
              <a:rPr lang="it-IT" sz="2400" dirty="0" smtClean="0"/>
              <a:t>La classificazione attraverso la proiezione della politica commerciale dell’Unione Europea utilizza invece la </a:t>
            </a:r>
            <a:r>
              <a:rPr lang="it-IT" sz="2400" i="1" dirty="0" err="1" smtClean="0"/>
              <a:t>governance</a:t>
            </a:r>
            <a:r>
              <a:rPr lang="it-IT" sz="2400" dirty="0" smtClean="0"/>
              <a:t> dei traffici commerciali globali.</a:t>
            </a:r>
          </a:p>
        </p:txBody>
      </p:sp>
    </p:spTree>
    <p:extLst>
      <p:ext uri="{BB962C8B-B14F-4D97-AF65-F5344CB8AC3E}">
        <p14:creationId xmlns:p14="http://schemas.microsoft.com/office/powerpoint/2010/main" val="395644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La rappresentazione degli spazi africani si basa dunque ancora sulla </a:t>
            </a:r>
            <a:r>
              <a:rPr lang="it-IT" sz="2400" b="1" dirty="0" smtClean="0"/>
              <a:t>rappresentazione cartografica</a:t>
            </a:r>
            <a:r>
              <a:rPr lang="it-IT" sz="2400" dirty="0" smtClean="0"/>
              <a:t>: dietro vi sta l’idea secondo la quale gli ordinamenti giuridici possono essere ricompresi all’interno di confini territoriali (voluti dal potere economico coloniale).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8389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I sistemi africani subiscono allora la supremazia dei sistemi giuridici occidentali, al vertice dei quali si pone la c.d. </a:t>
            </a:r>
            <a:r>
              <a:rPr lang="it-IT" sz="2400" i="1" dirty="0" smtClean="0"/>
              <a:t>Western </a:t>
            </a:r>
            <a:r>
              <a:rPr lang="it-IT" sz="2400" i="1" dirty="0" err="1" smtClean="0"/>
              <a:t>legal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tradition</a:t>
            </a:r>
            <a:r>
              <a:rPr lang="it-IT" sz="2400" dirty="0" smtClean="0"/>
              <a:t>.</a:t>
            </a:r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Il diritto come pratica esclusivamente euro-atlantica.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1809750" y="3238499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93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r>
              <a:rPr lang="it-IT" sz="2400" dirty="0" smtClean="0"/>
              <a:t>L’irregolare inclusione del diritto africano all’interno delle tradizioni giuridiche comparate è rinforzata dal fatto che il diritto africano tradizionale convive spesso con altri sistemi di diversa provenienza: il diritto romano-olandese, la </a:t>
            </a:r>
            <a:r>
              <a:rPr lang="it-IT" sz="2400" i="1" dirty="0" smtClean="0"/>
              <a:t>common law</a:t>
            </a:r>
            <a:r>
              <a:rPr lang="it-IT" sz="2400" dirty="0" smtClean="0"/>
              <a:t>, il diritto religioso.</a:t>
            </a:r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b="1" dirty="0" smtClean="0"/>
              <a:t>Metodo stratigrafico</a:t>
            </a:r>
            <a:r>
              <a:rPr lang="it-IT" sz="2400" dirty="0" smtClean="0"/>
              <a:t>: diritti diversi che, entrando tra loro in contatto, creano un insieme unico.</a:t>
            </a:r>
            <a:endParaRPr lang="it-IT" sz="2400" dirty="0"/>
          </a:p>
        </p:txBody>
      </p:sp>
      <p:sp>
        <p:nvSpPr>
          <p:cNvPr id="4" name="Freccia giù 3"/>
          <p:cNvSpPr/>
          <p:nvPr/>
        </p:nvSpPr>
        <p:spPr>
          <a:xfrm>
            <a:off x="1587500" y="3524249"/>
            <a:ext cx="85725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88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500"/>
            <a:ext cx="7620000" cy="58293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endParaRPr lang="it-IT" sz="2400" dirty="0"/>
          </a:p>
          <a:p>
            <a:pPr marL="114300" indent="0" algn="just">
              <a:buNone/>
            </a:pPr>
            <a:endParaRPr lang="it-IT" sz="2400" dirty="0" smtClean="0"/>
          </a:p>
          <a:p>
            <a:pPr marL="114300" indent="0" algn="just">
              <a:buNone/>
            </a:pPr>
            <a:r>
              <a:rPr lang="it-IT" sz="2400" dirty="0" smtClean="0"/>
              <a:t>Prospettiva post-coloniale: l’Africa australe vede sì una matrice occidentale nel diritto romano-olandese lì praticato, ma un punto di vista “interno” permette di vedere come l’Africa australe possa essere costruita come una </a:t>
            </a:r>
            <a:r>
              <a:rPr lang="it-IT" sz="2400" b="1" dirty="0" smtClean="0"/>
              <a:t>famiglia giuridica mista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0597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468</TotalTime>
  <Words>876</Words>
  <Application>Microsoft Macintosh PowerPoint</Application>
  <PresentationFormat>Presentazione su schermo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Adiacenza</vt:lpstr>
      <vt:lpstr>Delimitare l’Africa australe: profili di metodo e questioni sistemologiche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Delimitare l’Africa australe: profili di metodo e questioni sistemologiche</dc:title>
  <dc:creator>Enrico Andreoli</dc:creator>
  <cp:lastModifiedBy>Enrico Andreoli</cp:lastModifiedBy>
  <cp:revision>31</cp:revision>
  <dcterms:created xsi:type="dcterms:W3CDTF">2016-12-11T08:31:37Z</dcterms:created>
  <dcterms:modified xsi:type="dcterms:W3CDTF">2016-12-11T16:23:03Z</dcterms:modified>
</cp:coreProperties>
</file>