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D55C6539-0433-4CC7-93C8-902A85EBCE3A}" type="datetimeFigureOut">
              <a:rPr lang="it-IT" smtClean="0"/>
              <a:t>13/11/2014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A673F0E-A51B-4756-81C2-F82D163496E4}" type="slidenum">
              <a:rPr lang="it-IT" smtClean="0"/>
              <a:t>‹N›</a:t>
            </a:fld>
            <a:endParaRPr lang="it-IT"/>
          </a:p>
        </p:txBody>
      </p:sp>
    </p:spTree>
    <p:extLst>
      <p:ext uri="{BB962C8B-B14F-4D97-AF65-F5344CB8AC3E}">
        <p14:creationId xmlns:p14="http://schemas.microsoft.com/office/powerpoint/2010/main" val="2064821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55C6539-0433-4CC7-93C8-902A85EBCE3A}" type="datetimeFigureOut">
              <a:rPr lang="it-IT" smtClean="0"/>
              <a:t>13/11/2014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A673F0E-A51B-4756-81C2-F82D163496E4}" type="slidenum">
              <a:rPr lang="it-IT" smtClean="0"/>
              <a:t>‹N›</a:t>
            </a:fld>
            <a:endParaRPr lang="it-IT"/>
          </a:p>
        </p:txBody>
      </p:sp>
    </p:spTree>
    <p:extLst>
      <p:ext uri="{BB962C8B-B14F-4D97-AF65-F5344CB8AC3E}">
        <p14:creationId xmlns:p14="http://schemas.microsoft.com/office/powerpoint/2010/main" val="311360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55C6539-0433-4CC7-93C8-902A85EBCE3A}" type="datetimeFigureOut">
              <a:rPr lang="it-IT" smtClean="0"/>
              <a:t>13/11/2014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A673F0E-A51B-4756-81C2-F82D163496E4}" type="slidenum">
              <a:rPr lang="it-IT" smtClean="0"/>
              <a:t>‹N›</a:t>
            </a:fld>
            <a:endParaRPr lang="it-IT"/>
          </a:p>
        </p:txBody>
      </p:sp>
    </p:spTree>
    <p:extLst>
      <p:ext uri="{BB962C8B-B14F-4D97-AF65-F5344CB8AC3E}">
        <p14:creationId xmlns:p14="http://schemas.microsoft.com/office/powerpoint/2010/main" val="1766624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D55C6539-0433-4CC7-93C8-902A85EBCE3A}" type="datetimeFigureOut">
              <a:rPr lang="it-IT" smtClean="0"/>
              <a:t>13/11/2014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A673F0E-A51B-4756-81C2-F82D163496E4}" type="slidenum">
              <a:rPr lang="it-IT" smtClean="0"/>
              <a:t>‹N›</a:t>
            </a:fld>
            <a:endParaRPr lang="it-IT"/>
          </a:p>
        </p:txBody>
      </p:sp>
    </p:spTree>
    <p:extLst>
      <p:ext uri="{BB962C8B-B14F-4D97-AF65-F5344CB8AC3E}">
        <p14:creationId xmlns:p14="http://schemas.microsoft.com/office/powerpoint/2010/main" val="3306626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D55C6539-0433-4CC7-93C8-902A85EBCE3A}" type="datetimeFigureOut">
              <a:rPr lang="it-IT" smtClean="0"/>
              <a:t>13/11/2014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A673F0E-A51B-4756-81C2-F82D163496E4}" type="slidenum">
              <a:rPr lang="it-IT" smtClean="0"/>
              <a:t>‹N›</a:t>
            </a:fld>
            <a:endParaRPr lang="it-IT"/>
          </a:p>
        </p:txBody>
      </p:sp>
    </p:spTree>
    <p:extLst>
      <p:ext uri="{BB962C8B-B14F-4D97-AF65-F5344CB8AC3E}">
        <p14:creationId xmlns:p14="http://schemas.microsoft.com/office/powerpoint/2010/main" val="1722704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55C6539-0433-4CC7-93C8-902A85EBCE3A}" type="datetimeFigureOut">
              <a:rPr lang="it-IT" smtClean="0"/>
              <a:t>13/11/2014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A673F0E-A51B-4756-81C2-F82D163496E4}" type="slidenum">
              <a:rPr lang="it-IT" smtClean="0"/>
              <a:t>‹N›</a:t>
            </a:fld>
            <a:endParaRPr lang="it-IT"/>
          </a:p>
        </p:txBody>
      </p:sp>
    </p:spTree>
    <p:extLst>
      <p:ext uri="{BB962C8B-B14F-4D97-AF65-F5344CB8AC3E}">
        <p14:creationId xmlns:p14="http://schemas.microsoft.com/office/powerpoint/2010/main" val="111744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D55C6539-0433-4CC7-93C8-902A85EBCE3A}" type="datetimeFigureOut">
              <a:rPr lang="it-IT" smtClean="0"/>
              <a:t>13/11/2014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A673F0E-A51B-4756-81C2-F82D163496E4}" type="slidenum">
              <a:rPr lang="it-IT" smtClean="0"/>
              <a:t>‹N›</a:t>
            </a:fld>
            <a:endParaRPr lang="it-IT"/>
          </a:p>
        </p:txBody>
      </p:sp>
    </p:spTree>
    <p:extLst>
      <p:ext uri="{BB962C8B-B14F-4D97-AF65-F5344CB8AC3E}">
        <p14:creationId xmlns:p14="http://schemas.microsoft.com/office/powerpoint/2010/main" val="2939444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D55C6539-0433-4CC7-93C8-902A85EBCE3A}" type="datetimeFigureOut">
              <a:rPr lang="it-IT" smtClean="0"/>
              <a:t>13/11/2014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A673F0E-A51B-4756-81C2-F82D163496E4}" type="slidenum">
              <a:rPr lang="it-IT" smtClean="0"/>
              <a:t>‹N›</a:t>
            </a:fld>
            <a:endParaRPr lang="it-IT"/>
          </a:p>
        </p:txBody>
      </p:sp>
    </p:spTree>
    <p:extLst>
      <p:ext uri="{BB962C8B-B14F-4D97-AF65-F5344CB8AC3E}">
        <p14:creationId xmlns:p14="http://schemas.microsoft.com/office/powerpoint/2010/main" val="3766187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55C6539-0433-4CC7-93C8-902A85EBCE3A}" type="datetimeFigureOut">
              <a:rPr lang="it-IT" smtClean="0"/>
              <a:t>13/11/2014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A673F0E-A51B-4756-81C2-F82D163496E4}" type="slidenum">
              <a:rPr lang="it-IT" smtClean="0"/>
              <a:t>‹N›</a:t>
            </a:fld>
            <a:endParaRPr lang="it-IT"/>
          </a:p>
        </p:txBody>
      </p:sp>
    </p:spTree>
    <p:extLst>
      <p:ext uri="{BB962C8B-B14F-4D97-AF65-F5344CB8AC3E}">
        <p14:creationId xmlns:p14="http://schemas.microsoft.com/office/powerpoint/2010/main" val="3607041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55C6539-0433-4CC7-93C8-902A85EBCE3A}" type="datetimeFigureOut">
              <a:rPr lang="it-IT" smtClean="0"/>
              <a:t>13/11/2014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A673F0E-A51B-4756-81C2-F82D163496E4}" type="slidenum">
              <a:rPr lang="it-IT" smtClean="0"/>
              <a:t>‹N›</a:t>
            </a:fld>
            <a:endParaRPr lang="it-IT"/>
          </a:p>
        </p:txBody>
      </p:sp>
    </p:spTree>
    <p:extLst>
      <p:ext uri="{BB962C8B-B14F-4D97-AF65-F5344CB8AC3E}">
        <p14:creationId xmlns:p14="http://schemas.microsoft.com/office/powerpoint/2010/main" val="4053870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D55C6539-0433-4CC7-93C8-902A85EBCE3A}" type="datetimeFigureOut">
              <a:rPr lang="it-IT" smtClean="0"/>
              <a:t>13/11/2014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A673F0E-A51B-4756-81C2-F82D163496E4}" type="slidenum">
              <a:rPr lang="it-IT" smtClean="0"/>
              <a:t>‹N›</a:t>
            </a:fld>
            <a:endParaRPr lang="it-IT"/>
          </a:p>
        </p:txBody>
      </p:sp>
    </p:spTree>
    <p:extLst>
      <p:ext uri="{BB962C8B-B14F-4D97-AF65-F5344CB8AC3E}">
        <p14:creationId xmlns:p14="http://schemas.microsoft.com/office/powerpoint/2010/main" val="2045243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5C6539-0433-4CC7-93C8-902A85EBCE3A}" type="datetimeFigureOut">
              <a:rPr lang="it-IT" smtClean="0"/>
              <a:t>13/11/2014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673F0E-A51B-4756-81C2-F82D163496E4}" type="slidenum">
              <a:rPr lang="it-IT" smtClean="0"/>
              <a:t>‹N›</a:t>
            </a:fld>
            <a:endParaRPr lang="it-IT"/>
          </a:p>
        </p:txBody>
      </p:sp>
    </p:spTree>
    <p:extLst>
      <p:ext uri="{BB962C8B-B14F-4D97-AF65-F5344CB8AC3E}">
        <p14:creationId xmlns:p14="http://schemas.microsoft.com/office/powerpoint/2010/main" val="3651247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smtClean="0"/>
              <a:t>Il trasporto</a:t>
            </a:r>
            <a:endParaRPr lang="it-IT" sz="3200" dirty="0"/>
          </a:p>
        </p:txBody>
      </p:sp>
      <p:sp>
        <p:nvSpPr>
          <p:cNvPr id="3" name="Segnaposto contenuto 2"/>
          <p:cNvSpPr>
            <a:spLocks noGrp="1"/>
          </p:cNvSpPr>
          <p:nvPr>
            <p:ph idx="1"/>
          </p:nvPr>
        </p:nvSpPr>
        <p:spPr/>
        <p:txBody>
          <a:bodyPr>
            <a:normAutofit/>
          </a:bodyPr>
          <a:lstStyle/>
          <a:p>
            <a:pPr algn="ctr"/>
            <a:r>
              <a:rPr lang="it-IT" sz="2400" b="1" dirty="0" smtClean="0">
                <a:effectLst/>
              </a:rPr>
              <a:t>Art. 1678.</a:t>
            </a:r>
            <a:br>
              <a:rPr lang="it-IT" sz="2400" b="1" dirty="0" smtClean="0">
                <a:effectLst/>
              </a:rPr>
            </a:br>
            <a:r>
              <a:rPr lang="it-IT" sz="2400" b="1" dirty="0" smtClean="0">
                <a:effectLst/>
              </a:rPr>
              <a:t>Nozione.</a:t>
            </a:r>
            <a:endParaRPr lang="it-IT" sz="2400" dirty="0" smtClean="0">
              <a:effectLst/>
            </a:endParaRPr>
          </a:p>
          <a:p>
            <a:r>
              <a:rPr lang="it-IT" sz="2400" dirty="0" smtClean="0">
                <a:effectLst/>
              </a:rPr>
              <a:t>«Col contratto di trasporto il vettore si obbliga, verso corrispettivo, a trasferire persone o cose da un luogo a un altro</a:t>
            </a:r>
            <a:r>
              <a:rPr lang="it-IT" sz="2400" dirty="0" smtClean="0"/>
              <a:t>»</a:t>
            </a:r>
          </a:p>
          <a:p>
            <a:r>
              <a:rPr lang="it-IT" sz="2400" dirty="0" smtClean="0"/>
              <a:t>Descrizione del risultato.</a:t>
            </a:r>
          </a:p>
          <a:p>
            <a:r>
              <a:rPr lang="it-IT" sz="2400" dirty="0" smtClean="0"/>
              <a:t>Trasporto di persone = collaborazione della persona.</a:t>
            </a:r>
          </a:p>
          <a:p>
            <a:r>
              <a:rPr lang="it-IT" sz="2400" dirty="0" smtClean="0"/>
              <a:t>Subcontratto di trasporto.</a:t>
            </a:r>
          </a:p>
          <a:p>
            <a:r>
              <a:rPr lang="it-IT" sz="2400" dirty="0" smtClean="0"/>
              <a:t>Passeggeri con esigenze speciali (Reg. UE n. 261/2004).</a:t>
            </a:r>
          </a:p>
          <a:p>
            <a:r>
              <a:rPr lang="it-IT" sz="2400" dirty="0" smtClean="0"/>
              <a:t>Corrispettivo = non elemento essenziale.</a:t>
            </a:r>
          </a:p>
        </p:txBody>
      </p:sp>
    </p:spTree>
    <p:extLst>
      <p:ext uri="{BB962C8B-B14F-4D97-AF65-F5344CB8AC3E}">
        <p14:creationId xmlns:p14="http://schemas.microsoft.com/office/powerpoint/2010/main" val="1601924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77500" lnSpcReduction="20000"/>
          </a:bodyPr>
          <a:lstStyle/>
          <a:p>
            <a:pPr algn="just"/>
            <a:r>
              <a:rPr lang="it-IT" sz="2000" dirty="0" smtClean="0"/>
              <a:t>Prestazioni accessorie:</a:t>
            </a:r>
          </a:p>
          <a:p>
            <a:pPr algn="just"/>
            <a:r>
              <a:rPr lang="it-IT" sz="2000" dirty="0" smtClean="0"/>
              <a:t>Trasferimento del bagaglio, prestazioni di vitto e alloggio (trasporto marittimo, aereo e ferroviario) non alterano la natura del contratto di traporto (eccezione la crociera turistica).</a:t>
            </a:r>
          </a:p>
          <a:p>
            <a:pPr algn="just"/>
            <a:r>
              <a:rPr lang="it-IT" sz="2000" dirty="0" smtClean="0"/>
              <a:t>Trasporti per via d’acqua.</a:t>
            </a:r>
          </a:p>
          <a:p>
            <a:pPr algn="just"/>
            <a:r>
              <a:rPr lang="it-IT" sz="2000" dirty="0" smtClean="0"/>
              <a:t>Trasporti per via d’aria.</a:t>
            </a:r>
          </a:p>
          <a:p>
            <a:pPr algn="just"/>
            <a:r>
              <a:rPr lang="it-IT" sz="2000" dirty="0" smtClean="0"/>
              <a:t>Trasporto ferroviario.</a:t>
            </a:r>
          </a:p>
          <a:p>
            <a:pPr algn="just"/>
            <a:r>
              <a:rPr lang="it-IT" sz="2000" dirty="0" smtClean="0"/>
              <a:t>Trasporto di linea.</a:t>
            </a:r>
          </a:p>
          <a:p>
            <a:pPr algn="just"/>
            <a:r>
              <a:rPr lang="it-IT" sz="2000" dirty="0" smtClean="0"/>
              <a:t>Contratto di trasporto = contratto consensuale.</a:t>
            </a:r>
          </a:p>
          <a:p>
            <a:pPr algn="just"/>
            <a:r>
              <a:rPr lang="it-IT" sz="2000" dirty="0" smtClean="0"/>
              <a:t>Non richiede forme particolari per la sua conclusione.</a:t>
            </a:r>
          </a:p>
          <a:p>
            <a:pPr algn="just"/>
            <a:r>
              <a:rPr lang="it-IT" sz="2000" dirty="0" smtClean="0"/>
              <a:t>Il consenso si perfeziona quando il viaggiatore salito in vettura. Va precisato che l’acquisto del biglietto prima di partire comporta la conclusione del contratto  (con l’eccezione dei titoli di viaggio che non identificano gli elementi del trasporto come gli abbonamenti, o i titoli per fasce chilometriche).</a:t>
            </a:r>
          </a:p>
          <a:p>
            <a:pPr algn="just"/>
            <a:r>
              <a:rPr lang="it-IT" sz="2000" dirty="0" smtClean="0"/>
              <a:t>Rilascio del biglietto di trasporto è la forma con la quale viene documentato il contratto di trasporto.</a:t>
            </a:r>
          </a:p>
          <a:p>
            <a:pPr algn="just"/>
            <a:r>
              <a:rPr lang="it-IT" sz="2000" dirty="0" smtClean="0"/>
              <a:t>Codice della navigazione del 1942 prevedeva per il contratto di trasporto marittimo e aereo la forma scritta </a:t>
            </a:r>
            <a:r>
              <a:rPr lang="it-IT" sz="2000" i="1" dirty="0" smtClean="0"/>
              <a:t>ad </a:t>
            </a:r>
            <a:r>
              <a:rPr lang="it-IT" sz="2000" i="1" dirty="0" err="1" smtClean="0"/>
              <a:t>probationem</a:t>
            </a:r>
            <a:r>
              <a:rPr lang="it-IT" sz="2000" dirty="0" smtClean="0"/>
              <a:t>. Il codice del turismo invece prevede la prova scritta </a:t>
            </a:r>
            <a:r>
              <a:rPr lang="it-IT" sz="2000" i="1" dirty="0" smtClean="0"/>
              <a:t>ad </a:t>
            </a:r>
            <a:r>
              <a:rPr lang="it-IT" sz="2000" i="1" dirty="0" err="1" smtClean="0"/>
              <a:t>substantiam</a:t>
            </a:r>
            <a:r>
              <a:rPr lang="it-IT" sz="2000" dirty="0" smtClean="0"/>
              <a:t>. </a:t>
            </a:r>
            <a:endParaRPr lang="it-IT" sz="2000" dirty="0"/>
          </a:p>
        </p:txBody>
      </p:sp>
    </p:spTree>
    <p:extLst>
      <p:ext uri="{BB962C8B-B14F-4D97-AF65-F5344CB8AC3E}">
        <p14:creationId xmlns:p14="http://schemas.microsoft.com/office/powerpoint/2010/main" val="3783359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it-IT" sz="2000" dirty="0" smtClean="0"/>
              <a:t>Trasporto aereo = Convenzione di Montreal del 1999 = obbligo del vettore di rilasciare a richiesta del passeggero una dichiarazione scritta contenente le indicazioni registrate.</a:t>
            </a:r>
          </a:p>
          <a:p>
            <a:r>
              <a:rPr lang="it-IT" sz="2000" dirty="0" smtClean="0"/>
              <a:t>La cessione del biglietto nominativo è ammessa se vi il consenso del vettore (art. 944 codice della navigazione).</a:t>
            </a:r>
          </a:p>
          <a:p>
            <a:r>
              <a:rPr lang="it-IT" sz="2000" dirty="0" smtClean="0"/>
              <a:t>Conclusione del contratto di trasporto per via telematica con la risposta dell’utente via internet all’offerta pubblica di trasporto del vettore. </a:t>
            </a:r>
          </a:p>
          <a:p>
            <a:r>
              <a:rPr lang="it-IT" sz="2000" dirty="0" smtClean="0"/>
              <a:t>Il consumatore non può recedere se il vettore si è impegnato a garantire la sua prestazione ad una data determinata o entro un certo periodo di tempo prestabilito. </a:t>
            </a:r>
          </a:p>
          <a:p>
            <a:r>
              <a:rPr lang="it-IT" sz="2000" dirty="0" smtClean="0"/>
              <a:t>Altri obblighi del vettore aereo:</a:t>
            </a:r>
          </a:p>
          <a:p>
            <a:r>
              <a:rPr lang="it-IT" sz="2000" dirty="0" smtClean="0"/>
              <a:t>Obblighi assicurativi; obblighi di informazione; </a:t>
            </a:r>
            <a:endParaRPr lang="it-IT" sz="2000" dirty="0"/>
          </a:p>
        </p:txBody>
      </p:sp>
    </p:spTree>
    <p:extLst>
      <p:ext uri="{BB962C8B-B14F-4D97-AF65-F5344CB8AC3E}">
        <p14:creationId xmlns:p14="http://schemas.microsoft.com/office/powerpoint/2010/main" val="3578434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it-IT" sz="2000" dirty="0" smtClean="0"/>
              <a:t>Responsabilità per ritardo o inadempimento totale = art. 1681 codice civile = regime della responsabilità per inadempimento (art. 1218 codice civile).</a:t>
            </a:r>
          </a:p>
          <a:p>
            <a:r>
              <a:rPr lang="it-IT" sz="2000" dirty="0" smtClean="0"/>
              <a:t>Il vettore risponde dei danni dovuti a causa a lui imputabile.,</a:t>
            </a:r>
          </a:p>
          <a:p>
            <a:r>
              <a:rPr lang="it-IT" sz="2000" dirty="0" smtClean="0"/>
              <a:t>In caso di non esecuzione o ritardo nella prestazione la prova liberatoria della non imputabilità spetta al vettore.</a:t>
            </a:r>
          </a:p>
          <a:p>
            <a:r>
              <a:rPr lang="it-IT" sz="2000" dirty="0" smtClean="0"/>
              <a:t>Regolamento europeo n. 1177/2010 = il vettore ha doveri di informazione ed assistenza in caso di cancellazione di viaggio o partenze ritardate offrendo al passeggero due condizioni: scelta tra il trasporto alternativo a destinazione non appena possibile e senza supplemento, ovvero il rimborso del prezzo del biglietto e il ritorno al luogo di partenza.</a:t>
            </a:r>
          </a:p>
          <a:p>
            <a:r>
              <a:rPr lang="it-IT" sz="2000" dirty="0" smtClean="0"/>
              <a:t>Regolamento europeo n. 261/2004 .</a:t>
            </a:r>
            <a:endParaRPr lang="it-IT" sz="2000" dirty="0"/>
          </a:p>
        </p:txBody>
      </p:sp>
    </p:spTree>
    <p:extLst>
      <p:ext uri="{BB962C8B-B14F-4D97-AF65-F5344CB8AC3E}">
        <p14:creationId xmlns:p14="http://schemas.microsoft.com/office/powerpoint/2010/main" val="50651250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TotalTime>
  <Words>403</Words>
  <Application>Microsoft Office PowerPoint</Application>
  <PresentationFormat>Presentazione su schermo (4:3)</PresentationFormat>
  <Paragraphs>30</Paragraphs>
  <Slides>4</Slides>
  <Notes>0</Notes>
  <HiddenSlides>0</HiddenSlides>
  <MMClips>0</MMClips>
  <ScaleCrop>false</ScaleCrop>
  <HeadingPairs>
    <vt:vector size="4" baseType="variant">
      <vt:variant>
        <vt:lpstr>Tema</vt:lpstr>
      </vt:variant>
      <vt:variant>
        <vt:i4>1</vt:i4>
      </vt:variant>
      <vt:variant>
        <vt:lpstr>Titoli diapositive</vt:lpstr>
      </vt:variant>
      <vt:variant>
        <vt:i4>4</vt:i4>
      </vt:variant>
    </vt:vector>
  </HeadingPairs>
  <TitlesOfParts>
    <vt:vector size="5" baseType="lpstr">
      <vt:lpstr>Tema di Office</vt:lpstr>
      <vt:lpstr>Il trasporto</vt:lpstr>
      <vt:lpstr>Presentazione standard di PowerPoint</vt:lpstr>
      <vt:lpstr>Presentazione standard di PowerPoint</vt:lpstr>
      <vt:lpstr>Presentazione standard di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trasporto</dc:title>
  <dc:creator>Daniele Butturini</dc:creator>
  <cp:lastModifiedBy>Daniele Butturini</cp:lastModifiedBy>
  <cp:revision>6</cp:revision>
  <dcterms:created xsi:type="dcterms:W3CDTF">2014-11-13T14:24:15Z</dcterms:created>
  <dcterms:modified xsi:type="dcterms:W3CDTF">2014-11-13T18:52:17Z</dcterms:modified>
</cp:coreProperties>
</file>