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374" r:id="rId27"/>
    <p:sldId id="281" r:id="rId28"/>
    <p:sldId id="282" r:id="rId29"/>
    <p:sldId id="283" r:id="rId30"/>
    <p:sldId id="284" r:id="rId31"/>
    <p:sldId id="285" r:id="rId32"/>
    <p:sldId id="286" r:id="rId33"/>
    <p:sldId id="287" r:id="rId34"/>
    <p:sldId id="288" r:id="rId35"/>
    <p:sldId id="289" r:id="rId36"/>
    <p:sldId id="373"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06" r:id="rId54"/>
    <p:sldId id="307" r:id="rId55"/>
    <p:sldId id="308" r:id="rId56"/>
    <p:sldId id="309" r:id="rId57"/>
    <p:sldId id="310" r:id="rId58"/>
    <p:sldId id="311" r:id="rId59"/>
    <p:sldId id="312" r:id="rId60"/>
    <p:sldId id="313" r:id="rId61"/>
    <p:sldId id="314" r:id="rId62"/>
    <p:sldId id="315" r:id="rId63"/>
    <p:sldId id="316" r:id="rId64"/>
    <p:sldId id="317" r:id="rId65"/>
    <p:sldId id="318" r:id="rId66"/>
    <p:sldId id="319" r:id="rId67"/>
    <p:sldId id="320" r:id="rId68"/>
    <p:sldId id="321" r:id="rId69"/>
    <p:sldId id="322" r:id="rId70"/>
    <p:sldId id="323" r:id="rId71"/>
    <p:sldId id="324" r:id="rId72"/>
    <p:sldId id="325" r:id="rId73"/>
    <p:sldId id="326" r:id="rId74"/>
    <p:sldId id="327" r:id="rId75"/>
    <p:sldId id="328" r:id="rId76"/>
    <p:sldId id="329" r:id="rId77"/>
    <p:sldId id="330" r:id="rId78"/>
    <p:sldId id="331" r:id="rId79"/>
    <p:sldId id="332" r:id="rId80"/>
    <p:sldId id="333" r:id="rId81"/>
    <p:sldId id="334" r:id="rId82"/>
    <p:sldId id="335" r:id="rId83"/>
    <p:sldId id="336" r:id="rId84"/>
    <p:sldId id="337" r:id="rId85"/>
    <p:sldId id="338" r:id="rId86"/>
    <p:sldId id="339" r:id="rId87"/>
    <p:sldId id="340" r:id="rId88"/>
    <p:sldId id="341" r:id="rId89"/>
    <p:sldId id="342" r:id="rId90"/>
    <p:sldId id="343" r:id="rId91"/>
    <p:sldId id="344" r:id="rId92"/>
    <p:sldId id="345" r:id="rId93"/>
    <p:sldId id="346" r:id="rId94"/>
    <p:sldId id="347" r:id="rId95"/>
    <p:sldId id="348" r:id="rId96"/>
    <p:sldId id="349" r:id="rId97"/>
    <p:sldId id="350" r:id="rId98"/>
    <p:sldId id="351" r:id="rId99"/>
    <p:sldId id="352" r:id="rId100"/>
    <p:sldId id="353" r:id="rId101"/>
    <p:sldId id="354" r:id="rId102"/>
    <p:sldId id="355" r:id="rId103"/>
    <p:sldId id="356" r:id="rId104"/>
    <p:sldId id="357" r:id="rId105"/>
    <p:sldId id="358" r:id="rId106"/>
    <p:sldId id="360" r:id="rId107"/>
    <p:sldId id="361" r:id="rId108"/>
    <p:sldId id="362" r:id="rId109"/>
    <p:sldId id="363" r:id="rId110"/>
    <p:sldId id="364" r:id="rId111"/>
    <p:sldId id="365" r:id="rId112"/>
    <p:sldId id="366" r:id="rId113"/>
    <p:sldId id="367" r:id="rId114"/>
    <p:sldId id="368" r:id="rId115"/>
    <p:sldId id="369" r:id="rId116"/>
    <p:sldId id="370" r:id="rId117"/>
    <p:sldId id="371" r:id="rId118"/>
    <p:sldId id="372" r:id="rId119"/>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634E83D-DD09-4E81-AA41-877F9D612C93}" type="datetimeFigureOut">
              <a:rPr lang="it-IT" smtClean="0"/>
              <a:pPr/>
              <a:t>22/12/2016</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C168D2-E6E3-4F19-BE6D-F2686CF75EFF}" type="slidenum">
              <a:rPr lang="it-IT" smtClean="0"/>
              <a:pPr/>
              <a:t>‹N›</a:t>
            </a:fld>
            <a:endParaRPr lang="it-IT"/>
          </a:p>
        </p:txBody>
      </p:sp>
    </p:spTree>
    <p:extLst>
      <p:ext uri="{BB962C8B-B14F-4D97-AF65-F5344CB8AC3E}">
        <p14:creationId xmlns:p14="http://schemas.microsoft.com/office/powerpoint/2010/main" val="20604731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r>
              <a:rPr lang="it-IT" dirty="0" smtClean="0"/>
              <a:t> per </a:t>
            </a:r>
            <a:endParaRPr lang="it-IT" dirty="0"/>
          </a:p>
        </p:txBody>
      </p:sp>
      <p:sp>
        <p:nvSpPr>
          <p:cNvPr id="4" name="Segnaposto numero diapositiva 3"/>
          <p:cNvSpPr>
            <a:spLocks noGrp="1"/>
          </p:cNvSpPr>
          <p:nvPr>
            <p:ph type="sldNum" sz="quarter" idx="10"/>
          </p:nvPr>
        </p:nvSpPr>
        <p:spPr/>
        <p:txBody>
          <a:bodyPr/>
          <a:lstStyle/>
          <a:p>
            <a:fld id="{BBC168D2-E6E3-4F19-BE6D-F2686CF75EFF}" type="slidenum">
              <a:rPr lang="it-IT" smtClean="0"/>
              <a:pPr/>
              <a:t>87</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EDB5E802-9BA9-48A1-AC33-C9F64977EAFC}" type="datetimeFigureOut">
              <a:rPr lang="it-IT" smtClean="0"/>
              <a:pPr/>
              <a:t>22/12/2016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A9BC786-E6D5-4F6C-813E-90BBAAD9B70D}"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DB5E802-9BA9-48A1-AC33-C9F64977EAFC}" type="datetimeFigureOut">
              <a:rPr lang="it-IT" smtClean="0"/>
              <a:pPr/>
              <a:t>22/12/2016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A9BC786-E6D5-4F6C-813E-90BBAAD9B70D}"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DB5E802-9BA9-48A1-AC33-C9F64977EAFC}" type="datetimeFigureOut">
              <a:rPr lang="it-IT" smtClean="0"/>
              <a:pPr/>
              <a:t>22/12/2016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A9BC786-E6D5-4F6C-813E-90BBAAD9B70D}"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EDB5E802-9BA9-48A1-AC33-C9F64977EAFC}" type="datetimeFigureOut">
              <a:rPr lang="it-IT" smtClean="0"/>
              <a:pPr/>
              <a:t>22/12/2016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A9BC786-E6D5-4F6C-813E-90BBAAD9B70D}"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EDB5E802-9BA9-48A1-AC33-C9F64977EAFC}" type="datetimeFigureOut">
              <a:rPr lang="it-IT" smtClean="0"/>
              <a:pPr/>
              <a:t>22/12/2016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A9BC786-E6D5-4F6C-813E-90BBAAD9B70D}"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EDB5E802-9BA9-48A1-AC33-C9F64977EAFC}" type="datetimeFigureOut">
              <a:rPr lang="it-IT" smtClean="0"/>
              <a:pPr/>
              <a:t>22/12/2016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A9BC786-E6D5-4F6C-813E-90BBAAD9B70D}"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EDB5E802-9BA9-48A1-AC33-C9F64977EAFC}" type="datetimeFigureOut">
              <a:rPr lang="it-IT" smtClean="0"/>
              <a:pPr/>
              <a:t>22/12/2016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AA9BC786-E6D5-4F6C-813E-90BBAAD9B70D}"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EDB5E802-9BA9-48A1-AC33-C9F64977EAFC}" type="datetimeFigureOut">
              <a:rPr lang="it-IT" smtClean="0"/>
              <a:pPr/>
              <a:t>22/12/2016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A9BC786-E6D5-4F6C-813E-90BBAAD9B70D}"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EDB5E802-9BA9-48A1-AC33-C9F64977EAFC}" type="datetimeFigureOut">
              <a:rPr lang="it-IT" smtClean="0"/>
              <a:pPr/>
              <a:t>22/12/2016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AA9BC786-E6D5-4F6C-813E-90BBAAD9B70D}"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EDB5E802-9BA9-48A1-AC33-C9F64977EAFC}" type="datetimeFigureOut">
              <a:rPr lang="it-IT" smtClean="0"/>
              <a:pPr/>
              <a:t>22/12/2016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A9BC786-E6D5-4F6C-813E-90BBAAD9B70D}"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EDB5E802-9BA9-48A1-AC33-C9F64977EAFC}" type="datetimeFigureOut">
              <a:rPr lang="it-IT" smtClean="0"/>
              <a:pPr/>
              <a:t>22/12/2016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A9BC786-E6D5-4F6C-813E-90BBAAD9B70D}"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B5E802-9BA9-48A1-AC33-C9F64977EAFC}" type="datetimeFigureOut">
              <a:rPr lang="it-IT" smtClean="0"/>
              <a:pPr/>
              <a:t>22/12/2016</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9BC786-E6D5-4F6C-813E-90BBAAD9B70D}"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it-IT" sz="2800" b="1" dirty="0" smtClean="0"/>
              <a:t>Apprendere dall’esperienza. Il pensare riflessivo nella formazione </a:t>
            </a:r>
            <a:endParaRPr lang="it-IT" sz="28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smtClean="0"/>
              <a:t>2. La pratica del pensare riflessivo</a:t>
            </a:r>
            <a:endParaRPr lang="it-IT" sz="2800" b="1" dirty="0"/>
          </a:p>
        </p:txBody>
      </p:sp>
      <p:sp>
        <p:nvSpPr>
          <p:cNvPr id="3" name="Segnaposto contenuto 2"/>
          <p:cNvSpPr>
            <a:spLocks noGrp="1"/>
          </p:cNvSpPr>
          <p:nvPr>
            <p:ph idx="1"/>
          </p:nvPr>
        </p:nvSpPr>
        <p:spPr/>
        <p:txBody>
          <a:bodyPr>
            <a:normAutofit lnSpcReduction="10000"/>
          </a:bodyPr>
          <a:lstStyle/>
          <a:p>
            <a:pPr algn="just"/>
            <a:r>
              <a:rPr lang="it-IT" sz="2800" dirty="0" smtClean="0"/>
              <a:t>Riflessione: “è l’impresa di riconquistare esplicitamente tutto ciò che noi siamo e facciamo implicitamente”</a:t>
            </a:r>
          </a:p>
          <a:p>
            <a:pPr algn="just"/>
            <a:r>
              <a:rPr lang="it-IT" sz="2800" dirty="0" smtClean="0"/>
              <a:t> “pensiero che consiste nel ripiegarsi mentalmente su un soggetto e nel rivolgere ad esso una seria e continuata considerazione” (</a:t>
            </a:r>
            <a:r>
              <a:rPr lang="it-IT" sz="2800" dirty="0" err="1" smtClean="0"/>
              <a:t>Dewey</a:t>
            </a:r>
            <a:r>
              <a:rPr lang="it-IT" sz="2800" dirty="0" smtClean="0"/>
              <a:t>, Come pensiamo) </a:t>
            </a:r>
          </a:p>
          <a:p>
            <a:pPr algn="just"/>
            <a:r>
              <a:rPr lang="it-IT" sz="2800" dirty="0" smtClean="0"/>
              <a:t>prendere in esame la propria esperienza e le convinzioni che sono alla base delle scelte decisionali, per poi risalire alle assunzioni in base alle quali si giustificano certe opzioni teoriche.</a:t>
            </a:r>
            <a:endParaRPr lang="it-IT" sz="2800"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dirty="0" smtClean="0"/>
              <a:t>Compiti del formatore: favorire l’emergere di competenze comunicative stimolando la riflessione </a:t>
            </a:r>
            <a:r>
              <a:rPr lang="it-IT" dirty="0" err="1" smtClean="0"/>
              <a:t>metacomunicativa</a:t>
            </a:r>
            <a:r>
              <a:rPr lang="it-IT" dirty="0" smtClean="0"/>
              <a:t> che ha per oggetto l’esperienza conversazionale. Partendo dall’analisi della propria esperienza i partecipanti al laboratorio riflessivo dovrebbero essere guidati a individuare quelle azioni comunicative che possono favorire il concretizzarsi di un buon clima conversazionale.</a:t>
            </a:r>
            <a:endParaRPr lang="it-IT"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smtClean="0"/>
              <a:t>Analisi dei resoconti del laboratorio riflessivo:</a:t>
            </a:r>
          </a:p>
          <a:p>
            <a:pPr algn="just">
              <a:buNone/>
            </a:pPr>
            <a:r>
              <a:rPr lang="it-IT" dirty="0" smtClean="0"/>
              <a:t>- chiarire come si è giunti a prendere certe decisioni, </a:t>
            </a:r>
          </a:p>
          <a:p>
            <a:pPr algn="just">
              <a:buNone/>
            </a:pPr>
            <a:r>
              <a:rPr lang="it-IT" dirty="0" smtClean="0"/>
              <a:t>- come si sono risolti certi problemi, considerare le assunzioni tacite, </a:t>
            </a:r>
          </a:p>
          <a:p>
            <a:pPr algn="just">
              <a:buNone/>
            </a:pPr>
            <a:r>
              <a:rPr lang="it-IT" dirty="0" smtClean="0"/>
              <a:t>- i modelli di comportamento che stanno alla base delle decisioni prese</a:t>
            </a:r>
            <a:endParaRPr lang="it-IT"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dirty="0" smtClean="0"/>
              <a:t>Metodo per promuovere un approccio riflessivo: </a:t>
            </a:r>
            <a:r>
              <a:rPr lang="it-IT" i="1" dirty="0" err="1" smtClean="0"/>
              <a:t>Action-Reason-Thematique-Tecnique</a:t>
            </a:r>
            <a:endParaRPr lang="it-IT" i="1" dirty="0" smtClean="0"/>
          </a:p>
          <a:p>
            <a:pPr algn="just"/>
            <a:r>
              <a:rPr lang="it-IT" dirty="0" smtClean="0"/>
              <a:t>Ciclo continuo di interviste→ analisi delle interviste→ interviste ulteriori. </a:t>
            </a:r>
          </a:p>
          <a:p>
            <a:pPr algn="just"/>
            <a:r>
              <a:rPr lang="it-IT" dirty="0" smtClean="0"/>
              <a:t>L’intervista ricorsiva o dialogica è quella in cui l’intervistatore, dopo aver effettuato la prima intervista, compie un’analisi approfondita dei dati emersi </a:t>
            </a:r>
            <a:r>
              <a:rPr lang="it-IT" smtClean="0"/>
              <a:t>per individuare </a:t>
            </a:r>
            <a:r>
              <a:rPr lang="it-IT" dirty="0" smtClean="0"/>
              <a:t>quei punti su cui tornare: snodi problematici</a:t>
            </a:r>
            <a:endParaRPr lang="it-IT"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smtClean="0"/>
              <a:t>Interviste ricorsive, vantaggi: andare in profondità del processo di comprensione dei resoconti sull’esperienza strutturando l’intervista su </a:t>
            </a:r>
            <a:r>
              <a:rPr lang="it-IT" b="1" dirty="0" smtClean="0"/>
              <a:t>descrizioni</a:t>
            </a:r>
            <a:r>
              <a:rPr lang="it-IT" dirty="0" smtClean="0"/>
              <a:t> e </a:t>
            </a:r>
            <a:r>
              <a:rPr lang="it-IT" b="1" dirty="0" smtClean="0"/>
              <a:t>spiegazioni </a:t>
            </a:r>
            <a:r>
              <a:rPr lang="it-IT" dirty="0" smtClean="0"/>
              <a:t>(ricostruzione fenomenologica dell’esperienza)</a:t>
            </a:r>
          </a:p>
          <a:p>
            <a:pPr algn="just"/>
            <a:r>
              <a:rPr lang="it-IT" dirty="0" smtClean="0"/>
              <a:t>Per far emergere le spiegazioni, “</a:t>
            </a:r>
            <a:r>
              <a:rPr lang="it-IT" dirty="0" err="1" smtClean="0"/>
              <a:t>working</a:t>
            </a:r>
            <a:r>
              <a:rPr lang="it-IT" dirty="0" smtClean="0"/>
              <a:t> </a:t>
            </a:r>
            <a:r>
              <a:rPr lang="it-IT" dirty="0" err="1" smtClean="0"/>
              <a:t>theories</a:t>
            </a:r>
            <a:r>
              <a:rPr lang="it-IT" dirty="0" smtClean="0"/>
              <a:t>”, dell’intervistato→l’intervistatore deve astenersi da valutazioni</a:t>
            </a:r>
            <a:endParaRPr lang="it-IT"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b="1" dirty="0" smtClean="0"/>
              <a:t>Testo delle interviste </a:t>
            </a:r>
            <a:r>
              <a:rPr lang="it-IT" dirty="0" smtClean="0"/>
              <a:t>e delle riflessioni di gruppo va restituito “restituzione”: per tornare sul materiale di lavoro con ulteriori approfondimenti </a:t>
            </a:r>
          </a:p>
          <a:p>
            <a:r>
              <a:rPr lang="it-IT" dirty="0" smtClean="0"/>
              <a:t>Nel laboratorio riflessivo si deve disporre di:</a:t>
            </a:r>
          </a:p>
          <a:p>
            <a:pPr>
              <a:buNone/>
            </a:pPr>
            <a:r>
              <a:rPr lang="it-IT" dirty="0" smtClean="0"/>
              <a:t>-resoconti delle esperienze</a:t>
            </a:r>
          </a:p>
          <a:p>
            <a:pPr>
              <a:buNone/>
            </a:pPr>
            <a:r>
              <a:rPr lang="it-IT" dirty="0" smtClean="0"/>
              <a:t>-riflessioni dei soggetti sui resoconti “materiale di secondo livello” </a:t>
            </a:r>
          </a:p>
          <a:p>
            <a:endParaRPr lang="it-IT"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b="1" dirty="0" smtClean="0"/>
              <a:t>Competenze</a:t>
            </a:r>
            <a:r>
              <a:rPr lang="it-IT" dirty="0" smtClean="0"/>
              <a:t> che si sviluppano attraverso laboratorio riflessivo:</a:t>
            </a:r>
          </a:p>
          <a:p>
            <a:pPr algn="just">
              <a:buNone/>
            </a:pPr>
            <a:r>
              <a:rPr lang="it-IT" dirty="0" smtClean="0"/>
              <a:t>- imparare ad ascoltare l’altro</a:t>
            </a:r>
          </a:p>
          <a:p>
            <a:pPr algn="just">
              <a:buNone/>
            </a:pPr>
            <a:r>
              <a:rPr lang="it-IT" dirty="0" smtClean="0"/>
              <a:t>- sviluppare una tecnica di analisi che consenta di mettere a fuoco convinzioni esplicite e convinzioni tacite</a:t>
            </a:r>
          </a:p>
          <a:p>
            <a:pPr algn="just">
              <a:buNone/>
            </a:pPr>
            <a:r>
              <a:rPr lang="it-IT" dirty="0" smtClean="0"/>
              <a:t>- individuare snodi problematici e formulare domande che sappiano stimolare l’altro</a:t>
            </a:r>
            <a:endParaRPr lang="it-IT" dirty="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5.4 </a:t>
            </a:r>
            <a:r>
              <a:rPr lang="it-IT" b="1" dirty="0" smtClean="0"/>
              <a:t>Gli incidenti critici</a:t>
            </a:r>
            <a:endParaRPr lang="it-IT" b="1" dirty="0"/>
          </a:p>
        </p:txBody>
      </p:sp>
      <p:sp>
        <p:nvSpPr>
          <p:cNvPr id="3" name="Segnaposto contenuto 2"/>
          <p:cNvSpPr>
            <a:spLocks noGrp="1"/>
          </p:cNvSpPr>
          <p:nvPr>
            <p:ph idx="1"/>
          </p:nvPr>
        </p:nvSpPr>
        <p:spPr/>
        <p:txBody>
          <a:bodyPr>
            <a:normAutofit lnSpcReduction="10000"/>
          </a:bodyPr>
          <a:lstStyle/>
          <a:p>
            <a:pPr algn="just"/>
            <a:r>
              <a:rPr lang="it-IT" dirty="0" smtClean="0"/>
              <a:t>Incidenti critici: descrizioni di eventi problematici che stimolano la riflessione</a:t>
            </a:r>
          </a:p>
          <a:p>
            <a:pPr algn="just"/>
            <a:r>
              <a:rPr lang="it-IT" dirty="0" smtClean="0"/>
              <a:t>Fattori che identificano un evento come critico: la storia formativa di ciascuno, la situazione emotiva in cui ci si trova, le prospettive che si nutrono rispetto all’agire educativo, il background culturale</a:t>
            </a:r>
          </a:p>
          <a:p>
            <a:pPr algn="just"/>
            <a:r>
              <a:rPr lang="it-IT" dirty="0" smtClean="0"/>
              <a:t>Ricostruire situazioni problematiche a fini formativi</a:t>
            </a:r>
          </a:p>
          <a:p>
            <a:pPr algn="just"/>
            <a:endParaRPr lang="it-IT" dirty="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pPr algn="just"/>
            <a:r>
              <a:rPr lang="it-IT" dirty="0" smtClean="0"/>
              <a:t>Es. per la </a:t>
            </a:r>
            <a:r>
              <a:rPr lang="it-IT" b="1" dirty="0" smtClean="0"/>
              <a:t>stesura di un “incidente critico</a:t>
            </a:r>
            <a:r>
              <a:rPr lang="it-IT" dirty="0" smtClean="0"/>
              <a:t>”:Ripensa alla tua settimana, scegli un caso difficile, scrivi qualche nota riguardo al caso (dove e quando è accaduto, chi era coinvolto, cosa ha reso l’evento significativo per te). Scegli un caso che ti ha fatto dire: “questo funziona” </a:t>
            </a:r>
          </a:p>
          <a:p>
            <a:pPr algn="just"/>
            <a:r>
              <a:rPr lang="it-IT" dirty="0" smtClean="0"/>
              <a:t>Risalire alle convinzioni esplicite e alle teorie implicite</a:t>
            </a:r>
          </a:p>
          <a:p>
            <a:pPr algn="just"/>
            <a:r>
              <a:rPr lang="it-IT" dirty="0" smtClean="0"/>
              <a:t>Nella richiesta di raccontare un evento: non si sente la pressione di mostrare competenza sul piano argomentativo su questioni generali perché la narrazione è alla portata di tutti</a:t>
            </a:r>
          </a:p>
          <a:p>
            <a:endParaRPr lang="it-IT"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Elaborare teorie</a:t>
            </a:r>
            <a:endParaRPr lang="it-IT" b="1" dirty="0"/>
          </a:p>
        </p:txBody>
      </p:sp>
      <p:sp>
        <p:nvSpPr>
          <p:cNvPr id="3" name="Segnaposto contenuto 2"/>
          <p:cNvSpPr>
            <a:spLocks noGrp="1"/>
          </p:cNvSpPr>
          <p:nvPr>
            <p:ph idx="1"/>
          </p:nvPr>
        </p:nvSpPr>
        <p:spPr/>
        <p:txBody>
          <a:bodyPr>
            <a:normAutofit fontScale="92500" lnSpcReduction="10000"/>
          </a:bodyPr>
          <a:lstStyle/>
          <a:p>
            <a:pPr algn="just"/>
            <a:r>
              <a:rPr lang="it-IT" dirty="0" smtClean="0"/>
              <a:t>Il discorso pedagogico non ha natura strettamente teorica ma orienta la </a:t>
            </a:r>
            <a:r>
              <a:rPr lang="it-IT" b="1" dirty="0" smtClean="0"/>
              <a:t>prassi</a:t>
            </a:r>
          </a:p>
          <a:p>
            <a:pPr algn="just"/>
            <a:r>
              <a:rPr lang="it-IT" dirty="0" smtClean="0"/>
              <a:t>Fine della Pratica riflessiva: elaborare soluzioni per le situazioni critiche</a:t>
            </a:r>
          </a:p>
          <a:p>
            <a:pPr algn="just"/>
            <a:r>
              <a:rPr lang="it-IT" dirty="0" smtClean="0"/>
              <a:t>I pratici non devono ricercare la soluzione dei casi problematici, consultando esperti esterni. La soluzione va ricercata  nell’esperienza dei pratici→riflessione attorno all’esperienza</a:t>
            </a:r>
          </a:p>
          <a:p>
            <a:pPr algn="just"/>
            <a:r>
              <a:rPr lang="it-IT" b="1" dirty="0" smtClean="0"/>
              <a:t>Il senso della pratica riflessiva: costruire sapere a partire dall’esperienza</a:t>
            </a:r>
            <a:endParaRPr lang="it-IT" b="1"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6. </a:t>
            </a:r>
            <a:r>
              <a:rPr lang="it-IT" b="1" dirty="0" smtClean="0"/>
              <a:t>Per una teoria pedagogica radicata nell’esperienza</a:t>
            </a:r>
            <a:endParaRPr lang="it-IT" b="1" dirty="0"/>
          </a:p>
        </p:txBody>
      </p:sp>
      <p:sp>
        <p:nvSpPr>
          <p:cNvPr id="3" name="Segnaposto contenuto 2"/>
          <p:cNvSpPr>
            <a:spLocks noGrp="1"/>
          </p:cNvSpPr>
          <p:nvPr>
            <p:ph idx="1"/>
          </p:nvPr>
        </p:nvSpPr>
        <p:spPr/>
        <p:txBody>
          <a:bodyPr/>
          <a:lstStyle/>
          <a:p>
            <a:pPr algn="just"/>
            <a:r>
              <a:rPr lang="it-IT" dirty="0" smtClean="0"/>
              <a:t>Fine della pratica riflessiva: mettere i pratici nelle condizioni di elaborare teoria da dentro la pratica→</a:t>
            </a:r>
            <a:r>
              <a:rPr lang="it-IT" b="1" dirty="0" smtClean="0"/>
              <a:t>SAPERE</a:t>
            </a:r>
            <a:r>
              <a:rPr lang="it-IT" dirty="0" smtClean="0"/>
              <a:t> che viene dall’</a:t>
            </a:r>
            <a:r>
              <a:rPr lang="it-IT" b="1" dirty="0" smtClean="0"/>
              <a:t>ESPERIENZA</a:t>
            </a:r>
          </a:p>
          <a:p>
            <a:pPr algn="just"/>
            <a:r>
              <a:rPr lang="it-IT" dirty="0" err="1" smtClean="0"/>
              <a:t>Dewey</a:t>
            </a:r>
            <a:r>
              <a:rPr lang="it-IT" dirty="0" smtClean="0"/>
              <a:t>: la necessità di una teoria pedagogica radicata nella pratica. Una conoscenza utile alla pratica richiede collaborazione con i ricercatori-pratici (per costruire sapere pedagogico)</a:t>
            </a:r>
            <a:endParaRPr lang="it-IT"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a:bodyPr>
          <a:lstStyle/>
          <a:p>
            <a:pPr algn="just"/>
            <a:r>
              <a:rPr lang="it-IT" b="1" dirty="0" smtClean="0"/>
              <a:t>Pensiero riflessivo</a:t>
            </a:r>
            <a:r>
              <a:rPr lang="it-IT" dirty="0" smtClean="0"/>
              <a:t>: ha inizio nel momento in cui si avverte una perplessità tale da rendere incerte le nostre convinzioni e per questo si comincia a indagare la questione percepita come problematica</a:t>
            </a:r>
          </a:p>
          <a:p>
            <a:pPr algn="just"/>
            <a:r>
              <a:rPr lang="it-IT" b="1" dirty="0" smtClean="0"/>
              <a:t>Percezione di uno stato di incertezza</a:t>
            </a:r>
            <a:r>
              <a:rPr lang="it-IT" dirty="0" smtClean="0"/>
              <a:t>, esigenza di risolvere le difficoltà: il disagio cognitivo con il desiderio di superarlo portano a un’operazione di ricerca per risolvere il dubbio</a:t>
            </a:r>
            <a:endParaRPr lang="it-IT" dirty="0"/>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r>
              <a:rPr lang="it-IT" b="1" dirty="0" err="1" smtClean="0"/>
              <a:t>Teacher</a:t>
            </a:r>
            <a:r>
              <a:rPr lang="it-IT" b="1" dirty="0" smtClean="0"/>
              <a:t> </a:t>
            </a:r>
            <a:r>
              <a:rPr lang="it-IT" b="1" dirty="0" err="1" smtClean="0"/>
              <a:t>thinking</a:t>
            </a:r>
            <a:r>
              <a:rPr lang="it-IT" dirty="0" smtClean="0"/>
              <a:t>: </a:t>
            </a:r>
            <a:r>
              <a:rPr lang="it-IT" u="sng" dirty="0" smtClean="0"/>
              <a:t>oggetto di indagine il pensiero dei pratici </a:t>
            </a:r>
            <a:r>
              <a:rPr lang="it-IT" dirty="0" smtClean="0"/>
              <a:t>“conoscenza pratica personale”, portare alla luce:</a:t>
            </a:r>
          </a:p>
          <a:p>
            <a:pPr>
              <a:buNone/>
            </a:pPr>
            <a:r>
              <a:rPr lang="it-IT" dirty="0" smtClean="0"/>
              <a:t>- </a:t>
            </a:r>
            <a:r>
              <a:rPr lang="it-IT" b="1" dirty="0" smtClean="0"/>
              <a:t>Conoscenze acquisite</a:t>
            </a:r>
          </a:p>
          <a:p>
            <a:pPr>
              <a:buNone/>
            </a:pPr>
            <a:r>
              <a:rPr lang="it-IT" b="1" dirty="0" smtClean="0"/>
              <a:t>- Teorie pedagogiche</a:t>
            </a:r>
          </a:p>
          <a:p>
            <a:pPr>
              <a:buNone/>
            </a:pPr>
            <a:r>
              <a:rPr lang="it-IT" b="1" dirty="0" smtClean="0"/>
              <a:t>- Valori</a:t>
            </a:r>
          </a:p>
          <a:p>
            <a:pPr>
              <a:buNone/>
            </a:pPr>
            <a:r>
              <a:rPr lang="it-IT" b="1" dirty="0" smtClean="0"/>
              <a:t>- Aspettative</a:t>
            </a:r>
          </a:p>
          <a:p>
            <a:pPr>
              <a:buNone/>
            </a:pPr>
            <a:r>
              <a:rPr lang="it-IT" dirty="0" smtClean="0"/>
              <a:t>    Rendendo visibile il sapere che si costruisce nel corso dell’esperienza. </a:t>
            </a:r>
            <a:endParaRPr lang="it-IT" dirty="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r>
              <a:rPr lang="it-IT" b="1" dirty="0" smtClean="0"/>
              <a:t>Il ricercatore di professione </a:t>
            </a:r>
            <a:r>
              <a:rPr lang="it-IT" dirty="0" smtClean="0"/>
              <a:t>ha la possibilità di costruire un sapere radicato nell’esperienza</a:t>
            </a:r>
          </a:p>
          <a:p>
            <a:pPr algn="just"/>
            <a:r>
              <a:rPr lang="it-IT" b="1" dirty="0" smtClean="0"/>
              <a:t>Il pratico </a:t>
            </a:r>
            <a:r>
              <a:rPr lang="it-IT" dirty="0" smtClean="0"/>
              <a:t>trova le condizioni che facilitano il suo attrezzarsi di una metodologia scientifica che incrementa la capacità di strutturare in modo formale il sapere </a:t>
            </a:r>
            <a:r>
              <a:rPr lang="it-IT" dirty="0" err="1" smtClean="0"/>
              <a:t>esperenziale</a:t>
            </a:r>
            <a:endParaRPr lang="it-IT" dirty="0" smtClean="0"/>
          </a:p>
          <a:p>
            <a:r>
              <a:rPr lang="it-IT" b="1" dirty="0" smtClean="0"/>
              <a:t>Il pratico </a:t>
            </a:r>
            <a:r>
              <a:rPr lang="it-IT" dirty="0" smtClean="0"/>
              <a:t>diventa </a:t>
            </a:r>
            <a:r>
              <a:rPr lang="it-IT" b="1" dirty="0" smtClean="0"/>
              <a:t>ricercatore</a:t>
            </a:r>
          </a:p>
          <a:p>
            <a:pPr algn="just"/>
            <a:r>
              <a:rPr lang="it-IT" dirty="0" smtClean="0"/>
              <a:t>Il criterio di validazione di una ricerca non è solo metodologico ma innanzitutto di politica dell’educazione </a:t>
            </a:r>
            <a:endParaRPr lang="it-IT" dirty="0"/>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smtClean="0"/>
              <a:t>La collaborazione tra pratici e ricercatori prevede di impegnarsi insieme per cercare una soluzione ai problemi dell’agire educativo</a:t>
            </a:r>
          </a:p>
          <a:p>
            <a:pPr algn="just">
              <a:buNone/>
            </a:pPr>
            <a:r>
              <a:rPr lang="it-IT" dirty="0" smtClean="0"/>
              <a:t>                                        ↓</a:t>
            </a:r>
          </a:p>
          <a:p>
            <a:pPr algn="just">
              <a:buNone/>
            </a:pPr>
            <a:r>
              <a:rPr lang="it-IT" dirty="0" smtClean="0"/>
              <a:t>            </a:t>
            </a:r>
            <a:r>
              <a:rPr lang="it-IT" b="1" dirty="0" smtClean="0"/>
              <a:t>ricerca pedagogica con valenza formativa</a:t>
            </a:r>
            <a:endParaRPr lang="it-IT" b="1" dirty="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b="1" dirty="0" smtClean="0"/>
              <a:t>Il ricercatore riflessivo</a:t>
            </a:r>
          </a:p>
          <a:p>
            <a:pPr>
              <a:buNone/>
            </a:pPr>
            <a:r>
              <a:rPr lang="it-IT" dirty="0" smtClean="0"/>
              <a:t>Transizione dal paradigma positivistico al paradigma ecologico→costruttivismo: </a:t>
            </a:r>
            <a:r>
              <a:rPr lang="it-IT" u="sng" dirty="0" smtClean="0"/>
              <a:t>la conoscenza è l’esito di un processo di costruzione condiviso non è il rispecchiamento della realtà</a:t>
            </a:r>
          </a:p>
          <a:p>
            <a:pPr>
              <a:buNone/>
            </a:pPr>
            <a:r>
              <a:rPr lang="it-IT" dirty="0" smtClean="0"/>
              <a:t>Il ricercatore monitora i processi cognitivi che strutturano la conoscenza.</a:t>
            </a:r>
          </a:p>
          <a:p>
            <a:pPr>
              <a:buNone/>
            </a:pPr>
            <a:endParaRPr lang="it-IT" dirty="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b="1" dirty="0" smtClean="0"/>
              <a:t>Riflessione iniziale</a:t>
            </a:r>
            <a:r>
              <a:rPr lang="it-IT" dirty="0" smtClean="0"/>
              <a:t>: si interroga sul processo generativo della ricerca (qual è la ragione per cui ho scelto questa ricerca?)</a:t>
            </a:r>
          </a:p>
          <a:p>
            <a:pPr algn="just"/>
            <a:r>
              <a:rPr lang="it-IT" b="1" dirty="0" smtClean="0"/>
              <a:t>Riflessione in itinere: </a:t>
            </a:r>
            <a:r>
              <a:rPr lang="it-IT" dirty="0" smtClean="0"/>
              <a:t>indaga il processo di evoluzione della ricerca (come si sta evolvendo l’impianto epistemico?)</a:t>
            </a:r>
          </a:p>
          <a:p>
            <a:pPr algn="just"/>
            <a:r>
              <a:rPr lang="it-IT" b="1" dirty="0" smtClean="0"/>
              <a:t>Narrazione</a:t>
            </a:r>
            <a:r>
              <a:rPr lang="it-IT" dirty="0" smtClean="0"/>
              <a:t> che ricostruisce l’evoluzione del processo, nei suoi passaggi previsti e nelle svolte impreviste</a:t>
            </a:r>
            <a:endParaRPr lang="it-IT" dirty="0"/>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dirty="0" smtClean="0"/>
              <a:t>Riflettere è:</a:t>
            </a:r>
          </a:p>
          <a:p>
            <a:pPr>
              <a:buNone/>
            </a:pPr>
            <a:r>
              <a:rPr lang="it-IT" dirty="0" smtClean="0"/>
              <a:t>-osservare se stessi</a:t>
            </a:r>
          </a:p>
          <a:p>
            <a:pPr>
              <a:buNone/>
            </a:pPr>
            <a:r>
              <a:rPr lang="it-IT" dirty="0" smtClean="0"/>
              <a:t>-osservare il processo epistemico</a:t>
            </a:r>
          </a:p>
          <a:p>
            <a:pPr>
              <a:buNone/>
            </a:pPr>
            <a:r>
              <a:rPr lang="it-IT" dirty="0" smtClean="0"/>
              <a:t>-osservarsi osservare (prendere in esame il modo in cui pratichiamo la riflessione)→meta-agenda riflessiva (riflessione di secondo livello)</a:t>
            </a:r>
          </a:p>
          <a:p>
            <a:endParaRPr lang="it-IT" dirty="0"/>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Formazione e cura di </a:t>
            </a:r>
            <a:r>
              <a:rPr lang="it-IT" b="1" dirty="0" err="1" smtClean="0"/>
              <a:t>sè</a:t>
            </a:r>
            <a:endParaRPr lang="it-IT" b="1" dirty="0"/>
          </a:p>
        </p:txBody>
      </p:sp>
      <p:sp>
        <p:nvSpPr>
          <p:cNvPr id="3" name="Segnaposto contenuto 2"/>
          <p:cNvSpPr>
            <a:spLocks noGrp="1"/>
          </p:cNvSpPr>
          <p:nvPr>
            <p:ph idx="1"/>
          </p:nvPr>
        </p:nvSpPr>
        <p:spPr/>
        <p:txBody>
          <a:bodyPr>
            <a:normAutofit fontScale="92500" lnSpcReduction="20000"/>
          </a:bodyPr>
          <a:lstStyle/>
          <a:p>
            <a:pPr algn="just"/>
            <a:r>
              <a:rPr lang="it-IT" dirty="0" smtClean="0"/>
              <a:t>Cura di sé: nella forma dell’</a:t>
            </a:r>
            <a:r>
              <a:rPr lang="it-IT" dirty="0" err="1" smtClean="0"/>
              <a:t>autocomprensione</a:t>
            </a:r>
            <a:r>
              <a:rPr lang="it-IT" dirty="0" smtClean="0"/>
              <a:t> mette il soggetto nella condizione di situarsi come presenza criticamente consapevole</a:t>
            </a:r>
          </a:p>
          <a:p>
            <a:pPr algn="just"/>
            <a:r>
              <a:rPr lang="it-IT" dirty="0" smtClean="0"/>
              <a:t>Prestare attenzione a se stessi</a:t>
            </a:r>
          </a:p>
          <a:p>
            <a:pPr algn="just"/>
            <a:r>
              <a:rPr lang="it-IT" dirty="0" smtClean="0"/>
              <a:t>Fare di sé l’oggetto dei propri pensieri</a:t>
            </a:r>
          </a:p>
          <a:p>
            <a:pPr algn="just"/>
            <a:r>
              <a:rPr lang="it-IT" dirty="0" smtClean="0"/>
              <a:t>Vigilare la vita della mente</a:t>
            </a:r>
          </a:p>
          <a:p>
            <a:pPr algn="just"/>
            <a:r>
              <a:rPr lang="it-IT" dirty="0" smtClean="0"/>
              <a:t>Simone Weil “La formazione dovrebbe avere come obiettivo fondamentale l’esercizio dell’attenzione perché fra le capacità della mente quella che riesce a cogliere la realtà è </a:t>
            </a:r>
            <a:r>
              <a:rPr lang="it-IT" dirty="0" smtClean="0"/>
              <a:t>l’attenzione.</a:t>
            </a:r>
            <a:endParaRPr lang="it-IT" dirty="0"/>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dirty="0" smtClean="0"/>
              <a:t>Imparare a esercitare l’attenzione a sé è condizione per essere capaci di prestare attenzione all’altro: fare della sua esperienza l’oggetto della nostra riflessione</a:t>
            </a:r>
          </a:p>
          <a:p>
            <a:pPr algn="just"/>
            <a:r>
              <a:rPr lang="it-IT" b="1" dirty="0" smtClean="0"/>
              <a:t>Aver cura di sé </a:t>
            </a:r>
            <a:r>
              <a:rPr lang="it-IT" dirty="0" smtClean="0"/>
              <a:t>vuol dire: dare forma alla propria originale presenza nel mondo e il concretizzarsi di un’estetica dell’esistenza, sottraendosi alla presa dei codici esistenti, alle logiche di potere performativo.</a:t>
            </a:r>
            <a:endParaRPr lang="it-IT" dirty="0"/>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b="1" dirty="0" smtClean="0"/>
              <a:t>Dialogo</a:t>
            </a:r>
            <a:r>
              <a:rPr lang="it-IT" dirty="0" smtClean="0"/>
              <a:t> interiore in una relazione </a:t>
            </a:r>
            <a:r>
              <a:rPr lang="it-IT" dirty="0" err="1" smtClean="0"/>
              <a:t>circolare-ricorsiva</a:t>
            </a:r>
            <a:r>
              <a:rPr lang="it-IT" dirty="0" smtClean="0"/>
              <a:t> col dialogare con altri→per partecipare ai differenti contesti </a:t>
            </a:r>
            <a:r>
              <a:rPr lang="it-IT" dirty="0" err="1" smtClean="0"/>
              <a:t>esperenziali</a:t>
            </a:r>
            <a:r>
              <a:rPr lang="it-IT" dirty="0" smtClean="0"/>
              <a:t> valorizzando le potenzialità formative</a:t>
            </a:r>
          </a:p>
          <a:p>
            <a:pPr algn="just"/>
            <a:r>
              <a:rPr lang="it-IT" dirty="0" smtClean="0"/>
              <a:t>Dialogo tra sé e sé: estraneo ai tempi veloci e frammentati della vita presente</a:t>
            </a:r>
          </a:p>
          <a:p>
            <a:pPr algn="just"/>
            <a:r>
              <a:rPr lang="it-IT" dirty="0" smtClean="0"/>
              <a:t>Sapere vero prende forma lentamente, secondo ritmi imprevedibili, estranei a ogni logica manageriale</a:t>
            </a:r>
            <a:endParaRPr lang="it-IT"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buNone/>
            </a:pPr>
            <a:r>
              <a:rPr lang="it-IT" dirty="0" smtClean="0"/>
              <a:t>    </a:t>
            </a:r>
            <a:r>
              <a:rPr lang="it-IT" sz="3000" b="1" dirty="0" smtClean="0"/>
              <a:t>L’esperienza riflessiva </a:t>
            </a:r>
            <a:r>
              <a:rPr lang="it-IT" sz="3000" dirty="0" smtClean="0"/>
              <a:t>si sviluppa nei seguenti passaggi:</a:t>
            </a:r>
          </a:p>
          <a:p>
            <a:pPr algn="just"/>
            <a:r>
              <a:rPr lang="it-IT" sz="3000" dirty="0" smtClean="0"/>
              <a:t>a) presa di coscienza di un dubbio</a:t>
            </a:r>
          </a:p>
          <a:p>
            <a:pPr algn="just"/>
            <a:r>
              <a:rPr lang="it-IT" sz="3000" dirty="0" smtClean="0"/>
              <a:t>b) formulazione di una previsione congetturale</a:t>
            </a:r>
          </a:p>
          <a:p>
            <a:pPr algn="just"/>
            <a:r>
              <a:rPr lang="it-IT" sz="3000" dirty="0" smtClean="0"/>
              <a:t>c) esame analitico della situazione *</a:t>
            </a:r>
          </a:p>
          <a:p>
            <a:pPr algn="just"/>
            <a:r>
              <a:rPr lang="it-IT" sz="3000" dirty="0" smtClean="0"/>
              <a:t>d) elaborazione delle ipotesi *</a:t>
            </a:r>
          </a:p>
          <a:p>
            <a:pPr algn="just"/>
            <a:r>
              <a:rPr lang="it-IT" sz="3000" dirty="0" smtClean="0"/>
              <a:t>e) decisione dell’azione</a:t>
            </a:r>
          </a:p>
          <a:p>
            <a:pPr algn="just">
              <a:buNone/>
            </a:pPr>
            <a:r>
              <a:rPr lang="it-IT" sz="3000" dirty="0" smtClean="0"/>
              <a:t>* Fasi qualificanti (esame della situazione: fase delicata sul piano cognitivo ed emotivo perché comporta la capacità di vedere e accettare la situazione )</a:t>
            </a:r>
            <a:endParaRPr lang="it-IT" sz="3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dirty="0" smtClean="0"/>
              <a:t>Donald </a:t>
            </a:r>
            <a:r>
              <a:rPr lang="it-IT" dirty="0" err="1" smtClean="0"/>
              <a:t>Schön</a:t>
            </a:r>
            <a:r>
              <a:rPr lang="it-IT" dirty="0" smtClean="0"/>
              <a:t>: pratica riflessiva da attivare nei processi formativi per la costruzione di </a:t>
            </a:r>
            <a:r>
              <a:rPr lang="it-IT" b="1" dirty="0" smtClean="0"/>
              <a:t>un sapere che viene dall’esperienza</a:t>
            </a:r>
          </a:p>
          <a:p>
            <a:pPr algn="just"/>
            <a:r>
              <a:rPr lang="it-IT" dirty="0" smtClean="0"/>
              <a:t>Pensare ciò che si fa: </a:t>
            </a:r>
            <a:r>
              <a:rPr lang="it-IT" dirty="0" err="1" smtClean="0"/>
              <a:t>reflective</a:t>
            </a:r>
            <a:r>
              <a:rPr lang="it-IT" dirty="0" smtClean="0"/>
              <a:t> </a:t>
            </a:r>
            <a:r>
              <a:rPr lang="it-IT" dirty="0" err="1" smtClean="0"/>
              <a:t>action</a:t>
            </a:r>
            <a:r>
              <a:rPr lang="it-IT" dirty="0" smtClean="0"/>
              <a:t>: </a:t>
            </a:r>
            <a:r>
              <a:rPr lang="it-IT" dirty="0" err="1" smtClean="0"/>
              <a:t>reflection</a:t>
            </a:r>
            <a:r>
              <a:rPr lang="it-IT" dirty="0" smtClean="0"/>
              <a:t> in </a:t>
            </a:r>
            <a:r>
              <a:rPr lang="it-IT" dirty="0" err="1" smtClean="0"/>
              <a:t>action</a:t>
            </a:r>
            <a:r>
              <a:rPr lang="it-IT" dirty="0" smtClean="0"/>
              <a:t>, </a:t>
            </a:r>
            <a:r>
              <a:rPr lang="it-IT" dirty="0" err="1" smtClean="0"/>
              <a:t>reflection</a:t>
            </a:r>
            <a:r>
              <a:rPr lang="it-IT" dirty="0" smtClean="0"/>
              <a:t> on </a:t>
            </a:r>
            <a:r>
              <a:rPr lang="it-IT" dirty="0" err="1" smtClean="0"/>
              <a:t>action</a:t>
            </a:r>
            <a:endParaRPr lang="it-IT" dirty="0" smtClean="0"/>
          </a:p>
          <a:p>
            <a:pPr algn="just"/>
            <a:r>
              <a:rPr lang="it-IT" dirty="0" smtClean="0"/>
              <a:t>Pensare i pensieri: </a:t>
            </a:r>
            <a:r>
              <a:rPr lang="it-IT" b="1" dirty="0" err="1" smtClean="0"/>
              <a:t>metariflessione</a:t>
            </a:r>
            <a:r>
              <a:rPr lang="it-IT" dirty="0" smtClean="0"/>
              <a:t>, attività mentale di ordine superiore “</a:t>
            </a:r>
            <a:r>
              <a:rPr lang="it-IT" b="1" dirty="0" smtClean="0"/>
              <a:t>riflessione seconda</a:t>
            </a:r>
            <a:r>
              <a:rPr lang="it-IT" dirty="0" smtClean="0"/>
              <a:t>”, riflettere sul modo in cui pensiamo; sulle procedure epistemiche che seguiamo per costruire le nostre teorie sull’esperienza. </a:t>
            </a:r>
            <a:endParaRPr lang="it-IT"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Autofit/>
          </a:bodyPr>
          <a:lstStyle/>
          <a:p>
            <a:pPr algn="just"/>
            <a:r>
              <a:rPr lang="it-IT" sz="2600" dirty="0" smtClean="0"/>
              <a:t>Pensare a ciò che si fa</a:t>
            </a:r>
          </a:p>
          <a:p>
            <a:pPr algn="just">
              <a:buNone/>
            </a:pPr>
            <a:r>
              <a:rPr lang="it-IT" sz="2600" b="1" dirty="0" smtClean="0"/>
              <a:t>Riflessione in azione</a:t>
            </a:r>
            <a:r>
              <a:rPr lang="it-IT" sz="2600" dirty="0" smtClean="0"/>
              <a:t>: attenzione rispetto al contesto, alla situazione, ai casi unici, ai problemi. Implica un lavoro sulle emozioni per imparare a stare nell’incertezza</a:t>
            </a:r>
          </a:p>
          <a:p>
            <a:pPr algn="just">
              <a:buNone/>
            </a:pPr>
            <a:r>
              <a:rPr lang="it-IT" sz="2600" b="1" dirty="0" smtClean="0"/>
              <a:t>Riflessione sull’azione</a:t>
            </a:r>
            <a:r>
              <a:rPr lang="it-IT" sz="2600" dirty="0" smtClean="0"/>
              <a:t>: ricostruire il processo, analizzare ogni evento accaduto, individuare i desideri che hanno innescato l’azione, descrivere se il cambiamento è avvenuto e quali implicazioni pratiche ha portato. Avviene ad azione conclusa, retrospettiva.</a:t>
            </a:r>
            <a:endParaRPr lang="it-IT" sz="2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sz="2400" dirty="0" smtClean="0"/>
              <a:t>Modello di riflessione strutturata: insieme di domande per facilitare il pratico nel processo di esplorazione dell’esperienza, domande lungo </a:t>
            </a:r>
            <a:r>
              <a:rPr lang="it-IT" sz="2400" b="1" dirty="0" smtClean="0"/>
              <a:t>direzioni di riflessione</a:t>
            </a:r>
            <a:r>
              <a:rPr lang="it-IT" sz="2400" dirty="0" smtClean="0"/>
              <a:t>:</a:t>
            </a:r>
          </a:p>
          <a:p>
            <a:pPr algn="just"/>
            <a:r>
              <a:rPr lang="it-IT" sz="2400" b="1" dirty="0" smtClean="0"/>
              <a:t>Estetica</a:t>
            </a:r>
            <a:r>
              <a:rPr lang="it-IT" sz="2400" dirty="0" smtClean="0"/>
              <a:t>: che cosa sto cercando di raggiungere? </a:t>
            </a:r>
            <a:r>
              <a:rPr lang="it-IT" sz="2400" dirty="0" err="1" smtClean="0"/>
              <a:t>Perchè</a:t>
            </a:r>
            <a:r>
              <a:rPr lang="it-IT" sz="2400" dirty="0" smtClean="0"/>
              <a:t> ho agito in questo modo?Quali sono state le conseguenze delle mie azioni?Quale era il clima emotivo?</a:t>
            </a:r>
          </a:p>
          <a:p>
            <a:pPr algn="just"/>
            <a:r>
              <a:rPr lang="it-IT" sz="2400" b="1" dirty="0" smtClean="0"/>
              <a:t>Personale</a:t>
            </a:r>
            <a:r>
              <a:rPr lang="it-IT" sz="2400" dirty="0" smtClean="0"/>
              <a:t>: come mi sono sentita in quella situazione?</a:t>
            </a:r>
          </a:p>
          <a:p>
            <a:pPr algn="just"/>
            <a:r>
              <a:rPr lang="it-IT" sz="2400" b="1" dirty="0" smtClean="0"/>
              <a:t>Etica</a:t>
            </a:r>
            <a:r>
              <a:rPr lang="it-IT" sz="2400" dirty="0" smtClean="0"/>
              <a:t>: in che misura le mie azioni sono congruenti con le mie convinzioni? </a:t>
            </a:r>
          </a:p>
          <a:p>
            <a:pPr algn="just"/>
            <a:r>
              <a:rPr lang="it-IT" sz="2400" b="1" dirty="0" smtClean="0"/>
              <a:t>Empirica</a:t>
            </a:r>
            <a:r>
              <a:rPr lang="it-IT" sz="2400" dirty="0" smtClean="0"/>
              <a:t>: quale conoscenza ho utilizzato?</a:t>
            </a:r>
          </a:p>
          <a:p>
            <a:pPr algn="just"/>
            <a:r>
              <a:rPr lang="it-IT" sz="2400" b="1" dirty="0" smtClean="0"/>
              <a:t>Riflessiva</a:t>
            </a:r>
            <a:r>
              <a:rPr lang="it-IT" sz="2400" dirty="0" smtClean="0"/>
              <a:t>: questa esperienza ha connessioni con esperienze precedenti?Ho imparato a supportare meglio le mie azioni?</a:t>
            </a:r>
          </a:p>
          <a:p>
            <a:endParaRPr lang="it-IT" sz="2800" dirty="0" smtClean="0"/>
          </a:p>
          <a:p>
            <a:endParaRPr lang="it-IT"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buNone/>
            </a:pPr>
            <a:r>
              <a:rPr lang="it-IT" dirty="0" smtClean="0"/>
              <a:t>   2.1.3 </a:t>
            </a:r>
            <a:r>
              <a:rPr lang="it-IT" b="1" dirty="0" smtClean="0"/>
              <a:t>Riflessione sull’azione possibile</a:t>
            </a:r>
          </a:p>
          <a:p>
            <a:r>
              <a:rPr lang="it-IT" dirty="0" smtClean="0"/>
              <a:t>Si ipotizzano possibili modalità di affrontare situazioni simili: processo di pensiero proiettato al futuro</a:t>
            </a:r>
          </a:p>
          <a:p>
            <a:r>
              <a:rPr lang="it-IT" dirty="0" smtClean="0"/>
              <a:t>“Il modo vivo di stare nel presente è quello in cui la mente non solo ritorna al passato ma anticipa il futuro, e fa in modo che questa anticipazione non si risolva in una replicazione del passato, ma sia un futuro diverso”</a:t>
            </a:r>
            <a:endParaRPr lang="it-IT"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b="1" dirty="0" smtClean="0"/>
              <a:t>Riflessione anticipatrice</a:t>
            </a:r>
          </a:p>
          <a:p>
            <a:pPr algn="just">
              <a:buNone/>
            </a:pPr>
            <a:r>
              <a:rPr lang="it-IT" dirty="0" smtClean="0"/>
              <a:t>- Immagina azioni future, ipotizza situazioni problematiche ed elabora possibili soluzioni</a:t>
            </a:r>
          </a:p>
          <a:p>
            <a:pPr algn="just">
              <a:buNone/>
            </a:pPr>
            <a:r>
              <a:rPr lang="it-IT" dirty="0" smtClean="0"/>
              <a:t>- Ricorre all’immaginazione</a:t>
            </a:r>
          </a:p>
          <a:p>
            <a:pPr algn="just">
              <a:buNone/>
            </a:pPr>
            <a:r>
              <a:rPr lang="it-IT" dirty="0" smtClean="0"/>
              <a:t>- Tenere la riflessione attenta alla qualità del presente: si anticipano situazioni possibili </a:t>
            </a:r>
          </a:p>
          <a:p>
            <a:pPr algn="just">
              <a:buNone/>
            </a:pPr>
            <a:r>
              <a:rPr lang="it-IT" dirty="0" smtClean="0"/>
              <a:t>- Messa in discussione del sapere pre-costituito con l’emergere di una competenza fluida</a:t>
            </a:r>
            <a:endParaRPr lang="it-IT"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just"/>
            <a:r>
              <a:rPr lang="it-IT" sz="2800" b="1" dirty="0" smtClean="0"/>
              <a:t>Collaborative </a:t>
            </a:r>
            <a:r>
              <a:rPr lang="it-IT" sz="2800" b="1" dirty="0" err="1" smtClean="0"/>
              <a:t>research</a:t>
            </a:r>
            <a:endParaRPr lang="it-IT" sz="2800" b="1" dirty="0" smtClean="0"/>
          </a:p>
          <a:p>
            <a:pPr algn="just">
              <a:buNone/>
            </a:pPr>
            <a:r>
              <a:rPr lang="it-IT" sz="2800" dirty="0" smtClean="0"/>
              <a:t>    -Comporta un continuo dialogo fra pratici e formatori-ricercatori, impegnati a definire insieme il percorso della formazione a partire da un problema educativo ritenuto significativo per entrambi.</a:t>
            </a:r>
          </a:p>
          <a:p>
            <a:pPr algn="just">
              <a:buNone/>
            </a:pPr>
            <a:r>
              <a:rPr lang="it-IT" sz="2800" dirty="0" smtClean="0"/>
              <a:t>    -Ascolto interrogante: approfondire i casi problematici per trovare insieme una soluzione che sia la più efficace possibile sul piano educativo (attenzione partecipe, pensare condiviso).</a:t>
            </a:r>
            <a:endParaRPr lang="it-IT"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sz="2800" dirty="0" smtClean="0"/>
              <a:t>2.2 </a:t>
            </a:r>
            <a:r>
              <a:rPr lang="it-IT" sz="2800" b="1" dirty="0" smtClean="0"/>
              <a:t>Pensare i pensieri</a:t>
            </a:r>
          </a:p>
          <a:p>
            <a:pPr algn="just">
              <a:buNone/>
            </a:pPr>
            <a:r>
              <a:rPr lang="it-IT" sz="2800" dirty="0" smtClean="0"/>
              <a:t>-Riflettere attorno alla vita della mente, ai processi cognitivi in base ai quali decidiamo il significato delle nostre esperienze, le valutiamo e prendiamo decisioni: interrogare la vita della mente</a:t>
            </a:r>
          </a:p>
          <a:p>
            <a:pPr algn="just">
              <a:buNone/>
            </a:pPr>
            <a:r>
              <a:rPr lang="it-IT" sz="2800" dirty="0" smtClean="0"/>
              <a:t>-Riflessione </a:t>
            </a:r>
            <a:r>
              <a:rPr lang="it-IT" sz="2800" dirty="0" err="1" smtClean="0"/>
              <a:t>metacognitiva</a:t>
            </a:r>
            <a:r>
              <a:rPr lang="it-IT" sz="2800" dirty="0" smtClean="0"/>
              <a:t>: pensare i pensieri, pensiero interrogante,  impegnato a esaminare le radici del pensare, portare alla luce la conoscenza tacita  (opinioni, teorie, criteri, convinzioni, processo di interpretazione dell’esperienza)</a:t>
            </a:r>
            <a:endParaRPr lang="it-IT"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sz="2800" b="1" dirty="0" smtClean="0"/>
              <a:t>Educare</a:t>
            </a:r>
            <a:r>
              <a:rPr lang="it-IT" sz="2800" dirty="0" smtClean="0"/>
              <a:t>: </a:t>
            </a:r>
            <a:r>
              <a:rPr lang="it-IT" sz="2800" u="sng" dirty="0" smtClean="0"/>
              <a:t>essere implicati in un agire pratico ad alto tasso di problematicità</a:t>
            </a:r>
            <a:r>
              <a:rPr lang="it-IT" sz="2800" dirty="0" smtClean="0"/>
              <a:t>. Situazioni problematiche aperte, soluzione sulla base di una logica contestuale e si concretizza in una deliberazione pratica (sapere </a:t>
            </a:r>
            <a:r>
              <a:rPr lang="it-IT" sz="2800" dirty="0" err="1" smtClean="0"/>
              <a:t>prassico</a:t>
            </a:r>
            <a:r>
              <a:rPr lang="it-IT" sz="2800" dirty="0" smtClean="0"/>
              <a:t>).</a:t>
            </a:r>
          </a:p>
          <a:p>
            <a:pPr algn="just"/>
            <a:r>
              <a:rPr lang="it-IT" sz="2800" dirty="0" smtClean="0"/>
              <a:t>Sapere tecnico è un sapere di regole generali, applicazione di un sapere generale, a potenzialità predittiva</a:t>
            </a:r>
          </a:p>
          <a:p>
            <a:pPr algn="just"/>
            <a:r>
              <a:rPr lang="it-IT" sz="2800" b="1" dirty="0" smtClean="0"/>
              <a:t>Sapere </a:t>
            </a:r>
            <a:r>
              <a:rPr lang="it-IT" sz="2800" b="1" dirty="0" err="1" smtClean="0"/>
              <a:t>prassico</a:t>
            </a:r>
            <a:r>
              <a:rPr lang="it-IT" sz="2800" b="1" dirty="0" smtClean="0"/>
              <a:t> </a:t>
            </a:r>
            <a:r>
              <a:rPr lang="it-IT" sz="2800" dirty="0" smtClean="0"/>
              <a:t>è necessario a supportare una deliberazione pratica, legata al singolo caso, </a:t>
            </a:r>
            <a:r>
              <a:rPr lang="it-IT" sz="2800" u="sng" dirty="0" smtClean="0"/>
              <a:t>è ipotetico destinato a revisione</a:t>
            </a:r>
          </a:p>
        </p:txBody>
      </p:sp>
      <p:sp>
        <p:nvSpPr>
          <p:cNvPr id="4" name="Sottotitolo 2"/>
          <p:cNvSpPr txBox="1">
            <a:spLocks/>
          </p:cNvSpPr>
          <p:nvPr/>
        </p:nvSpPr>
        <p:spPr>
          <a:xfrm>
            <a:off x="899592" y="260648"/>
            <a:ext cx="7560840" cy="1296144"/>
          </a:xfrm>
          <a:prstGeom prst="rect">
            <a:avLst/>
          </a:prstGeom>
        </p:spPr>
        <p:txBody>
          <a:bodyPr vert="horz" lIns="91440" tIns="45720" rIns="91440" bIns="45720" rtlCol="0">
            <a:normAutofit fontScale="92500" lnSpcReduction="20000"/>
          </a:bodyPr>
          <a:lstStyle/>
          <a:p>
            <a:pPr marL="514350" marR="0" lvl="0" indent="-514350" algn="l" defTabSz="914400" rtl="0" eaLnBrk="1" fontAlgn="auto" latinLnBrk="0" hangingPunct="1">
              <a:lnSpc>
                <a:spcPct val="100000"/>
              </a:lnSpc>
              <a:spcBef>
                <a:spcPct val="20000"/>
              </a:spcBef>
              <a:spcAft>
                <a:spcPts val="0"/>
              </a:spcAft>
              <a:buClrTx/>
              <a:buSzTx/>
              <a:buFont typeface="Arial" pitchFamily="34" charset="0"/>
              <a:buAutoNum type="arabicPeriod"/>
              <a:tabLst/>
              <a:defRPr/>
            </a:pPr>
            <a:r>
              <a:rPr kumimoji="0" lang="it-IT" sz="3200" b="1" i="0" u="none" strike="noStrike" kern="1200" cap="none" spc="0" normalizeH="0" baseline="0" noProof="0" dirty="0" smtClean="0">
                <a:ln>
                  <a:noFill/>
                </a:ln>
                <a:solidFill>
                  <a:schemeClr val="tx1"/>
                </a:solidFill>
                <a:effectLst/>
                <a:uLnTx/>
                <a:uFillTx/>
                <a:latin typeface="+mn-lt"/>
                <a:ea typeface="+mn-ea"/>
                <a:cs typeface="+mn-cs"/>
              </a:rPr>
              <a:t>Alla ricerca di un sapere che viene dall’esperienza. </a:t>
            </a:r>
          </a:p>
          <a:p>
            <a:pPr marL="514350" marR="0" lvl="0" indent="-514350" algn="l" defTabSz="914400" rtl="0" eaLnBrk="1" fontAlgn="auto" latinLnBrk="0" hangingPunct="1">
              <a:lnSpc>
                <a:spcPct val="100000"/>
              </a:lnSpc>
              <a:spcBef>
                <a:spcPct val="20000"/>
              </a:spcBef>
              <a:spcAft>
                <a:spcPts val="0"/>
              </a:spcAft>
              <a:buClrTx/>
              <a:buSzTx/>
              <a:tabLst/>
              <a:defRPr/>
            </a:pPr>
            <a:r>
              <a:rPr lang="it-IT" sz="3200" b="1" dirty="0" smtClean="0"/>
              <a:t>       </a:t>
            </a:r>
            <a:r>
              <a:rPr kumimoji="0" lang="it-IT" sz="3200" b="1" i="0" u="none" strike="noStrike" kern="1200" cap="none" spc="0" normalizeH="0" baseline="0" noProof="0" dirty="0" smtClean="0">
                <a:ln>
                  <a:noFill/>
                </a:ln>
                <a:solidFill>
                  <a:schemeClr val="tx1"/>
                </a:solidFill>
                <a:effectLst/>
                <a:uLnTx/>
                <a:uFillTx/>
                <a:latin typeface="+mn-lt"/>
                <a:ea typeface="+mn-ea"/>
                <a:cs typeface="+mn-cs"/>
              </a:rPr>
              <a:t>Il sapere dei pratici</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b="1" dirty="0" smtClean="0"/>
              <a:t>Dal senso comune al pensare con senso</a:t>
            </a:r>
          </a:p>
          <a:p>
            <a:pPr algn="just">
              <a:buFontTx/>
              <a:buChar char="-"/>
            </a:pPr>
            <a:r>
              <a:rPr lang="it-IT" b="1" dirty="0" smtClean="0"/>
              <a:t>Comunità di pratici</a:t>
            </a:r>
            <a:r>
              <a:rPr lang="it-IT" dirty="0" smtClean="0"/>
              <a:t>: sapere di teorie e sapere implicito (insieme di idee che regolano l’agire, insieme di istruzioni per comprendere e prendere decisioni il cui valore è dato per scontato), </a:t>
            </a:r>
            <a:r>
              <a:rPr lang="it-IT" dirty="0" err="1" smtClean="0"/>
              <a:t>irriflesso</a:t>
            </a:r>
            <a:r>
              <a:rPr lang="it-IT" dirty="0" smtClean="0"/>
              <a:t> che fa da sfondo tacito a giudizi, decisioni</a:t>
            </a:r>
          </a:p>
          <a:p>
            <a:pPr algn="just">
              <a:buFontTx/>
              <a:buChar char="-"/>
            </a:pPr>
            <a:r>
              <a:rPr lang="it-IT" b="1" dirty="0" smtClean="0"/>
              <a:t>Il pratico educatore agisce</a:t>
            </a:r>
            <a:r>
              <a:rPr lang="it-IT" dirty="0" smtClean="0"/>
              <a:t>:</a:t>
            </a:r>
          </a:p>
          <a:p>
            <a:pPr algn="just">
              <a:buFontTx/>
              <a:buChar char="-"/>
            </a:pPr>
            <a:r>
              <a:rPr lang="it-IT" u="sng" dirty="0" smtClean="0"/>
              <a:t>In una rete di relazioni</a:t>
            </a:r>
            <a:endParaRPr lang="it-IT" u="sng"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sz="2800" b="1" dirty="0" smtClean="0"/>
              <a:t>Sapere di senso comune</a:t>
            </a:r>
            <a:r>
              <a:rPr lang="it-IT" sz="2800" dirty="0" smtClean="0"/>
              <a:t>: fondo di conoscenze, regole, abitudini, convinzioni condivise al di là di una pratica riflessiva: il loro valore è considerato ovvio nella comunità di pratici. E’ una zona quieta, luogo delle certezze.</a:t>
            </a:r>
          </a:p>
          <a:p>
            <a:pPr algn="just"/>
            <a:r>
              <a:rPr lang="it-IT" sz="2800" b="1" dirty="0" smtClean="0"/>
              <a:t>Pedagogia implicita </a:t>
            </a:r>
            <a:r>
              <a:rPr lang="it-IT" sz="2800" dirty="0" smtClean="0"/>
              <a:t>o “pedagogia popolare” (</a:t>
            </a:r>
            <a:r>
              <a:rPr lang="it-IT" sz="2800" dirty="0" err="1" smtClean="0"/>
              <a:t>Bruner</a:t>
            </a:r>
            <a:r>
              <a:rPr lang="it-IT" sz="2800" dirty="0" smtClean="0"/>
              <a:t>), pedagogia della vita quotidiana, attivata automaticamente.</a:t>
            </a:r>
          </a:p>
          <a:p>
            <a:pPr algn="just"/>
            <a:r>
              <a:rPr lang="it-IT" sz="2800" dirty="0" smtClean="0"/>
              <a:t>Nel mondo dell’educazione vi è un tessuto culturale consolidato (strumentazione metodologica, concettuale)</a:t>
            </a:r>
            <a:endParaRPr lang="it-IT"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b="1" u="sng" dirty="0" smtClean="0"/>
              <a:t>Condividere il sapere di senso comune </a:t>
            </a:r>
            <a:r>
              <a:rPr lang="it-IT" dirty="0" smtClean="0"/>
              <a:t>(idee pedagogiche, tecniche didattiche, modalità d’uso del linguaggio): </a:t>
            </a:r>
            <a:r>
              <a:rPr lang="it-IT" u="sng" dirty="0" smtClean="0"/>
              <a:t>condizione essenziale per svolgere il proprio ruolo.</a:t>
            </a:r>
          </a:p>
          <a:p>
            <a:pPr algn="just"/>
            <a:r>
              <a:rPr lang="it-IT" dirty="0" smtClean="0"/>
              <a:t>L’adesione alle convinzioni condivise è essenziale per non produrre immobilità nel problematizzare ogni situazione  </a:t>
            </a:r>
          </a:p>
          <a:p>
            <a:pPr algn="just"/>
            <a:r>
              <a:rPr lang="it-IT" b="1" u="sng" dirty="0" smtClean="0"/>
              <a:t>Del sapere pedagogico manca</a:t>
            </a:r>
            <a:r>
              <a:rPr lang="it-IT" dirty="0" smtClean="0"/>
              <a:t>:</a:t>
            </a:r>
          </a:p>
          <a:p>
            <a:pPr algn="just">
              <a:buNone/>
            </a:pPr>
            <a:r>
              <a:rPr lang="it-IT" u="sng" dirty="0" smtClean="0"/>
              <a:t>una tradizione del sapere dei pratici</a:t>
            </a:r>
            <a:endParaRPr lang="it-IT" u="sng"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dirty="0" smtClean="0"/>
              <a:t>2.2.2 </a:t>
            </a:r>
            <a:r>
              <a:rPr lang="it-IT" b="1" dirty="0" smtClean="0"/>
              <a:t>Pensare daccapo</a:t>
            </a:r>
          </a:p>
          <a:p>
            <a:pPr algn="just">
              <a:buNone/>
            </a:pPr>
            <a:r>
              <a:rPr lang="it-IT" dirty="0" smtClean="0"/>
              <a:t>     Aderire al pensiero collaudato e pensare daccapo per cercare il senso di ciò che accade.</a:t>
            </a:r>
          </a:p>
          <a:p>
            <a:pPr algn="just">
              <a:buNone/>
            </a:pPr>
            <a:r>
              <a:rPr lang="it-IT" dirty="0" smtClean="0"/>
              <a:t>    - Risalire al fondamento di ogni credenza, teoria, costruire significati a partire da sé. Tensione a interrogare</a:t>
            </a:r>
            <a:endParaRPr lang="it-IT"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dirty="0" smtClean="0"/>
              <a:t>2.2.3  </a:t>
            </a:r>
            <a:r>
              <a:rPr lang="it-IT" b="1" dirty="0" err="1" smtClean="0"/>
              <a:t>Autocomprensione</a:t>
            </a:r>
            <a:r>
              <a:rPr lang="it-IT" b="1" dirty="0" smtClean="0"/>
              <a:t> </a:t>
            </a:r>
            <a:r>
              <a:rPr lang="it-IT" b="1" dirty="0" err="1" smtClean="0"/>
              <a:t>metacognitiva</a:t>
            </a:r>
            <a:endParaRPr lang="it-IT" b="1" dirty="0" smtClean="0"/>
          </a:p>
          <a:p>
            <a:pPr algn="just">
              <a:buNone/>
            </a:pPr>
            <a:r>
              <a:rPr lang="it-IT" dirty="0" smtClean="0"/>
              <a:t>-Riflessione critica: rende esplicite le assunzioni tacite, </a:t>
            </a:r>
            <a:r>
              <a:rPr lang="it-IT" dirty="0" err="1" smtClean="0"/>
              <a:t>disvela</a:t>
            </a:r>
            <a:r>
              <a:rPr lang="it-IT" dirty="0" smtClean="0"/>
              <a:t> le implicazioni performative, svolge un ruolo centrale nei processi formativi.</a:t>
            </a:r>
          </a:p>
          <a:p>
            <a:pPr algn="just">
              <a:buNone/>
            </a:pPr>
            <a:r>
              <a:rPr lang="it-IT" dirty="0" smtClean="0"/>
              <a:t>-Resistenza al cambiamento: mettere in discussione le basi del nostro abituale modo di pensare è faticoso </a:t>
            </a:r>
          </a:p>
          <a:p>
            <a:pPr algn="just">
              <a:buNone/>
            </a:pPr>
            <a:r>
              <a:rPr lang="it-IT" dirty="0" err="1" smtClean="0"/>
              <a:t>-Autocomprensione</a:t>
            </a:r>
            <a:r>
              <a:rPr lang="it-IT" dirty="0" smtClean="0"/>
              <a:t>: stare nel mondo dell’educazione con libertà</a:t>
            </a:r>
            <a:endParaRPr lang="it-IT"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Il laboratorio riflessivo</a:t>
            </a:r>
            <a:endParaRPr lang="it-IT" b="1" dirty="0"/>
          </a:p>
        </p:txBody>
      </p:sp>
      <p:sp>
        <p:nvSpPr>
          <p:cNvPr id="3" name="Segnaposto contenuto 2"/>
          <p:cNvSpPr>
            <a:spLocks noGrp="1"/>
          </p:cNvSpPr>
          <p:nvPr>
            <p:ph idx="1"/>
          </p:nvPr>
        </p:nvSpPr>
        <p:spPr/>
        <p:txBody>
          <a:bodyPr>
            <a:normAutofit fontScale="92500" lnSpcReduction="10000"/>
          </a:bodyPr>
          <a:lstStyle/>
          <a:p>
            <a:pPr algn="just"/>
            <a:r>
              <a:rPr lang="it-IT" dirty="0" err="1" smtClean="0"/>
              <a:t>Schön</a:t>
            </a:r>
            <a:r>
              <a:rPr lang="it-IT" dirty="0" smtClean="0"/>
              <a:t>: epistemologia della pratica →conoscenza dei processi di pensiero attivati quando la mente è implicata nella soluzione di casi problematici</a:t>
            </a:r>
          </a:p>
          <a:p>
            <a:pPr algn="just"/>
            <a:r>
              <a:rPr lang="it-IT" dirty="0" smtClean="0"/>
              <a:t>Epistemologia spesso trasmessa oralmente ai giovani educatori che stanno per entrare nel mondo dell’educazione</a:t>
            </a:r>
          </a:p>
          <a:p>
            <a:pPr algn="just"/>
            <a:r>
              <a:rPr lang="it-IT" dirty="0" smtClean="0"/>
              <a:t>Quando trasmettono il loro sapere agli apprendisti educatori, gli educatori con esperienza rendono conto del processo da cui è nata una soluzione </a:t>
            </a:r>
            <a:endParaRPr lang="it-IT"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b="1" dirty="0" smtClean="0"/>
              <a:t>I laboratori che utilizzano la biografia formativa attraverso la scrittura consentono di:</a:t>
            </a:r>
          </a:p>
          <a:p>
            <a:pPr algn="just"/>
            <a:endParaRPr lang="it-IT" dirty="0" smtClean="0"/>
          </a:p>
          <a:p>
            <a:pPr algn="just"/>
            <a:r>
              <a:rPr lang="it-IT" u="sng" dirty="0" smtClean="0"/>
              <a:t>riflettere sul sapere, sui valori e sui significati costruiti nel corso della propria esperienza</a:t>
            </a:r>
            <a:endParaRPr lang="it-IT" u="sng"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r>
              <a:rPr lang="it-IT" dirty="0" smtClean="0"/>
              <a:t>Gli educatori con esperienza quando sono chiamati a documentare la loro esperienza, presentano il prodotto finito dell’agire in modo standardizzato, mentre rimane nell’ombra il processo di elaborazione cha ha portato a risolvere un problema o a ideare un percorso.</a:t>
            </a:r>
          </a:p>
          <a:p>
            <a:pPr algn="just"/>
            <a:r>
              <a:rPr lang="it-IT" dirty="0" err="1" smtClean="0"/>
              <a:t>Artful</a:t>
            </a:r>
            <a:r>
              <a:rPr lang="it-IT" dirty="0" smtClean="0"/>
              <a:t> </a:t>
            </a:r>
            <a:r>
              <a:rPr lang="it-IT" dirty="0" err="1" smtClean="0"/>
              <a:t>practice</a:t>
            </a:r>
            <a:r>
              <a:rPr lang="it-IT" dirty="0" smtClean="0"/>
              <a:t>: agire educativo creativo e pensoso “eccellenza “, maestria professionale da esplicitare (sia a livello della vita mentale dell’educatore sia a livello di  comunità scientifica)</a:t>
            </a:r>
            <a:endParaRPr lang="it-IT"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dirty="0" smtClean="0"/>
              <a:t>Laboratori riflessivi: contesti di formazione che hanno per oggetto l’epistemologia della pratica, dove gli educatori interrogano criticamente e mettono in parola il loro agire e modo di pensare.</a:t>
            </a:r>
          </a:p>
          <a:p>
            <a:pPr algn="just"/>
            <a:r>
              <a:rPr lang="it-IT" dirty="0" smtClean="0"/>
              <a:t>Formazione che prepara a sviluppare la riflessione, per affrontare casi problematici, senza pretendere di acquisire un sapere che abbia validità generale.</a:t>
            </a:r>
            <a:endParaRPr lang="it-IT"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dirty="0" smtClean="0"/>
              <a:t>Formazione declinata nei termini di un’acquisizione di sapere teorico da applicare nell’esperienza. Una formazione che miri a preparare educatori come ricercatori IN azione: costruire sapere a partire dall’esperienza→arte della riflessione.</a:t>
            </a:r>
          </a:p>
          <a:p>
            <a:pPr algn="just"/>
            <a:r>
              <a:rPr lang="it-IT" dirty="0" smtClean="0"/>
              <a:t>Apprendimento </a:t>
            </a:r>
            <a:r>
              <a:rPr lang="it-IT" dirty="0" err="1" smtClean="0"/>
              <a:t>esperenziale</a:t>
            </a:r>
            <a:r>
              <a:rPr lang="it-IT" dirty="0" smtClean="0"/>
              <a:t>: non astratto, legato a un’esperienza sul campo, accade a partire dai vissuti di pratica in cui chi apprende è a diretto contatto col reale.</a:t>
            </a:r>
          </a:p>
          <a:p>
            <a:pPr algn="just"/>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just"/>
            <a:r>
              <a:rPr lang="it-IT" sz="2800" dirty="0" smtClean="0"/>
              <a:t>Le decisioni pratiche hanno implicazioni serie. L’azione è marcata dalla </a:t>
            </a:r>
            <a:r>
              <a:rPr lang="it-IT" sz="2800" b="1" dirty="0" smtClean="0"/>
              <a:t>singolarità del caso</a:t>
            </a:r>
          </a:p>
          <a:p>
            <a:pPr algn="just"/>
            <a:r>
              <a:rPr lang="it-IT" sz="2800" dirty="0" smtClean="0"/>
              <a:t> l’azione è imprevedibile, irrevocabile, illimitata (l’azione entra in un circolo processuale le cui dinamiche non possono essere pianificate)</a:t>
            </a:r>
          </a:p>
          <a:p>
            <a:pPr algn="just"/>
            <a:r>
              <a:rPr lang="it-IT" sz="2800" dirty="0" smtClean="0"/>
              <a:t>Saggezza educativa: la disposizione a cercare l’azione che meglio consente di conseguire ciò che è ritenuto cosa buona (obiettivi favorire la miglior formazione possibile) si attualizza in una deliberazione corretta </a:t>
            </a:r>
            <a:endParaRPr lang="it-IT" sz="28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smtClean="0"/>
              <a:t>Favorire forme di </a:t>
            </a:r>
            <a:r>
              <a:rPr lang="it-IT" b="1" dirty="0" smtClean="0"/>
              <a:t>apprendimento dall’esperienza</a:t>
            </a:r>
            <a:r>
              <a:rPr lang="it-IT" dirty="0" smtClean="0"/>
              <a:t>: offrire a chi apprende la possibilità di esaminare criticamente l’esperienza per individuare snodi problematici, imparare a considerare ciascuno di essi, ipotizzare più di una strategia risolutiva.</a:t>
            </a:r>
            <a:endParaRPr lang="it-IT"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smtClean="0"/>
              <a:t>Sviluppare la riflessione all’interno di un apprendimento </a:t>
            </a:r>
            <a:r>
              <a:rPr lang="it-IT" dirty="0" err="1" smtClean="0"/>
              <a:t>esperenziale</a:t>
            </a:r>
            <a:r>
              <a:rPr lang="it-IT" dirty="0" smtClean="0"/>
              <a:t> significa:</a:t>
            </a:r>
          </a:p>
          <a:p>
            <a:pPr algn="just"/>
            <a:r>
              <a:rPr lang="it-IT" dirty="0" smtClean="0"/>
              <a:t>Promuovere quel pensare che esplora gli eventi vissuti con l’obiettivo di acquisire su di essi una comprensione il più possibile larga e profonda.</a:t>
            </a:r>
            <a:endParaRPr lang="it-IT"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r>
              <a:rPr lang="it-IT" b="1" dirty="0" smtClean="0"/>
              <a:t>La riflessione sull’esperienza si struttura lungo le seguenti fasi</a:t>
            </a:r>
            <a:r>
              <a:rPr lang="it-IT" dirty="0" smtClean="0"/>
              <a:t>:</a:t>
            </a:r>
          </a:p>
          <a:p>
            <a:pPr>
              <a:buNone/>
            </a:pPr>
            <a:r>
              <a:rPr lang="it-IT" dirty="0" smtClean="0"/>
              <a:t>- Ricostruire l’esperienza nella forma di una descrizione analitica;</a:t>
            </a:r>
          </a:p>
          <a:p>
            <a:pPr>
              <a:buNone/>
            </a:pPr>
            <a:r>
              <a:rPr lang="it-IT" dirty="0" smtClean="0"/>
              <a:t>- Mettere a fuoco i pensieri (teorie, opinioni, giudizi) agiti nel corso dell’esperienza</a:t>
            </a:r>
          </a:p>
          <a:p>
            <a:pPr>
              <a:buNone/>
            </a:pPr>
            <a:r>
              <a:rPr lang="it-IT" dirty="0" smtClean="0"/>
              <a:t>- Disegnare la geografia delle emozioni vissute</a:t>
            </a:r>
          </a:p>
          <a:p>
            <a:pPr>
              <a:buNone/>
            </a:pPr>
            <a:r>
              <a:rPr lang="it-IT" dirty="0" smtClean="0"/>
              <a:t>- Valutare gli esiti conseguiti attraverso le azioni intraprese</a:t>
            </a:r>
            <a:endParaRPr lang="it-IT"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b="1" dirty="0" smtClean="0"/>
              <a:t>Laboratorio</a:t>
            </a:r>
            <a:r>
              <a:rPr lang="it-IT" dirty="0" smtClean="0"/>
              <a:t> mirato a sviluppare la </a:t>
            </a:r>
            <a:r>
              <a:rPr lang="it-IT" b="1" dirty="0" smtClean="0"/>
              <a:t>capacità riflessiva</a:t>
            </a:r>
            <a:r>
              <a:rPr lang="it-IT" dirty="0" smtClean="0"/>
              <a:t>:</a:t>
            </a:r>
          </a:p>
          <a:p>
            <a:pPr algn="just">
              <a:buFontTx/>
              <a:buChar char="-"/>
            </a:pPr>
            <a:r>
              <a:rPr lang="it-IT" dirty="0" smtClean="0"/>
              <a:t>prendere la forma di un pensatoio socratico dove </a:t>
            </a:r>
            <a:r>
              <a:rPr lang="it-IT" i="1" dirty="0" smtClean="0"/>
              <a:t>si pensa l’esperienza </a:t>
            </a:r>
            <a:r>
              <a:rPr lang="it-IT" dirty="0" smtClean="0"/>
              <a:t>e </a:t>
            </a:r>
            <a:r>
              <a:rPr lang="it-IT" i="1" dirty="0" smtClean="0"/>
              <a:t>si pensano i pensieri</a:t>
            </a:r>
          </a:p>
          <a:p>
            <a:pPr algn="just">
              <a:buFontTx/>
              <a:buChar char="-"/>
            </a:pPr>
            <a:r>
              <a:rPr lang="it-IT" dirty="0" smtClean="0"/>
              <a:t>Oltre alla riflessione sul fare si esercita la </a:t>
            </a:r>
            <a:r>
              <a:rPr lang="it-IT" dirty="0" err="1" smtClean="0"/>
              <a:t>metariflessione</a:t>
            </a:r>
            <a:r>
              <a:rPr lang="it-IT" dirty="0" smtClean="0"/>
              <a:t> (ciascuno prende in esame le reti di concetti, di teorie, di opinioni non meditate in cui il pensare tende a restare impigliato</a:t>
            </a:r>
          </a:p>
          <a:p>
            <a:pPr algn="just">
              <a:buFontTx/>
              <a:buChar char="-"/>
            </a:pPr>
            <a:r>
              <a:rPr lang="it-IT" dirty="0" smtClean="0"/>
              <a:t>Esaminare le assunzioni tacite, idee radicate nel contesto culturale  </a:t>
            </a:r>
            <a:endParaRPr lang="it-IT"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sz="2800" b="1" dirty="0" smtClean="0"/>
              <a:t>Presupposizioni </a:t>
            </a:r>
            <a:r>
              <a:rPr lang="it-IT" sz="2800" dirty="0" smtClean="0"/>
              <a:t>che occorre pensare sono:</a:t>
            </a:r>
          </a:p>
          <a:p>
            <a:pPr algn="just">
              <a:buFontTx/>
              <a:buChar char="-"/>
            </a:pPr>
            <a:r>
              <a:rPr lang="it-IT" sz="2800" dirty="0" smtClean="0"/>
              <a:t>Ontologiche (dicono la natura delle cose)</a:t>
            </a:r>
          </a:p>
          <a:p>
            <a:pPr algn="just">
              <a:buFontTx/>
              <a:buChar char="-"/>
            </a:pPr>
            <a:r>
              <a:rPr lang="it-IT" sz="2800" dirty="0" smtClean="0"/>
              <a:t>Epistemologiche (prescrivono il modo attraverso cui acquisire conoscenza della realtà)</a:t>
            </a:r>
          </a:p>
          <a:p>
            <a:pPr algn="just">
              <a:buFontTx/>
              <a:buChar char="-"/>
            </a:pPr>
            <a:r>
              <a:rPr lang="it-IT" sz="2800" dirty="0" smtClean="0"/>
              <a:t> Etiche (definiscono il dover essere rispetto al contesto in cui si è)</a:t>
            </a:r>
          </a:p>
          <a:p>
            <a:pPr algn="just">
              <a:buFontTx/>
              <a:buChar char="-"/>
            </a:pPr>
            <a:r>
              <a:rPr lang="it-IT" sz="2800" dirty="0" smtClean="0"/>
              <a:t>Politiche (stabiliscono perché agire in una determinata direzione).</a:t>
            </a:r>
          </a:p>
          <a:p>
            <a:pPr algn="just">
              <a:buNone/>
            </a:pPr>
            <a:r>
              <a:rPr lang="it-IT" sz="2800" dirty="0" smtClean="0"/>
              <a:t>Ci sono assunzioni egemoniche da mettere in discussione per non diventare schiavi di ideologie</a:t>
            </a:r>
            <a:endParaRPr lang="it-IT" sz="28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b="1" dirty="0" smtClean="0"/>
              <a:t>Riflettere </a:t>
            </a:r>
            <a:r>
              <a:rPr lang="it-IT" dirty="0" smtClean="0"/>
              <a:t>anche:</a:t>
            </a:r>
          </a:p>
          <a:p>
            <a:pPr algn="just">
              <a:buFontTx/>
              <a:buChar char="-"/>
            </a:pPr>
            <a:r>
              <a:rPr lang="it-IT" dirty="0" smtClean="0"/>
              <a:t>Sentimenti che condizionano il modo in cui si decide il significato di un’esperienza. Il pensare è carico emotivamente.</a:t>
            </a:r>
          </a:p>
          <a:p>
            <a:pPr algn="just">
              <a:buNone/>
            </a:pPr>
            <a:r>
              <a:rPr lang="it-IT" dirty="0" smtClean="0"/>
              <a:t>• La riflessione </a:t>
            </a:r>
            <a:r>
              <a:rPr lang="it-IT" dirty="0" err="1" smtClean="0"/>
              <a:t>metacognitiva</a:t>
            </a:r>
            <a:r>
              <a:rPr lang="it-IT" dirty="0" smtClean="0"/>
              <a:t> acquista la forma di una ricostruzione topologica delle mappe di idee e di procedure che stanno al cuore dell’attività cognitiva e, insieme, di una narrazione delle emozioni</a:t>
            </a:r>
          </a:p>
          <a:p>
            <a:pPr algn="just">
              <a:buNone/>
            </a:pPr>
            <a:r>
              <a:rPr lang="it-IT" dirty="0" smtClean="0"/>
              <a:t> </a:t>
            </a:r>
            <a:endParaRPr lang="it-IT"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b="1" u="sng" dirty="0" smtClean="0"/>
              <a:t>L’educazione alle emozioni è necessaria per:</a:t>
            </a:r>
          </a:p>
          <a:p>
            <a:pPr>
              <a:buNone/>
            </a:pPr>
            <a:r>
              <a:rPr lang="it-IT" u="sng" dirty="0" smtClean="0"/>
              <a:t>La conoscenza del sé e dei modi di avere cura dei propri sentimenti</a:t>
            </a:r>
            <a:endParaRPr lang="it-IT" u="sng"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dirty="0" smtClean="0"/>
              <a:t>3.2 Quali guadagni dalla </a:t>
            </a:r>
            <a:r>
              <a:rPr lang="it-IT" b="1" dirty="0" smtClean="0"/>
              <a:t>formazione riflessiva</a:t>
            </a:r>
          </a:p>
          <a:p>
            <a:pPr algn="just"/>
            <a:r>
              <a:rPr lang="it-IT" dirty="0" smtClean="0"/>
              <a:t>Guadagno personale: salto di qualità del proprio modo di essere professionista dell’educazione che viene dall’acquisire consapevolezza di come si pensa e si agisce.</a:t>
            </a:r>
          </a:p>
          <a:p>
            <a:pPr algn="just"/>
            <a:r>
              <a:rPr lang="it-IT" dirty="0" smtClean="0"/>
              <a:t>Esplicitare  la propria epistemologia della pratica: per transitare dalla condizione di semplice operatore a quella di ricercatore pratico (disposizione a stare con uno sguardo vigile sulla realtà).</a:t>
            </a:r>
            <a:endParaRPr lang="it-IT"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b="1" dirty="0" smtClean="0"/>
              <a:t>Imparare a interrogare criticamente il proprio agire e il modo di pensare che lo accompagna</a:t>
            </a:r>
            <a:r>
              <a:rPr lang="it-IT" dirty="0" smtClean="0"/>
              <a:t>: condizione necessaria per imparare a coltivare uno sguardo di intelligenza sul reale→esplicitare la propria epistemologia problematizza il proprio sguardo rompendo la tendenza a stare sotto la crosta delle convinzioni</a:t>
            </a:r>
            <a:endParaRPr lang="it-IT"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dirty="0" err="1" smtClean="0"/>
              <a:t>Schön</a:t>
            </a:r>
            <a:r>
              <a:rPr lang="it-IT" dirty="0" smtClean="0"/>
              <a:t>: attraverso la riflessione, il pratico può far emergere e criticare le </a:t>
            </a:r>
            <a:r>
              <a:rPr lang="it-IT" b="1" dirty="0" smtClean="0"/>
              <a:t>comprensioni tacite </a:t>
            </a:r>
            <a:r>
              <a:rPr lang="it-IT" dirty="0" smtClean="0"/>
              <a:t>che si sono sviluppate durante le esperienze ripetitive della pratica specializzata, e può elaborare un </a:t>
            </a:r>
            <a:r>
              <a:rPr lang="it-IT" b="1" dirty="0" smtClean="0"/>
              <a:t>nuovo significato delle situazioni incerte </a:t>
            </a:r>
            <a:r>
              <a:rPr lang="it-IT" dirty="0" smtClean="0"/>
              <a:t>e uniche di cui può avere esperienza.</a:t>
            </a:r>
          </a:p>
          <a:p>
            <a:pPr algn="just"/>
            <a:r>
              <a:rPr lang="it-IT" b="1" i="1" dirty="0" smtClean="0"/>
              <a:t>Comunità riflessive</a:t>
            </a:r>
            <a:r>
              <a:rPr lang="it-IT" i="1" dirty="0" smtClean="0"/>
              <a:t>: </a:t>
            </a:r>
            <a:r>
              <a:rPr lang="it-IT" dirty="0" smtClean="0"/>
              <a:t>si dispone documentazione delle varie epistemologie in atto, si può costruire sapere che viene dall’esperienza (pedagogia come sapere </a:t>
            </a:r>
            <a:r>
              <a:rPr lang="it-IT" dirty="0" err="1" smtClean="0"/>
              <a:t>prassico</a:t>
            </a:r>
            <a:r>
              <a:rPr lang="it-IT" dirty="0" smtClean="0"/>
              <a:t>)</a:t>
            </a:r>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b="1" dirty="0" smtClean="0"/>
              <a:t>Deliberazione corretta</a:t>
            </a:r>
            <a:r>
              <a:rPr lang="it-IT" dirty="0" smtClean="0"/>
              <a:t>: l’educatore deve possedere conoscenze nell’ambito delle scienze della formazione, deve maturare la capacità di leggere criticamente la specificità del contesto in cui agisce per valutare risorse e limiti. Competenza che si sviluppa con la pratica.</a:t>
            </a:r>
            <a:endParaRPr lang="it-IT"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r>
              <a:rPr lang="it-IT" b="1" dirty="0" smtClean="0"/>
              <a:t>Sapere pedagogico</a:t>
            </a:r>
            <a:r>
              <a:rPr lang="it-IT" dirty="0" smtClean="0"/>
              <a:t>: manca un sapere </a:t>
            </a:r>
            <a:r>
              <a:rPr lang="it-IT" dirty="0" err="1" smtClean="0"/>
              <a:t>prassico</a:t>
            </a:r>
            <a:r>
              <a:rPr lang="it-IT" dirty="0" smtClean="0"/>
              <a:t>, quello che si costruisce quotidianamente facendo fronte a situazioni problematiche diverse. La pratica va indagata per un sapere che “</a:t>
            </a:r>
            <a:r>
              <a:rPr lang="it-IT" i="1" dirty="0" smtClean="0"/>
              <a:t>odori di esperienza</a:t>
            </a:r>
            <a:r>
              <a:rPr lang="it-IT" dirty="0" smtClean="0"/>
              <a:t>”. </a:t>
            </a:r>
          </a:p>
          <a:p>
            <a:pPr algn="just"/>
            <a:r>
              <a:rPr lang="it-IT" dirty="0" smtClean="0"/>
              <a:t>Educazione pratica complessa che può essere indagata intelligentemente (</a:t>
            </a:r>
            <a:r>
              <a:rPr lang="it-IT" dirty="0" err="1" smtClean="0"/>
              <a:t>Dewey</a:t>
            </a:r>
            <a:r>
              <a:rPr lang="it-IT" dirty="0" smtClean="0"/>
              <a:t>)</a:t>
            </a:r>
          </a:p>
          <a:p>
            <a:pPr algn="just"/>
            <a:r>
              <a:rPr lang="it-IT" dirty="0" smtClean="0"/>
              <a:t>Adozione di metodi sistematici di ricerca (metodo costruito sul campo attraverso una pratica riflessiva sull’esperienza)→sapere scientificamente fondato</a:t>
            </a:r>
            <a:endParaRPr lang="it-IT"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dirty="0" smtClean="0"/>
              <a:t>4. </a:t>
            </a:r>
            <a:r>
              <a:rPr lang="it-IT" sz="3600" b="1" dirty="0" smtClean="0"/>
              <a:t>La cornice teorica</a:t>
            </a:r>
            <a:endParaRPr lang="it-IT" sz="3600" b="1" dirty="0"/>
          </a:p>
        </p:txBody>
      </p:sp>
      <p:sp>
        <p:nvSpPr>
          <p:cNvPr id="3" name="Segnaposto contenuto 2"/>
          <p:cNvSpPr>
            <a:spLocks noGrp="1"/>
          </p:cNvSpPr>
          <p:nvPr>
            <p:ph idx="1"/>
          </p:nvPr>
        </p:nvSpPr>
        <p:spPr/>
        <p:txBody>
          <a:bodyPr>
            <a:normAutofit fontScale="92500" lnSpcReduction="20000"/>
          </a:bodyPr>
          <a:lstStyle/>
          <a:p>
            <a:pPr algn="just"/>
            <a:r>
              <a:rPr lang="it-IT" dirty="0" smtClean="0"/>
              <a:t>Laboratorio del pensare riflessivo: non una questione tecnica ma di politica della formazione poiché presuppone scelte di fondo</a:t>
            </a:r>
          </a:p>
          <a:p>
            <a:pPr algn="just"/>
            <a:r>
              <a:rPr lang="it-IT" dirty="0" smtClean="0"/>
              <a:t>4.1 </a:t>
            </a:r>
            <a:r>
              <a:rPr lang="it-IT" b="1" dirty="0" smtClean="0"/>
              <a:t>Il lato fenomenologico</a:t>
            </a:r>
          </a:p>
          <a:p>
            <a:pPr algn="just">
              <a:buNone/>
            </a:pPr>
            <a:r>
              <a:rPr lang="it-IT" dirty="0" smtClean="0"/>
              <a:t>- Teoria della riflessione nella pratica: fa riferimento alla fenomenologia (dare una valida strutturazione ai contesti di formazione finalizzati a promuovere la pratica riflessiva) </a:t>
            </a:r>
          </a:p>
          <a:p>
            <a:pPr algn="just">
              <a:buNone/>
            </a:pPr>
            <a:r>
              <a:rPr lang="it-IT" dirty="0" smtClean="0"/>
              <a:t>- Riflessione: sguardo rivolto al pensiero nel mentre del suo accadere  (</a:t>
            </a:r>
            <a:r>
              <a:rPr lang="it-IT" dirty="0" err="1" smtClean="0"/>
              <a:t>Husserl</a:t>
            </a:r>
            <a:r>
              <a:rPr lang="it-IT" dirty="0" smtClean="0"/>
              <a:t> vi attribuisce una funzione metodologica) </a:t>
            </a:r>
            <a:endParaRPr lang="it-IT"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dirty="0" smtClean="0"/>
              <a:t>Fenomenologia</a:t>
            </a:r>
          </a:p>
          <a:p>
            <a:pPr algn="just"/>
            <a:r>
              <a:rPr lang="it-IT" dirty="0" smtClean="0"/>
              <a:t>Riflessione: far emergere i vissuti cognitivi “metodo della coscienza per la conoscenza della coscienza”</a:t>
            </a:r>
          </a:p>
          <a:p>
            <a:pPr algn="just"/>
            <a:r>
              <a:rPr lang="it-IT" b="1" dirty="0" smtClean="0"/>
              <a:t>Riflessioni sulle riflessioni </a:t>
            </a:r>
            <a:r>
              <a:rPr lang="it-IT" dirty="0" smtClean="0"/>
              <a:t>(</a:t>
            </a:r>
            <a:r>
              <a:rPr lang="it-IT" dirty="0" err="1" smtClean="0"/>
              <a:t>Husserl</a:t>
            </a:r>
            <a:r>
              <a:rPr lang="it-IT" dirty="0" smtClean="0"/>
              <a:t> “riflessioni di grado superiore”), la fenomenologia mette in discussione la tendenza a </a:t>
            </a:r>
            <a:r>
              <a:rPr lang="it-IT" i="1" dirty="0" smtClean="0"/>
              <a:t>stare dentro mondi anticipati.</a:t>
            </a:r>
            <a:endParaRPr lang="it-IT" i="1"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b="1" dirty="0" smtClean="0"/>
              <a:t>Esperienza dell’educare</a:t>
            </a:r>
            <a:r>
              <a:rPr lang="it-IT" dirty="0" smtClean="0"/>
              <a:t>: densa di problematicità, ogni situazione è unica. </a:t>
            </a:r>
          </a:p>
          <a:p>
            <a:pPr algn="just">
              <a:buFontTx/>
              <a:buChar char="-"/>
            </a:pPr>
            <a:r>
              <a:rPr lang="it-IT" dirty="0" smtClean="0"/>
              <a:t>Obiettivo: giungere a delineare il profilo originale  della cosa indagata </a:t>
            </a:r>
          </a:p>
          <a:p>
            <a:pPr algn="just">
              <a:buNone/>
            </a:pPr>
            <a:r>
              <a:rPr lang="it-IT" dirty="0" smtClean="0"/>
              <a:t>-  Un ascolto non pre-giudicato dell’esperienza (il mondo della vita dell’educazione resiste al farsi assimilare da una scienza </a:t>
            </a:r>
            <a:r>
              <a:rPr lang="it-IT" dirty="0" err="1" smtClean="0"/>
              <a:t>nomotetica</a:t>
            </a:r>
            <a:r>
              <a:rPr lang="it-IT" dirty="0" smtClean="0"/>
              <a:t> che tende a inglobare la singolarità del caso in un logos unico che annulla le differenze) </a:t>
            </a:r>
            <a:endParaRPr lang="it-IT"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dirty="0" smtClean="0"/>
              <a:t>L’esperienza educativa per essere compresa necessita di impegno di pensiero che sappia rischiare la ricerca di altri punti di appoggio.</a:t>
            </a:r>
          </a:p>
          <a:p>
            <a:pPr algn="just"/>
            <a:r>
              <a:rPr lang="it-IT" dirty="0" smtClean="0"/>
              <a:t>Bisogno di verità: richiede un pensare </a:t>
            </a:r>
            <a:r>
              <a:rPr lang="it-IT" dirty="0" err="1" smtClean="0"/>
              <a:t>fenomenologicamente</a:t>
            </a:r>
            <a:r>
              <a:rPr lang="it-IT" dirty="0" smtClean="0"/>
              <a:t> orientato: iniziare dalla povertà di conoscenza come condizione per guadagnare un sapere dell’esperienza che affonda le sue radici in una riflessione che cerca la ragione dell’evento, svincolata da piste già percorse</a:t>
            </a:r>
            <a:endParaRPr lang="it-IT"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pPr algn="just"/>
            <a:r>
              <a:rPr lang="it-IT" b="1" dirty="0" smtClean="0"/>
              <a:t>Stare in un mondo anticipato</a:t>
            </a:r>
            <a:r>
              <a:rPr lang="it-IT" dirty="0" smtClean="0"/>
              <a:t>: non vedere l’unicità dei fenomeni educativi</a:t>
            </a:r>
          </a:p>
          <a:p>
            <a:pPr algn="just"/>
            <a:r>
              <a:rPr lang="it-IT" b="1" dirty="0" smtClean="0"/>
              <a:t>Stare a ridosso della realtà</a:t>
            </a:r>
            <a:r>
              <a:rPr lang="it-IT" dirty="0" smtClean="0"/>
              <a:t>: cercare una comprensione quanto più possibile fedele alla sua essenza consentendo al fenomeno di manifestarsi nella sua originalità, evitando categorie già date.</a:t>
            </a:r>
          </a:p>
          <a:p>
            <a:pPr algn="just"/>
            <a:r>
              <a:rPr lang="it-IT" b="1" dirty="0" smtClean="0"/>
              <a:t>Fedeltà al fenomeno</a:t>
            </a:r>
            <a:r>
              <a:rPr lang="it-IT" dirty="0" smtClean="0"/>
              <a:t>: saper tenere la mente libera dalla prensione cognitiva esercitata dai saperi abituali</a:t>
            </a:r>
          </a:p>
          <a:p>
            <a:pPr algn="just"/>
            <a:r>
              <a:rPr lang="it-IT" b="1" dirty="0" smtClean="0"/>
              <a:t>Stare nell’orizzonte di senso comune</a:t>
            </a:r>
            <a:r>
              <a:rPr lang="it-IT" dirty="0" smtClean="0"/>
              <a:t>: quel tanto che è necessario per aderire a quel mondo condiviso di categorie e significati in cui si riconosce la comunità pedagogica</a:t>
            </a:r>
            <a:endParaRPr lang="it-IT"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dirty="0" smtClean="0"/>
              <a:t>Interrompere la tendenza a dare per scontato il valore dei dispositivi concettuali e procedurali in uso, per costruire spazi di pensiero </a:t>
            </a:r>
            <a:r>
              <a:rPr lang="it-IT" dirty="0" err="1" smtClean="0"/>
              <a:t>fenomenologicamente</a:t>
            </a:r>
            <a:r>
              <a:rPr lang="it-IT" dirty="0" smtClean="0"/>
              <a:t> orientati per accedere a una comprensione del mondo della vita dell’educazione non </a:t>
            </a:r>
            <a:r>
              <a:rPr lang="it-IT" dirty="0" err="1" smtClean="0"/>
              <a:t>pre-codificata</a:t>
            </a:r>
            <a:endParaRPr lang="it-IT" dirty="0" smtClean="0"/>
          </a:p>
          <a:p>
            <a:pPr algn="just"/>
            <a:r>
              <a:rPr lang="it-IT" dirty="0" smtClean="0"/>
              <a:t>Cercare il senso del proprio agire: nominare la propria esperienza osando domande inedite</a:t>
            </a:r>
          </a:p>
          <a:p>
            <a:pPr algn="just"/>
            <a:r>
              <a:rPr lang="it-IT" b="1" dirty="0" smtClean="0"/>
              <a:t>Imparare a pensare altrimenti </a:t>
            </a:r>
            <a:r>
              <a:rPr lang="it-IT" dirty="0" smtClean="0"/>
              <a:t>(spiazzare il senso comune, agganciare il senso vero dei fenomeni)</a:t>
            </a:r>
            <a:endParaRPr lang="it-IT"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r>
              <a:rPr lang="it-IT" dirty="0" smtClean="0"/>
              <a:t>Adottare un approccio fenomenologico: riconoscere e valorizzare i significati che le persone attribuiscono alla loro esperienza e fare di questi significati il materiale per costruire sapere. Portare alla luce il significato che si attribuisce all’esperienza</a:t>
            </a:r>
          </a:p>
          <a:p>
            <a:pPr algn="just"/>
            <a:r>
              <a:rPr lang="it-IT" b="1" dirty="0" smtClean="0"/>
              <a:t>Mettere al centro la soggettività</a:t>
            </a:r>
            <a:r>
              <a:rPr lang="it-IT" dirty="0" smtClean="0"/>
              <a:t>: il senso interno delle cose (conoscenza soggettiva o personale; a partire dalla verità soggettiva si può costruire una verità intersoggettiva attraverso il confronto con gli altri: verità esito di una negoziazione dialogica)</a:t>
            </a:r>
            <a:endParaRPr lang="it-IT"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dirty="0" smtClean="0"/>
              <a:t>Prestare un’attenzione minuziosa all’esperienza vissuta: descrizione fedele dell’esperienza (nominare il fenomeno così come appare alla coscienza)</a:t>
            </a:r>
          </a:p>
          <a:p>
            <a:pPr algn="just"/>
            <a:r>
              <a:rPr lang="it-IT" dirty="0" smtClean="0"/>
              <a:t>In fenomenologia: individuare l’essenza del fenomeno, descrivere l’accadere dei fatti, la vita della coscienza</a:t>
            </a:r>
          </a:p>
          <a:p>
            <a:pPr algn="just"/>
            <a:r>
              <a:rPr lang="it-IT" dirty="0" smtClean="0"/>
              <a:t>Descrizione fenomenologica: non ricorrere a nozioni preliminari, accesso non pre-giudicato al fenomeno</a:t>
            </a:r>
            <a:endParaRPr lang="it-IT"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pPr algn="just"/>
            <a:r>
              <a:rPr lang="it-IT" dirty="0" smtClean="0"/>
              <a:t>EPOCHE’: mossa cognitiva che consiste nel sospendere i dispositivi cognitivi abituali, le adesioni tacite al senso comune e a ogni teoria scientifica il cui valore si tende a dare per scontato. Stare in una povertà di conoscenze</a:t>
            </a:r>
          </a:p>
          <a:p>
            <a:pPr algn="just"/>
            <a:r>
              <a:rPr lang="it-IT" b="1" dirty="0" smtClean="0"/>
              <a:t>Attenzione alla vita della coscienza</a:t>
            </a:r>
            <a:r>
              <a:rPr lang="it-IT" dirty="0" smtClean="0"/>
              <a:t>, approfondire la capacità di pensiero e ogni pensiero rigoroso e originale ha con sé forza generativa, valenza politica</a:t>
            </a:r>
          </a:p>
          <a:p>
            <a:pPr algn="just"/>
            <a:r>
              <a:rPr lang="it-IT" dirty="0" smtClean="0"/>
              <a:t>Diventare più pensosi rispetto agli eventi e capaci di un’attenzione profonda (descrizioni dettagliate dei fenomeni) per impostare un agire politicamente significativo </a:t>
            </a:r>
            <a:endParaRPr lang="it-I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sz="2800" b="1" dirty="0" smtClean="0"/>
              <a:t>Un sapere </a:t>
            </a:r>
            <a:r>
              <a:rPr lang="it-IT" sz="2800" b="1" dirty="0" err="1" smtClean="0"/>
              <a:t>esperenziale</a:t>
            </a:r>
            <a:endParaRPr lang="it-IT" sz="2800" b="1" dirty="0" smtClean="0"/>
          </a:p>
          <a:p>
            <a:pPr algn="just">
              <a:buNone/>
            </a:pPr>
            <a:r>
              <a:rPr lang="it-IT" sz="2800" dirty="0" smtClean="0"/>
              <a:t>-  Sapere dell’educazione , si costruisce con l’esperienza (in un rapporto intensamente pensoso con ciò che accade), non nasce a tavolino ma prende forma nella comunità dei pratici</a:t>
            </a:r>
          </a:p>
          <a:p>
            <a:pPr algn="just">
              <a:buFontTx/>
              <a:buChar char="-"/>
            </a:pPr>
            <a:r>
              <a:rPr lang="it-IT" sz="2800" dirty="0" smtClean="0"/>
              <a:t>Sapere </a:t>
            </a:r>
            <a:r>
              <a:rPr lang="it-IT" sz="2800" dirty="0" err="1" smtClean="0"/>
              <a:t>esperenziale</a:t>
            </a:r>
            <a:r>
              <a:rPr lang="it-IT" sz="2800" dirty="0" smtClean="0"/>
              <a:t> presuppone l’intervento della </a:t>
            </a:r>
            <a:r>
              <a:rPr lang="it-IT" sz="2800" b="1" dirty="0" smtClean="0"/>
              <a:t>ragione riflessiva </a:t>
            </a:r>
            <a:r>
              <a:rPr lang="it-IT" sz="2800" dirty="0" smtClean="0"/>
              <a:t>(essere pensosamente presenti rispetto all’esperienza), meditare su ciò che accade</a:t>
            </a:r>
          </a:p>
          <a:p>
            <a:pPr algn="just">
              <a:buFontTx/>
              <a:buChar char="-"/>
            </a:pPr>
            <a:r>
              <a:rPr lang="it-IT" sz="2800" dirty="0" smtClean="0"/>
              <a:t>(logica del </a:t>
            </a:r>
            <a:r>
              <a:rPr lang="it-IT" sz="2800" i="1" dirty="0" err="1" smtClean="0"/>
              <a:t>from</a:t>
            </a:r>
            <a:r>
              <a:rPr lang="it-IT" sz="2800" i="1" dirty="0" smtClean="0"/>
              <a:t> the </a:t>
            </a:r>
            <a:r>
              <a:rPr lang="it-IT" sz="2800" i="1" dirty="0" err="1" smtClean="0"/>
              <a:t>ground</a:t>
            </a:r>
            <a:r>
              <a:rPr lang="it-IT" sz="2800" i="1" dirty="0" smtClean="0"/>
              <a:t> up</a:t>
            </a:r>
            <a:r>
              <a:rPr lang="it-IT" sz="2800" dirty="0" smtClean="0"/>
              <a:t>): pratica luogo in cui si elabora sapere</a:t>
            </a:r>
          </a:p>
          <a:p>
            <a:endParaRPr lang="it-IT"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39552" y="260648"/>
            <a:ext cx="8229600" cy="6048672"/>
          </a:xfrm>
        </p:spPr>
        <p:txBody>
          <a:bodyPr>
            <a:normAutofit lnSpcReduction="10000"/>
          </a:bodyPr>
          <a:lstStyle/>
          <a:p>
            <a:pPr algn="just"/>
            <a:r>
              <a:rPr lang="it-IT" sz="2800" dirty="0" smtClean="0"/>
              <a:t>Una rigorosa descrizione dei fenomeni aiuta a stare con uno sguardo razionale sul presente</a:t>
            </a:r>
          </a:p>
          <a:p>
            <a:pPr algn="just"/>
            <a:r>
              <a:rPr lang="it-IT" sz="2800" dirty="0" smtClean="0"/>
              <a:t>4.2 </a:t>
            </a:r>
            <a:r>
              <a:rPr lang="it-IT" sz="2800" b="1" dirty="0" smtClean="0"/>
              <a:t>Il lato critico</a:t>
            </a:r>
          </a:p>
          <a:p>
            <a:pPr algn="just"/>
            <a:r>
              <a:rPr lang="it-IT" sz="2800" dirty="0" err="1" smtClean="0"/>
              <a:t>Critical</a:t>
            </a:r>
            <a:r>
              <a:rPr lang="it-IT" sz="2800" dirty="0" smtClean="0"/>
              <a:t> </a:t>
            </a:r>
            <a:r>
              <a:rPr lang="it-IT" sz="2800" dirty="0" err="1" smtClean="0"/>
              <a:t>pedagogy</a:t>
            </a:r>
            <a:r>
              <a:rPr lang="it-IT" sz="2800" dirty="0" smtClean="0"/>
              <a:t> o </a:t>
            </a:r>
            <a:r>
              <a:rPr lang="it-IT" sz="2800" dirty="0" err="1" smtClean="0"/>
              <a:t>critical</a:t>
            </a:r>
            <a:r>
              <a:rPr lang="it-IT" sz="2800" dirty="0" smtClean="0"/>
              <a:t> educational </a:t>
            </a:r>
            <a:r>
              <a:rPr lang="it-IT" sz="2800" dirty="0" err="1" smtClean="0"/>
              <a:t>theory</a:t>
            </a:r>
            <a:r>
              <a:rPr lang="it-IT" sz="2800" dirty="0" smtClean="0"/>
              <a:t>: teoria dell’educazione maturata alla luce della </a:t>
            </a:r>
            <a:r>
              <a:rPr lang="it-IT" sz="2800" dirty="0" err="1" smtClean="0"/>
              <a:t>critical</a:t>
            </a:r>
            <a:r>
              <a:rPr lang="it-IT" sz="2800" dirty="0" smtClean="0"/>
              <a:t> </a:t>
            </a:r>
            <a:r>
              <a:rPr lang="it-IT" sz="2800" dirty="0" err="1" smtClean="0"/>
              <a:t>theory</a:t>
            </a:r>
            <a:r>
              <a:rPr lang="it-IT" sz="2800" dirty="0" smtClean="0"/>
              <a:t> della Scuola di Francoforte (</a:t>
            </a:r>
            <a:r>
              <a:rPr lang="it-IT" sz="2800" dirty="0" err="1" smtClean="0"/>
              <a:t>Freire</a:t>
            </a:r>
            <a:r>
              <a:rPr lang="it-IT" sz="2800" dirty="0" smtClean="0"/>
              <a:t>, </a:t>
            </a:r>
            <a:r>
              <a:rPr lang="it-IT" sz="2800" dirty="0" err="1" smtClean="0"/>
              <a:t>Habermas</a:t>
            </a:r>
            <a:r>
              <a:rPr lang="it-IT" sz="2800" dirty="0" smtClean="0"/>
              <a:t>, Foucault, Ernest Bloch): smascherare le forme di oppressione di potere presenti nei contesti educativi, elaborazione di discorsi pedagogici “contro-egemonici”, nell’impegno di costruire una società migliore</a:t>
            </a:r>
          </a:p>
          <a:p>
            <a:pPr algn="just"/>
            <a:r>
              <a:rPr lang="it-IT" sz="2800" dirty="0" smtClean="0"/>
              <a:t>Orientamento chiave: promuovere la capacità di pensare criticamente e agire in un modo politicamente impegnato</a:t>
            </a:r>
          </a:p>
          <a:p>
            <a:pPr algn="just"/>
            <a:endParaRPr lang="it-IT"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r>
              <a:rPr lang="it-IT" dirty="0" smtClean="0"/>
              <a:t>Assumere la prospettiva della </a:t>
            </a:r>
            <a:r>
              <a:rPr lang="it-IT" dirty="0" err="1" smtClean="0"/>
              <a:t>critical</a:t>
            </a:r>
            <a:r>
              <a:rPr lang="it-IT" dirty="0" smtClean="0"/>
              <a:t> </a:t>
            </a:r>
            <a:r>
              <a:rPr lang="it-IT" dirty="0" err="1" smtClean="0"/>
              <a:t>pedagogy</a:t>
            </a:r>
            <a:r>
              <a:rPr lang="it-IT" dirty="0" smtClean="0"/>
              <a:t>: concepire il processo formativo come un fenomeno politicamente denso→prospettiva: cambiamento, agire trasformativo</a:t>
            </a:r>
          </a:p>
          <a:p>
            <a:pPr algn="just"/>
            <a:r>
              <a:rPr lang="it-IT" dirty="0" err="1" smtClean="0"/>
              <a:t>Freire</a:t>
            </a:r>
            <a:r>
              <a:rPr lang="it-IT" dirty="0" smtClean="0"/>
              <a:t> </a:t>
            </a:r>
            <a:r>
              <a:rPr lang="it-IT" i="1" dirty="0" smtClean="0"/>
              <a:t>“Noi siamo esseri trasformativi e non destinati ad accomodarci all’esistente” </a:t>
            </a:r>
          </a:p>
          <a:p>
            <a:pPr algn="just"/>
            <a:r>
              <a:rPr lang="it-IT" b="1" dirty="0" smtClean="0"/>
              <a:t>Formazione degli educatori</a:t>
            </a:r>
            <a:r>
              <a:rPr lang="it-IT" dirty="0" smtClean="0"/>
              <a:t>: non favorire l’adattamento passivo all’ordine dato ma situarsi nel mondo in modo attivo come soggetti capaci di iniziare processi trasformativi (visione critica del presente)</a:t>
            </a:r>
            <a:endParaRPr lang="it-IT"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pPr algn="just"/>
            <a:r>
              <a:rPr lang="it-IT" dirty="0" smtClean="0"/>
              <a:t>Educazione come </a:t>
            </a:r>
            <a:r>
              <a:rPr lang="it-IT" dirty="0" err="1" smtClean="0"/>
              <a:t>empowerment</a:t>
            </a:r>
            <a:r>
              <a:rPr lang="it-IT" dirty="0" smtClean="0"/>
              <a:t>: inteso a promuovere abilità, disposizioni cognitive ed emotive necessarie a posizionarsi come soggetti critici e creativi rispetto all’ordine esistente. Futuro da costruire</a:t>
            </a:r>
          </a:p>
          <a:p>
            <a:pPr algn="just"/>
            <a:r>
              <a:rPr lang="it-IT" dirty="0" smtClean="0"/>
              <a:t>Educare a pensare in modo politicamente consapevole, evitare risposte pre-costituite</a:t>
            </a:r>
          </a:p>
          <a:p>
            <a:pPr algn="just"/>
            <a:r>
              <a:rPr lang="it-IT" b="1" dirty="0" smtClean="0"/>
              <a:t>Pensare criticamente</a:t>
            </a:r>
            <a:r>
              <a:rPr lang="it-IT" dirty="0" smtClean="0"/>
              <a:t>: esplorare possibilità di alternative all’esistente; riflettere su ciò che accade per cercarne il significato</a:t>
            </a:r>
          </a:p>
          <a:p>
            <a:pPr algn="just"/>
            <a:r>
              <a:rPr lang="it-IT" u="sng" dirty="0" smtClean="0"/>
              <a:t>EDUCARE significa essere implicati in un agire pratico ad alto tasso di problematicità</a:t>
            </a:r>
            <a:endParaRPr lang="it-IT" u="sng"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a:bodyPr>
          <a:lstStyle/>
          <a:p>
            <a:pPr algn="just"/>
            <a:r>
              <a:rPr lang="it-IT" dirty="0" smtClean="0"/>
              <a:t>Ernest Bloch “</a:t>
            </a:r>
            <a:r>
              <a:rPr lang="it-IT" b="1" dirty="0" smtClean="0"/>
              <a:t>Il principio speranza</a:t>
            </a:r>
            <a:r>
              <a:rPr lang="it-IT" dirty="0" smtClean="0"/>
              <a:t>”: coltivare la speranza, sentimento dalle valenze politiche</a:t>
            </a:r>
          </a:p>
          <a:p>
            <a:pPr algn="just"/>
            <a:r>
              <a:rPr lang="it-IT" dirty="0" smtClean="0"/>
              <a:t>Speranza attiva energie che dilatano il campo di esperienza; fa trovare le risorse necessarie per costruire nuovi mondi possibili.</a:t>
            </a:r>
          </a:p>
          <a:p>
            <a:pPr algn="just"/>
            <a:r>
              <a:rPr lang="it-IT" dirty="0" smtClean="0"/>
              <a:t>Non sentimento dell’intelletto contemplativo che prende le cose così come stanno ma quello della ragione partecipe e attiva che prende le cose come vanno per farle andare meglio </a:t>
            </a:r>
          </a:p>
          <a:p>
            <a:pPr algn="just"/>
            <a:endParaRPr lang="it-IT"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r>
              <a:rPr lang="it-IT" b="1" dirty="0" smtClean="0"/>
              <a:t>Oltrepassare:</a:t>
            </a:r>
            <a:r>
              <a:rPr lang="it-IT" dirty="0" smtClean="0"/>
              <a:t> quando il pensare poggia sulla speranza, saper andare oltre le forme del presente senza scantonarne i vincoli</a:t>
            </a:r>
          </a:p>
          <a:p>
            <a:pPr algn="just"/>
            <a:r>
              <a:rPr lang="it-IT" b="1" dirty="0" smtClean="0"/>
              <a:t>Speranza</a:t>
            </a:r>
            <a:r>
              <a:rPr lang="it-IT" dirty="0" smtClean="0"/>
              <a:t>, sentimento dalla valenza politica, spinge a sporgersi verso il nuovo in modo costruttivo e alimenta la capacità di resistenza ad accettare le forme del presente (paradosso)</a:t>
            </a:r>
          </a:p>
          <a:p>
            <a:pPr algn="just"/>
            <a:r>
              <a:rPr lang="it-IT" b="1" dirty="0" smtClean="0"/>
              <a:t>Saper coltivare la speranza in mondi migliori</a:t>
            </a:r>
            <a:r>
              <a:rPr lang="it-IT" dirty="0" smtClean="0"/>
              <a:t>. Il formatore deve rifiutare di piegare la testa in modo remissivo, sviluppare un pensare costruttivo</a:t>
            </a:r>
            <a:endParaRPr lang="it-IT"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sz="2400" dirty="0" smtClean="0"/>
              <a:t>Pensare per utopie: ottimismo critico (</a:t>
            </a:r>
            <a:r>
              <a:rPr lang="it-IT" sz="2400" dirty="0" err="1" smtClean="0"/>
              <a:t>Freire</a:t>
            </a:r>
            <a:r>
              <a:rPr lang="it-IT" sz="2400" dirty="0" smtClean="0"/>
              <a:t>)</a:t>
            </a:r>
          </a:p>
          <a:p>
            <a:pPr algn="just"/>
            <a:r>
              <a:rPr lang="it-IT" sz="2400" b="1" dirty="0" smtClean="0"/>
              <a:t>Filosofia del futuro</a:t>
            </a:r>
            <a:r>
              <a:rPr lang="it-IT" sz="2400" dirty="0" smtClean="0"/>
              <a:t>: cerca nel presente possibilità inedite e impreviste</a:t>
            </a:r>
          </a:p>
          <a:p>
            <a:pPr algn="just"/>
            <a:r>
              <a:rPr lang="it-IT" sz="2400" b="1" dirty="0" smtClean="0"/>
              <a:t>Intellettuale critico</a:t>
            </a:r>
            <a:r>
              <a:rPr lang="it-IT" sz="2400" dirty="0" smtClean="0"/>
              <a:t>: </a:t>
            </a:r>
          </a:p>
          <a:p>
            <a:pPr algn="just">
              <a:buFontTx/>
              <a:buChar char="-"/>
            </a:pPr>
            <a:r>
              <a:rPr lang="it-IT" sz="2400" dirty="0" smtClean="0"/>
              <a:t>formatore capace di smontare le logiche dominanti, penetrare sotto la superficie dei fenomeni per svelare ideologie, relazioni di potere, meccanismi di resistenza al cambiamento: diagnosticare il visibile, analizzare ciò che appare</a:t>
            </a:r>
          </a:p>
          <a:p>
            <a:pPr algn="just">
              <a:buFontTx/>
              <a:buChar char="-"/>
            </a:pPr>
            <a:r>
              <a:rPr lang="it-IT" sz="2400" dirty="0" smtClean="0"/>
              <a:t>Intellettuale trasformativo, capace di assumersi la responsabilità di provocare cambiamento nell’ordine esistente per contribuire alla costruzione di una migliore qualità della vita, impegno nell’azione trasformativa</a:t>
            </a:r>
          </a:p>
          <a:p>
            <a:pPr algn="just"/>
            <a:endParaRPr lang="it-IT" sz="2400"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b="1" dirty="0" smtClean="0"/>
              <a:t>Riflessione in azione</a:t>
            </a:r>
            <a:r>
              <a:rPr lang="it-IT" dirty="0" smtClean="0"/>
              <a:t>: riflessione operativa</a:t>
            </a:r>
          </a:p>
          <a:p>
            <a:pPr algn="just"/>
            <a:r>
              <a:rPr lang="it-IT" b="1" dirty="0" smtClean="0"/>
              <a:t>Riflessione sull’azione</a:t>
            </a:r>
            <a:r>
              <a:rPr lang="it-IT" dirty="0" smtClean="0"/>
              <a:t>: riflessione ermeneutica</a:t>
            </a:r>
          </a:p>
          <a:p>
            <a:pPr algn="just"/>
            <a:r>
              <a:rPr lang="it-IT" b="1" dirty="0" err="1" smtClean="0"/>
              <a:t>Meta-riflessione</a:t>
            </a:r>
            <a:r>
              <a:rPr lang="it-IT" dirty="0" smtClean="0"/>
              <a:t>: pensare i pensieri</a:t>
            </a:r>
          </a:p>
          <a:p>
            <a:pPr algn="just">
              <a:buNone/>
            </a:pPr>
            <a:r>
              <a:rPr lang="it-IT" dirty="0" smtClean="0"/>
              <a:t>                                          ↓</a:t>
            </a:r>
          </a:p>
          <a:p>
            <a:pPr algn="just">
              <a:buNone/>
            </a:pPr>
            <a:r>
              <a:rPr lang="it-IT" dirty="0" smtClean="0"/>
              <a:t>    In relazione con un impegno a migliorare il processo educativo: esercizio di responsabilità politica per migliorare la qualità della vita, mettendo in movimento il reale.</a:t>
            </a:r>
          </a:p>
          <a:p>
            <a:pPr algn="just"/>
            <a:endParaRPr lang="it-IT"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Autofit/>
          </a:bodyPr>
          <a:lstStyle/>
          <a:p>
            <a:pPr algn="just"/>
            <a:r>
              <a:rPr lang="it-IT" sz="2400" b="1" dirty="0" smtClean="0"/>
              <a:t>Educatore trasformativo</a:t>
            </a:r>
            <a:r>
              <a:rPr lang="it-IT" sz="2400" dirty="0" smtClean="0"/>
              <a:t>: (</a:t>
            </a:r>
            <a:r>
              <a:rPr lang="it-IT" sz="2400" dirty="0" err="1" smtClean="0"/>
              <a:t>Freire</a:t>
            </a:r>
            <a:r>
              <a:rPr lang="it-IT" sz="2400" dirty="0" smtClean="0"/>
              <a:t>) soggetto impegnato a destrutturare il presente e a inventare futuri altri. Formazione orientata “alla rottura, alla scelta, all’etica”, utilizzando il linguaggio della possibilità.</a:t>
            </a:r>
          </a:p>
          <a:p>
            <a:pPr algn="just"/>
            <a:r>
              <a:rPr lang="it-IT" sz="2400" b="1" dirty="0" smtClean="0"/>
              <a:t>Riflettere criticamente</a:t>
            </a:r>
            <a:r>
              <a:rPr lang="it-IT" sz="2400" dirty="0" smtClean="0"/>
              <a:t>: interrogare i modi in cui  i discorsi dominanti agiscono nei contesti educativi, condizionando i processi di selezione della conoscenza, l’organizzazione del contesto formativo, il modo di strutturare le relazioni all’interno della struttura e con il territorio.</a:t>
            </a:r>
          </a:p>
          <a:p>
            <a:pPr algn="just"/>
            <a:r>
              <a:rPr lang="it-IT" sz="2400" b="1" dirty="0" smtClean="0"/>
              <a:t>Intellettuale trasformativo</a:t>
            </a:r>
            <a:r>
              <a:rPr lang="it-IT" sz="2400" dirty="0" smtClean="0"/>
              <a:t>: scandagliare ogni presupposto, smascherare ideologie nascoste (coraggio all’azione per una società democratica).</a:t>
            </a:r>
            <a:endParaRPr lang="it-IT" sz="2400"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r>
              <a:rPr lang="it-IT" b="1" dirty="0" smtClean="0"/>
              <a:t>Linguaggio</a:t>
            </a:r>
            <a:r>
              <a:rPr lang="it-IT" dirty="0" smtClean="0"/>
              <a:t>: analisi delle forme di discorso nei contesti in cui si svolge l’azione. </a:t>
            </a:r>
          </a:p>
          <a:p>
            <a:pPr algn="just">
              <a:buNone/>
            </a:pPr>
            <a:r>
              <a:rPr lang="it-IT" dirty="0" smtClean="0"/>
              <a:t>                                        ↓</a:t>
            </a:r>
          </a:p>
          <a:p>
            <a:pPr algn="just"/>
            <a:r>
              <a:rPr lang="it-IT" dirty="0" smtClean="0"/>
              <a:t>È attraverso il linguaggio che le logiche di potere si radicano nei vari contesti culturali</a:t>
            </a:r>
          </a:p>
          <a:p>
            <a:pPr algn="just"/>
            <a:r>
              <a:rPr lang="it-IT" dirty="0" smtClean="0"/>
              <a:t>Gli educatori dovrebbero prendere in esame gli scambi conversazionali che sviluppano nella pratica quotidiana per </a:t>
            </a:r>
            <a:r>
              <a:rPr lang="it-IT" dirty="0" err="1" smtClean="0"/>
              <a:t>disvelare</a:t>
            </a:r>
            <a:r>
              <a:rPr lang="it-IT" dirty="0" smtClean="0"/>
              <a:t> assunzioni tacite </a:t>
            </a:r>
          </a:p>
          <a:p>
            <a:pPr algn="just"/>
            <a:r>
              <a:rPr lang="it-IT" u="sng" dirty="0" smtClean="0"/>
              <a:t>ANALISI CONVERSAZIONALE: è un metodo per comprendere le dinamiche discorsive</a:t>
            </a:r>
            <a:endParaRPr lang="it-IT" u="sng"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b="1" dirty="0" smtClean="0"/>
              <a:t>Analisi del discorso</a:t>
            </a:r>
            <a:r>
              <a:rPr lang="it-IT" dirty="0" smtClean="0"/>
              <a:t>: ha come oggetto le pratiche discorsive, prende in esame i modi attraverso cui i partecipanti costruiscono i significati delle loro azioni; metodo per comprendere le dinamiche discorsive e le mosse conversazionali che identificano gli scambi comunicativi attraverso cui si costruisce sapere a partire dall’esperienza</a:t>
            </a:r>
            <a:endParaRPr lang="it-I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just"/>
            <a:r>
              <a:rPr lang="it-IT" sz="2800" b="1" dirty="0" smtClean="0"/>
              <a:t>Buona pratica</a:t>
            </a:r>
            <a:r>
              <a:rPr lang="it-IT" sz="2800" dirty="0" smtClean="0"/>
              <a:t>:</a:t>
            </a:r>
          </a:p>
          <a:p>
            <a:pPr algn="just">
              <a:buNone/>
            </a:pPr>
            <a:r>
              <a:rPr lang="it-IT" sz="2800" dirty="0" smtClean="0"/>
              <a:t>-  Non una applicazione di teorie, implica progettazione a partire dall’esperienza vissuta. La teoria è elaborata dalla pratica: </a:t>
            </a:r>
            <a:r>
              <a:rPr lang="it-IT" sz="2800" b="1" dirty="0" smtClean="0"/>
              <a:t>prassi</a:t>
            </a:r>
            <a:r>
              <a:rPr lang="it-IT" sz="2800" dirty="0" smtClean="0"/>
              <a:t> (agire pratico illuminato da una teoria che si costruisce nel contesto di azione) </a:t>
            </a:r>
          </a:p>
          <a:p>
            <a:pPr algn="just"/>
            <a:r>
              <a:rPr lang="it-IT" sz="2800" b="1" dirty="0" smtClean="0"/>
              <a:t>Buon pratico</a:t>
            </a:r>
            <a:r>
              <a:rPr lang="it-IT" sz="2800" dirty="0" smtClean="0"/>
              <a:t>: saper costruire sapere a partire dall’esperienza</a:t>
            </a:r>
          </a:p>
          <a:p>
            <a:pPr algn="just"/>
            <a:r>
              <a:rPr lang="it-IT" sz="2800" dirty="0" err="1" smtClean="0"/>
              <a:t>Dewey</a:t>
            </a:r>
            <a:r>
              <a:rPr lang="it-IT" sz="2800" dirty="0" smtClean="0"/>
              <a:t>: l’esperienza deve costituire il punto di avvio e il punto di arrivo per la costruzione della teoria</a:t>
            </a:r>
          </a:p>
          <a:p>
            <a:pPr algn="just"/>
            <a:endParaRPr lang="it-IT" sz="2800"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pPr algn="just"/>
            <a:r>
              <a:rPr lang="it-IT" b="1" dirty="0" smtClean="0"/>
              <a:t>Analisi della conversazione</a:t>
            </a:r>
            <a:r>
              <a:rPr lang="it-IT" dirty="0" smtClean="0"/>
              <a:t>: non assestarsi solo su un’analisi tecnica delle pratiche discorsive ma mostrare come certe mosse comunicative facilitano i processi di inclusione o esclusione, rafforzano ruoli di potere</a:t>
            </a:r>
          </a:p>
          <a:p>
            <a:pPr algn="just"/>
            <a:r>
              <a:rPr lang="it-IT" dirty="0" smtClean="0"/>
              <a:t>4.2.1 </a:t>
            </a:r>
            <a:r>
              <a:rPr lang="it-IT" b="1" dirty="0" smtClean="0"/>
              <a:t>Verso una cornice integrata</a:t>
            </a:r>
          </a:p>
          <a:p>
            <a:pPr algn="just"/>
            <a:r>
              <a:rPr lang="it-IT" dirty="0" smtClean="0"/>
              <a:t>L’indirizzo fenomenologico e critico vanno entrambi considerati in un laboratorio riflessivo →per la promozione di una </a:t>
            </a:r>
            <a:r>
              <a:rPr lang="it-IT" b="1" dirty="0" smtClean="0"/>
              <a:t>figura di pratico competente </a:t>
            </a:r>
            <a:r>
              <a:rPr lang="it-IT" dirty="0" smtClean="0"/>
              <a:t>che progetta le sue azioni, affronta i problemi, osserva e registra, riflette su potenzialità e vincoli presenti nell’ambiente.</a:t>
            </a:r>
            <a:endParaRPr lang="it-IT"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buNone/>
            </a:pPr>
            <a:r>
              <a:rPr lang="it-IT" dirty="0" smtClean="0"/>
              <a:t>     4.3 </a:t>
            </a:r>
            <a:r>
              <a:rPr lang="it-IT" b="1" dirty="0" smtClean="0"/>
              <a:t>Oltre le possibili distorsioni</a:t>
            </a:r>
          </a:p>
          <a:p>
            <a:pPr algn="just"/>
            <a:r>
              <a:rPr lang="it-IT" dirty="0" smtClean="0"/>
              <a:t>Laboratorio di epistemologia riflessiva: </a:t>
            </a:r>
          </a:p>
          <a:p>
            <a:pPr algn="just"/>
            <a:r>
              <a:rPr lang="it-IT" dirty="0" smtClean="0"/>
              <a:t>luogo dove i pratici possono apprendere come esaminare criticamente l’esperienza e lo spazio simbolico in cui le esperienze accadono</a:t>
            </a:r>
          </a:p>
          <a:p>
            <a:pPr algn="just"/>
            <a:r>
              <a:rPr lang="it-IT" dirty="0" smtClean="0"/>
              <a:t>Promuove la disciplina della presenza mentale, monitorando i processi cognitivi, le assunzioni implicite (incorporate nel contesto culturale e invisibili come l’aria che respiriamo), opinioni, convinzioni, modi di interpretare e mettere ordine nell’esperienza</a:t>
            </a:r>
          </a:p>
          <a:p>
            <a:pPr algn="just"/>
            <a:endParaRPr lang="it-IT"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smtClean="0"/>
              <a:t>Pratica di </a:t>
            </a:r>
            <a:r>
              <a:rPr lang="it-IT" dirty="0" err="1" smtClean="0"/>
              <a:t>autocomprensione</a:t>
            </a:r>
            <a:r>
              <a:rPr lang="it-IT" dirty="0" smtClean="0"/>
              <a:t>: esplicita l’epistemologia della pratica, affronta i casi problematici vissuti nel contesto </a:t>
            </a:r>
            <a:r>
              <a:rPr lang="it-IT" dirty="0" err="1" smtClean="0"/>
              <a:t>esperenziale</a:t>
            </a:r>
            <a:r>
              <a:rPr lang="it-IT" dirty="0" smtClean="0"/>
              <a:t>.</a:t>
            </a:r>
          </a:p>
          <a:p>
            <a:pPr algn="just">
              <a:buNone/>
            </a:pPr>
            <a:r>
              <a:rPr lang="it-IT" dirty="0" smtClean="0"/>
              <a:t>                                          ↓</a:t>
            </a:r>
          </a:p>
          <a:p>
            <a:pPr algn="just"/>
            <a:r>
              <a:rPr lang="it-IT" dirty="0" smtClean="0"/>
              <a:t>Porta a guadagnare consapevolezza del proprio stile di pensare e agire. Il pratico passa dallo stato di tecnico a quello di ricercatore</a:t>
            </a:r>
            <a:endParaRPr lang="it-IT"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0000" lnSpcReduction="20000"/>
          </a:bodyPr>
          <a:lstStyle/>
          <a:p>
            <a:pPr algn="just"/>
            <a:r>
              <a:rPr lang="it-IT" sz="4000" dirty="0" smtClean="0"/>
              <a:t>Distorsioni da mettere in discussione:</a:t>
            </a:r>
          </a:p>
          <a:p>
            <a:pPr algn="just">
              <a:buNone/>
            </a:pPr>
            <a:r>
              <a:rPr lang="it-IT" dirty="0" smtClean="0"/>
              <a:t>1. </a:t>
            </a:r>
            <a:r>
              <a:rPr lang="it-IT" b="1" dirty="0" smtClean="0"/>
              <a:t>Distorsione </a:t>
            </a:r>
            <a:r>
              <a:rPr lang="it-IT" b="1" dirty="0" err="1" smtClean="0"/>
              <a:t>tecnicistica</a:t>
            </a:r>
            <a:r>
              <a:rPr lang="it-IT" dirty="0" smtClean="0"/>
              <a:t>: si verifica quando la riflessione si limita a pensare le tecniche e le procedure che si utilizzano nella pratica, senza mettere in discussione i fini che orientano l’agire</a:t>
            </a:r>
          </a:p>
          <a:p>
            <a:pPr algn="just">
              <a:buNone/>
            </a:pPr>
            <a:r>
              <a:rPr lang="it-IT" dirty="0" smtClean="0"/>
              <a:t>2. </a:t>
            </a:r>
            <a:r>
              <a:rPr lang="it-IT" b="1" dirty="0" smtClean="0"/>
              <a:t>Distorsione manageriale</a:t>
            </a:r>
            <a:r>
              <a:rPr lang="it-IT" dirty="0" smtClean="0"/>
              <a:t>: prende forma nella pretesa di gestire secondo una logica efficientistica anche il processo della ricerca della conoscenza di sé; si </a:t>
            </a:r>
            <a:r>
              <a:rPr lang="it-IT" dirty="0" err="1" smtClean="0"/>
              <a:t>foda</a:t>
            </a:r>
            <a:r>
              <a:rPr lang="it-IT" dirty="0" smtClean="0"/>
              <a:t> sul presupposto che una ragione forte attraverso l’autoanalisi sarebbe capace di </a:t>
            </a:r>
            <a:r>
              <a:rPr lang="it-IT" dirty="0" err="1" smtClean="0"/>
              <a:t>elucidare</a:t>
            </a:r>
            <a:r>
              <a:rPr lang="it-IT" dirty="0" smtClean="0"/>
              <a:t> ogni angolo della vita della mente</a:t>
            </a:r>
          </a:p>
          <a:p>
            <a:pPr algn="just">
              <a:buNone/>
            </a:pPr>
            <a:r>
              <a:rPr lang="it-IT" dirty="0" smtClean="0"/>
              <a:t>3. </a:t>
            </a:r>
            <a:r>
              <a:rPr lang="it-IT" b="1" dirty="0" smtClean="0"/>
              <a:t>Distorsione atomistica</a:t>
            </a:r>
            <a:r>
              <a:rPr lang="it-IT" dirty="0" smtClean="0"/>
              <a:t>: concepire il pratico come un sé isolato</a:t>
            </a:r>
          </a:p>
          <a:p>
            <a:pPr algn="just">
              <a:buNone/>
            </a:pPr>
            <a:r>
              <a:rPr lang="it-IT" dirty="0" smtClean="0"/>
              <a:t>4.</a:t>
            </a:r>
            <a:r>
              <a:rPr lang="it-IT" b="1" dirty="0" smtClean="0"/>
              <a:t>Distorsione razionalistica: </a:t>
            </a:r>
            <a:r>
              <a:rPr lang="it-IT" dirty="0" smtClean="0"/>
              <a:t>prendere in considerazione solo le dimensioni razionali della vita cognitiva</a:t>
            </a:r>
          </a:p>
          <a:p>
            <a:pPr algn="just">
              <a:buNone/>
            </a:pPr>
            <a:r>
              <a:rPr lang="it-IT" dirty="0" smtClean="0"/>
              <a:t>5. </a:t>
            </a:r>
            <a:r>
              <a:rPr lang="it-IT" b="1" dirty="0" smtClean="0"/>
              <a:t>Distorsione neutrale</a:t>
            </a:r>
            <a:r>
              <a:rPr lang="it-IT" dirty="0" smtClean="0"/>
              <a:t>: concepire la prassi come uno spazio simbolico neutro, senza condizionamenti ideologici </a:t>
            </a:r>
            <a:endParaRPr lang="it-IT"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pPr algn="just"/>
            <a:r>
              <a:rPr lang="it-IT" b="1" dirty="0" smtClean="0"/>
              <a:t>Sapere pedagogico</a:t>
            </a:r>
            <a:r>
              <a:rPr lang="it-IT" dirty="0" smtClean="0"/>
              <a:t>: sapere </a:t>
            </a:r>
            <a:r>
              <a:rPr lang="it-IT" dirty="0" err="1" smtClean="0"/>
              <a:t>prassico</a:t>
            </a:r>
            <a:r>
              <a:rPr lang="it-IT" dirty="0" smtClean="0"/>
              <a:t> necessario a supportare la ricerca di una saggezza educativa</a:t>
            </a:r>
          </a:p>
          <a:p>
            <a:pPr algn="just"/>
            <a:r>
              <a:rPr lang="it-IT" b="1" dirty="0" smtClean="0"/>
              <a:t>Pratico</a:t>
            </a:r>
            <a:r>
              <a:rPr lang="it-IT" dirty="0" smtClean="0"/>
              <a:t>: colui che non si occupa solo di mettere in atto procedure già definite e di organizzare contesti per conseguire obiettivi che altri hanno stabilito, ma si assume la responsabilità di riflettere sui fini che persegue</a:t>
            </a:r>
          </a:p>
          <a:p>
            <a:pPr algn="just"/>
            <a:r>
              <a:rPr lang="it-IT" b="1" dirty="0" smtClean="0"/>
              <a:t>Saggio</a:t>
            </a:r>
            <a:r>
              <a:rPr lang="it-IT" dirty="0" smtClean="0"/>
              <a:t>: colui che ragiona su ciò che è bene fare e solo dopo questa presa di posizione, rispetto a questioni di valore, delibera sull’azione da sviluppare per raggiungere ciò che reputa degno di riguardo.</a:t>
            </a:r>
            <a:endParaRPr lang="it-IT"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77500" lnSpcReduction="20000"/>
          </a:bodyPr>
          <a:lstStyle/>
          <a:p>
            <a:pPr algn="just"/>
            <a:r>
              <a:rPr lang="it-IT" b="1" dirty="0" smtClean="0"/>
              <a:t>Responsabilità intera </a:t>
            </a:r>
            <a:r>
              <a:rPr lang="it-IT" dirty="0" smtClean="0"/>
              <a:t>(etica e politica): richiesta nel campo educativo perché riguarda lo sviluppo della persona, ciò si concretizza nell’impegno a pensare criticamente i fini che ci si pone prima di arrivare a definire i mezzi </a:t>
            </a:r>
          </a:p>
          <a:p>
            <a:pPr algn="just"/>
            <a:r>
              <a:rPr lang="it-IT" b="1" dirty="0" smtClean="0"/>
              <a:t>Pratico</a:t>
            </a:r>
            <a:r>
              <a:rPr lang="it-IT" dirty="0" smtClean="0"/>
              <a:t>: rischia quel pensare che mette in questione i fini che orientano il suo agire, per generare nuovi orizzonti di esperienza.  Fa oggetto di riflessione non solo i saperi cui fa riferimento ma anche gli obiettivi che ritiene giusto perseguire→uscire da una razionalità strumentale e attivare  una razionalità etica (mettere in discussione l’ordine dato per arrischiare)</a:t>
            </a:r>
          </a:p>
          <a:p>
            <a:pPr algn="just"/>
            <a:r>
              <a:rPr lang="it-IT" b="1" dirty="0" smtClean="0"/>
              <a:t>Pratica educativa</a:t>
            </a:r>
            <a:r>
              <a:rPr lang="it-IT" dirty="0" smtClean="0"/>
              <a:t>: agire il principio del rispetto dell’unicità di ogni singolo soggetto educativo e attivare la massima cura possibile nel favorire la sua piena realizzazione</a:t>
            </a:r>
            <a:endParaRPr lang="it-IT"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a:bodyPr>
          <a:lstStyle/>
          <a:p>
            <a:pPr algn="just"/>
            <a:r>
              <a:rPr lang="it-IT" b="1" dirty="0" smtClean="0"/>
              <a:t>Responsabilità etica</a:t>
            </a:r>
            <a:r>
              <a:rPr lang="it-IT" dirty="0" smtClean="0"/>
              <a:t>: mettere in discussione l’ordine esistente, cercando scenari educativi migliori di quelli attuali, ricercare mondi di esistenza che facilitano la ricerca dei propri modi di piena realizzazione (</a:t>
            </a:r>
            <a:r>
              <a:rPr lang="it-IT" dirty="0" err="1" smtClean="0"/>
              <a:t>Marianella</a:t>
            </a:r>
            <a:r>
              <a:rPr lang="it-IT" dirty="0" smtClean="0"/>
              <a:t> Sclavi, 2003 “</a:t>
            </a:r>
            <a:r>
              <a:rPr lang="it-IT" i="1" dirty="0" smtClean="0"/>
              <a:t>Arte di ascoltare e mondi possibili. Come si esce dalle cornici di cui siamo parte</a:t>
            </a:r>
            <a:r>
              <a:rPr lang="it-IT" dirty="0" smtClean="0"/>
              <a:t>”, Mondadori)</a:t>
            </a:r>
          </a:p>
          <a:p>
            <a:pPr algn="just"/>
            <a:r>
              <a:rPr lang="it-IT" dirty="0" smtClean="0"/>
              <a:t>Gioco: “La terra sta morendo” (</a:t>
            </a:r>
            <a:r>
              <a:rPr lang="it-IT" dirty="0" err="1" smtClean="0"/>
              <a:t>pg</a:t>
            </a:r>
            <a:r>
              <a:rPr lang="it-IT" dirty="0" smtClean="0"/>
              <a:t> 42 “</a:t>
            </a:r>
            <a:r>
              <a:rPr lang="it-IT" i="1" dirty="0" smtClean="0"/>
              <a:t>Arte di ascoltare  e mondi possibili”)</a:t>
            </a:r>
          </a:p>
          <a:p>
            <a:endParaRPr lang="it-IT"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Il gioco del riempimento: stereotipi e casi particolari</a:t>
            </a:r>
            <a:endParaRPr lang="it-IT" dirty="0"/>
          </a:p>
        </p:txBody>
      </p:sp>
      <p:sp>
        <p:nvSpPr>
          <p:cNvPr id="3" name="Segnaposto contenuto 2"/>
          <p:cNvSpPr>
            <a:spLocks noGrp="1"/>
          </p:cNvSpPr>
          <p:nvPr>
            <p:ph idx="1"/>
          </p:nvPr>
        </p:nvSpPr>
        <p:spPr/>
        <p:txBody>
          <a:bodyPr>
            <a:normAutofit fontScale="92500" lnSpcReduction="10000"/>
          </a:bodyPr>
          <a:lstStyle/>
          <a:p>
            <a:pPr algn="just"/>
            <a:r>
              <a:rPr lang="it-IT" dirty="0" smtClean="0"/>
              <a:t>Storia: la terra sta morendo: Unica possibilità di salvezza, una navicella spaziale con 7 posti per partire verso un altro pianeta. Intorno alla navicella 11 persone aspirano ad andare. Le 7 da scegliere costituiranno il nucleo per la nuova civiltà.</a:t>
            </a:r>
          </a:p>
          <a:p>
            <a:pPr algn="just"/>
            <a:r>
              <a:rPr lang="it-IT" dirty="0" smtClean="0"/>
              <a:t>1Militante nero, 2poliziotto con fucile, 3atleta, 4architetto, 5cuoca, 6prostituta, 7ragazza incinta di 16 anni, 8musicista gay, 9sacerdote, 10falegname cieco,11dottoressa</a:t>
            </a:r>
            <a:endParaRPr lang="it-IT"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pPr algn="just"/>
            <a:r>
              <a:rPr lang="it-IT" dirty="0" smtClean="0"/>
              <a:t>Gli alunni scelsero: atleta, architetto, cuoca, ragazza di 16 anni, musicista gay, dottoressa, sacerdote.</a:t>
            </a:r>
          </a:p>
          <a:p>
            <a:pPr algn="just"/>
            <a:r>
              <a:rPr lang="it-IT" dirty="0" smtClean="0"/>
              <a:t>Nel gioco, quando la navicella sta per partire, arrivano altre informazioni: il militante nero è un pacifista, il poliziotto con fucile è un giovane e atletico leader-educatore, il falegname cieco saprebbe insegnare la sua arte a chiunque,  l’atleta è una donna di 70 anni, l’architetto mangia solo rape rosse che non possono allignare nel nuovo pianeta, la cuoca sa cucinare solo pietanze preparate in un certo carcere, la ragazza di 16 anni ha l’aids, il musicista suona solo l’organo,  il sacerdote è un fondamentalista, la dottoressa è amministrativa,laureata in legge</a:t>
            </a:r>
            <a:endParaRPr lang="it-IT"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r>
              <a:rPr lang="it-IT" dirty="0" smtClean="0"/>
              <a:t>Trucco: proporre immagini divergenti per un’esperienza di spiazzamento, inatteso stravolgimento di un’immagine data per scontata. </a:t>
            </a:r>
            <a:r>
              <a:rPr lang="it-IT" dirty="0" err="1" smtClean="0"/>
              <a:t>Es</a:t>
            </a:r>
            <a:r>
              <a:rPr lang="it-IT" dirty="0" smtClean="0"/>
              <a:t> maschio </a:t>
            </a:r>
            <a:r>
              <a:rPr lang="it-IT" dirty="0" err="1" smtClean="0"/>
              <a:t>giovane-atleta-donna</a:t>
            </a:r>
            <a:r>
              <a:rPr lang="it-IT" dirty="0" smtClean="0"/>
              <a:t> anziana: immagini opposte</a:t>
            </a:r>
          </a:p>
          <a:p>
            <a:r>
              <a:rPr lang="it-IT" dirty="0" smtClean="0"/>
              <a:t>→esperienze di </a:t>
            </a:r>
            <a:r>
              <a:rPr lang="it-IT" dirty="0" err="1" smtClean="0"/>
              <a:t>bisociazione</a:t>
            </a:r>
            <a:r>
              <a:rPr lang="it-IT" dirty="0" smtClean="0"/>
              <a:t>: ci consentono di riflettere su cosa facciamo quando produciamo stereotipi, ci affidiamo ad essi per interpretare la realtà</a:t>
            </a:r>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algn="just">
              <a:buNone/>
            </a:pPr>
            <a:r>
              <a:rPr lang="it-IT" sz="2400" dirty="0" smtClean="0"/>
              <a:t>- </a:t>
            </a:r>
            <a:r>
              <a:rPr lang="it-IT" sz="2800" dirty="0" err="1" smtClean="0"/>
              <a:t>Dewey</a:t>
            </a:r>
            <a:r>
              <a:rPr lang="it-IT" sz="2800" dirty="0" smtClean="0"/>
              <a:t> “Le fonti di una scienza dell’educazione”:</a:t>
            </a:r>
          </a:p>
          <a:p>
            <a:pPr algn="just">
              <a:buNone/>
            </a:pPr>
            <a:r>
              <a:rPr lang="it-IT" sz="2800" i="1" dirty="0" smtClean="0"/>
              <a:t>L’esperienza incontriamo per prima e per ultima e rappresenta l’inizio e la chiusura. L’inizio perché pone i problemi che soli conferiscono all’indagine qualità ed espressione educativa; la chiusura perché solo la pratica è in grado di provare, verificare, modificare, sviluppare le conclusioni di queste indagini</a:t>
            </a:r>
            <a:r>
              <a:rPr lang="it-IT" sz="2800" dirty="0" smtClean="0"/>
              <a:t>.</a:t>
            </a:r>
          </a:p>
          <a:p>
            <a:pPr algn="just">
              <a:buNone/>
            </a:pPr>
            <a:r>
              <a:rPr lang="it-IT" sz="2800" dirty="0" smtClean="0"/>
              <a:t>- </a:t>
            </a:r>
            <a:r>
              <a:rPr lang="it-IT" sz="2800" b="1" dirty="0" smtClean="0"/>
              <a:t>Sapere di casi </a:t>
            </a:r>
            <a:r>
              <a:rPr lang="it-IT" sz="2800" dirty="0" smtClean="0"/>
              <a:t> (vissuto oggetto di riflessione)</a:t>
            </a:r>
          </a:p>
          <a:p>
            <a:pPr algn="just">
              <a:buNone/>
            </a:pPr>
            <a:endParaRPr lang="it-IT" sz="2400"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dirty="0" smtClean="0"/>
              <a:t>Educatore: deve sapere come nascono gli stereotipi, a cosa servono e che sono connessi  a delle rappresentazioni della realtà.</a:t>
            </a:r>
          </a:p>
          <a:p>
            <a:pPr algn="just"/>
            <a:r>
              <a:rPr lang="it-IT" dirty="0" smtClean="0"/>
              <a:t>Astrazioni indeterminate:  parole verso immagini e rappresentazioni (</a:t>
            </a:r>
            <a:r>
              <a:rPr lang="it-IT" dirty="0" err="1" smtClean="0"/>
              <a:t>es</a:t>
            </a:r>
            <a:r>
              <a:rPr lang="it-IT" dirty="0" smtClean="0"/>
              <a:t> atleta vs maschio giovane nerboruto)</a:t>
            </a:r>
          </a:p>
          <a:p>
            <a:pPr algn="just"/>
            <a:r>
              <a:rPr lang="it-IT" dirty="0" smtClean="0"/>
              <a:t>Parola ATLETA: ha indotto l’immagine di un maschio giovane, nerboruto, ma questo significato non era nella parola ma nell’immagine che la società associa a quella parola </a:t>
            </a:r>
            <a:endParaRPr lang="it-IT"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dirty="0" smtClean="0"/>
              <a:t>Donald </a:t>
            </a:r>
            <a:r>
              <a:rPr lang="it-IT" dirty="0" err="1" smtClean="0"/>
              <a:t>Schön</a:t>
            </a:r>
            <a:r>
              <a:rPr lang="it-IT" dirty="0" smtClean="0"/>
              <a:t>: teorico dell’uso della </a:t>
            </a:r>
            <a:r>
              <a:rPr lang="it-IT" dirty="0" err="1" smtClean="0"/>
              <a:t>bisociazione</a:t>
            </a:r>
            <a:r>
              <a:rPr lang="it-IT" dirty="0" smtClean="0"/>
              <a:t> come metafora generativa</a:t>
            </a:r>
          </a:p>
          <a:p>
            <a:pPr algn="just"/>
            <a:r>
              <a:rPr lang="it-IT" b="1" dirty="0" smtClean="0"/>
              <a:t>Riflessione </a:t>
            </a:r>
            <a:r>
              <a:rPr lang="it-IT" b="1" dirty="0" err="1" smtClean="0"/>
              <a:t>metacognitiva</a:t>
            </a:r>
            <a:r>
              <a:rPr lang="it-IT" dirty="0" smtClean="0"/>
              <a:t>: quando siamo impegnati a </a:t>
            </a:r>
            <a:r>
              <a:rPr lang="it-IT" dirty="0" err="1" smtClean="0"/>
              <a:t>disvelare</a:t>
            </a:r>
            <a:r>
              <a:rPr lang="it-IT" dirty="0" smtClean="0"/>
              <a:t> le lenti attraverso cui pensiamo, utilizziamo uno specifico modo di </a:t>
            </a:r>
            <a:r>
              <a:rPr lang="it-IT" dirty="0" err="1" smtClean="0"/>
              <a:t>autoindagine</a:t>
            </a:r>
            <a:r>
              <a:rPr lang="it-IT" dirty="0" smtClean="0"/>
              <a:t>, a sua volta lente. La nostra interpretazione è un vedere filtrato e ogni paradigma ha la sua colorazione. Il completo </a:t>
            </a:r>
            <a:r>
              <a:rPr lang="it-IT" dirty="0" err="1" smtClean="0"/>
              <a:t>disvelamento</a:t>
            </a:r>
            <a:r>
              <a:rPr lang="it-IT" dirty="0" smtClean="0"/>
              <a:t> di ogni pregiudizio è un pregiudizio a sua volta</a:t>
            </a:r>
            <a:endParaRPr lang="it-IT"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b="1" dirty="0" smtClean="0"/>
              <a:t>Etica del limite</a:t>
            </a:r>
            <a:r>
              <a:rPr lang="it-IT" dirty="0" smtClean="0"/>
              <a:t>: richiede alla mente di mettere tra parentesi l’illusione di un pensiero che può essere svincolato da ogni </a:t>
            </a:r>
            <a:r>
              <a:rPr lang="it-IT" dirty="0" err="1" smtClean="0"/>
              <a:t>pre-comprensione</a:t>
            </a:r>
            <a:r>
              <a:rPr lang="it-IT" dirty="0" smtClean="0"/>
              <a:t>. E’ importante apprendere la disciplina della presenza mentale attraverso cui prendere coscienza del luogo simbolico in cui ci si trova quando si pensa.</a:t>
            </a:r>
            <a:endParaRPr lang="it-IT"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pPr algn="just"/>
            <a:r>
              <a:rPr lang="it-IT" dirty="0" smtClean="0"/>
              <a:t>Pratico: agisce in una rete di relazioni. Le decisioni di agire in una direzione piuttosto che in un’altra sono condizionate dalle teorie che si impongono nel </a:t>
            </a:r>
            <a:r>
              <a:rPr lang="it-IT" b="1" dirty="0" smtClean="0"/>
              <a:t>contesto</a:t>
            </a:r>
            <a:r>
              <a:rPr lang="it-IT" dirty="0" smtClean="0"/>
              <a:t> e dalle relazioni di potere in cui si è implicati.</a:t>
            </a:r>
          </a:p>
          <a:p>
            <a:pPr algn="just"/>
            <a:r>
              <a:rPr lang="it-IT" dirty="0" smtClean="0"/>
              <a:t>Riflettere sull’esperienza è efficace se il sé è concepito come parte di un </a:t>
            </a:r>
            <a:r>
              <a:rPr lang="it-IT" b="1" dirty="0" smtClean="0"/>
              <a:t>CONTESTO RELAZIONALE</a:t>
            </a:r>
            <a:r>
              <a:rPr lang="it-IT" dirty="0" smtClean="0"/>
              <a:t> dove i legami con gli altri giocano un ruolo fondamentale</a:t>
            </a:r>
          </a:p>
          <a:p>
            <a:pPr algn="just">
              <a:buNone/>
            </a:pPr>
            <a:r>
              <a:rPr lang="it-IT" dirty="0" smtClean="0"/>
              <a:t>                                            ↓</a:t>
            </a:r>
          </a:p>
          <a:p>
            <a:pPr algn="just">
              <a:buNone/>
            </a:pPr>
            <a:r>
              <a:rPr lang="it-IT" dirty="0" smtClean="0"/>
              <a:t>Le azioni il risultato di processi deliberativi socialmente situati, network di scambi (visione a rete della vita culturale), teoria della complessità</a:t>
            </a:r>
            <a:endParaRPr lang="it-IT"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dirty="0" smtClean="0"/>
              <a:t>Progettazione della pratica formativa: intervento di rete, l’attore è plurale (rete di soggetti che agiscono sulla base di un progetto di </a:t>
            </a:r>
            <a:r>
              <a:rPr lang="it-IT" i="1" dirty="0" smtClean="0"/>
              <a:t>responsabilità distribuita</a:t>
            </a:r>
          </a:p>
          <a:p>
            <a:pPr algn="just">
              <a:buNone/>
            </a:pPr>
            <a:r>
              <a:rPr lang="it-IT" i="1" dirty="0" smtClean="0"/>
              <a:t>                                           ↓</a:t>
            </a:r>
          </a:p>
          <a:p>
            <a:pPr algn="just">
              <a:buNone/>
            </a:pPr>
            <a:r>
              <a:rPr lang="it-IT" i="1" dirty="0" smtClean="0"/>
              <a:t>                   </a:t>
            </a:r>
            <a:r>
              <a:rPr lang="it-IT" b="1" i="1" dirty="0" smtClean="0"/>
              <a:t>Comunità critica di ricercatori</a:t>
            </a:r>
          </a:p>
          <a:p>
            <a:pPr algn="just">
              <a:buNone/>
            </a:pPr>
            <a:r>
              <a:rPr lang="it-IT" i="1" dirty="0" smtClean="0"/>
              <a:t>-Modo di pensare e agire secondo l’etica dell’aver cura (diverso modo di concepire la formazione)→imparare a tessere relazioni di fiducia nella relazione con gli altri</a:t>
            </a:r>
            <a:endParaRPr lang="it-IT" i="1"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pPr algn="just"/>
            <a:r>
              <a:rPr lang="it-IT" dirty="0" smtClean="0"/>
              <a:t>Esistenza umana: emotivamente “</a:t>
            </a:r>
            <a:r>
              <a:rPr lang="it-IT" dirty="0" err="1" smtClean="0"/>
              <a:t>tonalizzata</a:t>
            </a:r>
            <a:r>
              <a:rPr lang="it-IT" dirty="0" smtClean="0"/>
              <a:t>”: tonalità emotiva che accompagna il vivere quotidiano</a:t>
            </a:r>
          </a:p>
          <a:p>
            <a:pPr algn="just"/>
            <a:r>
              <a:rPr lang="it-IT" dirty="0" smtClean="0"/>
              <a:t>Riflessione emotiva: individuare blocchi mentali</a:t>
            </a:r>
          </a:p>
          <a:p>
            <a:pPr algn="just"/>
            <a:r>
              <a:rPr lang="it-IT" dirty="0" smtClean="0"/>
              <a:t>Sentimento di incertezza: insostenibile quando il pratico agisce in una situazione di solitudine, senza il supporto di una rete di relazioni in cui condividere vissuti emotivi.</a:t>
            </a:r>
          </a:p>
          <a:p>
            <a:pPr algn="just"/>
            <a:r>
              <a:rPr lang="it-IT" dirty="0" smtClean="0"/>
              <a:t>Processo  di formazione che promuove la pratica riflessiva deve prevedere contesti di apprendimento che incoraggiano lo sviluppo della disposizione ad analizzare la propria vita emozionale.</a:t>
            </a:r>
            <a:endParaRPr lang="it-IT"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b="1" dirty="0" smtClean="0"/>
              <a:t>Educazione al sentire</a:t>
            </a:r>
            <a:r>
              <a:rPr lang="it-IT" dirty="0" smtClean="0"/>
              <a:t>: la vita umana è fatta di relazioni e la qualità delle relazioni è </a:t>
            </a:r>
            <a:r>
              <a:rPr lang="it-IT" dirty="0" err="1" smtClean="0"/>
              <a:t>co-dipendente</a:t>
            </a:r>
            <a:r>
              <a:rPr lang="it-IT" dirty="0" smtClean="0"/>
              <a:t> con la qualità della propria vita emotiva</a:t>
            </a:r>
          </a:p>
          <a:p>
            <a:pPr algn="just"/>
            <a:r>
              <a:rPr lang="it-IT" b="1" dirty="0" smtClean="0"/>
              <a:t>Educazione emotiva</a:t>
            </a:r>
            <a:r>
              <a:rPr lang="it-IT" dirty="0" smtClean="0"/>
              <a:t>: necessaria perché ogni processo di apprendimento è emotivamente connotato. La capacità di sentire è componente essenziale della vita etica.</a:t>
            </a:r>
            <a:endParaRPr lang="it-IT"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dirty="0" smtClean="0"/>
              <a:t>Ricerca della comprensione della propria vita interiore: impegno ineludibile (apprendistato mai concluso), </a:t>
            </a:r>
            <a:r>
              <a:rPr lang="it-IT" b="1" dirty="0" smtClean="0"/>
              <a:t>RICERCA CONTINUA DELLA CONOSCENZA </a:t>
            </a:r>
            <a:r>
              <a:rPr lang="it-IT" b="1" dirty="0" err="1" smtClean="0"/>
              <a:t>DI</a:t>
            </a:r>
            <a:r>
              <a:rPr lang="it-IT" b="1" dirty="0" smtClean="0"/>
              <a:t> SE’ </a:t>
            </a:r>
            <a:r>
              <a:rPr lang="it-IT" dirty="0" smtClean="0"/>
              <a:t>e dei modi di aver cura dei propri sentimenti.</a:t>
            </a:r>
          </a:p>
          <a:p>
            <a:pPr algn="just"/>
            <a:r>
              <a:rPr lang="it-IT" dirty="0" err="1" smtClean="0"/>
              <a:t>Autocomprensione</a:t>
            </a:r>
            <a:r>
              <a:rPr lang="it-IT" dirty="0" smtClean="0"/>
              <a:t> critica: indagine degli stati emotivi che accompagnano i nostri vissuti, la capacità di leggere le proprie emozioni è condizione necessaria allo sviluppo della capacità di comprendere lo stato emotivo dell’altro.</a:t>
            </a:r>
            <a:endParaRPr lang="it-IT"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lgn="just"/>
            <a:r>
              <a:rPr lang="it-IT" b="1" dirty="0" smtClean="0"/>
              <a:t>CRITICA:</a:t>
            </a:r>
            <a:r>
              <a:rPr lang="it-IT" dirty="0" smtClean="0"/>
              <a:t> atteggiamento morale e politico, una certa maniera di pensare, dire, agire, un rapporto con gli altri.</a:t>
            </a:r>
          </a:p>
          <a:p>
            <a:pPr algn="just"/>
            <a:r>
              <a:rPr lang="it-IT" dirty="0" smtClean="0"/>
              <a:t>“Non c’è critica radicale senza coraggio, dal momento che la critica è disobbedienza volontaria all’ordine esistente, alle forme ingessate della cultura”.</a:t>
            </a:r>
          </a:p>
          <a:p>
            <a:pPr algn="just"/>
            <a:r>
              <a:rPr lang="it-IT" dirty="0" err="1" smtClean="0"/>
              <a:t>Problematizzazione</a:t>
            </a:r>
            <a:r>
              <a:rPr lang="it-IT" dirty="0" smtClean="0"/>
              <a:t> critica e attenzione a evitare il decostruzionismo nichilista→cercare la direzione di senso del lavoro del pensiero, in un orizzonte di </a:t>
            </a:r>
            <a:r>
              <a:rPr lang="it-IT" dirty="0" err="1" smtClean="0"/>
              <a:t>affermatività</a:t>
            </a:r>
            <a:r>
              <a:rPr lang="it-IT" dirty="0" smtClean="0"/>
              <a:t> </a:t>
            </a:r>
            <a:endParaRPr lang="it-IT"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r>
              <a:rPr lang="it-IT" dirty="0" smtClean="0"/>
              <a:t>4.4 </a:t>
            </a:r>
            <a:r>
              <a:rPr lang="it-IT" b="1" dirty="0" smtClean="0"/>
              <a:t>Il formatore riflessivo</a:t>
            </a:r>
          </a:p>
          <a:p>
            <a:r>
              <a:rPr lang="it-IT" dirty="0" smtClean="0"/>
              <a:t>Facilitatore della disposizione riflessiva, funzione: </a:t>
            </a:r>
          </a:p>
          <a:p>
            <a:pPr>
              <a:buNone/>
            </a:pPr>
            <a:r>
              <a:rPr lang="it-IT" dirty="0" smtClean="0"/>
              <a:t>- fornire il supporto necessario a formulare correttamente i problemi, </a:t>
            </a:r>
          </a:p>
          <a:p>
            <a:pPr>
              <a:buFontTx/>
              <a:buChar char="-"/>
            </a:pPr>
            <a:r>
              <a:rPr lang="it-IT" dirty="0" smtClean="0"/>
              <a:t>facilitare il processo di analisi dettagliata dell’esperienza, </a:t>
            </a:r>
          </a:p>
          <a:p>
            <a:pPr>
              <a:buFontTx/>
              <a:buChar char="-"/>
            </a:pPr>
            <a:r>
              <a:rPr lang="it-IT" dirty="0" smtClean="0"/>
              <a:t>rendere liquida ogni cristallizzazione simbolica,</a:t>
            </a:r>
          </a:p>
          <a:p>
            <a:pPr>
              <a:buFontTx/>
              <a:buChar char="-"/>
            </a:pPr>
            <a:r>
              <a:rPr lang="it-IT" dirty="0" smtClean="0"/>
              <a:t>interrogare credenze e postulati,</a:t>
            </a:r>
          </a:p>
          <a:p>
            <a:pPr>
              <a:buFontTx/>
              <a:buChar char="-"/>
            </a:pPr>
            <a:r>
              <a:rPr lang="it-IT" dirty="0" smtClean="0"/>
              <a:t>problematizzare le abitudini cognitive,</a:t>
            </a:r>
          </a:p>
          <a:p>
            <a:pPr>
              <a:buFontTx/>
              <a:buChar char="-"/>
            </a:pPr>
            <a:r>
              <a:rPr lang="it-IT" dirty="0" smtClean="0"/>
              <a:t>mettere in discussione ciò che è scontato,</a:t>
            </a:r>
          </a:p>
          <a:p>
            <a:pPr>
              <a:buFontTx/>
              <a:buChar char="-"/>
            </a:pPr>
            <a:r>
              <a:rPr lang="it-IT" dirty="0" smtClean="0"/>
              <a:t>sollevare questioni e mantenerle aperte</a:t>
            </a:r>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r>
              <a:rPr lang="it-IT" dirty="0" smtClean="0"/>
              <a:t>1.3 </a:t>
            </a:r>
            <a:r>
              <a:rPr lang="it-IT" b="1" dirty="0" smtClean="0"/>
              <a:t>La disciplina del pensare</a:t>
            </a:r>
          </a:p>
          <a:p>
            <a:pPr algn="just"/>
            <a:r>
              <a:rPr lang="it-IT" sz="2400" dirty="0" smtClean="0"/>
              <a:t>Il pensare si occupa di questioni di significato, cercare il significato di ciò che accade e metterlo in parola</a:t>
            </a:r>
          </a:p>
          <a:p>
            <a:pPr algn="just"/>
            <a:r>
              <a:rPr lang="it-IT" sz="2400" dirty="0" smtClean="0"/>
              <a:t>Comunità di sapere fra gli educatori “</a:t>
            </a:r>
            <a:r>
              <a:rPr lang="it-IT" sz="2400" b="1" dirty="0" smtClean="0"/>
              <a:t>gruppi di pratici</a:t>
            </a:r>
            <a:r>
              <a:rPr lang="it-IT" sz="2400" dirty="0" smtClean="0"/>
              <a:t>” (es. a scuola i giovani docenti come “apprendisti periferici legittimati”: partecipare a scambi discorsivi con docenti competenti)</a:t>
            </a:r>
          </a:p>
          <a:p>
            <a:pPr algn="just"/>
            <a:r>
              <a:rPr lang="it-IT" sz="2400" dirty="0" smtClean="0"/>
              <a:t>Spazi informali “</a:t>
            </a:r>
            <a:r>
              <a:rPr lang="it-IT" sz="2400" b="1" dirty="0" smtClean="0"/>
              <a:t>comunità di pratica</a:t>
            </a:r>
            <a:r>
              <a:rPr lang="it-IT" sz="2400" dirty="0" smtClean="0"/>
              <a:t>” nella organizzazione formativa</a:t>
            </a:r>
          </a:p>
          <a:p>
            <a:pPr algn="just"/>
            <a:r>
              <a:rPr lang="it-IT" sz="2400" dirty="0" smtClean="0"/>
              <a:t>Spazi formativi “</a:t>
            </a:r>
            <a:r>
              <a:rPr lang="it-IT" sz="2400" b="1" dirty="0" smtClean="0"/>
              <a:t>comunità pedagogiche</a:t>
            </a:r>
            <a:r>
              <a:rPr lang="it-IT" sz="2400" dirty="0" smtClean="0"/>
              <a:t>”, reti di relazioni strutturate e visibili per i pratici accumunati dalla passione di costruire sapere </a:t>
            </a:r>
            <a:r>
              <a:rPr lang="it-IT" sz="2400" dirty="0" err="1" smtClean="0"/>
              <a:t>esperenziale</a:t>
            </a:r>
            <a:r>
              <a:rPr lang="it-IT" sz="2400" dirty="0" smtClean="0"/>
              <a:t> (sottoposto a disamina critica)</a:t>
            </a:r>
            <a:endParaRPr lang="it-IT" sz="2400"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b="1" dirty="0" smtClean="0"/>
              <a:t>Facilitatore riflessivo</a:t>
            </a:r>
            <a:r>
              <a:rPr lang="it-IT" dirty="0" smtClean="0"/>
              <a:t>: passione per l’attività riflessiva, capacità di stare in ascolto dell’altro, disponibilità a percorrere sentieri inediti, capacità di mantenere il giusto grado di </a:t>
            </a:r>
            <a:r>
              <a:rPr lang="it-IT" dirty="0" err="1" smtClean="0"/>
              <a:t>problematizzazione</a:t>
            </a:r>
            <a:r>
              <a:rPr lang="it-IT" dirty="0" smtClean="0"/>
              <a:t>, capacità di spingere i partecipanti a impegnarsi in una messa in discussione dei paradigmi di riferimento, capacità di interrogarsi sul paradigma di riferimento  (post-moderno o ecologico)</a:t>
            </a:r>
            <a:endParaRPr lang="it-IT"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pPr algn="just"/>
            <a:r>
              <a:rPr lang="it-IT" b="1" i="1" dirty="0" smtClean="0"/>
              <a:t>Atteggiamenti del formatore riflessivo</a:t>
            </a:r>
            <a:r>
              <a:rPr lang="it-IT" i="1" dirty="0" smtClean="0"/>
              <a:t>:</a:t>
            </a:r>
          </a:p>
          <a:p>
            <a:pPr algn="just"/>
            <a:r>
              <a:rPr lang="it-IT" i="1" dirty="0" smtClean="0"/>
              <a:t>1 </a:t>
            </a:r>
            <a:r>
              <a:rPr lang="it-IT" b="1" i="1" dirty="0" smtClean="0"/>
              <a:t>Adottare uno sguardo sistemico </a:t>
            </a:r>
            <a:r>
              <a:rPr lang="it-IT" dirty="0" smtClean="0"/>
              <a:t>Paradigma ecologico: pensare la realtà come rete di eventi interconnessi, le reti di relazioni si alternano e combinano in infinite possibilità: ontologia della relazionalità (le relazioni in cui il fenomeno è implicato strutturano la sua identità)</a:t>
            </a:r>
          </a:p>
          <a:p>
            <a:pPr algn="just"/>
            <a:r>
              <a:rPr lang="it-IT" dirty="0" smtClean="0"/>
              <a:t>“Tutto si tiene in una danza di parti interagenti, andare alla ricerca della struttura che connette”: portare all’evidenza la complessità delle evoluzioni dell’esperienza, considerare la storia personale in relazione alla comunità di appartenenza</a:t>
            </a:r>
            <a:endParaRPr lang="it-IT"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i="1" dirty="0" smtClean="0"/>
              <a:t>2 </a:t>
            </a:r>
            <a:r>
              <a:rPr lang="it-IT" b="1" i="1" dirty="0" smtClean="0"/>
              <a:t>Avere il senso del limite</a:t>
            </a:r>
            <a:r>
              <a:rPr lang="it-IT" i="1" dirty="0" smtClean="0"/>
              <a:t>:</a:t>
            </a:r>
            <a:r>
              <a:rPr lang="it-IT" dirty="0" smtClean="0"/>
              <a:t> assumere ogni descrizione come parziale, evitando asserzioni definitive</a:t>
            </a:r>
          </a:p>
          <a:p>
            <a:pPr algn="just"/>
            <a:r>
              <a:rPr lang="it-IT" i="1" dirty="0" smtClean="0"/>
              <a:t>3 </a:t>
            </a:r>
            <a:r>
              <a:rPr lang="it-IT" b="1" i="1" dirty="0" smtClean="0"/>
              <a:t>Valorizzare la narrazione</a:t>
            </a:r>
            <a:r>
              <a:rPr lang="it-IT" i="1" dirty="0" smtClean="0"/>
              <a:t>: </a:t>
            </a:r>
            <a:r>
              <a:rPr lang="it-IT" dirty="0" smtClean="0"/>
              <a:t>il pensare narrativo si presta a costruire sapere a partire dall’esperienza, si occupa di comprendere il significato delle azioni umane a partire da un’attenzione focalizzata sull’evento particolare. La comprensione dell’esperienza vissuta si attua attraverso il pensare narrativo. </a:t>
            </a:r>
            <a:endParaRPr lang="it-IT"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pPr algn="just"/>
            <a:r>
              <a:rPr lang="it-IT" i="1" dirty="0" smtClean="0"/>
              <a:t>4. </a:t>
            </a:r>
            <a:r>
              <a:rPr lang="it-IT" b="1" i="1" dirty="0" smtClean="0"/>
              <a:t>Essere in cerca del metodo</a:t>
            </a:r>
            <a:r>
              <a:rPr lang="it-IT" i="1" dirty="0" smtClean="0"/>
              <a:t>: </a:t>
            </a:r>
            <a:r>
              <a:rPr lang="it-IT" dirty="0" smtClean="0"/>
              <a:t>da coltivare l’arte della ricerca continua, del continuo spostamento dello sguardo, esplorare inedite piste di indagine</a:t>
            </a:r>
          </a:p>
          <a:p>
            <a:pPr algn="just"/>
            <a:r>
              <a:rPr lang="it-IT" i="1" dirty="0" smtClean="0"/>
              <a:t>5. </a:t>
            </a:r>
            <a:r>
              <a:rPr lang="it-IT" b="1" i="1" dirty="0" smtClean="0"/>
              <a:t>Adottare un’epistemologia della contingenza</a:t>
            </a:r>
            <a:r>
              <a:rPr lang="it-IT" i="1" dirty="0" smtClean="0"/>
              <a:t>: </a:t>
            </a:r>
            <a:r>
              <a:rPr lang="it-IT" dirty="0" smtClean="0"/>
              <a:t>la riflessione sull’esperienza consente di costruire un sapere imbricato nel reale. Il sapere pedagogico è un sapere di casi, il cui valore non è generalizzabile ma forse trasferibile a casi simili: questa trasferibilità è comunque debole. Non esistono punti di appoggio definitivi, ma un continuo ripresentarsi di eventi differenti che rendono necessario ricominciare daccapo.</a:t>
            </a:r>
            <a:endParaRPr lang="it-IT"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dirty="0" smtClean="0"/>
              <a:t>6. </a:t>
            </a:r>
            <a:r>
              <a:rPr lang="it-IT" b="1" i="1" dirty="0" smtClean="0"/>
              <a:t>Organizzare forme di </a:t>
            </a:r>
            <a:r>
              <a:rPr lang="it-IT" b="1" i="1" dirty="0" err="1" smtClean="0"/>
              <a:t>scaffolding</a:t>
            </a:r>
            <a:r>
              <a:rPr lang="it-IT" i="1" dirty="0" smtClean="0"/>
              <a:t>. </a:t>
            </a:r>
            <a:r>
              <a:rPr lang="it-IT" dirty="0" smtClean="0"/>
              <a:t>Una competenza del facilitatore è  saper supportare il contesto nel faticoso lavoro cognitivo ed emotivo che comporta la pratica riflessiva: proporre attività impegnative e un adeguato livello di riflessione critica, tali da richiedere un tasso sopportabile di energie cognitive ed emotive, saper monitorare il processo in modo da individuare fasi critiche e nel caso intervenire con un adeguato supporto, creare fiducia </a:t>
            </a:r>
            <a:endParaRPr lang="it-IT"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smtClean="0"/>
              <a:t>7. </a:t>
            </a:r>
            <a:r>
              <a:rPr lang="it-IT" b="1" dirty="0" smtClean="0"/>
              <a:t>Documentare le attività formative</a:t>
            </a:r>
            <a:r>
              <a:rPr lang="it-IT" dirty="0" smtClean="0"/>
              <a:t>: la documentazione consente di analizzare le esperienze del laboratorio riflessivo secondo procedure rigorose: analizzare materiale linguistico es. metodo </a:t>
            </a:r>
            <a:r>
              <a:rPr lang="it-IT" dirty="0" err="1" smtClean="0"/>
              <a:t>Grounded</a:t>
            </a:r>
            <a:r>
              <a:rPr lang="it-IT" dirty="0" smtClean="0"/>
              <a:t> </a:t>
            </a:r>
            <a:r>
              <a:rPr lang="it-IT" dirty="0" err="1" smtClean="0"/>
              <a:t>Theory</a:t>
            </a:r>
            <a:r>
              <a:rPr lang="it-IT" dirty="0" smtClean="0"/>
              <a:t> (riflessione analitica)</a:t>
            </a:r>
            <a:endParaRPr lang="it-IT"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5 </a:t>
            </a:r>
            <a:r>
              <a:rPr lang="it-IT" b="1" dirty="0" smtClean="0"/>
              <a:t>Tecniche formative</a:t>
            </a:r>
            <a:endParaRPr lang="it-IT" b="1" dirty="0"/>
          </a:p>
        </p:txBody>
      </p:sp>
      <p:sp>
        <p:nvSpPr>
          <p:cNvPr id="3" name="Segnaposto contenuto 2"/>
          <p:cNvSpPr>
            <a:spLocks noGrp="1"/>
          </p:cNvSpPr>
          <p:nvPr>
            <p:ph idx="1"/>
          </p:nvPr>
        </p:nvSpPr>
        <p:spPr/>
        <p:txBody>
          <a:bodyPr>
            <a:normAutofit fontScale="77500" lnSpcReduction="20000"/>
          </a:bodyPr>
          <a:lstStyle/>
          <a:p>
            <a:pPr>
              <a:buNone/>
            </a:pPr>
            <a:r>
              <a:rPr lang="it-IT" dirty="0" smtClean="0"/>
              <a:t>Il </a:t>
            </a:r>
            <a:r>
              <a:rPr lang="it-IT" b="1" dirty="0" smtClean="0"/>
              <a:t>diario di bordo</a:t>
            </a:r>
            <a:r>
              <a:rPr lang="it-IT" dirty="0" smtClean="0"/>
              <a:t>: </a:t>
            </a:r>
          </a:p>
          <a:p>
            <a:pPr algn="just"/>
            <a:r>
              <a:rPr lang="it-IT" dirty="0" smtClean="0"/>
              <a:t>giornaliero, accompagna e documenta l’agire quotidiano </a:t>
            </a:r>
          </a:p>
          <a:p>
            <a:pPr algn="just"/>
            <a:r>
              <a:rPr lang="it-IT" dirty="0" smtClean="0"/>
              <a:t>approccio qualitativo delle scienze sociali</a:t>
            </a:r>
          </a:p>
          <a:p>
            <a:pPr algn="just"/>
            <a:r>
              <a:rPr lang="it-IT" dirty="0" smtClean="0"/>
              <a:t>consente di registrare le osservazioni ricavate attraverso la ricerca partecipante e le conversazioni con gli informatori privilegiati</a:t>
            </a:r>
          </a:p>
          <a:p>
            <a:pPr algn="just"/>
            <a:r>
              <a:rPr lang="it-IT" dirty="0" smtClean="0"/>
              <a:t>punto di riferimento è “Life in </a:t>
            </a:r>
            <a:r>
              <a:rPr lang="it-IT" dirty="0" err="1" smtClean="0"/>
              <a:t>Classroom</a:t>
            </a:r>
            <a:r>
              <a:rPr lang="it-IT" dirty="0" smtClean="0"/>
              <a:t>”</a:t>
            </a:r>
          </a:p>
          <a:p>
            <a:pPr algn="just"/>
            <a:r>
              <a:rPr lang="it-IT" dirty="0" smtClean="0"/>
              <a:t>la pratica di </a:t>
            </a:r>
            <a:r>
              <a:rPr lang="it-IT" dirty="0" err="1" smtClean="0"/>
              <a:t>autoriflessione</a:t>
            </a:r>
            <a:r>
              <a:rPr lang="it-IT" dirty="0" smtClean="0"/>
              <a:t> può costituire un’importante fonte di intuizioni se la conversazione col proprio sé, documentata dalla scrittura introspettiva, risulta essere un dialogo con un “partner critico”</a:t>
            </a:r>
          </a:p>
          <a:p>
            <a:pPr algn="just"/>
            <a:r>
              <a:rPr lang="it-IT" dirty="0" smtClean="0"/>
              <a:t>sviluppa  diverse abilità: osservazione, documentazione, riflessione </a:t>
            </a:r>
            <a:endParaRPr lang="it-IT"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buNone/>
            </a:pPr>
            <a:r>
              <a:rPr lang="it-IT" dirty="0" smtClean="0"/>
              <a:t>La scrittura del diario di bordo:</a:t>
            </a:r>
          </a:p>
          <a:p>
            <a:pPr algn="just"/>
            <a:r>
              <a:rPr lang="it-IT" dirty="0" smtClean="0"/>
              <a:t>Consente la </a:t>
            </a:r>
            <a:r>
              <a:rPr lang="it-IT" dirty="0" err="1" smtClean="0"/>
              <a:t>ritensione</a:t>
            </a:r>
            <a:r>
              <a:rPr lang="it-IT" dirty="0" smtClean="0"/>
              <a:t>, cioè rende disponibile un materiale di esperienza su cui tornare per guadagnare consapevolezza dei propri vissuti e delle esperienze mentali che li hanno accompagnati</a:t>
            </a:r>
          </a:p>
          <a:p>
            <a:pPr algn="just"/>
            <a:r>
              <a:rPr lang="it-IT" dirty="0" smtClean="0"/>
              <a:t>Consente di trovare uno “spazio quieto”del pensare “ritiro riflessivo”. </a:t>
            </a:r>
          </a:p>
          <a:p>
            <a:pPr algn="just"/>
            <a:r>
              <a:rPr lang="it-IT" dirty="0" smtClean="0"/>
              <a:t>La scrittura assolve alla funzione di costruire un luogo da cui osservare i propri vissuti cognitivi</a:t>
            </a:r>
            <a:endParaRPr lang="it-IT"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smtClean="0"/>
              <a:t>La scrittura si deve sentire come necessaria (tenere il diario rispetto ad eventi vissuti come significativi)</a:t>
            </a:r>
          </a:p>
          <a:p>
            <a:pPr algn="just"/>
            <a:r>
              <a:rPr lang="it-IT" dirty="0" smtClean="0"/>
              <a:t>Accompagnare l’agire con la scrittura provoca un accrescersi del senso di sé</a:t>
            </a:r>
          </a:p>
          <a:p>
            <a:pPr algn="just"/>
            <a:r>
              <a:rPr lang="it-IT" dirty="0" smtClean="0"/>
              <a:t>La scrittura giornaliera ha in sé un valore aggiunto</a:t>
            </a:r>
            <a:endParaRPr lang="it-IT"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buNone/>
            </a:pPr>
            <a:r>
              <a:rPr lang="it-IT" b="1" dirty="0" smtClean="0"/>
              <a:t>Guadagni formativi dalla scrittura del diario</a:t>
            </a:r>
            <a:r>
              <a:rPr lang="it-IT" dirty="0" smtClean="0"/>
              <a:t>: </a:t>
            </a:r>
          </a:p>
          <a:p>
            <a:pPr>
              <a:buNone/>
            </a:pPr>
            <a:r>
              <a:rPr lang="it-IT" dirty="0" smtClean="0"/>
              <a:t>- intensificare la capacità di analisi dettagliata dell’osservazione</a:t>
            </a:r>
          </a:p>
          <a:p>
            <a:pPr>
              <a:buFontTx/>
              <a:buChar char="-"/>
            </a:pPr>
            <a:r>
              <a:rPr lang="it-IT" dirty="0" smtClean="0"/>
              <a:t>sviluppare la capacità di indagare i processi cognitivi e metterli in parola</a:t>
            </a:r>
          </a:p>
          <a:p>
            <a:pPr>
              <a:buFontTx/>
              <a:buChar char="-"/>
            </a:pPr>
            <a:r>
              <a:rPr lang="it-IT" dirty="0" smtClean="0"/>
              <a:t>mettere a fuoco le contraddizioni in cui ci si trova</a:t>
            </a:r>
          </a:p>
          <a:p>
            <a:pPr>
              <a:buFontTx/>
              <a:buChar char="-"/>
            </a:pPr>
            <a:r>
              <a:rPr lang="it-IT" dirty="0" smtClean="0"/>
              <a:t>dare espressione ai propri vissuti emotivi</a:t>
            </a:r>
          </a:p>
          <a:p>
            <a:endParaRPr lang="it-IT" dirty="0" smtClean="0"/>
          </a:p>
          <a:p>
            <a:endParaRPr lang="it-IT" dirty="0" smtClean="0"/>
          </a:p>
          <a:p>
            <a:endParaRPr lang="it-IT"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sz="2800" dirty="0" smtClean="0"/>
              <a:t>I </a:t>
            </a:r>
            <a:r>
              <a:rPr lang="it-IT" sz="2800" b="1" dirty="0" smtClean="0"/>
              <a:t>pratici </a:t>
            </a:r>
            <a:r>
              <a:rPr lang="it-IT" sz="2800" dirty="0" smtClean="0"/>
              <a:t>svalutano la loro competenza acquisita sul campo, non vi è consapevolezza dello spessore formativo</a:t>
            </a:r>
          </a:p>
          <a:p>
            <a:pPr algn="just"/>
            <a:r>
              <a:rPr lang="it-IT" sz="2800" dirty="0" smtClean="0"/>
              <a:t>Manca </a:t>
            </a:r>
            <a:r>
              <a:rPr lang="it-IT" sz="2800" b="1" dirty="0" smtClean="0"/>
              <a:t>testimonianza</a:t>
            </a:r>
            <a:r>
              <a:rPr lang="it-IT" sz="2800" dirty="0" smtClean="0"/>
              <a:t> del sapere educativo costruito (mettere in parola la propria esperienza a partire da sé)</a:t>
            </a:r>
          </a:p>
          <a:p>
            <a:pPr algn="just"/>
            <a:r>
              <a:rPr lang="it-IT" sz="2800" dirty="0" smtClean="0"/>
              <a:t>Va riconosciuta la </a:t>
            </a:r>
            <a:r>
              <a:rPr lang="it-IT" sz="2800" dirty="0" err="1" smtClean="0"/>
              <a:t>primarietà</a:t>
            </a:r>
            <a:r>
              <a:rPr lang="it-IT" sz="2800" dirty="0" smtClean="0"/>
              <a:t> della pratica del pensare da sé a partire da sé (dalla propria esperienza): </a:t>
            </a:r>
            <a:r>
              <a:rPr lang="it-IT" sz="2800" i="1" dirty="0" smtClean="0"/>
              <a:t>disfare l’ordine del già detto per poter nascere all’inedito</a:t>
            </a: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20000"/>
          </a:bodyPr>
          <a:lstStyle/>
          <a:p>
            <a:r>
              <a:rPr lang="it-IT" b="1" dirty="0" smtClean="0"/>
              <a:t>La pratica regolare della scrittura del diario:</a:t>
            </a:r>
          </a:p>
          <a:p>
            <a:r>
              <a:rPr lang="it-IT" dirty="0" smtClean="0"/>
              <a:t>Documenta l’esperienza rendendola disponibile a ulteriori indagini;</a:t>
            </a:r>
          </a:p>
          <a:p>
            <a:r>
              <a:rPr lang="it-IT" dirty="0" smtClean="0"/>
              <a:t>Incrementa l’agire riflessivo che consente la costruzione di uno spazio interiore: luogo in cui ritirarsi dalla scena per osservarla da lontano</a:t>
            </a:r>
          </a:p>
          <a:p>
            <a:r>
              <a:rPr lang="it-IT" dirty="0" smtClean="0"/>
              <a:t>Favorisce il guardare a distanza in cui si diventa spettatori delle cose</a:t>
            </a:r>
          </a:p>
          <a:p>
            <a:r>
              <a:rPr lang="it-IT" dirty="0" smtClean="0"/>
              <a:t>Stare in ascolto di se stessi, dei propri vissuti “tempo quieto” della scrittura </a:t>
            </a:r>
          </a:p>
          <a:p>
            <a:r>
              <a:rPr lang="it-IT" dirty="0" smtClean="0"/>
              <a:t>Maria </a:t>
            </a:r>
            <a:r>
              <a:rPr lang="it-IT" dirty="0" err="1" smtClean="0"/>
              <a:t>Zambrano</a:t>
            </a:r>
            <a:r>
              <a:rPr lang="it-IT" dirty="0" smtClean="0"/>
              <a:t> “Le grandi verità non si è soliti dirle parlando”</a:t>
            </a:r>
            <a:endParaRPr lang="it-IT"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a:bodyPr>
          <a:lstStyle/>
          <a:p>
            <a:pPr algn="just"/>
            <a:r>
              <a:rPr lang="it-IT" dirty="0" smtClean="0"/>
              <a:t>Scrivere implica ponderare le parole in modo che siano aderenti al senso di esperienza, trovare le parole che sappiano andare alle cose stesse. Si tratta di perseguire, catturare, trattenere le parole.</a:t>
            </a:r>
          </a:p>
          <a:p>
            <a:pPr algn="just"/>
            <a:r>
              <a:rPr lang="it-IT" dirty="0" smtClean="0"/>
              <a:t>Scrittura atto di fedeltà poiché impegna a essere fedeli a ciò che chiede di essere tratto fuori dal silenzio: scrivendo si dà forma all’esperienza “Le storie definiscono la nostra vita”</a:t>
            </a:r>
          </a:p>
          <a:p>
            <a:endParaRPr lang="it-IT"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a:bodyPr>
          <a:lstStyle/>
          <a:p>
            <a:r>
              <a:rPr lang="it-IT" dirty="0" smtClean="0"/>
              <a:t>5.1.1 </a:t>
            </a:r>
            <a:r>
              <a:rPr lang="it-IT" b="1" dirty="0" smtClean="0"/>
              <a:t>Cosa, come, quando scrivere</a:t>
            </a:r>
          </a:p>
          <a:p>
            <a:r>
              <a:rPr lang="it-IT" dirty="0" smtClean="0"/>
              <a:t>I diari possono contenere varie tipologie di dati:</a:t>
            </a:r>
          </a:p>
          <a:p>
            <a:pPr>
              <a:buNone/>
            </a:pPr>
            <a:r>
              <a:rPr lang="it-IT" dirty="0" smtClean="0"/>
              <a:t>-descrizioni di situazioni</a:t>
            </a:r>
          </a:p>
          <a:p>
            <a:pPr>
              <a:buNone/>
            </a:pPr>
            <a:r>
              <a:rPr lang="it-IT" dirty="0" smtClean="0"/>
              <a:t>-narrazioni di eventi</a:t>
            </a:r>
          </a:p>
          <a:p>
            <a:pPr>
              <a:buNone/>
            </a:pPr>
            <a:r>
              <a:rPr lang="it-IT" dirty="0" smtClean="0"/>
              <a:t>-valutazioni</a:t>
            </a:r>
          </a:p>
          <a:p>
            <a:pPr>
              <a:buNone/>
            </a:pPr>
            <a:r>
              <a:rPr lang="it-IT" dirty="0" smtClean="0"/>
              <a:t>-intuizioni</a:t>
            </a:r>
          </a:p>
          <a:p>
            <a:pPr>
              <a:buNone/>
            </a:pPr>
            <a:r>
              <a:rPr lang="it-IT" dirty="0" smtClean="0"/>
              <a:t>-espressioni di vissuti emotivi</a:t>
            </a:r>
          </a:p>
          <a:p>
            <a:pPr>
              <a:buNone/>
            </a:pPr>
            <a:r>
              <a:rPr lang="it-IT" dirty="0" smtClean="0"/>
              <a:t>-ipotesi</a:t>
            </a:r>
            <a:endParaRPr lang="it-IT"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smtClean="0"/>
              <a:t>Riflessioni in profondità: se il diario viene scritto con regolarità e con partecipazione: portare alla luce e comprendere la nostra conoscenza tacita</a:t>
            </a:r>
          </a:p>
          <a:p>
            <a:pPr algn="just"/>
            <a:r>
              <a:rPr lang="it-IT" dirty="0" smtClean="0"/>
              <a:t>Lasciare un ampio margine bianco su ogni pagina, può essere usato per annotazioni, analisi dati, codifica dei dati</a:t>
            </a:r>
            <a:endParaRPr lang="it-IT"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smtClean="0"/>
              <a:t>5.1.2 </a:t>
            </a:r>
            <a:r>
              <a:rPr lang="it-IT" b="1" dirty="0" smtClean="0"/>
              <a:t>La scrittura come premessa al confronto dialogico</a:t>
            </a:r>
          </a:p>
          <a:p>
            <a:pPr algn="just"/>
            <a:r>
              <a:rPr lang="it-IT" dirty="0" smtClean="0"/>
              <a:t>Narrare: rendere disponibile un luogo in cui fermarsi a pensare attorno a ciò che si vive concretamente, mettendo al centro le contraddizioni vissute, i sentimenti. Fermarsi e interrogare l’esperienza, interpretare quello che accade e metterlo in parola</a:t>
            </a:r>
            <a:endParaRPr lang="it-IT"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r>
              <a:rPr lang="it-IT" b="1" dirty="0" smtClean="0"/>
              <a:t>L’autobiografia formativa</a:t>
            </a:r>
          </a:p>
          <a:p>
            <a:pPr algn="just">
              <a:buNone/>
            </a:pPr>
            <a:r>
              <a:rPr lang="it-IT" b="1" dirty="0" smtClean="0"/>
              <a:t>Biografia formativa: </a:t>
            </a:r>
            <a:r>
              <a:rPr lang="it-IT" dirty="0" smtClean="0"/>
              <a:t>valido strumento per riflettere criticamente sul sapere, sui valori e sui significati costruiti nel corso dell’esperienza. Il senso della scrittura autobiografica non è quello di ricostruire il vero processo di formazione che abbiamo vissuto, ma di prendere coscienza dei ruoli, delle parti recitate.</a:t>
            </a:r>
          </a:p>
          <a:p>
            <a:endParaRPr lang="it-IT" b="1"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a:bodyPr>
          <a:lstStyle/>
          <a:p>
            <a:pPr algn="just"/>
            <a:r>
              <a:rPr lang="it-IT" dirty="0" smtClean="0"/>
              <a:t>Scrivere la propria storia: consente di riprendere i fili della propria esperienza formativa.</a:t>
            </a:r>
          </a:p>
          <a:p>
            <a:pPr algn="just"/>
            <a:r>
              <a:rPr lang="it-IT" dirty="0" smtClean="0"/>
              <a:t>Scrittura dei propri vissuti: un cammino lungo il quale si viene definendo la comprensione dei processi formali e informali che hanno concorso a generare la forma della nostra vita.</a:t>
            </a:r>
          </a:p>
          <a:p>
            <a:pPr algn="just"/>
            <a:r>
              <a:rPr lang="it-IT" dirty="0" smtClean="0"/>
              <a:t>Scrivere di sé richiede coraggio: il coraggio di esporsi al proprio sguardo, di trarsi fuori dal silenzio per sottoporsi a un’indagine critica.</a:t>
            </a:r>
            <a:endParaRPr lang="it-IT"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85000" lnSpcReduction="10000"/>
          </a:bodyPr>
          <a:lstStyle/>
          <a:p>
            <a:pPr algn="just"/>
            <a:r>
              <a:rPr lang="it-IT" dirty="0" smtClean="0"/>
              <a:t>La </a:t>
            </a:r>
            <a:r>
              <a:rPr lang="it-IT" b="1" dirty="0" smtClean="0"/>
              <a:t>ricostruzione autobiografica </a:t>
            </a:r>
            <a:r>
              <a:rPr lang="it-IT" dirty="0" smtClean="0"/>
              <a:t>del processo di apprendimento dovrebbe essere discussa in gruppo con altri educatori→ciascuno dovrebbe scrivere le proprie riflessioni sull’esperienza della scrittura autobiografica e sulla discussione che è nata dal confronto. </a:t>
            </a:r>
          </a:p>
          <a:p>
            <a:pPr algn="just">
              <a:buNone/>
            </a:pPr>
            <a:r>
              <a:rPr lang="it-IT" dirty="0" smtClean="0"/>
              <a:t>                                                 ↓</a:t>
            </a:r>
          </a:p>
          <a:p>
            <a:pPr algn="just">
              <a:buNone/>
            </a:pPr>
            <a:r>
              <a:rPr lang="it-IT" dirty="0" smtClean="0"/>
              <a:t>Il prendere in esame la propria storia incrementa le abilità analitiche e la capacità di decostruire le affermazioni acritiche, nonché quella di stabilire relazioni fra gli eventi affinando una sensibilità teoretica</a:t>
            </a:r>
          </a:p>
          <a:p>
            <a:pPr algn="just"/>
            <a:endParaRPr lang="it-IT"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b="1" dirty="0" smtClean="0"/>
              <a:t>Comunità critica dei ricercatori</a:t>
            </a:r>
            <a:r>
              <a:rPr lang="it-IT" dirty="0" smtClean="0"/>
              <a:t>: parlare con altri che condividono lo stesso tipo di esperienza, rivela altri modi di guardare a ciò che facciamo e a ciò che pensiamo.</a:t>
            </a:r>
          </a:p>
          <a:p>
            <a:pPr algn="just"/>
            <a:r>
              <a:rPr lang="it-IT" dirty="0" smtClean="0"/>
              <a:t>Il confronto con altri deve essere motivato dal desiderio di raggiungere la comprensione dell’esperienza, altrimenti si rischia di fare del gruppo di riflessione un contesto di socializzazione e non di apprendimento</a:t>
            </a:r>
            <a:endParaRPr lang="it-IT"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lgn="just"/>
            <a:r>
              <a:rPr lang="it-IT" b="1" dirty="0" smtClean="0"/>
              <a:t>Etica dialogica</a:t>
            </a:r>
            <a:r>
              <a:rPr lang="it-IT" dirty="0" smtClean="0"/>
              <a:t>: il dialogo è quello scambio in cui gli interlocutori mirano non a imporsi sugli altri ma a trovare un accordo.</a:t>
            </a:r>
          </a:p>
          <a:p>
            <a:pPr algn="just"/>
            <a:endParaRPr lang="it-IT" dirty="0" smtClean="0"/>
          </a:p>
          <a:p>
            <a:pPr algn="just"/>
            <a:r>
              <a:rPr lang="it-IT" dirty="0" smtClean="0"/>
              <a:t>Saper ascoltare, sospendere il giudizio sul pensiero dell’altro, attivare una comprensione profonda, cercare di assumere il punto di vista dell’altro, rendere trasparente il proprio pensiero: competenze comunicative</a:t>
            </a:r>
            <a:endParaRPr lang="it-IT" dirty="0"/>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5540</TotalTime>
  <Words>7462</Words>
  <Application>Microsoft Office PowerPoint</Application>
  <PresentationFormat>Presentazione su schermo (4:3)</PresentationFormat>
  <Paragraphs>394</Paragraphs>
  <Slides>118</Slides>
  <Notes>1</Notes>
  <HiddenSlides>0</HiddenSlides>
  <MMClips>0</MMClips>
  <ScaleCrop>false</ScaleCrop>
  <HeadingPairs>
    <vt:vector size="4" baseType="variant">
      <vt:variant>
        <vt:lpstr>Tema</vt:lpstr>
      </vt:variant>
      <vt:variant>
        <vt:i4>1</vt:i4>
      </vt:variant>
      <vt:variant>
        <vt:lpstr>Titoli diapositive</vt:lpstr>
      </vt:variant>
      <vt:variant>
        <vt:i4>118</vt:i4>
      </vt:variant>
    </vt:vector>
  </HeadingPairs>
  <TitlesOfParts>
    <vt:vector size="119" baseType="lpstr">
      <vt:lpstr>Tema di Office</vt:lpstr>
      <vt:lpstr>Apprendere dall’esperienza. Il pensare riflessivo nella formazione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2. La pratica del pensare riflessivo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Il laboratorio riflessivo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4. La cornice teorica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Il gioco del riempimento: stereotipi e casi particolari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5 Tecniche formative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5.4 Gli incidenti critici</vt:lpstr>
      <vt:lpstr>Presentazione standard di PowerPoint</vt:lpstr>
      <vt:lpstr>Elaborare teorie</vt:lpstr>
      <vt:lpstr>6. Per una teoria pedagogica radicata nell’esperienza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Formazione e cura di sè</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user</dc:creator>
  <cp:lastModifiedBy>Maria Romanelli</cp:lastModifiedBy>
  <cp:revision>165</cp:revision>
  <dcterms:created xsi:type="dcterms:W3CDTF">2016-08-29T20:02:48Z</dcterms:created>
  <dcterms:modified xsi:type="dcterms:W3CDTF">2016-12-22T17:17:53Z</dcterms:modified>
</cp:coreProperties>
</file>