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0" r:id="rId13"/>
    <p:sldId id="271" r:id="rId14"/>
    <p:sldId id="267" r:id="rId15"/>
    <p:sldId id="268" r:id="rId16"/>
    <p:sldId id="272" r:id="rId17"/>
    <p:sldId id="273" r:id="rId18"/>
    <p:sldId id="280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6" r:id="rId27"/>
    <p:sldId id="281" r:id="rId28"/>
    <p:sldId id="283" r:id="rId29"/>
    <p:sldId id="284" r:id="rId30"/>
    <p:sldId id="287" r:id="rId31"/>
    <p:sldId id="282" r:id="rId32"/>
    <p:sldId id="28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DD493-640A-4B84-8ABD-068DCF6D5248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6164-8060-41E8-A2F9-34674458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32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6164-8060-41E8-A2F9-34674458E30F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37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6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38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2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65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89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03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56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45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34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20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1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0620-A7C2-40ED-83E3-2AF3C19076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6F92-D66F-4727-85C9-821378495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8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gif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62068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Una </a:t>
            </a:r>
            <a:r>
              <a:rPr lang="it-IT" b="1" dirty="0"/>
              <a:t>operazione di simmetria</a:t>
            </a:r>
            <a:r>
              <a:rPr lang="it-IT" dirty="0"/>
              <a:t> è un'azione che lascia </a:t>
            </a:r>
            <a:r>
              <a:rPr lang="it-IT" dirty="0" smtClean="0"/>
              <a:t>immutato l’oggetto a cui si applica. A </a:t>
            </a:r>
            <a:r>
              <a:rPr lang="it-IT" dirty="0"/>
              <a:t>una operazione di simmetria è associato uno o più elementi di simmetria. Le principali sono:</a:t>
            </a:r>
          </a:p>
          <a:p>
            <a:r>
              <a:rPr lang="it-IT" b="1" dirty="0"/>
              <a:t>Identità</a:t>
            </a:r>
            <a:r>
              <a:rPr lang="it-IT" dirty="0"/>
              <a:t>: indicata con </a:t>
            </a:r>
            <a:r>
              <a:rPr lang="it-IT" b="1" i="1" dirty="0"/>
              <a:t>E</a:t>
            </a:r>
            <a:r>
              <a:rPr lang="it-IT" dirty="0"/>
              <a:t>, corrisponde a una operazione unitaria. L'elemento di simmetria può essere considerato la molecola stessa; questa operazione è caratteristica di tutte le molecole.</a:t>
            </a:r>
          </a:p>
          <a:p>
            <a:r>
              <a:rPr lang="it-IT" b="1" dirty="0"/>
              <a:t>Rotazione n-aria</a:t>
            </a:r>
            <a:r>
              <a:rPr lang="it-IT" dirty="0"/>
              <a:t>: è l'operazione associata all'asse di rotazione </a:t>
            </a:r>
            <a:r>
              <a:rPr lang="it-IT" b="1" dirty="0"/>
              <a:t>n</a:t>
            </a:r>
            <a:r>
              <a:rPr lang="it-IT" dirty="0"/>
              <a:t>-ario.</a:t>
            </a:r>
          </a:p>
          <a:p>
            <a:r>
              <a:rPr lang="it-IT" b="1" dirty="0"/>
              <a:t>Riflessione</a:t>
            </a:r>
            <a:r>
              <a:rPr lang="it-IT" dirty="0"/>
              <a:t>: è l'operazione associata al piano di simmetria</a:t>
            </a:r>
            <a:r>
              <a:rPr lang="it-IT" dirty="0" smtClean="0"/>
              <a:t>. Si indica con </a:t>
            </a:r>
            <a:r>
              <a:rPr lang="it-IT" b="1" dirty="0" smtClean="0">
                <a:latin typeface="Symbol" panose="05050102010706020507" pitchFamily="18" charset="2"/>
              </a:rPr>
              <a:t>s</a:t>
            </a:r>
            <a:endParaRPr lang="it-IT" b="1" dirty="0">
              <a:latin typeface="Symbol" panose="05050102010706020507" pitchFamily="18" charset="2"/>
            </a:endParaRPr>
          </a:p>
          <a:p>
            <a:r>
              <a:rPr lang="it-IT" b="1" dirty="0"/>
              <a:t>Inversione</a:t>
            </a:r>
            <a:r>
              <a:rPr lang="it-IT" dirty="0"/>
              <a:t>: è l'operazione prodotta proiettando ciascun punto della molecola nella direzione opposta equidistante dal centro di inversione</a:t>
            </a:r>
            <a:r>
              <a:rPr lang="it-IT" dirty="0" smtClean="0"/>
              <a:t>. Si indica con </a:t>
            </a:r>
            <a:r>
              <a:rPr lang="it-IT" b="1" dirty="0" smtClean="0"/>
              <a:t>i</a:t>
            </a:r>
            <a:endParaRPr lang="it-IT" b="1" dirty="0"/>
          </a:p>
          <a:p>
            <a:r>
              <a:rPr lang="it-IT" b="1" dirty="0"/>
              <a:t>Rotazione impropria</a:t>
            </a:r>
            <a:r>
              <a:rPr lang="it-IT" dirty="0"/>
              <a:t>: operazione composta ottenuta in seguito a una rotazione n-aria seguita da una riflessione perpendicolare all'asse di rotazione</a:t>
            </a:r>
            <a:r>
              <a:rPr lang="it-IT" dirty="0" smtClean="0"/>
              <a:t>. Si indica con </a:t>
            </a:r>
            <a:r>
              <a:rPr lang="it-IT" b="1" dirty="0" smtClean="0"/>
              <a:t>S</a:t>
            </a:r>
            <a:r>
              <a:rPr lang="it-IT" b="1" baseline="-25000" dirty="0" smtClean="0"/>
              <a:t>n</a:t>
            </a:r>
            <a:endParaRPr lang="it-IT" b="1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116632"/>
            <a:ext cx="630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OPERAZIONI ed ELEMENTI di SIMMETRIA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037409"/>
            <a:ext cx="77057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332656"/>
            <a:ext cx="715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 CHE TERMINI DIFFERISCONO DUE ENANTIOMERI???</a:t>
            </a:r>
            <a:endParaRPr lang="it-IT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940078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Tutte le proprietà chimico-fisiche sono uguali TRANNE nel caso in cui la proprietà in questione derivi da una interazione con un «oggetto» chirale.</a:t>
            </a:r>
          </a:p>
          <a:p>
            <a:endParaRPr lang="it-IT" dirty="0"/>
          </a:p>
          <a:p>
            <a:r>
              <a:rPr lang="it-IT" b="1" dirty="0" smtClean="0"/>
              <a:t>SONO UGUALI </a:t>
            </a:r>
            <a:r>
              <a:rPr lang="it-IT" dirty="0" smtClean="0"/>
              <a:t>per 2 </a:t>
            </a:r>
            <a:r>
              <a:rPr lang="it-IT" dirty="0" err="1" smtClean="0"/>
              <a:t>enantiomeri</a:t>
            </a:r>
            <a:r>
              <a:rPr lang="it-IT" dirty="0" smtClean="0"/>
              <a:t> le seguenti proprietà (ne citiamo solo alcune):</a:t>
            </a:r>
          </a:p>
          <a:p>
            <a:r>
              <a:rPr lang="it-IT" dirty="0" smtClean="0"/>
              <a:t>p.f.; </a:t>
            </a:r>
            <a:r>
              <a:rPr lang="it-IT" dirty="0" err="1" smtClean="0"/>
              <a:t>p.eb</a:t>
            </a:r>
            <a:r>
              <a:rPr lang="it-IT" dirty="0" smtClean="0"/>
              <a:t>, reattività in genere, solubilità in solventi achirali , </a:t>
            </a:r>
            <a:r>
              <a:rPr lang="it-IT" dirty="0" err="1" smtClean="0"/>
              <a:t>ecc</a:t>
            </a:r>
            <a:r>
              <a:rPr lang="it-IT" dirty="0" smtClean="0"/>
              <a:t>…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Due </a:t>
            </a:r>
            <a:r>
              <a:rPr lang="it-IT" dirty="0" err="1" smtClean="0"/>
              <a:t>enantiomeri</a:t>
            </a:r>
            <a:r>
              <a:rPr lang="it-IT" dirty="0" smtClean="0"/>
              <a:t> </a:t>
            </a:r>
            <a:r>
              <a:rPr lang="it-IT" b="1" dirty="0" smtClean="0"/>
              <a:t>DIFFERISCONO</a:t>
            </a:r>
            <a:r>
              <a:rPr lang="it-IT" dirty="0" smtClean="0"/>
              <a:t> per :</a:t>
            </a:r>
          </a:p>
          <a:p>
            <a:pPr marL="342900" indent="-342900">
              <a:buAutoNum type="arabicParenR"/>
            </a:pPr>
            <a:r>
              <a:rPr lang="it-IT" dirty="0" smtClean="0"/>
              <a:t>Interazione con la luce polarizzata linearmente (POTERE OTTICO ROTATORIO)</a:t>
            </a:r>
          </a:p>
          <a:p>
            <a:pPr marL="342900" indent="-342900">
              <a:buAutoNum type="arabicParenR"/>
            </a:pPr>
            <a:r>
              <a:rPr lang="it-IT" dirty="0" smtClean="0"/>
              <a:t>Interazione con solventi chirali (SOLUBILITA’ in SOLVENTI CHIRALI)</a:t>
            </a:r>
          </a:p>
          <a:p>
            <a:pPr marL="342900" indent="-342900">
              <a:buAutoNum type="arabicParenR"/>
            </a:pPr>
            <a:r>
              <a:rPr lang="it-IT" dirty="0" smtClean="0"/>
              <a:t>Reattività o interazioni con substrati chirali (REAZIONI o INTERAZIONI ENANTIOSELETTIVE)</a:t>
            </a:r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 smtClean="0"/>
          </a:p>
          <a:p>
            <a:r>
              <a:rPr lang="it-IT" dirty="0" smtClean="0"/>
              <a:t>Una miscela 50:50 di due </a:t>
            </a:r>
            <a:r>
              <a:rPr lang="it-IT" dirty="0" err="1" smtClean="0"/>
              <a:t>enantiomeri</a:t>
            </a:r>
            <a:r>
              <a:rPr lang="it-IT" dirty="0" smtClean="0"/>
              <a:t> si chiama </a:t>
            </a:r>
            <a:r>
              <a:rPr lang="it-IT" b="1" dirty="0" smtClean="0"/>
              <a:t>RACEMO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540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 descr="0606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0" y="820738"/>
            <a:ext cx="5980113" cy="5394325"/>
          </a:xfrm>
        </p:spPr>
      </p:pic>
      <p:sp>
        <p:nvSpPr>
          <p:cNvPr id="5" name="CasellaDiTesto 4"/>
          <p:cNvSpPr txBox="1"/>
          <p:nvPr/>
        </p:nvSpPr>
        <p:spPr>
          <a:xfrm>
            <a:off x="2987824" y="332655"/>
            <a:ext cx="375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POTERE OTTICO ROTATORIO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6445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1520" y="188640"/>
            <a:ext cx="871296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u="sng" dirty="0">
                <a:latin typeface="Comic Sans MS" pitchFamily="66" charset="0"/>
                <a:cs typeface="Times New Roman" pitchFamily="18" charset="0"/>
              </a:rPr>
              <a:t>Una radiazione polarizzata linearmente va vista come la somma di due onde polarizzate circolarmente, una sinistrorsa e una destrorsa.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b="1" i="1" dirty="0">
              <a:latin typeface="Comic Sans MS" pitchFamily="66" charset="0"/>
            </a:endParaRPr>
          </a:p>
        </p:txBody>
      </p:sp>
      <p:pic>
        <p:nvPicPr>
          <p:cNvPr id="7175" name="Picture 7" descr="p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1965"/>
            <a:ext cx="4250432" cy="2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p6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7814"/>
            <a:ext cx="3233936" cy="32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55549" y="304800"/>
            <a:ext cx="70008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66"/>
                </a:solidFill>
                <a:latin typeface="Calibri" panose="020F0502020204030204" pitchFamily="34" charset="0"/>
              </a:rPr>
              <a:t>Luce polarizzata in un mezzo rifrangente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323975"/>
            <a:ext cx="31670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latin typeface="+mn-lt"/>
              </a:rPr>
              <a:t>Luce piano-polarizzata</a:t>
            </a:r>
            <a:r>
              <a:rPr lang="it-IT" altLang="it-IT" sz="1800" b="1" dirty="0">
                <a:latin typeface="+mn-lt"/>
              </a:rPr>
              <a:t> in un mezzo in grado di rallentarla. La luce che ne risulterà ha la stessa frequenza di quella incidente ma varierà nella lunghezza d’onda (</a:t>
            </a:r>
            <a:r>
              <a:rPr lang="it-IT" altLang="it-IT" sz="1800" b="1" dirty="0">
                <a:latin typeface="Symbol" panose="05050102010706020507" pitchFamily="18" charset="2"/>
              </a:rPr>
              <a:t>ln</a:t>
            </a:r>
            <a:r>
              <a:rPr lang="it-IT" altLang="it-IT" sz="1800" b="1" dirty="0">
                <a:latin typeface="+mn-lt"/>
              </a:rPr>
              <a:t>=c)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50292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Calibri" panose="020F0502020204030204" pitchFamily="34" charset="0"/>
              </a:rPr>
              <a:t>Stesso discorso per la luce circolarmente-polarizzata</a:t>
            </a:r>
          </a:p>
        </p:txBody>
      </p:sp>
      <p:pic>
        <p:nvPicPr>
          <p:cNvPr id="10247" name="Picture 7" descr="p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24000"/>
            <a:ext cx="5562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p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81450"/>
            <a:ext cx="5562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autoUpdateAnimBg="0"/>
      <p:bldP spid="102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 descr="060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44624"/>
            <a:ext cx="5544616" cy="6755327"/>
          </a:xfrm>
        </p:spPr>
      </p:pic>
    </p:spTree>
    <p:extLst>
      <p:ext uri="{BB962C8B-B14F-4D97-AF65-F5344CB8AC3E}">
        <p14:creationId xmlns:p14="http://schemas.microsoft.com/office/powerpoint/2010/main" val="5282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 descr="0608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3638" y="608781"/>
            <a:ext cx="4874666" cy="6132587"/>
          </a:xfrm>
        </p:spPr>
      </p:pic>
      <p:sp>
        <p:nvSpPr>
          <p:cNvPr id="5" name="CasellaDiTesto 4"/>
          <p:cNvSpPr txBox="1"/>
          <p:nvPr/>
        </p:nvSpPr>
        <p:spPr>
          <a:xfrm>
            <a:off x="1907704" y="129677"/>
            <a:ext cx="608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POTERE OTTICO ROTATORIO: IL POLARIMETRO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7846" y="6093296"/>
            <a:ext cx="895864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Sostanza otticamente attiva </a:t>
            </a:r>
            <a:r>
              <a:rPr lang="it-IT" b="1" dirty="0" smtClean="0">
                <a:solidFill>
                  <a:schemeClr val="bg1"/>
                </a:solidFill>
              </a:rPr>
              <a:t>rallenta selettivamente </a:t>
            </a:r>
            <a:r>
              <a:rPr lang="it-IT" dirty="0" smtClean="0">
                <a:solidFill>
                  <a:schemeClr val="bg1"/>
                </a:solidFill>
              </a:rPr>
              <a:t>una delle due componenti della luce polarizzata circolarmente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99166"/>
            <a:ext cx="3600400" cy="12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07704" y="129677"/>
            <a:ext cx="511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POTERE OTTICO ROTATORIO SPECIFICO</a:t>
            </a:r>
            <a:endParaRPr lang="it-IT" sz="2400" b="1" dirty="0"/>
          </a:p>
        </p:txBody>
      </p:sp>
      <p:pic>
        <p:nvPicPr>
          <p:cNvPr id="6" name="Segnaposto contenuto 3" descr="242_2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2103462"/>
            <a:ext cx="7543800" cy="4133850"/>
          </a:xfrm>
        </p:spPr>
      </p:pic>
      <p:pic>
        <p:nvPicPr>
          <p:cNvPr id="7" name="Segnaposto contenuto 2" descr="pg24101.gif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2575917"/>
            <a:ext cx="4638675" cy="2581275"/>
          </a:xfrm>
        </p:spPr>
      </p:pic>
      <p:sp>
        <p:nvSpPr>
          <p:cNvPr id="4" name="CasellaDiTesto 3"/>
          <p:cNvSpPr txBox="1"/>
          <p:nvPr/>
        </p:nvSpPr>
        <p:spPr>
          <a:xfrm>
            <a:off x="1331640" y="5157192"/>
            <a:ext cx="34563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7016" y="57573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N.B. </a:t>
            </a:r>
            <a:r>
              <a:rPr lang="it-IT" dirty="0" smtClean="0"/>
              <a:t>Come sono i poteri ottici specifici per 2 </a:t>
            </a:r>
            <a:r>
              <a:rPr lang="it-IT" dirty="0" err="1" smtClean="0"/>
              <a:t>enantiomeri</a:t>
            </a:r>
            <a:r>
              <a:rPr lang="it-IT" dirty="0" smtClean="0"/>
              <a:t>? E per un </a:t>
            </a:r>
            <a:r>
              <a:rPr lang="it-IT" b="1" dirty="0" smtClean="0"/>
              <a:t>RACEMO</a:t>
            </a:r>
            <a:r>
              <a:rPr lang="it-IT" dirty="0" smtClean="0"/>
              <a:t>??? E per una molecola </a:t>
            </a:r>
            <a:r>
              <a:rPr lang="it-IT" b="1" dirty="0" smtClean="0"/>
              <a:t>ACHIRALE</a:t>
            </a:r>
            <a:r>
              <a:rPr lang="it-IT" dirty="0" smtClean="0"/>
              <a:t>???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2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511371"/>
            <a:ext cx="3457575" cy="3629025"/>
          </a:xfrm>
        </p:spPr>
      </p:pic>
      <p:pic>
        <p:nvPicPr>
          <p:cNvPr id="5" name="Segnaposto contenuto 3" descr="202_1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420888"/>
            <a:ext cx="4076700" cy="4324350"/>
          </a:xfrm>
        </p:spPr>
      </p:pic>
      <p:sp>
        <p:nvSpPr>
          <p:cNvPr id="6" name="CasellaDiTesto 5"/>
          <p:cNvSpPr txBox="1"/>
          <p:nvPr/>
        </p:nvSpPr>
        <p:spPr>
          <a:xfrm>
            <a:off x="1259631" y="267072"/>
            <a:ext cx="661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NOMENCLATURA DI CAHN-INGOLD-PRELOG (C-I-P)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805264"/>
            <a:ext cx="84249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PRIORITA’ DEFINITA IN BASE AL NUMERO ATOMICO dell’ATOMO in questione. </a:t>
            </a:r>
          </a:p>
          <a:p>
            <a:pPr algn="just"/>
            <a:r>
              <a:rPr lang="it-IT" b="1" dirty="0" smtClean="0"/>
              <a:t>Si procede fino alla prima differenza!</a:t>
            </a:r>
          </a:p>
          <a:p>
            <a:endParaRPr lang="it-IT" b="1" dirty="0"/>
          </a:p>
        </p:txBody>
      </p:sp>
      <p:pic>
        <p:nvPicPr>
          <p:cNvPr id="8" name="Segnaposto contenuto 3" descr="202_2.gif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162794"/>
            <a:ext cx="4867275" cy="3562350"/>
          </a:xfrm>
        </p:spPr>
      </p:pic>
    </p:spTree>
    <p:extLst>
      <p:ext uri="{BB962C8B-B14F-4D97-AF65-F5344CB8AC3E}">
        <p14:creationId xmlns:p14="http://schemas.microsoft.com/office/powerpoint/2010/main" val="21326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 descr="060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481" y="404664"/>
            <a:ext cx="4874815" cy="7063806"/>
          </a:xfrm>
        </p:spPr>
      </p:pic>
    </p:spTree>
    <p:extLst>
      <p:ext uri="{BB962C8B-B14F-4D97-AF65-F5344CB8AC3E}">
        <p14:creationId xmlns:p14="http://schemas.microsoft.com/office/powerpoint/2010/main" val="6334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_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4624"/>
            <a:ext cx="3667125" cy="3076575"/>
          </a:xfrm>
          <a:prstGeom prst="rect">
            <a:avLst/>
          </a:prstGeom>
        </p:spPr>
      </p:pic>
      <p:pic>
        <p:nvPicPr>
          <p:cNvPr id="5" name="Segnaposto contenuto 3" descr="209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332656"/>
            <a:ext cx="4581525" cy="3267075"/>
          </a:xfrm>
        </p:spPr>
      </p:pic>
      <p:sp>
        <p:nvSpPr>
          <p:cNvPr id="6" name="CasellaDiTesto 5"/>
          <p:cNvSpPr txBox="1"/>
          <p:nvPr/>
        </p:nvSpPr>
        <p:spPr>
          <a:xfrm>
            <a:off x="3513584" y="58625"/>
            <a:ext cx="2761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Esercizi di attribuzione…</a:t>
            </a:r>
            <a:endParaRPr lang="it-IT" sz="2000" b="1" dirty="0"/>
          </a:p>
        </p:txBody>
      </p:sp>
      <p:pic>
        <p:nvPicPr>
          <p:cNvPr id="7" name="Segnaposto contenuto 2" descr="pg23301.gif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3140968"/>
            <a:ext cx="5000625" cy="3143250"/>
          </a:xfrm>
        </p:spPr>
      </p:pic>
      <p:pic>
        <p:nvPicPr>
          <p:cNvPr id="8" name="Segnaposto contenuto 2" descr="pg23801.gif"/>
          <p:cNvPicPr>
            <a:picLocks noGrp="1" noChangeAspect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636912"/>
            <a:ext cx="3600450" cy="3448050"/>
          </a:xfrm>
        </p:spPr>
      </p:pic>
      <p:sp>
        <p:nvSpPr>
          <p:cNvPr id="9" name="CasellaDiTesto 8"/>
          <p:cNvSpPr txBox="1"/>
          <p:nvPr/>
        </p:nvSpPr>
        <p:spPr>
          <a:xfrm>
            <a:off x="251520" y="6156012"/>
            <a:ext cx="855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ATTENZIONE! Nessun legame tra segno del potere ottico rotatorio e nomenclatura C-I-P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12" y="548680"/>
            <a:ext cx="64103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19386" y="-27384"/>
            <a:ext cx="1753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ESEMPI…</a:t>
            </a:r>
            <a:endParaRPr lang="it-IT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276872"/>
            <a:ext cx="80105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304109"/>
            <a:ext cx="75628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2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 descr="pg2420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39" y="120774"/>
            <a:ext cx="4229100" cy="3524250"/>
          </a:xfrm>
        </p:spPr>
      </p:pic>
      <p:sp>
        <p:nvSpPr>
          <p:cNvPr id="5" name="CasellaDiTesto 4"/>
          <p:cNvSpPr txBox="1"/>
          <p:nvPr/>
        </p:nvSpPr>
        <p:spPr>
          <a:xfrm>
            <a:off x="2195736" y="246360"/>
            <a:ext cx="5287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Esercizi di attribuzione: complichiamo il sistema</a:t>
            </a:r>
            <a:endParaRPr lang="it-IT" sz="2000" b="1" dirty="0"/>
          </a:p>
        </p:txBody>
      </p:sp>
      <p:pic>
        <p:nvPicPr>
          <p:cNvPr id="6" name="Segnaposto contenuto 2" descr="0609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2571179"/>
            <a:ext cx="5027613" cy="5394325"/>
          </a:xfrm>
        </p:spPr>
      </p:pic>
    </p:spTree>
    <p:extLst>
      <p:ext uri="{BB962C8B-B14F-4D97-AF65-F5344CB8AC3E}">
        <p14:creationId xmlns:p14="http://schemas.microsoft.com/office/powerpoint/2010/main" val="24833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 descr="0610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8322752" cy="6336704"/>
          </a:xfrm>
        </p:spPr>
      </p:pic>
      <p:sp>
        <p:nvSpPr>
          <p:cNvPr id="5" name="CasellaDiTesto 4"/>
          <p:cNvSpPr txBox="1"/>
          <p:nvPr/>
        </p:nvSpPr>
        <p:spPr>
          <a:xfrm>
            <a:off x="251520" y="5548590"/>
            <a:ext cx="87129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! GENERALMENTE (ma non sempre) dati n </a:t>
            </a:r>
            <a:r>
              <a:rPr lang="it-IT" sz="2800" b="1" dirty="0" err="1" smtClean="0">
                <a:solidFill>
                  <a:srgbClr val="FF0000"/>
                </a:solidFill>
              </a:rPr>
              <a:t>stereocentri</a:t>
            </a:r>
            <a:r>
              <a:rPr lang="it-IT" sz="2800" b="1" dirty="0" smtClean="0">
                <a:solidFill>
                  <a:srgbClr val="FF0000"/>
                </a:solidFill>
              </a:rPr>
              <a:t>, 2</a:t>
            </a:r>
            <a:r>
              <a:rPr lang="it-IT" sz="2800" b="1" baseline="30000" dirty="0" smtClean="0">
                <a:solidFill>
                  <a:srgbClr val="FF0000"/>
                </a:solidFill>
              </a:rPr>
              <a:t>n </a:t>
            </a:r>
            <a:r>
              <a:rPr lang="it-IT" sz="2800" b="1" dirty="0" smtClean="0">
                <a:solidFill>
                  <a:srgbClr val="FF0000"/>
                </a:solidFill>
              </a:rPr>
              <a:t>è il numero di stereoisomeri attesi!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 descr="tab06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565" y="0"/>
            <a:ext cx="8643915" cy="6909438"/>
          </a:xfrm>
        </p:spPr>
      </p:pic>
    </p:spTree>
    <p:extLst>
      <p:ext uri="{BB962C8B-B14F-4D97-AF65-F5344CB8AC3E}">
        <p14:creationId xmlns:p14="http://schemas.microsoft.com/office/powerpoint/2010/main" val="20279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15816" y="197154"/>
            <a:ext cx="363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STEREOISOMERO </a:t>
            </a:r>
            <a:r>
              <a:rPr lang="it-IT" sz="2800" b="1" i="1" dirty="0" err="1" smtClean="0"/>
              <a:t>meso</a:t>
            </a:r>
            <a:endParaRPr lang="it-IT" sz="2800" b="1" i="1" dirty="0"/>
          </a:p>
        </p:txBody>
      </p:sp>
      <p:pic>
        <p:nvPicPr>
          <p:cNvPr id="5" name="Segnaposto contenuto 3" descr="35_1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052736"/>
            <a:ext cx="7175500" cy="2540000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532440" cy="333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442098" y="6068513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SOLO 3 stereoisomeri!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3796" y="40466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Nello stereoisomero </a:t>
            </a:r>
            <a:r>
              <a:rPr lang="it-IT" b="1" dirty="0" err="1" smtClean="0"/>
              <a:t>meso</a:t>
            </a:r>
            <a:r>
              <a:rPr lang="it-IT" dirty="0"/>
              <a:t>  la </a:t>
            </a:r>
            <a:r>
              <a:rPr lang="it-IT" dirty="0" smtClean="0"/>
              <a:t>molecola</a:t>
            </a:r>
            <a:r>
              <a:rPr lang="it-IT" dirty="0"/>
              <a:t> </a:t>
            </a:r>
            <a:r>
              <a:rPr lang="it-IT" dirty="0" smtClean="0"/>
              <a:t>contiene un</a:t>
            </a:r>
            <a:r>
              <a:rPr lang="it-IT" dirty="0"/>
              <a:t> piano di simmetria </a:t>
            </a:r>
            <a:r>
              <a:rPr lang="it-IT" dirty="0" smtClean="0"/>
              <a:t>interno (o un asse improprio di rotazione) , </a:t>
            </a:r>
            <a:r>
              <a:rPr lang="it-IT" smtClean="0"/>
              <a:t>risultando </a:t>
            </a:r>
            <a:r>
              <a:rPr lang="it-IT" smtClean="0"/>
              <a:t>otticamente inattivo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L</a:t>
            </a:r>
            <a:r>
              <a:rPr lang="it-IT" b="1" dirty="0" smtClean="0"/>
              <a:t>o </a:t>
            </a:r>
            <a:r>
              <a:rPr lang="it-IT" b="1" dirty="0"/>
              <a:t>stereoisomero </a:t>
            </a:r>
            <a:r>
              <a:rPr lang="it-IT" b="1" dirty="0" err="1" smtClean="0"/>
              <a:t>meso</a:t>
            </a:r>
            <a:r>
              <a:rPr lang="it-IT" b="1" dirty="0" smtClean="0"/>
              <a:t> </a:t>
            </a:r>
            <a:r>
              <a:rPr lang="it-IT" dirty="0" smtClean="0"/>
              <a:t>si trova nelle molecole con 2 o più </a:t>
            </a:r>
            <a:r>
              <a:rPr lang="it-IT" dirty="0" err="1" smtClean="0"/>
              <a:t>stereocentri</a:t>
            </a:r>
            <a:r>
              <a:rPr lang="it-IT" dirty="0" smtClean="0"/>
              <a:t> che hanno gli stessi sostituenti.</a:t>
            </a:r>
            <a:endParaRPr lang="it-IT" dirty="0"/>
          </a:p>
        </p:txBody>
      </p:sp>
      <p:pic>
        <p:nvPicPr>
          <p:cNvPr id="6" name="Segnaposto contenuto 2" descr="061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2007102"/>
            <a:ext cx="5885690" cy="4158202"/>
          </a:xfrm>
        </p:spPr>
      </p:pic>
      <p:pic>
        <p:nvPicPr>
          <p:cNvPr id="5" name="Segnaposto contenuto 2" descr="pg24801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2132856"/>
            <a:ext cx="3321317" cy="4532814"/>
          </a:xfrm>
        </p:spPr>
      </p:pic>
    </p:spTree>
    <p:extLst>
      <p:ext uri="{BB962C8B-B14F-4D97-AF65-F5344CB8AC3E}">
        <p14:creationId xmlns:p14="http://schemas.microsoft.com/office/powerpoint/2010/main" val="10205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tab050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371" y="764704"/>
            <a:ext cx="8632109" cy="4529609"/>
          </a:xfrm>
        </p:spPr>
      </p:pic>
    </p:spTree>
    <p:extLst>
      <p:ext uri="{BB962C8B-B14F-4D97-AF65-F5344CB8AC3E}">
        <p14:creationId xmlns:p14="http://schemas.microsoft.com/office/powerpoint/2010/main" val="14231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17_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188" y="898525"/>
            <a:ext cx="6915150" cy="4953000"/>
          </a:xfrm>
        </p:spPr>
      </p:pic>
    </p:spTree>
    <p:extLst>
      <p:ext uri="{BB962C8B-B14F-4D97-AF65-F5344CB8AC3E}">
        <p14:creationId xmlns:p14="http://schemas.microsoft.com/office/powerpoint/2010/main" val="37300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6/6c/Fischer_proj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8843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15816" y="197154"/>
            <a:ext cx="3406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PROIEZIONI di FISHER</a:t>
            </a:r>
            <a:endParaRPr lang="it-IT" sz="2800" b="1" i="1" dirty="0"/>
          </a:p>
        </p:txBody>
      </p:sp>
      <p:pic>
        <p:nvPicPr>
          <p:cNvPr id="9220" name="Picture 4" descr="https://upload.wikimedia.org/wikipedia/commons/thumb/e/e0/Hermann_Emil_Fischer_c1895.jpg/220px-Hermann_Emil_Fischer_c1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7154"/>
            <a:ext cx="2095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444208" y="3260559"/>
            <a:ext cx="2455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Hermann </a:t>
            </a:r>
            <a:r>
              <a:rPr lang="it-IT" b="1" dirty="0" err="1" smtClean="0"/>
              <a:t>Emil</a:t>
            </a:r>
            <a:r>
              <a:rPr lang="it-IT" b="1" dirty="0"/>
              <a:t> </a:t>
            </a:r>
            <a:r>
              <a:rPr lang="it-IT" b="1" dirty="0" smtClean="0"/>
              <a:t>Fischer </a:t>
            </a:r>
            <a:r>
              <a:rPr lang="it-IT" dirty="0" smtClean="0"/>
              <a:t>(Nobel per la Chimica 1902)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869160"/>
            <a:ext cx="8100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Saranno utilissime per la descrizione degli stereoisomeri dei carboidrati e degli amminoacidi </a:t>
            </a:r>
          </a:p>
          <a:p>
            <a:r>
              <a:rPr lang="it-IT" b="1" dirty="0" err="1" smtClean="0"/>
              <a:t>Gliceraldeide</a:t>
            </a:r>
            <a:r>
              <a:rPr lang="it-IT" dirty="0" smtClean="0"/>
              <a:t>: Uno dei carboidrati più semplici…</a:t>
            </a:r>
            <a:endParaRPr lang="it-IT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5491"/>
            <a:ext cx="5536463" cy="13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90" y="5772148"/>
            <a:ext cx="31527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79512" y="260648"/>
            <a:ext cx="38884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dirty="0" smtClean="0"/>
              <a:t>Nelle formule </a:t>
            </a:r>
            <a:r>
              <a:rPr lang="it-IT" altLang="it-IT" sz="1600" dirty="0"/>
              <a:t>di proiezione di Fischer: la catena carboniosa viene disposta sul braccio verticale  (lontano dall’osservatore) ed </a:t>
            </a:r>
            <a:r>
              <a:rPr lang="it-IT" altLang="it-IT" sz="1600" dirty="0" smtClean="0"/>
              <a:t>il </a:t>
            </a:r>
            <a:r>
              <a:rPr lang="it-IT" altLang="it-IT" sz="1600" dirty="0"/>
              <a:t>carbonio a più alto stato di ossidazione viene posto in alto.    </a:t>
            </a:r>
          </a:p>
        </p:txBody>
      </p:sp>
      <p:pic>
        <p:nvPicPr>
          <p:cNvPr id="17410" name="Picture 2" descr="C:\Users\Fabio\AppData\Local\Microsoft\Windows\Temporary Internet Files\Content.Outlook\M6KYJTTJ\20160927_165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2639" y="1388571"/>
            <a:ext cx="6719731" cy="40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87824" y="6309320"/>
            <a:ext cx="121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D-Glucosio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21_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812800"/>
            <a:ext cx="8058150" cy="5124450"/>
          </a:xfrm>
        </p:spPr>
      </p:pic>
    </p:spTree>
    <p:extLst>
      <p:ext uri="{BB962C8B-B14F-4D97-AF65-F5344CB8AC3E}">
        <p14:creationId xmlns:p14="http://schemas.microsoft.com/office/powerpoint/2010/main" val="41099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48680"/>
            <a:ext cx="7543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m.ch.unito.it/didattica/infochimica/2007_Naso/immagini/dicloroetan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11153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35727" y="197154"/>
            <a:ext cx="882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ENANTIOMERI CONFORMAZIONALI e CONFIGURAZIONALI</a:t>
            </a:r>
            <a:endParaRPr lang="it-IT" sz="28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39952" y="2679303"/>
            <a:ext cx="275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Adiacenza gruppi più ingombranti stericamente = </a:t>
            </a:r>
            <a:r>
              <a:rPr lang="it-IT" i="1" dirty="0" smtClean="0"/>
              <a:t>gauche</a:t>
            </a:r>
            <a:endParaRPr lang="it-IT" i="1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41277"/>
              </p:ext>
            </p:extLst>
          </p:nvPr>
        </p:nvGraphicFramePr>
        <p:xfrm>
          <a:off x="4283968" y="1124744"/>
          <a:ext cx="1551161" cy="132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S ChemDraw Drawing" r:id="rId4" imgW="652680" imgH="556200" progId="ChemDraw.Document.6.0">
                  <p:embed/>
                </p:oleObj>
              </mc:Choice>
              <mc:Fallback>
                <p:oleObj name="CS ChemDraw Drawing" r:id="rId4" imgW="652680" imgH="556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3968" y="1124744"/>
                        <a:ext cx="1551161" cy="1320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300192" y="1547500"/>
            <a:ext cx="180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1,2-Dicloro Etano</a:t>
            </a:r>
            <a:endParaRPr lang="it-IT" dirty="0"/>
          </a:p>
        </p:txBody>
      </p:sp>
      <p:pic>
        <p:nvPicPr>
          <p:cNvPr id="1028" name="Picture 4" descr="http://lem.ch.unito.it/didattica/infochimica/2007_Naso/immagini/CHBrCl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13846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153884"/>
              </p:ext>
            </p:extLst>
          </p:nvPr>
        </p:nvGraphicFramePr>
        <p:xfrm>
          <a:off x="4566340" y="4210743"/>
          <a:ext cx="1627716" cy="149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S ChemDraw Drawing" r:id="rId7" imgW="398880" imgH="367200" progId="ChemDraw.Document.6.0">
                  <p:embed/>
                </p:oleObj>
              </mc:Choice>
              <mc:Fallback>
                <p:oleObj name="CS ChemDraw Drawing" r:id="rId7" imgW="398880" imgH="367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6340" y="4210743"/>
                        <a:ext cx="1627716" cy="1498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301042" y="4590420"/>
            <a:ext cx="28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Bromo, cloro, fluoro metano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56141" y="6293497"/>
            <a:ext cx="252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…si </a:t>
            </a:r>
            <a:r>
              <a:rPr lang="it-IT" dirty="0" err="1" smtClean="0"/>
              <a:t>interconvertono</a:t>
            </a:r>
            <a:r>
              <a:rPr lang="it-IT" dirty="0" smtClean="0"/>
              <a:t> per?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2679" y="3139356"/>
            <a:ext cx="252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…si </a:t>
            </a:r>
            <a:r>
              <a:rPr lang="it-IT" dirty="0" err="1" smtClean="0"/>
              <a:t>interconvertono</a:t>
            </a:r>
            <a:r>
              <a:rPr lang="it-IT" dirty="0" smtClean="0"/>
              <a:t> per?</a:t>
            </a:r>
            <a:endParaRPr lang="it-IT" dirty="0"/>
          </a:p>
        </p:txBody>
      </p:sp>
      <p:cxnSp>
        <p:nvCxnSpPr>
          <p:cNvPr id="13" name="Connettore 2 12"/>
          <p:cNvCxnSpPr>
            <a:endCxn id="1026" idx="3"/>
          </p:cNvCxnSpPr>
          <p:nvPr/>
        </p:nvCxnSpPr>
        <p:spPr>
          <a:xfrm flipH="1" flipV="1">
            <a:off x="3363058" y="2060848"/>
            <a:ext cx="776894" cy="6184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326519"/>
            <a:ext cx="9144570" cy="582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28_1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980728"/>
            <a:ext cx="8240713" cy="2212975"/>
          </a:xfrm>
        </p:spPr>
      </p:pic>
      <p:sp>
        <p:nvSpPr>
          <p:cNvPr id="6" name="CasellaDiTesto 5"/>
          <p:cNvSpPr txBox="1"/>
          <p:nvPr/>
        </p:nvSpPr>
        <p:spPr>
          <a:xfrm>
            <a:off x="1963333" y="197154"/>
            <a:ext cx="558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N e P come CENTRI STEREOGENICI</a:t>
            </a:r>
            <a:endParaRPr lang="it-IT" sz="2800" b="1" i="1" dirty="0"/>
          </a:p>
        </p:txBody>
      </p:sp>
      <p:pic>
        <p:nvPicPr>
          <p:cNvPr id="7" name="Segnaposto contenuto 3" descr="228_2.gif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3284984"/>
            <a:ext cx="6848475" cy="3486150"/>
          </a:xfrm>
        </p:spPr>
      </p:pic>
    </p:spTree>
    <p:extLst>
      <p:ext uri="{BB962C8B-B14F-4D97-AF65-F5344CB8AC3E}">
        <p14:creationId xmlns:p14="http://schemas.microsoft.com/office/powerpoint/2010/main" val="245118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83926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</a:t>
            </a:r>
            <a:r>
              <a:rPr lang="it-IT" dirty="0"/>
              <a:t> </a:t>
            </a:r>
            <a:r>
              <a:rPr lang="it-IT" b="1" dirty="0" err="1"/>
              <a:t>chiralità</a:t>
            </a:r>
            <a:r>
              <a:rPr lang="it-IT" dirty="0"/>
              <a:t> (dal greco </a:t>
            </a:r>
            <a:r>
              <a:rPr lang="it-IT" dirty="0" err="1"/>
              <a:t>χείρ</a:t>
            </a:r>
            <a:r>
              <a:rPr lang="it-IT" dirty="0"/>
              <a:t>, "mano") è la proprietà di un oggetto rigido (o di una disposizione spaziale di punti o atomi) di essere non sovrapponibile alla sua immagine </a:t>
            </a:r>
            <a:r>
              <a:rPr lang="it-IT" dirty="0" smtClean="0"/>
              <a:t>speculare.</a:t>
            </a:r>
          </a:p>
          <a:p>
            <a:r>
              <a:rPr lang="it-IT" dirty="0" smtClean="0"/>
              <a:t>E’ </a:t>
            </a:r>
            <a:r>
              <a:rPr lang="it-IT" dirty="0"/>
              <a:t>detta </a:t>
            </a:r>
            <a:r>
              <a:rPr lang="it-IT" b="1" dirty="0"/>
              <a:t>chirale</a:t>
            </a:r>
            <a:r>
              <a:rPr lang="it-IT" dirty="0"/>
              <a:t> una molecola non sovrapponibile alla propria immagine speculare nelle tre </a:t>
            </a:r>
            <a:r>
              <a:rPr lang="it-IT" dirty="0" smtClean="0"/>
              <a:t>dimensioni.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19872" y="251937"/>
            <a:ext cx="203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CHIRALITA’</a:t>
            </a:r>
            <a:endParaRPr lang="it-IT" sz="3200" b="1" dirty="0"/>
          </a:p>
        </p:txBody>
      </p:sp>
      <p:pic>
        <p:nvPicPr>
          <p:cNvPr id="6" name="Segnaposto contenuto 3" descr="05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248" y="2420888"/>
            <a:ext cx="7355160" cy="4083523"/>
          </a:xfrm>
        </p:spPr>
      </p:pic>
    </p:spTree>
    <p:extLst>
      <p:ext uri="{BB962C8B-B14F-4D97-AF65-F5344CB8AC3E}">
        <p14:creationId xmlns:p14="http://schemas.microsoft.com/office/powerpoint/2010/main" val="36352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33265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Una molecola è chirale se tra i suoi elementi di simmetria non vi è alcun </a:t>
            </a:r>
            <a:r>
              <a:rPr lang="it-IT" b="1" dirty="0"/>
              <a:t>asse di rotazione improprio</a:t>
            </a:r>
            <a:endParaRPr lang="it-IT" b="1" dirty="0" smtClean="0"/>
          </a:p>
          <a:p>
            <a:r>
              <a:rPr lang="it-IT" dirty="0" smtClean="0"/>
              <a:t>Al </a:t>
            </a:r>
            <a:r>
              <a:rPr lang="it-IT" dirty="0"/>
              <a:t>contrario, una molecola sovrapponibile alla propria immagine speculare </a:t>
            </a:r>
            <a:r>
              <a:rPr lang="it-IT" dirty="0" smtClean="0"/>
              <a:t>( e che possiede un asse di rotazione improprio) nelle </a:t>
            </a:r>
            <a:r>
              <a:rPr lang="it-IT" dirty="0"/>
              <a:t>tre dimensioni </a:t>
            </a:r>
            <a:r>
              <a:rPr lang="it-IT" dirty="0" smtClean="0"/>
              <a:t>è </a:t>
            </a:r>
            <a:r>
              <a:rPr lang="it-IT" dirty="0"/>
              <a:t>detta </a:t>
            </a:r>
            <a:r>
              <a:rPr lang="it-IT" b="1" dirty="0" smtClean="0"/>
              <a:t>achirale</a:t>
            </a:r>
          </a:p>
          <a:p>
            <a:endParaRPr lang="it-IT" b="1" dirty="0"/>
          </a:p>
          <a:p>
            <a:r>
              <a:rPr lang="it-IT" dirty="0" smtClean="0"/>
              <a:t>Due immagini speculari </a:t>
            </a:r>
            <a:r>
              <a:rPr lang="it-IT" b="1" dirty="0" smtClean="0"/>
              <a:t>NON </a:t>
            </a:r>
            <a:r>
              <a:rPr lang="it-IT" dirty="0" smtClean="0"/>
              <a:t>sovrapponibili sono chiamate</a:t>
            </a:r>
            <a:r>
              <a:rPr lang="it-IT" b="1" dirty="0" smtClean="0"/>
              <a:t> </a:t>
            </a:r>
            <a:r>
              <a:rPr lang="it-IT" b="1" dirty="0" err="1" smtClean="0"/>
              <a:t>enantiomeri</a:t>
            </a:r>
            <a:endParaRPr lang="it-IT" b="1" dirty="0" smtClean="0"/>
          </a:p>
          <a:p>
            <a:endParaRPr lang="it-IT" b="1" dirty="0"/>
          </a:p>
          <a:p>
            <a:r>
              <a:rPr lang="it-IT" dirty="0"/>
              <a:t>È frequentissimo commettere l'errore di descrivere la </a:t>
            </a:r>
            <a:r>
              <a:rPr lang="it-IT" dirty="0" err="1"/>
              <a:t>chiralità</a:t>
            </a:r>
            <a:r>
              <a:rPr lang="it-IT" dirty="0"/>
              <a:t> come proprietà puntuale: non esiste un atomo (o un punto) che sia chirale, bensì la </a:t>
            </a:r>
            <a:r>
              <a:rPr lang="it-IT" dirty="0" err="1"/>
              <a:t>chiralità</a:t>
            </a:r>
            <a:r>
              <a:rPr lang="it-IT" dirty="0"/>
              <a:t> è una proprietà appartenente alla molecola (o a un oggetto in generale</a:t>
            </a:r>
            <a:r>
              <a:rPr lang="it-IT" dirty="0" smtClean="0"/>
              <a:t>).</a:t>
            </a:r>
            <a:r>
              <a:rPr lang="it-IT" baseline="30000" dirty="0"/>
              <a:t> </a:t>
            </a:r>
            <a:r>
              <a:rPr lang="it-IT" dirty="0" smtClean="0"/>
              <a:t>Ad </a:t>
            </a:r>
            <a:r>
              <a:rPr lang="it-IT" dirty="0"/>
              <a:t>esempio, citando un caso tipico in chimica organica, </a:t>
            </a:r>
            <a:r>
              <a:rPr lang="it-IT" b="1" dirty="0">
                <a:solidFill>
                  <a:srgbClr val="FF0000"/>
                </a:solidFill>
              </a:rPr>
              <a:t>un carbonio che porti quattro sostituenti diversi</a:t>
            </a:r>
            <a:r>
              <a:rPr lang="it-IT" dirty="0"/>
              <a:t>, e faccia parte di una molecola chirale, è correttamente definibile come carbonio </a:t>
            </a:r>
            <a:r>
              <a:rPr lang="it-IT" dirty="0" err="1" smtClean="0"/>
              <a:t>stereogenico</a:t>
            </a:r>
            <a:r>
              <a:rPr lang="it-IT" dirty="0" smtClean="0"/>
              <a:t> (e NON chirale). In </a:t>
            </a:r>
            <a:r>
              <a:rPr lang="it-IT" dirty="0"/>
              <a:t>una molecola chirale tutti gli atomi che la costituiscono sono opportunamente definibili "</a:t>
            </a:r>
            <a:r>
              <a:rPr lang="it-IT" dirty="0" err="1"/>
              <a:t>chirotopici</a:t>
            </a:r>
            <a:r>
              <a:rPr lang="it-IT" dirty="0"/>
              <a:t>"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750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2" descr="06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1213" y="820738"/>
            <a:ext cx="4992687" cy="5394325"/>
          </a:xfrm>
        </p:spPr>
      </p:pic>
      <p:sp>
        <p:nvSpPr>
          <p:cNvPr id="7" name="CasellaDiTesto 6"/>
          <p:cNvSpPr txBox="1"/>
          <p:nvPr/>
        </p:nvSpPr>
        <p:spPr>
          <a:xfrm>
            <a:off x="1475656" y="35577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MOLECOLA ACHIRALE: NON DISTINGUIBILI LE IMMAGINI SPECULARI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141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75656" y="35577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MOLECOLA CHIRALE: DISTINGUIBILI LE IMMAGINI SPECULARI</a:t>
            </a:r>
            <a:endParaRPr lang="it-IT" b="1" dirty="0"/>
          </a:p>
        </p:txBody>
      </p:sp>
      <p:pic>
        <p:nvPicPr>
          <p:cNvPr id="5" name="Segnaposto contenuto 2" descr="060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820738"/>
            <a:ext cx="5279033" cy="5949636"/>
          </a:xfrm>
        </p:spPr>
      </p:pic>
    </p:spTree>
    <p:extLst>
      <p:ext uri="{BB962C8B-B14F-4D97-AF65-F5344CB8AC3E}">
        <p14:creationId xmlns:p14="http://schemas.microsoft.com/office/powerpoint/2010/main" val="37218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98_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955" y="807417"/>
            <a:ext cx="9348181" cy="3701703"/>
          </a:xfrm>
        </p:spPr>
      </p:pic>
      <p:sp>
        <p:nvSpPr>
          <p:cNvPr id="5" name="CasellaDiTesto 4"/>
          <p:cNvSpPr txBox="1"/>
          <p:nvPr/>
        </p:nvSpPr>
        <p:spPr>
          <a:xfrm>
            <a:off x="2915816" y="351324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STEREOCENTRI AL CARBONIO</a:t>
            </a:r>
            <a:endParaRPr lang="it-IT" b="1" dirty="0"/>
          </a:p>
        </p:txBody>
      </p:sp>
      <p:pic>
        <p:nvPicPr>
          <p:cNvPr id="6" name="Segnaposto contenuto 3" descr="199_1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3000697"/>
            <a:ext cx="4305300" cy="4676775"/>
          </a:xfrm>
        </p:spPr>
      </p:pic>
    </p:spTree>
    <p:extLst>
      <p:ext uri="{BB962C8B-B14F-4D97-AF65-F5344CB8AC3E}">
        <p14:creationId xmlns:p14="http://schemas.microsoft.com/office/powerpoint/2010/main" val="11979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 descr="061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957533"/>
            <a:ext cx="4824536" cy="6575923"/>
          </a:xfrm>
        </p:spPr>
      </p:pic>
      <p:sp>
        <p:nvSpPr>
          <p:cNvPr id="5" name="CasellaDiTesto 4"/>
          <p:cNvSpPr txBox="1"/>
          <p:nvPr/>
        </p:nvSpPr>
        <p:spPr>
          <a:xfrm>
            <a:off x="2771800" y="35577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ENANTIOMERI e DIASTEREOISOMERI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213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442</Words>
  <Application>Microsoft Office PowerPoint</Application>
  <PresentationFormat>Presentazione su schermo (4:3)</PresentationFormat>
  <Paragraphs>71</Paragraphs>
  <Slides>32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CS ChemDraw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</dc:creator>
  <cp:lastModifiedBy>Fabio</cp:lastModifiedBy>
  <cp:revision>56</cp:revision>
  <dcterms:created xsi:type="dcterms:W3CDTF">2016-09-13T13:24:04Z</dcterms:created>
  <dcterms:modified xsi:type="dcterms:W3CDTF">2017-03-22T19:20:29Z</dcterms:modified>
</cp:coreProperties>
</file>