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62" r:id="rId4"/>
    <p:sldId id="261" r:id="rId5"/>
    <p:sldId id="260" r:id="rId6"/>
    <p:sldId id="258" r:id="rId7"/>
    <p:sldId id="259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0C472-6C08-4EF8-818E-E405D5938274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3C273-3F38-4DB6-BA17-16C79BFE8B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67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32FFC-56EF-46C4-99F2-D422D8C69846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B6F35-F743-46EA-9183-92E84DA102DB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DEB57E-4012-484F-9449-E801ABF4A6D1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2ED9AA4-6CED-45BD-8EC0-400BE33564B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92646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7195F8A-E3C4-4645-AE58-92C9BF65098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6505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17/12/2015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CHABOD E CANTIMORI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STUDI E INTRECCI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28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D. </a:t>
            </a:r>
            <a:r>
              <a:rPr lang="it-IT" dirty="0" err="1">
                <a:solidFill>
                  <a:srgbClr val="FF0000"/>
                </a:solidFill>
              </a:rPr>
              <a:t>Cantimori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i="1" dirty="0">
                <a:solidFill>
                  <a:srgbClr val="FF0000"/>
                </a:solidFill>
              </a:rPr>
              <a:t>Eretici italiani del Cinquecento </a:t>
            </a:r>
            <a:r>
              <a:rPr lang="it-IT" dirty="0"/>
              <a:t>(1939)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Genesi degli </a:t>
            </a:r>
            <a:r>
              <a:rPr lang="it-IT" i="1" dirty="0" smtClean="0"/>
              <a:t>Eretici</a:t>
            </a:r>
            <a:r>
              <a:rPr lang="it-IT" dirty="0" smtClean="0"/>
              <a:t> 1932-1934-1936-1939</a:t>
            </a:r>
          </a:p>
          <a:p>
            <a:pPr marL="0" indent="0">
              <a:buNone/>
            </a:pPr>
            <a:r>
              <a:rPr lang="it-IT" b="1" dirty="0" smtClean="0"/>
              <a:t>Autori di riferimento: </a:t>
            </a:r>
          </a:p>
          <a:p>
            <a:pPr marL="0" indent="0">
              <a:buNone/>
            </a:pPr>
            <a:r>
              <a:rPr lang="it-IT" dirty="0" smtClean="0"/>
              <a:t>…non solo Gentile, </a:t>
            </a:r>
            <a:r>
              <a:rPr lang="it-IT" dirty="0" err="1" smtClean="0"/>
              <a:t>Saitta</a:t>
            </a:r>
            <a:r>
              <a:rPr lang="it-IT" dirty="0" smtClean="0"/>
              <a:t>, (in parte Croce) e Volpe (il «genio italiano», gli «italiani fuori d’Italia»), </a:t>
            </a:r>
          </a:p>
          <a:p>
            <a:pPr marL="0" indent="0">
              <a:buNone/>
            </a:pPr>
            <a:r>
              <a:rPr lang="it-IT" dirty="0" smtClean="0"/>
              <a:t>ma anche </a:t>
            </a:r>
            <a:r>
              <a:rPr lang="it-IT" dirty="0" err="1" smtClean="0"/>
              <a:t>Michelet</a:t>
            </a:r>
            <a:r>
              <a:rPr lang="it-IT" dirty="0" smtClean="0"/>
              <a:t>, </a:t>
            </a:r>
            <a:r>
              <a:rPr lang="it-IT" dirty="0" err="1" smtClean="0"/>
              <a:t>Burdach</a:t>
            </a:r>
            <a:r>
              <a:rPr lang="it-IT" dirty="0" smtClean="0"/>
              <a:t>, </a:t>
            </a:r>
            <a:r>
              <a:rPr lang="it-IT" dirty="0" err="1" smtClean="0"/>
              <a:t>Burckhardt</a:t>
            </a:r>
            <a:r>
              <a:rPr lang="it-IT" dirty="0" smtClean="0"/>
              <a:t>, </a:t>
            </a:r>
            <a:r>
              <a:rPr lang="it-IT" dirty="0" err="1" smtClean="0"/>
              <a:t>Kaegi</a:t>
            </a:r>
            <a:r>
              <a:rPr lang="it-IT" dirty="0" smtClean="0"/>
              <a:t>, </a:t>
            </a:r>
            <a:r>
              <a:rPr lang="it-IT" dirty="0" err="1" smtClean="0"/>
              <a:t>Febvre</a:t>
            </a:r>
            <a:r>
              <a:rPr lang="it-IT" dirty="0" smtClean="0"/>
              <a:t> (</a:t>
            </a:r>
            <a:r>
              <a:rPr lang="it-IT" i="1" dirty="0" smtClean="0"/>
              <a:t>Lutero, </a:t>
            </a:r>
            <a:r>
              <a:rPr lang="it-IT" dirty="0" smtClean="0"/>
              <a:t>1928)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</a:t>
            </a:r>
            <a:r>
              <a:rPr lang="it-IT" dirty="0" smtClean="0"/>
              <a:t>Secondo </a:t>
            </a:r>
            <a:r>
              <a:rPr lang="it-IT" b="1" dirty="0" smtClean="0">
                <a:solidFill>
                  <a:srgbClr val="FF0000"/>
                </a:solidFill>
              </a:rPr>
              <a:t>A. Prosperi </a:t>
            </a:r>
            <a:r>
              <a:rPr lang="it-IT" dirty="0" smtClean="0"/>
              <a:t>(1992) negli </a:t>
            </a:r>
            <a:r>
              <a:rPr lang="it-IT" i="1" dirty="0" smtClean="0"/>
              <a:t>Eretici</a:t>
            </a:r>
            <a:r>
              <a:rPr lang="it-IT" dirty="0" smtClean="0"/>
              <a:t> non va cercata una testimonianza del precoce antifascismo di </a:t>
            </a:r>
            <a:r>
              <a:rPr lang="it-IT" dirty="0" err="1"/>
              <a:t>C</a:t>
            </a:r>
            <a:r>
              <a:rPr lang="it-IT" dirty="0" err="1" smtClean="0"/>
              <a:t>antimori</a:t>
            </a:r>
            <a:r>
              <a:rPr lang="it-IT" dirty="0" smtClean="0"/>
              <a:t> (rapporto intellettuali e potere), ma il libro va letto come ricerca di storia del pensiero, «ricerca dei pensieri celati ad arte»; «esercizio di ascolto di pensieri lontani nel tempo mascherati ad arte»; invito a «non confondere passato con presente».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L’antifascismo (?) di </a:t>
            </a:r>
            <a:r>
              <a:rPr lang="it-IT" dirty="0" err="1" smtClean="0"/>
              <a:t>Cantimori</a:t>
            </a:r>
            <a:r>
              <a:rPr lang="it-IT" dirty="0" smtClean="0"/>
              <a:t> è una conseguenza e non una premessa di quella ricerca.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960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Temi ed «eroi» </a:t>
            </a:r>
            <a:r>
              <a:rPr lang="it-IT" dirty="0" err="1" smtClean="0"/>
              <a:t>cantimoriani</a:t>
            </a:r>
            <a:r>
              <a:rPr lang="it-IT" dirty="0" smtClean="0"/>
              <a:t>. Gli Eretici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Nicodemiti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Anabattisti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Antitrinitari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[caso Michele </a:t>
            </a:r>
            <a:r>
              <a:rPr lang="it-IT" dirty="0" err="1" smtClean="0"/>
              <a:t>Serveto</a:t>
            </a:r>
            <a:r>
              <a:rPr lang="it-IT" dirty="0" smtClean="0"/>
              <a:t>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Giorgio Siculo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Camillo Renato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Celso Secondo Curione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Bernardino </a:t>
            </a:r>
            <a:r>
              <a:rPr lang="it-IT" dirty="0" err="1" smtClean="0"/>
              <a:t>Ochino</a:t>
            </a: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Lelio e Fausto </a:t>
            </a:r>
            <a:r>
              <a:rPr lang="it-IT" dirty="0" err="1" smtClean="0"/>
              <a:t>Sozzini</a:t>
            </a: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Jacopo </a:t>
            </a:r>
            <a:r>
              <a:rPr lang="it-IT" dirty="0" err="1" smtClean="0"/>
              <a:t>Aconcio</a:t>
            </a: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Francesco Pucci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Giorgio </a:t>
            </a:r>
            <a:r>
              <a:rPr lang="it-IT" dirty="0" err="1" smtClean="0"/>
              <a:t>Biandrata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597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F</a:t>
            </a:r>
            <a:r>
              <a:rPr lang="it-IT" b="1" dirty="0" smtClean="0">
                <a:solidFill>
                  <a:srgbClr val="FF0000"/>
                </a:solidFill>
              </a:rPr>
              <a:t>. </a:t>
            </a:r>
            <a:r>
              <a:rPr lang="it-IT" b="1" dirty="0" err="1" smtClean="0">
                <a:solidFill>
                  <a:srgbClr val="FF0000"/>
                </a:solidFill>
              </a:rPr>
              <a:t>Chabod</a:t>
            </a:r>
            <a:r>
              <a:rPr lang="it-IT" b="1" dirty="0" smtClean="0">
                <a:solidFill>
                  <a:srgbClr val="FF0000"/>
                </a:solidFill>
              </a:rPr>
              <a:t>, </a:t>
            </a:r>
            <a:r>
              <a:rPr lang="it-IT" b="1" i="1" dirty="0" smtClean="0">
                <a:solidFill>
                  <a:srgbClr val="FF0000"/>
                </a:solidFill>
              </a:rPr>
              <a:t>Studi </a:t>
            </a:r>
            <a:r>
              <a:rPr lang="it-IT" b="1" i="1" dirty="0" smtClean="0">
                <a:solidFill>
                  <a:srgbClr val="FF0000"/>
                </a:solidFill>
              </a:rPr>
              <a:t>sul Machiavelli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Caduta la repubblica e ritornati i Medici a Firenze nel 1512, M. viene allontanato dagli uffici, incarcerato per breve tempo ed infine costretto a ritirarsi nella sua casa di campagna  presso San Casciano, dove scrive i </a:t>
            </a:r>
            <a:r>
              <a:rPr lang="it-IT" i="1" dirty="0"/>
              <a:t>Discorsi</a:t>
            </a:r>
            <a:r>
              <a:rPr lang="it-IT" dirty="0"/>
              <a:t> (1513-1519) e il </a:t>
            </a:r>
            <a:r>
              <a:rPr lang="it-IT" i="1" dirty="0"/>
              <a:t>Principe</a:t>
            </a:r>
            <a:r>
              <a:rPr lang="it-IT" dirty="0"/>
              <a:t> (1513-1515</a:t>
            </a:r>
            <a:r>
              <a:rPr lang="it-IT" dirty="0" smtClean="0"/>
              <a:t>), sulla cui genesi e cronologia di composizione gli studiosi hanno a lungo discusso. 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052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i="1" dirty="0">
                <a:solidFill>
                  <a:srgbClr val="FF0000"/>
                </a:solidFill>
              </a:rPr>
              <a:t>Bernardino </a:t>
            </a:r>
            <a:r>
              <a:rPr lang="it-IT" altLang="it-IT" b="1" i="1" dirty="0" err="1">
                <a:solidFill>
                  <a:srgbClr val="FF0000"/>
                </a:solidFill>
              </a:rPr>
              <a:t>Ochino</a:t>
            </a:r>
            <a:r>
              <a:rPr lang="it-IT" altLang="it-IT" b="1" i="1" dirty="0">
                <a:solidFill>
                  <a:srgbClr val="FF0000"/>
                </a:solidFill>
              </a:rPr>
              <a:t> (1487-1564)</a:t>
            </a:r>
          </a:p>
        </p:txBody>
      </p:sp>
      <p:pic>
        <p:nvPicPr>
          <p:cNvPr id="32774" name="Picture 6" descr="Ochin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341438"/>
            <a:ext cx="2887662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/>
              <a:t>Il generale dei cappuccini Bernardino Ochino, celebre predicatore, </a:t>
            </a:r>
            <a:r>
              <a:rPr lang="it-IT" altLang="it-IT" sz="2400">
                <a:solidFill>
                  <a:srgbClr val="FF0000"/>
                </a:solidFill>
              </a:rPr>
              <a:t>aderisce alla Riforma nel 1542 e si rifugia a </a:t>
            </a:r>
            <a:r>
              <a:rPr lang="it-IT" altLang="it-IT" sz="2400" b="1">
                <a:solidFill>
                  <a:srgbClr val="FF0000"/>
                </a:solidFill>
              </a:rPr>
              <a:t>Ginevra</a:t>
            </a:r>
            <a:r>
              <a:rPr lang="it-IT" altLang="it-IT" sz="2400">
                <a:solidFill>
                  <a:srgbClr val="FF0000"/>
                </a:solidFill>
              </a:rPr>
              <a:t>.</a:t>
            </a:r>
            <a:r>
              <a:rPr lang="it-IT" altLang="it-IT" sz="2400"/>
              <a:t> 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Entrato in urto con Calvino a causa delle sue posizioni radicali e </a:t>
            </a:r>
            <a:r>
              <a:rPr lang="it-IT" altLang="it-IT" sz="2400">
                <a:solidFill>
                  <a:srgbClr val="FF0000"/>
                </a:solidFill>
              </a:rPr>
              <a:t>antitrinitarie</a:t>
            </a:r>
            <a:r>
              <a:rPr lang="it-IT" altLang="it-IT" sz="2400"/>
              <a:t>, è costretto ad un lungo esodo per l’Europa orientale. Muore di peste in Moravia.</a:t>
            </a:r>
          </a:p>
        </p:txBody>
      </p:sp>
    </p:spTree>
    <p:extLst>
      <p:ext uri="{BB962C8B-B14F-4D97-AF65-F5344CB8AC3E}">
        <p14:creationId xmlns:p14="http://schemas.microsoft.com/office/powerpoint/2010/main" val="17778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3800" b="1" i="1" dirty="0">
                <a:solidFill>
                  <a:srgbClr val="FF0000"/>
                </a:solidFill>
              </a:rPr>
              <a:t>Le conseguenze della Riforma sulla società tedesca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altLang="it-IT" b="1" dirty="0"/>
          </a:p>
          <a:p>
            <a:r>
              <a:rPr lang="it-IT" altLang="it-IT" b="1" dirty="0"/>
              <a:t>1522-23: </a:t>
            </a:r>
            <a:r>
              <a:rPr lang="it-IT" altLang="it-IT" dirty="0"/>
              <a:t>rivolta dei cavalieri</a:t>
            </a:r>
            <a:endParaRPr lang="it-IT" altLang="it-IT" b="1" dirty="0"/>
          </a:p>
          <a:p>
            <a:r>
              <a:rPr lang="it-IT" altLang="it-IT" b="1" dirty="0"/>
              <a:t>1524-25: </a:t>
            </a:r>
            <a:r>
              <a:rPr lang="it-IT" altLang="it-IT" dirty="0"/>
              <a:t>insurrezioni contadine </a:t>
            </a:r>
          </a:p>
          <a:p>
            <a:r>
              <a:rPr lang="it-IT" altLang="it-IT" b="1" dirty="0"/>
              <a:t>1529-31: </a:t>
            </a:r>
            <a:r>
              <a:rPr lang="it-IT" altLang="it-IT" dirty="0"/>
              <a:t>“protesta” dei principi (</a:t>
            </a:r>
            <a:r>
              <a:rPr lang="it-IT" altLang="it-IT" i="1" dirty="0"/>
              <a:t>Lega di Smalcalda</a:t>
            </a:r>
            <a:r>
              <a:rPr lang="it-IT" altLang="it-IT" dirty="0"/>
              <a:t>) </a:t>
            </a:r>
          </a:p>
          <a:p>
            <a:endParaRPr lang="it-IT" altLang="it-IT" dirty="0"/>
          </a:p>
          <a:p>
            <a:pPr>
              <a:buFont typeface="Wingdings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</a:rPr>
              <a:t>1522-1531: guerre di religione o conflitti sociali?</a:t>
            </a:r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943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i="1" dirty="0">
                <a:solidFill>
                  <a:srgbClr val="FF0000"/>
                </a:solidFill>
              </a:rPr>
              <a:t>1522-23 – La rivolta dei cavalieri</a:t>
            </a:r>
          </a:p>
        </p:txBody>
      </p:sp>
      <p:pic>
        <p:nvPicPr>
          <p:cNvPr id="159758" name="Picture 14" descr="sickingen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446" y="1600200"/>
            <a:ext cx="1820108" cy="2189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9759" name="Picture 15" descr="ulrich-von-hutten-3-size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6238" y="1629395"/>
            <a:ext cx="2178050" cy="287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9752" name="Rectangle 8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4624214"/>
            <a:ext cx="8229600" cy="2189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000" dirty="0"/>
              <a:t>Esaltato dalle nuove idee di Lutero, un piccolo esercito di </a:t>
            </a:r>
            <a:r>
              <a:rPr lang="it-IT" altLang="it-IT" sz="2000" i="1" dirty="0"/>
              <a:t>cavalieri </a:t>
            </a:r>
            <a:r>
              <a:rPr lang="it-IT" altLang="it-IT" sz="2000" dirty="0"/>
              <a:t>(esponenti della</a:t>
            </a:r>
            <a:r>
              <a:rPr lang="it-IT" altLang="it-IT" sz="2000" dirty="0">
                <a:solidFill>
                  <a:srgbClr val="FF0000"/>
                </a:solidFill>
              </a:rPr>
              <a:t> nobiltà minore</a:t>
            </a:r>
            <a:r>
              <a:rPr lang="it-IT" altLang="it-IT" sz="2000" dirty="0"/>
              <a:t>), guidato da </a:t>
            </a:r>
            <a:r>
              <a:rPr lang="it-IT" altLang="it-IT" sz="2000" b="1" dirty="0"/>
              <a:t>Franz von </a:t>
            </a:r>
            <a:r>
              <a:rPr lang="it-IT" altLang="it-IT" sz="2000" b="1" dirty="0" err="1"/>
              <a:t>Sickingen</a:t>
            </a:r>
            <a:r>
              <a:rPr lang="it-IT" altLang="it-IT" sz="2000" dirty="0"/>
              <a:t> e </a:t>
            </a:r>
            <a:r>
              <a:rPr lang="it-IT" altLang="it-IT" sz="2000" b="1" dirty="0"/>
              <a:t>Ulrich von </a:t>
            </a:r>
            <a:r>
              <a:rPr lang="it-IT" altLang="it-IT" sz="2000" b="1" dirty="0" err="1"/>
              <a:t>Hutten</a:t>
            </a:r>
            <a:r>
              <a:rPr lang="it-IT" altLang="it-IT" sz="2000" b="1" dirty="0"/>
              <a:t>,</a:t>
            </a:r>
            <a:r>
              <a:rPr lang="it-IT" altLang="it-IT" sz="2000" dirty="0"/>
              <a:t> attacca le terre del principe-vescovo di Treviri, affermando la fine della proprietà ecclesiastica e la propria autonomia dai signori, ma viene subito schiacciato dalle truppe imperiali. </a:t>
            </a:r>
          </a:p>
          <a:p>
            <a:pPr>
              <a:lnSpc>
                <a:spcPct val="80000"/>
              </a:lnSpc>
            </a:pPr>
            <a:r>
              <a:rPr lang="it-IT" altLang="it-IT" sz="2000" dirty="0">
                <a:solidFill>
                  <a:srgbClr val="FF0000"/>
                </a:solidFill>
              </a:rPr>
              <a:t>La rivolta de cavalieri consente ai principi di rafforzare il loro potere sul territorio.</a:t>
            </a:r>
          </a:p>
        </p:txBody>
      </p:sp>
    </p:spTree>
    <p:extLst>
      <p:ext uri="{BB962C8B-B14F-4D97-AF65-F5344CB8AC3E}">
        <p14:creationId xmlns:p14="http://schemas.microsoft.com/office/powerpoint/2010/main" val="28516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D. </a:t>
            </a:r>
            <a:r>
              <a:rPr lang="it-IT" dirty="0" err="1" smtClean="0">
                <a:solidFill>
                  <a:srgbClr val="FF0000"/>
                </a:solidFill>
              </a:rPr>
              <a:t>Cantimori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i="1" dirty="0" smtClean="0">
                <a:solidFill>
                  <a:srgbClr val="FF0000"/>
                </a:solidFill>
              </a:rPr>
              <a:t>Sulla storia del concetto di Rinascimento </a:t>
            </a:r>
            <a:r>
              <a:rPr lang="it-IT" dirty="0" smtClean="0"/>
              <a:t>(1929)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Tesi di storia della </a:t>
            </a:r>
            <a:r>
              <a:rPr lang="it-IT" b="1" dirty="0"/>
              <a:t>f</a:t>
            </a:r>
            <a:r>
              <a:rPr lang="it-IT" b="1" dirty="0" smtClean="0"/>
              <a:t>ilosofia</a:t>
            </a:r>
            <a:r>
              <a:rPr lang="it-IT" dirty="0" smtClean="0"/>
              <a:t>. Prevale la dimensione </a:t>
            </a:r>
            <a:r>
              <a:rPr lang="it-IT" b="1" dirty="0" smtClean="0"/>
              <a:t>spirituale</a:t>
            </a:r>
            <a:r>
              <a:rPr lang="it-IT" dirty="0" smtClean="0"/>
              <a:t> del Rinascimento.</a:t>
            </a:r>
          </a:p>
          <a:p>
            <a:pPr marL="0" indent="0">
              <a:buNone/>
            </a:pPr>
            <a:r>
              <a:rPr lang="it-IT" dirty="0" smtClean="0"/>
              <a:t>Si trasforma in articolo in «ASNSP» nel 1932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premesse gentiliane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storia della storiografia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Rapporto positivo Rinascimento/Riforma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«mancata Riforma italiana» (Gobetti, </a:t>
            </a:r>
            <a:r>
              <a:rPr lang="it-IT" dirty="0" err="1" smtClean="0"/>
              <a:t>Gangale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b="1" dirty="0" smtClean="0"/>
              <a:t>Autori di riferimento: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err="1" smtClean="0"/>
              <a:t>Hegel</a:t>
            </a:r>
            <a:r>
              <a:rPr lang="it-IT" dirty="0" smtClean="0"/>
              <a:t>, </a:t>
            </a:r>
            <a:r>
              <a:rPr lang="it-IT" dirty="0" err="1" smtClean="0"/>
              <a:t>Gioberti</a:t>
            </a:r>
            <a:r>
              <a:rPr lang="it-IT" dirty="0" smtClean="0"/>
              <a:t>, F. De Sanctis, B. Spaventa, </a:t>
            </a:r>
            <a:r>
              <a:rPr lang="it-IT" dirty="0" err="1" smtClean="0"/>
              <a:t>Burdach</a:t>
            </a:r>
            <a:r>
              <a:rPr lang="it-IT" dirty="0" smtClean="0"/>
              <a:t> (continuità fra medioevo e Rinascimento)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9272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F. </a:t>
            </a:r>
            <a:r>
              <a:rPr lang="it-IT" dirty="0" err="1" smtClean="0">
                <a:solidFill>
                  <a:srgbClr val="FF0000"/>
                </a:solidFill>
              </a:rPr>
              <a:t>Chabod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i="1" dirty="0" smtClean="0">
                <a:solidFill>
                  <a:srgbClr val="FF0000"/>
                </a:solidFill>
              </a:rPr>
              <a:t>Recenti interpretazioni del Rinascimento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(1933)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Relazione al VII Congresso internazionale di Scienze storiche di Varsavia</a:t>
            </a:r>
          </a:p>
          <a:p>
            <a:pPr>
              <a:buFontTx/>
              <a:buChar char="-"/>
            </a:pPr>
            <a:r>
              <a:rPr lang="it-IT" dirty="0" err="1" smtClean="0"/>
              <a:t>Chabod</a:t>
            </a:r>
            <a:r>
              <a:rPr lang="it-IT" dirty="0" smtClean="0"/>
              <a:t> si occupa di un oggetto diverso rispetto a </a:t>
            </a:r>
            <a:r>
              <a:rPr lang="it-IT" dirty="0" err="1" smtClean="0"/>
              <a:t>Cantimori</a:t>
            </a:r>
            <a:r>
              <a:rPr lang="it-IT" dirty="0" smtClean="0"/>
              <a:t> e propone una cronologia diversa. Diversa è l’impostazione storiografica:</a:t>
            </a:r>
          </a:p>
          <a:p>
            <a:pPr>
              <a:buFontTx/>
              <a:buChar char="-"/>
            </a:pPr>
            <a:r>
              <a:rPr lang="it-IT" dirty="0" smtClean="0"/>
              <a:t>C. confronta fra loro le interpretazioni per riportare ad una superiore unità il concetto di Rinascimento</a:t>
            </a:r>
          </a:p>
          <a:p>
            <a:pPr>
              <a:buFontTx/>
              <a:buChar char="-"/>
            </a:pPr>
            <a:r>
              <a:rPr lang="it-IT" dirty="0" smtClean="0"/>
              <a:t>Confronto con la civiltà classica (Grecia e Roma)</a:t>
            </a:r>
          </a:p>
          <a:p>
            <a:pPr>
              <a:buFontTx/>
              <a:buChar char="-"/>
            </a:pPr>
            <a:r>
              <a:rPr lang="it-IT" dirty="0" smtClean="0"/>
              <a:t>prevale l’attenzione alla </a:t>
            </a:r>
            <a:r>
              <a:rPr lang="it-IT" b="1" dirty="0" smtClean="0"/>
              <a:t>dimensione politica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b="1" dirty="0" smtClean="0"/>
              <a:t> TESI: con il Rinascimento nasce il mondo moderno</a:t>
            </a:r>
          </a:p>
          <a:p>
            <a:pPr marL="0" indent="0">
              <a:buNone/>
            </a:pPr>
            <a:r>
              <a:rPr lang="it-IT" b="1" dirty="0" smtClean="0"/>
              <a:t>Autori di riferimento: </a:t>
            </a:r>
            <a:r>
              <a:rPr lang="it-IT" dirty="0" err="1" smtClean="0"/>
              <a:t>Burckhardt</a:t>
            </a:r>
            <a:r>
              <a:rPr lang="it-IT" dirty="0" smtClean="0"/>
              <a:t> (rottura fra medioevo e Rinascimento)</a:t>
            </a:r>
            <a:endParaRPr lang="it-IT" b="1" dirty="0" smtClean="0"/>
          </a:p>
          <a:p>
            <a:pPr>
              <a:buFontTx/>
              <a:buChar char="-"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3951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F. </a:t>
            </a:r>
            <a:r>
              <a:rPr lang="it-IT" dirty="0" err="1" smtClean="0">
                <a:solidFill>
                  <a:srgbClr val="FF0000"/>
                </a:solidFill>
              </a:rPr>
              <a:t>Chabod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i="1" dirty="0" smtClean="0">
                <a:solidFill>
                  <a:srgbClr val="FF0000"/>
                </a:solidFill>
              </a:rPr>
              <a:t>Per la storia religiosa dello Stato di Milano </a:t>
            </a:r>
            <a:r>
              <a:rPr lang="it-IT" dirty="0" smtClean="0"/>
              <a:t>(1938)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/>
              <a:t>Grande ricerca sulle fonti:</a:t>
            </a:r>
          </a:p>
          <a:p>
            <a:r>
              <a:rPr lang="it-IT" dirty="0" smtClean="0"/>
              <a:t>Storia politica e istituzionale</a:t>
            </a:r>
          </a:p>
          <a:p>
            <a:r>
              <a:rPr lang="it-IT" dirty="0" smtClean="0"/>
              <a:t>Storia delle istituzioni ecclesiastiche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Chiesa e sistema fiscale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Corruzione del clero</a:t>
            </a:r>
          </a:p>
          <a:p>
            <a:pPr marL="0" indent="0">
              <a:buNone/>
            </a:pPr>
            <a:r>
              <a:rPr lang="it-IT" dirty="0" smtClean="0"/>
              <a:t>Manca quasi totalmente la dimensione «spirituale»</a:t>
            </a:r>
          </a:p>
          <a:p>
            <a:pPr marL="0" indent="0">
              <a:buNone/>
            </a:pPr>
            <a:r>
              <a:rPr lang="it-IT" dirty="0" smtClean="0"/>
              <a:t>Il problema storico di </a:t>
            </a:r>
            <a:r>
              <a:rPr lang="it-IT" dirty="0" err="1" smtClean="0"/>
              <a:t>Chabod</a:t>
            </a:r>
            <a:r>
              <a:rPr lang="it-IT" dirty="0" smtClean="0"/>
              <a:t> è di carattere etico-politico: </a:t>
            </a:r>
            <a:r>
              <a:rPr lang="it-IT" b="1" dirty="0" smtClean="0"/>
              <a:t>la </a:t>
            </a:r>
            <a:r>
              <a:rPr lang="it-IT" b="1" i="1" dirty="0" smtClean="0"/>
              <a:t>decadenza</a:t>
            </a:r>
            <a:r>
              <a:rPr lang="it-IT" b="1" dirty="0" smtClean="0"/>
              <a:t> italiana dopo il 1530 </a:t>
            </a:r>
            <a:r>
              <a:rPr lang="it-IT" dirty="0" smtClean="0"/>
              <a:t>[linea Guicciardini- </a:t>
            </a:r>
            <a:r>
              <a:rPr lang="it-IT" dirty="0" err="1" smtClean="0"/>
              <a:t>Sismondi</a:t>
            </a:r>
            <a:r>
              <a:rPr lang="it-IT" dirty="0" smtClean="0"/>
              <a:t>-De Sanctis]</a:t>
            </a:r>
          </a:p>
          <a:p>
            <a:pPr marL="0" indent="0">
              <a:buNone/>
            </a:pPr>
            <a:r>
              <a:rPr lang="it-IT" dirty="0" smtClean="0"/>
              <a:t>F.C. contrappone l’eroe umanistico Machiavelli (repubblicano) al decadente Rinascimento (monarchico).</a:t>
            </a:r>
          </a:p>
          <a:p>
            <a:pPr marL="0" indent="0">
              <a:buNone/>
            </a:pPr>
            <a:r>
              <a:rPr lang="it-IT" dirty="0" smtClean="0"/>
              <a:t>Staccandosi dalla visione romantica (e crociana), tuttavia, F.C. apprezza il Rinascimento come </a:t>
            </a:r>
            <a:r>
              <a:rPr lang="it-IT" b="1" dirty="0" smtClean="0"/>
              <a:t>momento dell’autonomia </a:t>
            </a:r>
            <a:r>
              <a:rPr lang="it-IT" dirty="0" smtClean="0"/>
              <a:t>delle arti, della scienza, della politica, dell’economia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168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D. </a:t>
            </a:r>
            <a:r>
              <a:rPr lang="it-IT" dirty="0" err="1" smtClean="0">
                <a:solidFill>
                  <a:srgbClr val="FF0000"/>
                </a:solidFill>
              </a:rPr>
              <a:t>Cantimori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i="1" dirty="0" smtClean="0">
                <a:solidFill>
                  <a:srgbClr val="FF0000"/>
                </a:solidFill>
              </a:rPr>
              <a:t>Eretici italiani del Cinquecento </a:t>
            </a:r>
            <a:r>
              <a:rPr lang="it-IT" dirty="0" smtClean="0"/>
              <a:t>(1939)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Rinascimento come «rinascita» e «rigenerazione» religiosa. Interesse prevalente per le dottrine religiose</a:t>
            </a:r>
          </a:p>
          <a:p>
            <a:pPr marL="0" indent="0">
              <a:buNone/>
            </a:pPr>
            <a:r>
              <a:rPr lang="it-IT" dirty="0" smtClean="0"/>
              <a:t>Al centro della ricerca non sono i </a:t>
            </a:r>
            <a:r>
              <a:rPr lang="it-IT" b="1" dirty="0" smtClean="0"/>
              <a:t>riformatori</a:t>
            </a:r>
            <a:r>
              <a:rPr lang="it-IT" dirty="0" smtClean="0"/>
              <a:t>, ma  gli </a:t>
            </a:r>
            <a:r>
              <a:rPr lang="it-IT" b="1" dirty="0" smtClean="0"/>
              <a:t>«eretici assoluti» </a:t>
            </a:r>
            <a:r>
              <a:rPr lang="it-IT" dirty="0" smtClean="0"/>
              <a:t>non assimilabili ad alcuna chiesa o confessione, «ribelli a qualsiasi forma di comunità ecclesiastica.</a:t>
            </a:r>
          </a:p>
          <a:p>
            <a:pPr marL="0" indent="0">
              <a:buNone/>
            </a:pPr>
            <a:r>
              <a:rPr lang="it-IT" dirty="0" smtClean="0"/>
              <a:t>Gli Eretici </a:t>
            </a:r>
            <a:r>
              <a:rPr lang="it-IT" dirty="0" err="1" smtClean="0"/>
              <a:t>cantimoriani</a:t>
            </a:r>
            <a:r>
              <a:rPr lang="it-IT" dirty="0" smtClean="0"/>
              <a:t> sono si </a:t>
            </a:r>
            <a:r>
              <a:rPr lang="it-IT" b="1" dirty="0" smtClean="0"/>
              <a:t>umanisti </a:t>
            </a:r>
            <a:r>
              <a:rPr lang="it-IT" dirty="0"/>
              <a:t>[</a:t>
            </a:r>
            <a:r>
              <a:rPr lang="it-IT" dirty="0" smtClean="0"/>
              <a:t>Gentile], ma anche espressione delle </a:t>
            </a:r>
            <a:r>
              <a:rPr lang="it-IT" b="1" dirty="0" smtClean="0"/>
              <a:t>esigenze sociali </a:t>
            </a:r>
            <a:r>
              <a:rPr lang="it-IT" dirty="0" smtClean="0"/>
              <a:t>delle classi inferiori </a:t>
            </a:r>
            <a:r>
              <a:rPr lang="it-IT" dirty="0"/>
              <a:t>[</a:t>
            </a:r>
            <a:r>
              <a:rPr lang="it-IT" dirty="0" smtClean="0"/>
              <a:t>Volpe]</a:t>
            </a:r>
          </a:p>
          <a:p>
            <a:pPr marL="0" indent="0">
              <a:buNone/>
            </a:pPr>
            <a:r>
              <a:rPr lang="it-IT" dirty="0" smtClean="0"/>
              <a:t>Fondamentali nella genesi del libro sono i soggiorni di studio in Svizzera (1931-34) e gli studi di teologia protestante (Basilea)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6804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</TotalTime>
  <Words>821</Words>
  <Application>Microsoft Office PowerPoint</Application>
  <PresentationFormat>Presentazione su schermo (4:3)</PresentationFormat>
  <Paragraphs>73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Chiaro</vt:lpstr>
      <vt:lpstr>CHABOD E CANTIMORI</vt:lpstr>
      <vt:lpstr>F. Chabod, Studi sul Machiavelli</vt:lpstr>
      <vt:lpstr>Bernardino Ochino (1487-1564)</vt:lpstr>
      <vt:lpstr>Le conseguenze della Riforma sulla società tedesca</vt:lpstr>
      <vt:lpstr>1522-23 – La rivolta dei cavalieri</vt:lpstr>
      <vt:lpstr>D. Cantimori, Sulla storia del concetto di Rinascimento (1929)</vt:lpstr>
      <vt:lpstr>F. Chabod, Recenti interpretazioni del Rinascimento (1933)</vt:lpstr>
      <vt:lpstr>F. Chabod, Per la storia religiosa dello Stato di Milano (1938)</vt:lpstr>
      <vt:lpstr>D. Cantimori, Eretici italiani del Cinquecento (1939)</vt:lpstr>
      <vt:lpstr>D. Cantimori, Eretici italiani del Cinquecento (1939)</vt:lpstr>
      <vt:lpstr>Temi ed «eroi» cantimoriani. Gli Eretici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 Paolo Romagnani</dc:creator>
  <cp:lastModifiedBy>a</cp:lastModifiedBy>
  <cp:revision>9</cp:revision>
  <dcterms:created xsi:type="dcterms:W3CDTF">2015-12-09T09:14:17Z</dcterms:created>
  <dcterms:modified xsi:type="dcterms:W3CDTF">2015-12-17T16:46:46Z</dcterms:modified>
</cp:coreProperties>
</file>