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2" r:id="rId3"/>
    <p:sldId id="291" r:id="rId4"/>
    <p:sldId id="288" r:id="rId5"/>
    <p:sldId id="289" r:id="rId6"/>
    <p:sldId id="286" r:id="rId7"/>
    <p:sldId id="274" r:id="rId8"/>
    <p:sldId id="290" r:id="rId9"/>
    <p:sldId id="287" r:id="rId10"/>
    <p:sldId id="285" r:id="rId11"/>
    <p:sldId id="294" r:id="rId12"/>
    <p:sldId id="296" r:id="rId13"/>
    <p:sldId id="281" r:id="rId14"/>
    <p:sldId id="297" r:id="rId15"/>
    <p:sldId id="305" r:id="rId16"/>
    <p:sldId id="282" r:id="rId17"/>
    <p:sldId id="295" r:id="rId18"/>
    <p:sldId id="278" r:id="rId19"/>
    <p:sldId id="298" r:id="rId20"/>
    <p:sldId id="300" r:id="rId21"/>
    <p:sldId id="299" r:id="rId22"/>
    <p:sldId id="301" r:id="rId23"/>
    <p:sldId id="302" r:id="rId24"/>
    <p:sldId id="303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MANIFESTAZIONI </a:t>
            </a:r>
            <a:r>
              <a:rPr lang="it-IT" dirty="0" smtClean="0"/>
              <a:t>della regalità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Oriente e Occidente a confronto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morte del Sultano e il fratricidio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Dopo la morte del Sultano tutti i suoi fratelli ed in figli (ad esclusione del primogenito) devono essere uccisi per evitare conflitti di successione e complotti contro il nuovo sovrano.</a:t>
            </a:r>
          </a:p>
          <a:p>
            <a:r>
              <a:rPr lang="it-IT" dirty="0" smtClean="0"/>
              <a:t>Il fratricidio dinastico si pratica sistematicamente a partire dal 1389 quando, morto </a:t>
            </a:r>
            <a:r>
              <a:rPr lang="it-IT" b="1" dirty="0" err="1" smtClean="0"/>
              <a:t>Murad</a:t>
            </a:r>
            <a:r>
              <a:rPr lang="it-IT" b="1" dirty="0" smtClean="0"/>
              <a:t> </a:t>
            </a:r>
            <a:r>
              <a:rPr lang="it-IT" b="1" dirty="0"/>
              <a:t>I </a:t>
            </a:r>
            <a:r>
              <a:rPr lang="it-IT" b="1" dirty="0" smtClean="0"/>
              <a:t>Gazi </a:t>
            </a:r>
            <a:r>
              <a:rPr lang="it-IT" dirty="0" smtClean="0"/>
              <a:t>nella battaglia di </a:t>
            </a:r>
            <a:r>
              <a:rPr lang="it-IT" b="1" dirty="0" smtClean="0"/>
              <a:t>Kossovo </a:t>
            </a:r>
            <a:r>
              <a:rPr lang="it-IT" b="1" dirty="0" err="1" smtClean="0"/>
              <a:t>Polje</a:t>
            </a:r>
            <a:r>
              <a:rPr lang="it-IT" dirty="0" smtClean="0"/>
              <a:t>, gli succede il figlio </a:t>
            </a:r>
            <a:r>
              <a:rPr lang="it-IT" b="1" dirty="0" err="1" smtClean="0"/>
              <a:t>Beyazit</a:t>
            </a:r>
            <a:r>
              <a:rPr lang="it-IT" b="1" dirty="0" smtClean="0"/>
              <a:t> </a:t>
            </a:r>
            <a:r>
              <a:rPr lang="it-IT" b="1" dirty="0"/>
              <a:t>I  Yildirim</a:t>
            </a:r>
            <a:r>
              <a:rPr lang="it-IT" dirty="0"/>
              <a:t>, </a:t>
            </a:r>
            <a:r>
              <a:rPr lang="it-IT" i="1" dirty="0"/>
              <a:t>il Fulmine</a:t>
            </a:r>
            <a:r>
              <a:rPr lang="it-IT" dirty="0"/>
              <a:t> (1389-1402</a:t>
            </a:r>
            <a:r>
              <a:rPr lang="it-IT" dirty="0" smtClean="0"/>
              <a:t>), il quale fa uccidere tutti i fratelli per non avere rivali («</a:t>
            </a:r>
            <a:r>
              <a:rPr lang="it-IT" i="1" dirty="0" smtClean="0"/>
              <a:t>La morte di un principe non è nulla rispetto alla sicurezza dell’Impero</a:t>
            </a:r>
            <a:r>
              <a:rPr lang="it-IT" dirty="0" smtClean="0"/>
              <a:t>»). Da quel momento alla morte del Sultano quello fra i suoi figli che assume per primo il potere fa strangolare i fratelli per non avere rivali e concorrenti.</a:t>
            </a:r>
          </a:p>
          <a:p>
            <a:r>
              <a:rPr lang="it-IT" dirty="0" smtClean="0"/>
              <a:t>Le successioni più cruente si hanno alla fine del Cinquecento con </a:t>
            </a:r>
            <a:r>
              <a:rPr lang="it-IT" b="1" dirty="0" err="1" smtClean="0"/>
              <a:t>Murad</a:t>
            </a:r>
            <a:r>
              <a:rPr lang="it-IT" b="1" dirty="0" smtClean="0"/>
              <a:t> III </a:t>
            </a:r>
            <a:r>
              <a:rPr lang="it-IT" dirty="0" smtClean="0"/>
              <a:t>(1574) che sopprime i suoi cinque fratelli e con </a:t>
            </a:r>
            <a:r>
              <a:rPr lang="it-IT" b="1" dirty="0" smtClean="0"/>
              <a:t>Maometto III </a:t>
            </a:r>
            <a:r>
              <a:rPr lang="it-IT" dirty="0" smtClean="0"/>
              <a:t>(1595) che sopprime diciannove principi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Successivamente </a:t>
            </a:r>
            <a:r>
              <a:rPr lang="it-IT" dirty="0"/>
              <a:t>l’eliminazione fisica si trasforma in eliminazione politica con la reclusione dei fratelli e dei figli nella parte più nascosta e proibita del serraglio (</a:t>
            </a:r>
            <a:r>
              <a:rPr lang="it-IT" i="1" dirty="0" err="1"/>
              <a:t>enderùn</a:t>
            </a:r>
            <a:r>
              <a:rPr lang="it-IT" dirty="0"/>
              <a:t>), dove sopravvivono, a volte per decenni, murati vivi.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54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corte di </a:t>
            </a:r>
            <a:r>
              <a:rPr lang="it-IT" dirty="0" err="1" smtClean="0"/>
              <a:t>Istambul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Sultano è un re invisibile, accessibile solo occasionalmente agli ambasciatori che si rivolgono a lui senza ricevere risposta.</a:t>
            </a:r>
          </a:p>
          <a:p>
            <a:r>
              <a:rPr lang="it-IT" dirty="0" smtClean="0"/>
              <a:t>Può presiedere il </a:t>
            </a:r>
            <a:r>
              <a:rPr lang="it-IT" i="1" dirty="0" err="1" smtClean="0"/>
              <a:t>diwan</a:t>
            </a:r>
            <a:r>
              <a:rPr lang="it-IT" dirty="0" smtClean="0"/>
              <a:t> nascosto dietro una grata ed intervenire solo con segnali di assenso o dissenso.</a:t>
            </a:r>
          </a:p>
          <a:p>
            <a:r>
              <a:rPr lang="it-IT" dirty="0" smtClean="0"/>
              <a:t>L’unico luogo di piacere del Sultano è l’Harem, mentre la vera corte è quella del </a:t>
            </a:r>
            <a:r>
              <a:rPr lang="it-IT" b="1" dirty="0" smtClean="0"/>
              <a:t>Gran </a:t>
            </a:r>
            <a:r>
              <a:rPr lang="it-IT" b="1" dirty="0" err="1" smtClean="0"/>
              <a:t>Vizir</a:t>
            </a:r>
            <a:r>
              <a:rPr lang="it-IT" b="1" dirty="0" smtClean="0"/>
              <a:t> </a:t>
            </a:r>
            <a:r>
              <a:rPr lang="it-IT" dirty="0" smtClean="0"/>
              <a:t>che governa lo Stato (ma che è uno schiavo del Sultano).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277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palazzo di Topkapi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448366" cy="332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5301208"/>
            <a:ext cx="173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Sublime Porta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71" y="3102666"/>
            <a:ext cx="4540833" cy="363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20072" y="2780928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cupole del palazzo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303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palazzo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Il palazzo non è concepito in forma unitaria secondo un disegno predeterminato, ma è costituito da un insieme di padiglioni disposti come un accampamento e intervallati da cortili.</a:t>
            </a:r>
          </a:p>
          <a:p>
            <a:r>
              <a:rPr lang="it-IT" sz="2000" dirty="0" smtClean="0"/>
              <a:t>Il primo cortile è dedicato agli affari del palazzo e della città. Qui si pagano gli stipendi, si celebrano i matrimoni, le circoncisioni e le nascite degli ottomani; vengono ricevuti gli ambasciatori, vengono esposte le teste dei traditori.</a:t>
            </a:r>
          </a:p>
          <a:p>
            <a:r>
              <a:rPr lang="it-IT" sz="2000" dirty="0" smtClean="0"/>
              <a:t>Il secondo cortile, ornato da un giardino e popolato di gazzelle, è dedicato agli affari di Stato ed è circondato dagli archivi e dalla sala del </a:t>
            </a:r>
            <a:r>
              <a:rPr lang="it-IT" sz="2000" dirty="0" err="1" smtClean="0"/>
              <a:t>Diwan</a:t>
            </a:r>
            <a:r>
              <a:rPr lang="it-IT" sz="2000" dirty="0" smtClean="0"/>
              <a:t> (governo dei </a:t>
            </a:r>
            <a:r>
              <a:rPr lang="it-IT" sz="2000" dirty="0" err="1" smtClean="0"/>
              <a:t>vizir</a:t>
            </a:r>
            <a:r>
              <a:rPr lang="it-IT" sz="2000" dirty="0" smtClean="0"/>
              <a:t>) i cui lavori possono essere sorvegliati dal Sultano attraverso una grata.</a:t>
            </a:r>
          </a:p>
          <a:p>
            <a:r>
              <a:rPr lang="it-IT" sz="2000" dirty="0" smtClean="0"/>
              <a:t>Il terzo cortile è riservato al Sultano, è dominato dal silenzio e di qui si accede agli appartamenti imperiali e all’Harem.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3046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Topkapi: un palazzo-accampamento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58321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00" y="1556792"/>
            <a:ext cx="42703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94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Gentile Bellini, </a:t>
            </a:r>
            <a:r>
              <a:rPr lang="it-IT" i="1" dirty="0" smtClean="0"/>
              <a:t>Ambasceria veneziana (1511)</a:t>
            </a:r>
            <a:endParaRPr lang="it-IT" dirty="0"/>
          </a:p>
        </p:txBody>
      </p:sp>
      <p:pic>
        <p:nvPicPr>
          <p:cNvPr id="4" name="Segnaposto contenuto 3" descr="gentile bellin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599535"/>
            <a:ext cx="8865229" cy="514183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Statue viventi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 visitatori che attendono di essere ricevuti dal Sultano si accorgono con stupore che lungo i corridoi, immobili e muti come statue, sono presenti decine di servi.</a:t>
            </a:r>
          </a:p>
          <a:p>
            <a:r>
              <a:rPr lang="it-IT" dirty="0" smtClean="0"/>
              <a:t>Un colpo di tosse o uno starnuto possono costare la </a:t>
            </a:r>
            <a:r>
              <a:rPr lang="it-IT" dirty="0" smtClean="0"/>
              <a:t>vita al servo che rompe l’immobilità.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9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sala del trono e il divano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42" y="1700808"/>
            <a:ext cx="6999018" cy="461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23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 regno senza regine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/>
            </a:r>
            <a:br>
              <a:rPr lang="it-IT" sz="2800" dirty="0">
                <a:latin typeface="Calibri"/>
                <a:ea typeface="Calibri"/>
                <a:cs typeface="Times New Roman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Nel mondo ottomano non esiste la figura della regina in quanto il Sultano può avere quante mogli o concubine desidera. La moglie in carica è l’ultima donna scelta dal Sultano, ma più importante di lei è la madre del successore al trono designato. </a:t>
            </a:r>
          </a:p>
          <a:p>
            <a:r>
              <a:rPr lang="it-IT" dirty="0" smtClean="0"/>
              <a:t>La donna non ha alcun potere al di fuori dell’Harem che è dominato dalla </a:t>
            </a:r>
            <a:r>
              <a:rPr lang="it-IT" i="1" dirty="0" smtClean="0"/>
              <a:t>valide:</a:t>
            </a:r>
            <a:r>
              <a:rPr lang="it-IT" dirty="0" smtClean="0"/>
              <a:t> la madre del Sultano in carica, che governa sulle mogli e le concubine di suo figlio.</a:t>
            </a:r>
          </a:p>
          <a:p>
            <a:r>
              <a:rPr lang="it-IT" dirty="0" smtClean="0"/>
              <a:t>L’Harem è accessibile solo al Sultano e agli </a:t>
            </a:r>
            <a:r>
              <a:rPr lang="it-IT" i="1" dirty="0" smtClean="0"/>
              <a:t>eunuchi </a:t>
            </a:r>
            <a:r>
              <a:rPr lang="it-IT" dirty="0" smtClean="0"/>
              <a:t>(bianchi e neri), i custodi castrati dell’Harem e della biblioteca.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914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L’Harem nella raffigurazione occidentale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3307"/>
            <a:ext cx="8136904" cy="524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5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372616"/>
            <a:ext cx="8135816" cy="1184176"/>
          </a:xfrm>
        </p:spPr>
        <p:txBody>
          <a:bodyPr>
            <a:normAutofit fontScale="90000"/>
          </a:bodyPr>
          <a:lstStyle/>
          <a:p>
            <a:r>
              <a:rPr lang="it-IT" dirty="0"/>
              <a:t>Funerali e Incoronazione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>«Il </a:t>
            </a:r>
            <a:r>
              <a:rPr lang="it-IT" dirty="0"/>
              <a:t>re è morto. Viva il re</a:t>
            </a:r>
            <a:r>
              <a:rPr lang="it-IT" dirty="0" smtClean="0"/>
              <a:t>!»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/>
            </a:r>
            <a:br>
              <a:rPr lang="it-IT" sz="2800" dirty="0">
                <a:latin typeface="Calibri"/>
                <a:ea typeface="Calibri"/>
                <a:cs typeface="Times New Roman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In occidente il re viene consacrato e incoronato solo </a:t>
            </a:r>
            <a:r>
              <a:rPr lang="it-IT" b="1" dirty="0" smtClean="0"/>
              <a:t>dopo le esequie del defunto </a:t>
            </a:r>
            <a:r>
              <a:rPr lang="it-IT" dirty="0" smtClean="0"/>
              <a:t>sovrano e spesso dopo la conclusione del lutto stretto imposto alla corte.</a:t>
            </a:r>
          </a:p>
          <a:p>
            <a:r>
              <a:rPr lang="it-IT" dirty="0" smtClean="0"/>
              <a:t>Il funerale del defunto re è la prima occasione solenne alla quale partecipa il nuovo re, non ancora incoronato, ma presente come semplice devoto penitente, senza le insegne del potere che assumerà più tardi.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0084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Donne nell’Harem con eunuco nero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544616" cy="510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41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L’Harem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9083"/>
            <a:ext cx="4914020" cy="318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83357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07" y="3733832"/>
            <a:ext cx="4122933" cy="293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17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Cultura di corte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La cultura di corte ottomana è profondamente religiosa, ma è anche una cultura del piacere, dell’amore, del sesso e del vino; una cultura laica ereditata dall’antica </a:t>
            </a:r>
            <a:r>
              <a:rPr lang="it-IT" dirty="0" err="1" smtClean="0"/>
              <a:t>Persia</a:t>
            </a:r>
            <a:r>
              <a:rPr lang="it-IT" dirty="0" smtClean="0"/>
              <a:t> e fatta propria dai turchi.</a:t>
            </a:r>
          </a:p>
          <a:p>
            <a:r>
              <a:rPr lang="it-IT" dirty="0" smtClean="0"/>
              <a:t>La poesia e la musica hanno un ruolo centrale, molto meno la pittura (per l’Islam è vietato riprodurre figure umane), mentre ha un grande valore l’architettura.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Serraglio come luogo segreto e silenzioso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Sultano è </a:t>
            </a:r>
            <a:r>
              <a:rPr lang="it-IT" dirty="0" err="1" smtClean="0"/>
              <a:t>pressochè</a:t>
            </a:r>
            <a:r>
              <a:rPr lang="it-IT" dirty="0" smtClean="0"/>
              <a:t> inaccessibile all’interno del Serraglio, dove vive accanto alle concubine dell’Harem, ma separato dai suoi dignitari e ministri (</a:t>
            </a:r>
            <a:r>
              <a:rPr lang="it-IT" dirty="0" err="1" smtClean="0"/>
              <a:t>vizir</a:t>
            </a:r>
            <a:r>
              <a:rPr lang="it-IT" dirty="0" smtClean="0"/>
              <a:t>).</a:t>
            </a:r>
          </a:p>
          <a:p>
            <a:r>
              <a:rPr lang="it-IT" dirty="0" smtClean="0"/>
              <a:t>All’appartamento del Sultano hanno accesso solo lui stesso, le sue donne, la servitù, i paggi, gli eunuchi e i muti. I servi più fidati sono muti, scelti perché non disturbino il signore e non portino all’esterno notizie sulla vita segreta del Serraglio.</a:t>
            </a:r>
          </a:p>
          <a:p>
            <a:r>
              <a:rPr lang="it-IT" dirty="0" smtClean="0"/>
              <a:t>Nel Serraglio domina il silenzio, interrotto a tratti dalla musica.  Nella vita quotidiana nessuno può rivolgere la parola al Sultano.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sovrano inaccessibile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Solo il Gran </a:t>
            </a:r>
            <a:r>
              <a:rPr lang="it-IT" dirty="0" err="1" smtClean="0"/>
              <a:t>Vizir</a:t>
            </a:r>
            <a:r>
              <a:rPr lang="it-IT" dirty="0" smtClean="0"/>
              <a:t> ha accesso al Sultano, con cui tiene udienza quotidiana; tutti gli altri ministri si presentano solo se convocati e per lo più comunicano tramite il Gran </a:t>
            </a:r>
            <a:r>
              <a:rPr lang="it-IT" dirty="0" err="1" smtClean="0"/>
              <a:t>Vizir</a:t>
            </a:r>
            <a:r>
              <a:rPr lang="it-IT" dirty="0" smtClean="0"/>
              <a:t>.</a:t>
            </a:r>
          </a:p>
          <a:p>
            <a:r>
              <a:rPr lang="it-IT" dirty="0" smtClean="0"/>
              <a:t>Gli ambasciatori stranieri in udienza dal Sultano sono sorretti da due paggi e tenuti sollevati per le ascelle fino al trono (per impedir loro di cadere a terra svenuti per l’emozione), si rivolgono al Sultano consegnando i loro dispacci cui il Sultano non deve rispondere a voce se non tramite il </a:t>
            </a:r>
            <a:r>
              <a:rPr lang="it-IT" dirty="0" err="1" smtClean="0"/>
              <a:t>Vizir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Incoronazione e Funerali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Diversamente, nel </a:t>
            </a:r>
            <a:r>
              <a:rPr lang="it-IT" dirty="0" smtClean="0"/>
              <a:t>mondo ottomano le esequie del Sultano iniziano solo dopo che sono avvenuti i due riti fondativi dell’avvento del nuovo sovrano:</a:t>
            </a:r>
          </a:p>
          <a:p>
            <a:r>
              <a:rPr lang="it-IT" dirty="0" smtClean="0"/>
              <a:t>Il </a:t>
            </a:r>
            <a:r>
              <a:rPr lang="it-IT" b="1" i="1" dirty="0" err="1" smtClean="0"/>
              <a:t>djulous</a:t>
            </a:r>
            <a:r>
              <a:rPr lang="it-IT" dirty="0" smtClean="0"/>
              <a:t> (la solenne cavalcata attorno al palazzo conclusa con l’atto di sedersi sul trono con le insegne del potere: il turbante di Omar e il mantello di Maometto)</a:t>
            </a:r>
          </a:p>
          <a:p>
            <a:r>
              <a:rPr lang="it-IT" dirty="0" smtClean="0"/>
              <a:t>La </a:t>
            </a:r>
            <a:r>
              <a:rPr lang="it-IT" b="1" i="1" dirty="0" err="1" smtClean="0"/>
              <a:t>bey’at</a:t>
            </a:r>
            <a:r>
              <a:rPr lang="it-IT" dirty="0" smtClean="0"/>
              <a:t> (l’atto di sottomissione compiuto dai dignitari di corte di fronte al nuovo sovrano)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12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morte del 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La morte del re è sempre un evento traumatico (a volte annunciato da eventi soprannaturali), preceduto spesso da una malattia o da una lunga fase di debilitazione (fisica o psichica) che va tenuta il più possibile celata agli occhi dei sudditi.</a:t>
            </a:r>
          </a:p>
          <a:p>
            <a:r>
              <a:rPr lang="it-IT" dirty="0" smtClean="0"/>
              <a:t>La morte violenta del re può avvenire in battaglia; oppure essere accidentale (caduta, torneo); più grave se avviene in seguito ad attentato (omicidio, congiura).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6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deposizione del 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Se in occidente la deposizione del re avviene in rarissimi casi e solo in seguito ad eventi rivoluzionari (Carlo I d’Inghilterra nel 1649 e Luigi XVI di Francia nel 1793), nel mondo ottomano le deposizioni dei sultani sono più frequenti e seguono in genere rivolte di palazzo.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65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</a:t>
            </a:r>
            <a:r>
              <a:rPr lang="it-IT" dirty="0" smtClean="0"/>
              <a:t>successione </a:t>
            </a:r>
            <a:r>
              <a:rPr lang="it-IT" dirty="0" smtClean="0"/>
              <a:t>(incerta) al </a:t>
            </a:r>
            <a:r>
              <a:rPr lang="it-IT" dirty="0" smtClean="0"/>
              <a:t>trono: l’elezione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Nelle monarchie elettive (Polonia, </a:t>
            </a:r>
            <a:r>
              <a:rPr lang="it-IT" dirty="0" smtClean="0"/>
              <a:t>Impero, Stato </a:t>
            </a:r>
            <a:r>
              <a:rPr lang="it-IT" dirty="0" smtClean="0"/>
              <a:t>della </a:t>
            </a:r>
            <a:r>
              <a:rPr lang="it-IT" dirty="0" smtClean="0"/>
              <a:t>Chiesa) </a:t>
            </a:r>
            <a:r>
              <a:rPr lang="it-IT" dirty="0" smtClean="0"/>
              <a:t>dopo la morte del re si procede all’elezione del nuovo sovrano.</a:t>
            </a:r>
          </a:p>
          <a:p>
            <a:r>
              <a:rPr lang="it-IT" dirty="0" smtClean="0"/>
              <a:t>Ad eleggere il nuovo sovrano sono i supremi organi di rappresentanza dell’aristocrazia (Dieta Polacca, Dieta imperiale, Conclave dei cardinali).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90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49418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t-IT" dirty="0"/>
              <a:t>La </a:t>
            </a:r>
            <a:r>
              <a:rPr lang="it-IT" dirty="0" smtClean="0"/>
              <a:t>successione</a:t>
            </a:r>
            <a:r>
              <a:rPr lang="it-IT" i="1" dirty="0" smtClean="0"/>
              <a:t> naturale </a:t>
            </a:r>
            <a:r>
              <a:rPr lang="it-IT" dirty="0" smtClean="0"/>
              <a:t>al trono: la primogenitura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/>
            </a:r>
            <a:br>
              <a:rPr lang="it-IT" sz="2800" dirty="0">
                <a:latin typeface="Calibri"/>
                <a:ea typeface="Calibri"/>
                <a:cs typeface="Times New Roman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Nelle monarchie ereditarie la successione al trono avviene per via dinastica (biologica), assegnando il trono al figlio primogenito del sovrano defunto; o in alternativa al consanguineo maschio di più stretto grado (fratello, nipote).</a:t>
            </a:r>
          </a:p>
          <a:p>
            <a:r>
              <a:rPr lang="it-IT" dirty="0" smtClean="0"/>
              <a:t>Solo in </a:t>
            </a:r>
            <a:r>
              <a:rPr lang="it-IT" dirty="0" smtClean="0"/>
              <a:t>pochissimi </a:t>
            </a:r>
            <a:r>
              <a:rPr lang="it-IT" dirty="0" smtClean="0"/>
              <a:t>casi (Inghilterra, Russia, Austria dopo la «prammatica sanzione») è ammessa la </a:t>
            </a:r>
            <a:r>
              <a:rPr lang="it-IT" b="1" dirty="0" smtClean="0"/>
              <a:t>successione femminile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974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successione al trono: designazione e </a:t>
            </a:r>
            <a:r>
              <a:rPr lang="it-IT" i="1" dirty="0" err="1" smtClean="0"/>
              <a:t>sandjak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Nel mondo ottomano non esiste «diritto di primogenitura», ma tutti i figli del sultano possono essere potenzialmente designati successori al trono.</a:t>
            </a:r>
          </a:p>
          <a:p>
            <a:r>
              <a:rPr lang="it-IT" dirty="0" smtClean="0"/>
              <a:t>O il sultano morente designa il proprio successore; o viene praticato il </a:t>
            </a:r>
            <a:r>
              <a:rPr lang="it-IT" i="1" dirty="0" err="1" smtClean="0"/>
              <a:t>sandjak</a:t>
            </a:r>
            <a:r>
              <a:rPr lang="it-IT" dirty="0" smtClean="0"/>
              <a:t>, ossia una competizione cruenta fra i pretendenti (per lo più fratelli figli di diverse madri) volta a decidere che salirà sul trono.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914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</a:t>
            </a:r>
            <a:r>
              <a:rPr lang="it-IT" dirty="0" smtClean="0"/>
              <a:t>successione al trono: il fratricidio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Solo nella monarchia ottomana alla morte del sultano si procede all’eliminazione fisica di tutti i pretendenti, salvo il successore designato dal defunto sovrano (che non corrisponde necessariamente al figlio primogenito) il quale è chiamato a regnare senza rivali.</a:t>
            </a:r>
          </a:p>
          <a:p>
            <a:r>
              <a:rPr lang="it-IT" dirty="0" smtClean="0"/>
              <a:t>In assegna di designazione prevale il successore che riesce per primo ad eliminare fisicamente tutti gli avversari.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015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543</TotalTime>
  <Words>1433</Words>
  <Application>Microsoft Office PowerPoint</Application>
  <PresentationFormat>Presentazione su schermo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Luna</vt:lpstr>
      <vt:lpstr>MANIFESTAZIONI della regalità  </vt:lpstr>
      <vt:lpstr>Funerali e Incoronazione: «Il re è morto. Viva il re!» </vt:lpstr>
      <vt:lpstr>Incoronazione e Funerali</vt:lpstr>
      <vt:lpstr>La morte del re</vt:lpstr>
      <vt:lpstr>La deposizione del re</vt:lpstr>
      <vt:lpstr>La successione (incerta) al trono: l’elezione</vt:lpstr>
      <vt:lpstr>La successione naturale al trono: la primogenitura </vt:lpstr>
      <vt:lpstr>La successione al trono: designazione e sandjak</vt:lpstr>
      <vt:lpstr>La successione al trono: il fratricidio</vt:lpstr>
      <vt:lpstr>La morte del Sultano e il fratricidio</vt:lpstr>
      <vt:lpstr>La corte di Istambul</vt:lpstr>
      <vt:lpstr>Il palazzo di Topkapi</vt:lpstr>
      <vt:lpstr>Il palazzo</vt:lpstr>
      <vt:lpstr>Topkapi: un palazzo-accampamento</vt:lpstr>
      <vt:lpstr>Gentile Bellini, Ambasceria veneziana (1511)</vt:lpstr>
      <vt:lpstr>Statue viventi</vt:lpstr>
      <vt:lpstr>La sala del trono e il divano</vt:lpstr>
      <vt:lpstr>Un regno senza regine </vt:lpstr>
      <vt:lpstr>L’Harem nella raffigurazione occidentale</vt:lpstr>
      <vt:lpstr>Donne nell’Harem con eunuco nero</vt:lpstr>
      <vt:lpstr>L’Harem</vt:lpstr>
      <vt:lpstr>Cultura di corte</vt:lpstr>
      <vt:lpstr>Il Serraglio come luogo segreto e silenzioso</vt:lpstr>
      <vt:lpstr>Un sovrano inaccessibile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</cp:lastModifiedBy>
  <cp:revision>39</cp:revision>
  <dcterms:modified xsi:type="dcterms:W3CDTF">2013-05-02T11:32:52Z</dcterms:modified>
</cp:coreProperties>
</file>