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829" r:id="rId2"/>
  </p:sldMasterIdLst>
  <p:handoutMasterIdLst>
    <p:handoutMasterId r:id="rId66"/>
  </p:handoutMasterIdLst>
  <p:sldIdLst>
    <p:sldId id="256" r:id="rId3"/>
    <p:sldId id="307" r:id="rId4"/>
    <p:sldId id="308" r:id="rId5"/>
    <p:sldId id="321" r:id="rId6"/>
    <p:sldId id="310" r:id="rId7"/>
    <p:sldId id="257" r:id="rId8"/>
    <p:sldId id="258" r:id="rId9"/>
    <p:sldId id="259" r:id="rId10"/>
    <p:sldId id="260" r:id="rId11"/>
    <p:sldId id="261" r:id="rId12"/>
    <p:sldId id="262" r:id="rId13"/>
    <p:sldId id="263" r:id="rId14"/>
    <p:sldId id="265" r:id="rId15"/>
    <p:sldId id="266" r:id="rId16"/>
    <p:sldId id="267" r:id="rId17"/>
    <p:sldId id="270" r:id="rId18"/>
    <p:sldId id="268" r:id="rId19"/>
    <p:sldId id="269" r:id="rId20"/>
    <p:sldId id="271" r:id="rId21"/>
    <p:sldId id="272" r:id="rId22"/>
    <p:sldId id="273" r:id="rId23"/>
    <p:sldId id="274" r:id="rId24"/>
    <p:sldId id="275" r:id="rId25"/>
    <p:sldId id="276" r:id="rId26"/>
    <p:sldId id="277" r:id="rId27"/>
    <p:sldId id="279" r:id="rId28"/>
    <p:sldId id="280" r:id="rId29"/>
    <p:sldId id="281" r:id="rId30"/>
    <p:sldId id="282" r:id="rId31"/>
    <p:sldId id="283" r:id="rId32"/>
    <p:sldId id="284" r:id="rId33"/>
    <p:sldId id="286" r:id="rId34"/>
    <p:sldId id="287" r:id="rId35"/>
    <p:sldId id="288" r:id="rId36"/>
    <p:sldId id="285" r:id="rId37"/>
    <p:sldId id="289" r:id="rId38"/>
    <p:sldId id="290" r:id="rId39"/>
    <p:sldId id="278" r:id="rId40"/>
    <p:sldId id="264" r:id="rId41"/>
    <p:sldId id="311" r:id="rId42"/>
    <p:sldId id="312" r:id="rId43"/>
    <p:sldId id="313" r:id="rId44"/>
    <p:sldId id="314" r:id="rId45"/>
    <p:sldId id="315" r:id="rId46"/>
    <p:sldId id="316" r:id="rId47"/>
    <p:sldId id="317" r:id="rId48"/>
    <p:sldId id="318" r:id="rId49"/>
    <p:sldId id="319" r:id="rId50"/>
    <p:sldId id="320" r:id="rId51"/>
    <p:sldId id="293" r:id="rId52"/>
    <p:sldId id="294" r:id="rId53"/>
    <p:sldId id="295" r:id="rId54"/>
    <p:sldId id="296" r:id="rId55"/>
    <p:sldId id="297" r:id="rId56"/>
    <p:sldId id="298" r:id="rId57"/>
    <p:sldId id="299" r:id="rId58"/>
    <p:sldId id="300" r:id="rId59"/>
    <p:sldId id="301" r:id="rId60"/>
    <p:sldId id="303" r:id="rId61"/>
    <p:sldId id="304" r:id="rId62"/>
    <p:sldId id="302" r:id="rId63"/>
    <p:sldId id="305" r:id="rId64"/>
    <p:sldId id="306" r:id="rId65"/>
  </p:sldIdLst>
  <p:sldSz cx="9144000" cy="6858000" type="screen4x3"/>
  <p:notesSz cx="6797675" cy="9856788"/>
  <p:defaultTextStyle>
    <a:defPPr>
      <a:defRPr lang="it-IT"/>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5" d="100"/>
          <a:sy n="85" d="100"/>
        </p:scale>
        <p:origin x="-1728" y="-558"/>
      </p:cViewPr>
      <p:guideLst>
        <p:guide orient="horz" pos="2160"/>
        <p:guide pos="2880"/>
      </p:guideLst>
    </p:cSldViewPr>
  </p:slideViewPr>
  <p:notesTextViewPr>
    <p:cViewPr>
      <p:scale>
        <a:sx n="100" d="100"/>
        <a:sy n="100" d="100"/>
      </p:scale>
      <p:origin x="0" y="0"/>
    </p:cViewPr>
  </p:notesTextViewPr>
  <p:notesViewPr>
    <p:cSldViewPr>
      <p:cViewPr varScale="1">
        <p:scale>
          <a:sx n="49" d="100"/>
          <a:sy n="49" d="100"/>
        </p:scale>
        <p:origin x="-1398" y="-108"/>
      </p:cViewPr>
      <p:guideLst>
        <p:guide orient="horz" pos="3105"/>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6400"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it-IT"/>
          </a:p>
        </p:txBody>
      </p:sp>
      <p:sp>
        <p:nvSpPr>
          <p:cNvPr id="3075" name="Rectangle 3"/>
          <p:cNvSpPr>
            <a:spLocks noGrp="1" noChangeArrowheads="1"/>
          </p:cNvSpPr>
          <p:nvPr>
            <p:ph type="dt" sz="quarter" idx="1"/>
          </p:nvPr>
        </p:nvSpPr>
        <p:spPr bwMode="auto">
          <a:xfrm>
            <a:off x="3849688" y="0"/>
            <a:ext cx="2946400"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it-IT"/>
          </a:p>
        </p:txBody>
      </p:sp>
      <p:sp>
        <p:nvSpPr>
          <p:cNvPr id="3076" name="Rectangle 4"/>
          <p:cNvSpPr>
            <a:spLocks noGrp="1" noChangeArrowheads="1"/>
          </p:cNvSpPr>
          <p:nvPr>
            <p:ph type="ftr" sz="quarter" idx="2"/>
          </p:nvPr>
        </p:nvSpPr>
        <p:spPr bwMode="auto">
          <a:xfrm>
            <a:off x="0" y="9361488"/>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it-IT"/>
          </a:p>
        </p:txBody>
      </p:sp>
      <p:sp>
        <p:nvSpPr>
          <p:cNvPr id="3077" name="Rectangle 5"/>
          <p:cNvSpPr>
            <a:spLocks noGrp="1" noChangeArrowheads="1"/>
          </p:cNvSpPr>
          <p:nvPr>
            <p:ph type="sldNum" sz="quarter" idx="3"/>
          </p:nvPr>
        </p:nvSpPr>
        <p:spPr bwMode="auto">
          <a:xfrm>
            <a:off x="3849688" y="9361488"/>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642C6E30-0A48-4131-9A84-371331E48D5E}" type="slidenum">
              <a:rPr lang="it-IT"/>
              <a:pPr>
                <a:defRPr/>
              </a:pPr>
              <a:t>‹N›</a:t>
            </a:fld>
            <a:endParaRPr lang="it-IT"/>
          </a:p>
        </p:txBody>
      </p:sp>
    </p:spTree>
    <p:extLst>
      <p:ext uri="{BB962C8B-B14F-4D97-AF65-F5344CB8AC3E}">
        <p14:creationId xmlns:p14="http://schemas.microsoft.com/office/powerpoint/2010/main" val="243820454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it-IT"/>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it-IT"/>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it-IT"/>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it-IT"/>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it-IT"/>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it-IT"/>
            </a:p>
          </p:txBody>
        </p:sp>
        <p:sp>
          <p:nvSpPr>
            <p:cNvPr id="7" name="Freeform 10"/>
            <p:cNvSpPr>
              <a:spLocks/>
            </p:cNvSpPr>
            <p:nvPr/>
          </p:nvSpPr>
          <p:spPr bwMode="hidden">
            <a:xfrm>
              <a:off x="0" y="0"/>
              <a:ext cx="5758" cy="1776"/>
            </a:xfrm>
            <a:custGeom>
              <a:avLst/>
              <a:gdLst>
                <a:gd name="T0" fmla="*/ 0 w 5740"/>
                <a:gd name="T1" fmla="*/ 0 h 1906"/>
                <a:gd name="T2" fmla="*/ 0 w 5740"/>
                <a:gd name="T3" fmla="*/ 1437 h 1906"/>
                <a:gd name="T4" fmla="*/ 5812 w 5740"/>
                <a:gd name="T5" fmla="*/ 1437 h 1906"/>
                <a:gd name="T6" fmla="*/ 5812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t-IT"/>
            </a:p>
          </p:txBody>
        </p:sp>
      </p:grpSp>
      <p:sp>
        <p:nvSpPr>
          <p:cNvPr id="7179" name="Rectangle 11"/>
          <p:cNvSpPr>
            <a:spLocks noGrp="1" noChangeArrowheads="1"/>
          </p:cNvSpPr>
          <p:nvPr>
            <p:ph type="ctrTitle" sz="quarter"/>
          </p:nvPr>
        </p:nvSpPr>
        <p:spPr>
          <a:xfrm>
            <a:off x="685800" y="1736725"/>
            <a:ext cx="7772400" cy="1920875"/>
          </a:xfrm>
        </p:spPr>
        <p:txBody>
          <a:bodyPr/>
          <a:lstStyle>
            <a:lvl1pPr>
              <a:defRPr sz="6000"/>
            </a:lvl1pPr>
          </a:lstStyle>
          <a:p>
            <a:r>
              <a:rPr lang="it-IT"/>
              <a:t>Fare clic per modificare lo stile del titolo</a:t>
            </a:r>
          </a:p>
        </p:txBody>
      </p:sp>
      <p:sp>
        <p:nvSpPr>
          <p:cNvPr id="718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it-IT"/>
              <a:t>Fare clic per modificare lo stile del sottotitolo dello schema</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it-IT"/>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it-IT"/>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6785F0F9-267F-482A-9A4D-322D5D2F33FE}"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B626A569-2408-4279-8170-46F9504C483B}"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C86C5AD3-CE7E-4B6B-9C07-9E20E3D53CD4}"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it-IT">
                  <a:solidFill>
                    <a:srgbClr val="FFFFFF"/>
                  </a:solidFill>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it-IT">
                  <a:solidFill>
                    <a:srgbClr val="FFFFFF"/>
                  </a:solidFill>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it-IT">
                  <a:solidFill>
                    <a:srgbClr val="FFFFFF"/>
                  </a:solidFill>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it-IT"/>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it-IT">
                  <a:solidFill>
                    <a:srgbClr val="FFFFFF"/>
                  </a:solidFill>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it-IT">
                <a:solidFill>
                  <a:srgbClr val="FFFFFF"/>
                </a:solidFill>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542 h 1906"/>
                <a:gd name="T4" fmla="*/ 5794 w 5740"/>
                <a:gd name="T5" fmla="*/ 1542 h 1906"/>
                <a:gd name="T6" fmla="*/ 579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t-IT"/>
            </a:p>
          </p:txBody>
        </p:sp>
      </p:grpSp>
      <p:sp>
        <p:nvSpPr>
          <p:cNvPr id="7179" name="Rectangle 11"/>
          <p:cNvSpPr>
            <a:spLocks noGrp="1" noChangeArrowheads="1"/>
          </p:cNvSpPr>
          <p:nvPr>
            <p:ph type="ctrTitle" sz="quarter"/>
          </p:nvPr>
        </p:nvSpPr>
        <p:spPr>
          <a:xfrm>
            <a:off x="685800" y="1736725"/>
            <a:ext cx="7772400" cy="1920875"/>
          </a:xfrm>
        </p:spPr>
        <p:txBody>
          <a:bodyPr/>
          <a:lstStyle>
            <a:lvl1pPr>
              <a:defRPr sz="6000"/>
            </a:lvl1pPr>
          </a:lstStyle>
          <a:p>
            <a:r>
              <a:rPr lang="it-IT"/>
              <a:t>Fare clic per modificare lo stile del titolo</a:t>
            </a:r>
          </a:p>
        </p:txBody>
      </p:sp>
      <p:sp>
        <p:nvSpPr>
          <p:cNvPr id="718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it-IT"/>
              <a:t>Fare clic per modificare lo stile del sottotitolo dello schema</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it-IT"/>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it-IT"/>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17B51D7E-EFCF-42E2-9F23-AF4826A1C752}" type="slidenum">
              <a:rPr lang="it-IT"/>
              <a:pPr>
                <a:defRPr/>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BD97F05A-05FA-4EC5-A20C-9A546427DCF5}"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4615B1CB-7B90-422B-BC6E-51EED0CDC86C}"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120600B5-26AE-4CE0-857B-726A91C4C434}"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2"/>
          <p:cNvSpPr>
            <a:spLocks noGrp="1" noChangeArrowheads="1"/>
          </p:cNvSpPr>
          <p:nvPr>
            <p:ph type="dt" sz="half" idx="10"/>
          </p:nvPr>
        </p:nvSpPr>
        <p:spPr/>
        <p:txBody>
          <a:bodyPr/>
          <a:lstStyle>
            <a:lvl1pPr>
              <a:defRPr/>
            </a:lvl1pPr>
          </a:lstStyle>
          <a:p>
            <a:pPr>
              <a:defRPr/>
            </a:pPr>
            <a:endParaRPr lang="it-IT"/>
          </a:p>
        </p:txBody>
      </p:sp>
      <p:sp>
        <p:nvSpPr>
          <p:cNvPr id="8" name="Rectangle 3"/>
          <p:cNvSpPr>
            <a:spLocks noGrp="1" noChangeArrowheads="1"/>
          </p:cNvSpPr>
          <p:nvPr>
            <p:ph type="sldNum" sz="quarter" idx="11"/>
          </p:nvPr>
        </p:nvSpPr>
        <p:spPr/>
        <p:txBody>
          <a:bodyPr/>
          <a:lstStyle>
            <a:lvl1pPr>
              <a:defRPr/>
            </a:lvl1pPr>
          </a:lstStyle>
          <a:p>
            <a:pPr>
              <a:defRPr/>
            </a:pPr>
            <a:fld id="{372812EE-0B72-4495-9CFC-BE84D3FEBE9D}" type="slidenum">
              <a:rPr lang="it-IT"/>
              <a:pPr>
                <a:defRPr/>
              </a:pPr>
              <a:t>‹N›</a:t>
            </a:fld>
            <a:endParaRPr lang="it-IT"/>
          </a:p>
        </p:txBody>
      </p:sp>
      <p:sp>
        <p:nvSpPr>
          <p:cNvPr id="9"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2"/>
          <p:cNvSpPr>
            <a:spLocks noGrp="1" noChangeArrowheads="1"/>
          </p:cNvSpPr>
          <p:nvPr>
            <p:ph type="dt" sz="half" idx="10"/>
          </p:nvPr>
        </p:nvSpPr>
        <p:spPr/>
        <p:txBody>
          <a:bodyPr/>
          <a:lstStyle>
            <a:lvl1pPr>
              <a:defRPr/>
            </a:lvl1pPr>
          </a:lstStyle>
          <a:p>
            <a:pPr>
              <a:defRPr/>
            </a:pPr>
            <a:endParaRPr lang="it-IT"/>
          </a:p>
        </p:txBody>
      </p:sp>
      <p:sp>
        <p:nvSpPr>
          <p:cNvPr id="4" name="Rectangle 3"/>
          <p:cNvSpPr>
            <a:spLocks noGrp="1" noChangeArrowheads="1"/>
          </p:cNvSpPr>
          <p:nvPr>
            <p:ph type="sldNum" sz="quarter" idx="11"/>
          </p:nvPr>
        </p:nvSpPr>
        <p:spPr/>
        <p:txBody>
          <a:bodyPr/>
          <a:lstStyle>
            <a:lvl1pPr>
              <a:defRPr/>
            </a:lvl1pPr>
          </a:lstStyle>
          <a:p>
            <a:pPr>
              <a:defRPr/>
            </a:pPr>
            <a:fld id="{48DBB49A-AB7C-49B6-89D3-0BFFAA6B1E57}" type="slidenum">
              <a:rPr lang="it-IT"/>
              <a:pPr>
                <a:defRPr/>
              </a:pPr>
              <a:t>‹N›</a:t>
            </a:fld>
            <a:endParaRPr lang="it-IT"/>
          </a:p>
        </p:txBody>
      </p:sp>
      <p:sp>
        <p:nvSpPr>
          <p:cNvPr id="5"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p:txBody>
          <a:bodyPr/>
          <a:lstStyle>
            <a:lvl1pPr>
              <a:defRPr/>
            </a:lvl1pPr>
          </a:lstStyle>
          <a:p>
            <a:pPr>
              <a:defRPr/>
            </a:pPr>
            <a:endParaRPr lang="it-IT"/>
          </a:p>
        </p:txBody>
      </p:sp>
      <p:sp>
        <p:nvSpPr>
          <p:cNvPr id="3" name="Rectangle 3"/>
          <p:cNvSpPr>
            <a:spLocks noGrp="1" noChangeArrowheads="1"/>
          </p:cNvSpPr>
          <p:nvPr>
            <p:ph type="sldNum" sz="quarter" idx="11"/>
          </p:nvPr>
        </p:nvSpPr>
        <p:spPr/>
        <p:txBody>
          <a:bodyPr/>
          <a:lstStyle>
            <a:lvl1pPr>
              <a:defRPr/>
            </a:lvl1pPr>
          </a:lstStyle>
          <a:p>
            <a:pPr>
              <a:defRPr/>
            </a:pPr>
            <a:fld id="{A4E84CDF-7496-4B89-83C7-DDC74F334F3F}" type="slidenum">
              <a:rPr lang="it-IT"/>
              <a:pPr>
                <a:defRPr/>
              </a:pPr>
              <a:t>‹N›</a:t>
            </a:fld>
            <a:endParaRPr lang="it-IT"/>
          </a:p>
        </p:txBody>
      </p:sp>
      <p:sp>
        <p:nvSpPr>
          <p:cNvPr id="4"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C2CDA1F0-BF2C-4363-8672-A0EC2B318E43}"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B997B85E-A9F5-4027-AC76-BE1761EC66BC}"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F6E91643-C203-454B-B621-0496F0173130}"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AE94B924-2A37-4959-8A0F-E13788BF1EA3}"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7E59E157-DB5D-476F-9C1E-A1A10F027417}"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4CDEC93A-C5C6-4519-BFE3-D81DDD18FB9F}"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6CD20F1E-4A39-4D10-958A-23409EC4008E}"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2"/>
          <p:cNvSpPr>
            <a:spLocks noGrp="1" noChangeArrowheads="1"/>
          </p:cNvSpPr>
          <p:nvPr>
            <p:ph type="dt" sz="half" idx="10"/>
          </p:nvPr>
        </p:nvSpPr>
        <p:spPr/>
        <p:txBody>
          <a:bodyPr/>
          <a:lstStyle>
            <a:lvl1pPr>
              <a:defRPr/>
            </a:lvl1pPr>
          </a:lstStyle>
          <a:p>
            <a:pPr>
              <a:defRPr/>
            </a:pPr>
            <a:endParaRPr lang="it-IT"/>
          </a:p>
        </p:txBody>
      </p:sp>
      <p:sp>
        <p:nvSpPr>
          <p:cNvPr id="8" name="Rectangle 3"/>
          <p:cNvSpPr>
            <a:spLocks noGrp="1" noChangeArrowheads="1"/>
          </p:cNvSpPr>
          <p:nvPr>
            <p:ph type="sldNum" sz="quarter" idx="11"/>
          </p:nvPr>
        </p:nvSpPr>
        <p:spPr/>
        <p:txBody>
          <a:bodyPr/>
          <a:lstStyle>
            <a:lvl1pPr>
              <a:defRPr/>
            </a:lvl1pPr>
          </a:lstStyle>
          <a:p>
            <a:pPr>
              <a:defRPr/>
            </a:pPr>
            <a:fld id="{2F84716A-F948-4BC1-97FC-1A3414355A73}" type="slidenum">
              <a:rPr lang="it-IT"/>
              <a:pPr>
                <a:defRPr/>
              </a:pPr>
              <a:t>‹N›</a:t>
            </a:fld>
            <a:endParaRPr lang="it-IT"/>
          </a:p>
        </p:txBody>
      </p:sp>
      <p:sp>
        <p:nvSpPr>
          <p:cNvPr id="9"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2"/>
          <p:cNvSpPr>
            <a:spLocks noGrp="1" noChangeArrowheads="1"/>
          </p:cNvSpPr>
          <p:nvPr>
            <p:ph type="dt" sz="half" idx="10"/>
          </p:nvPr>
        </p:nvSpPr>
        <p:spPr/>
        <p:txBody>
          <a:bodyPr/>
          <a:lstStyle>
            <a:lvl1pPr>
              <a:defRPr/>
            </a:lvl1pPr>
          </a:lstStyle>
          <a:p>
            <a:pPr>
              <a:defRPr/>
            </a:pPr>
            <a:endParaRPr lang="it-IT"/>
          </a:p>
        </p:txBody>
      </p:sp>
      <p:sp>
        <p:nvSpPr>
          <p:cNvPr id="4" name="Rectangle 3"/>
          <p:cNvSpPr>
            <a:spLocks noGrp="1" noChangeArrowheads="1"/>
          </p:cNvSpPr>
          <p:nvPr>
            <p:ph type="sldNum" sz="quarter" idx="11"/>
          </p:nvPr>
        </p:nvSpPr>
        <p:spPr/>
        <p:txBody>
          <a:bodyPr/>
          <a:lstStyle>
            <a:lvl1pPr>
              <a:defRPr/>
            </a:lvl1pPr>
          </a:lstStyle>
          <a:p>
            <a:pPr>
              <a:defRPr/>
            </a:pPr>
            <a:fld id="{52CC9E29-8F4C-4401-9E89-72061770D0EB}" type="slidenum">
              <a:rPr lang="it-IT"/>
              <a:pPr>
                <a:defRPr/>
              </a:pPr>
              <a:t>‹N›</a:t>
            </a:fld>
            <a:endParaRPr lang="it-IT"/>
          </a:p>
        </p:txBody>
      </p:sp>
      <p:sp>
        <p:nvSpPr>
          <p:cNvPr id="5"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p:txBody>
          <a:bodyPr/>
          <a:lstStyle>
            <a:lvl1pPr>
              <a:defRPr/>
            </a:lvl1pPr>
          </a:lstStyle>
          <a:p>
            <a:pPr>
              <a:defRPr/>
            </a:pPr>
            <a:endParaRPr lang="it-IT"/>
          </a:p>
        </p:txBody>
      </p:sp>
      <p:sp>
        <p:nvSpPr>
          <p:cNvPr id="3" name="Rectangle 3"/>
          <p:cNvSpPr>
            <a:spLocks noGrp="1" noChangeArrowheads="1"/>
          </p:cNvSpPr>
          <p:nvPr>
            <p:ph type="sldNum" sz="quarter" idx="11"/>
          </p:nvPr>
        </p:nvSpPr>
        <p:spPr/>
        <p:txBody>
          <a:bodyPr/>
          <a:lstStyle>
            <a:lvl1pPr>
              <a:defRPr/>
            </a:lvl1pPr>
          </a:lstStyle>
          <a:p>
            <a:pPr>
              <a:defRPr/>
            </a:pPr>
            <a:fld id="{AE7B98E3-2BE8-4F87-AA62-30B0C27078BD}" type="slidenum">
              <a:rPr lang="it-IT"/>
              <a:pPr>
                <a:defRPr/>
              </a:pPr>
              <a:t>‹N›</a:t>
            </a:fld>
            <a:endParaRPr lang="it-IT"/>
          </a:p>
        </p:txBody>
      </p:sp>
      <p:sp>
        <p:nvSpPr>
          <p:cNvPr id="4"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CDB9359A-8E4A-4E57-AAB9-EAFEBE8DB337}"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40ED8127-58D0-4268-905D-8D053C440BA1}"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it-IT"/>
          </a:p>
        </p:txBody>
      </p:sp>
      <p:sp>
        <p:nvSpPr>
          <p:cNvPr id="6147"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2F69975B-3BB0-49C8-A330-46ABDF9450A5}" type="slidenum">
              <a:rPr lang="it-IT"/>
              <a:pPr>
                <a:defRPr/>
              </a:pPr>
              <a:t>‹N›</a:t>
            </a:fld>
            <a:endParaRPr lang="it-IT"/>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6150"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it-IT"/>
              </a:p>
            </p:txBody>
          </p:sp>
          <p:sp>
            <p:nvSpPr>
              <p:cNvPr id="6151"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it-IT"/>
              </a:p>
            </p:txBody>
          </p:sp>
          <p:sp>
            <p:nvSpPr>
              <p:cNvPr id="6152"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it-IT"/>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it-IT"/>
              </a:p>
            </p:txBody>
          </p:sp>
          <p:sp>
            <p:nvSpPr>
              <p:cNvPr id="6154"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it-IT"/>
              </a:p>
            </p:txBody>
          </p:sp>
        </p:grpSp>
        <p:sp>
          <p:nvSpPr>
            <p:cNvPr id="6155"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it-IT"/>
            </a:p>
          </p:txBody>
        </p:sp>
        <p:sp>
          <p:nvSpPr>
            <p:cNvPr id="1034" name="Freeform 12"/>
            <p:cNvSpPr>
              <a:spLocks/>
            </p:cNvSpPr>
            <p:nvPr/>
          </p:nvSpPr>
          <p:spPr bwMode="hidden">
            <a:xfrm>
              <a:off x="0" y="0"/>
              <a:ext cx="5758" cy="1776"/>
            </a:xfrm>
            <a:custGeom>
              <a:avLst/>
              <a:gdLst>
                <a:gd name="T0" fmla="*/ 0 w 5740"/>
                <a:gd name="T1" fmla="*/ 0 h 1906"/>
                <a:gd name="T2" fmla="*/ 0 w 5740"/>
                <a:gd name="T3" fmla="*/ 1437 h 1906"/>
                <a:gd name="T4" fmla="*/ 5812 w 5740"/>
                <a:gd name="T5" fmla="*/ 1437 h 1906"/>
                <a:gd name="T6" fmla="*/ 5812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t-IT"/>
            </a:p>
          </p:txBody>
        </p:sp>
      </p:grpSp>
      <p:sp>
        <p:nvSpPr>
          <p:cNvPr id="6157"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6158"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it-IT"/>
          </a:p>
        </p:txBody>
      </p:sp>
      <p:sp>
        <p:nvSpPr>
          <p:cNvPr id="6159"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Tree>
  </p:cSld>
  <p:clrMap bg1="dk2" tx1="lt1" bg2="dk1" tx2="lt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rgbClr val="FFFFFF"/>
                </a:solidFill>
                <a:latin typeface="Arial" charset="0"/>
              </a:defRPr>
            </a:lvl1pPr>
          </a:lstStyle>
          <a:p>
            <a:pPr>
              <a:defRPr/>
            </a:pPr>
            <a:endParaRPr lang="it-IT"/>
          </a:p>
        </p:txBody>
      </p:sp>
      <p:sp>
        <p:nvSpPr>
          <p:cNvPr id="6147"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rgbClr val="FFFFFF"/>
                </a:solidFill>
                <a:latin typeface="Arial" charset="0"/>
              </a:defRPr>
            </a:lvl1pPr>
          </a:lstStyle>
          <a:p>
            <a:pPr>
              <a:defRPr/>
            </a:pPr>
            <a:fld id="{7DB81BD7-103B-4506-907A-3BF3ECFF6F8F}" type="slidenum">
              <a:rPr lang="it-IT"/>
              <a:pPr>
                <a:defRPr/>
              </a:pPr>
              <a:t>‹N›</a:t>
            </a:fld>
            <a:endParaRPr lang="it-IT"/>
          </a:p>
        </p:txBody>
      </p:sp>
      <p:grpSp>
        <p:nvGrpSpPr>
          <p:cNvPr id="2052" name="Group 4"/>
          <p:cNvGrpSpPr>
            <a:grpSpLocks/>
          </p:cNvGrpSpPr>
          <p:nvPr/>
        </p:nvGrpSpPr>
        <p:grpSpPr bwMode="auto">
          <a:xfrm>
            <a:off x="0" y="0"/>
            <a:ext cx="9140825" cy="6850063"/>
            <a:chOff x="0" y="0"/>
            <a:chExt cx="5758" cy="4315"/>
          </a:xfrm>
        </p:grpSpPr>
        <p:grpSp>
          <p:nvGrpSpPr>
            <p:cNvPr id="2056" name="Group 5"/>
            <p:cNvGrpSpPr>
              <a:grpSpLocks/>
            </p:cNvGrpSpPr>
            <p:nvPr userDrawn="1"/>
          </p:nvGrpSpPr>
          <p:grpSpPr bwMode="auto">
            <a:xfrm>
              <a:off x="1728" y="2230"/>
              <a:ext cx="4027" cy="2085"/>
              <a:chOff x="1728" y="2230"/>
              <a:chExt cx="4027" cy="2085"/>
            </a:xfrm>
          </p:grpSpPr>
          <p:sp>
            <p:nvSpPr>
              <p:cNvPr id="6150"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it-IT">
                  <a:solidFill>
                    <a:srgbClr val="FFFFFF"/>
                  </a:solidFill>
                </a:endParaRPr>
              </a:p>
            </p:txBody>
          </p:sp>
          <p:sp>
            <p:nvSpPr>
              <p:cNvPr id="6151"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it-IT">
                  <a:solidFill>
                    <a:srgbClr val="FFFFFF"/>
                  </a:solidFill>
                </a:endParaRPr>
              </a:p>
            </p:txBody>
          </p:sp>
          <p:sp>
            <p:nvSpPr>
              <p:cNvPr id="6152"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it-IT">
                  <a:solidFill>
                    <a:srgbClr val="FFFFFF"/>
                  </a:solidFill>
                </a:endParaRPr>
              </a:p>
            </p:txBody>
          </p:sp>
          <p:sp>
            <p:nvSpPr>
              <p:cNvPr id="2062"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it-IT"/>
              </a:p>
            </p:txBody>
          </p:sp>
          <p:sp>
            <p:nvSpPr>
              <p:cNvPr id="6154"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it-IT">
                  <a:solidFill>
                    <a:srgbClr val="FFFFFF"/>
                  </a:solidFill>
                </a:endParaRPr>
              </a:p>
            </p:txBody>
          </p:sp>
        </p:grpSp>
        <p:sp>
          <p:nvSpPr>
            <p:cNvPr id="6155"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it-IT">
                <a:solidFill>
                  <a:srgbClr val="FFFFFF"/>
                </a:solidFill>
              </a:endParaRPr>
            </a:p>
          </p:txBody>
        </p:sp>
        <p:sp>
          <p:nvSpPr>
            <p:cNvPr id="2058" name="Freeform 12"/>
            <p:cNvSpPr>
              <a:spLocks/>
            </p:cNvSpPr>
            <p:nvPr/>
          </p:nvSpPr>
          <p:spPr bwMode="hidden">
            <a:xfrm>
              <a:off x="0" y="0"/>
              <a:ext cx="5758" cy="1776"/>
            </a:xfrm>
            <a:custGeom>
              <a:avLst/>
              <a:gdLst>
                <a:gd name="T0" fmla="*/ 0 w 5740"/>
                <a:gd name="T1" fmla="*/ 0 h 1906"/>
                <a:gd name="T2" fmla="*/ 0 w 5740"/>
                <a:gd name="T3" fmla="*/ 1542 h 1906"/>
                <a:gd name="T4" fmla="*/ 5794 w 5740"/>
                <a:gd name="T5" fmla="*/ 1542 h 1906"/>
                <a:gd name="T6" fmla="*/ 579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t-IT"/>
            </a:p>
          </p:txBody>
        </p:sp>
      </p:grpSp>
      <p:sp>
        <p:nvSpPr>
          <p:cNvPr id="6157"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6158"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solidFill>
                  <a:srgbClr val="FFFFFF"/>
                </a:solidFill>
                <a:latin typeface="Arial" charset="0"/>
              </a:defRPr>
            </a:lvl1pPr>
          </a:lstStyle>
          <a:p>
            <a:pPr>
              <a:defRPr/>
            </a:pPr>
            <a:endParaRPr lang="it-IT"/>
          </a:p>
        </p:txBody>
      </p:sp>
      <p:sp>
        <p:nvSpPr>
          <p:cNvPr id="6159"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Tree>
  </p:cSld>
  <p:clrMap bg1="dk2" tx1="lt1" bg2="dk1" tx2="lt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9750" y="260350"/>
            <a:ext cx="7772400" cy="1470025"/>
          </a:xfrm>
        </p:spPr>
        <p:txBody>
          <a:bodyPr/>
          <a:lstStyle/>
          <a:p>
            <a:pPr eaLnBrk="1" hangingPunct="1">
              <a:defRPr/>
            </a:pPr>
            <a:r>
              <a:rPr lang="it-IT" sz="3200" b="0" dirty="0" smtClean="0">
                <a:solidFill>
                  <a:schemeClr val="bg2"/>
                </a:solidFill>
                <a:latin typeface="Calibri" pitchFamily="34" charset="0"/>
              </a:rPr>
              <a:t>EUROPA E DIRITTI FONDAMENTALI</a:t>
            </a:r>
            <a:endParaRPr lang="it-IT" sz="4000" b="0" dirty="0" smtClean="0">
              <a:solidFill>
                <a:schemeClr val="bg2"/>
              </a:solidFill>
              <a:latin typeface="Calibri" pitchFamily="34" charset="0"/>
            </a:endParaRPr>
          </a:p>
        </p:txBody>
      </p:sp>
      <p:sp>
        <p:nvSpPr>
          <p:cNvPr id="2051" name="Rectangle 3"/>
          <p:cNvSpPr>
            <a:spLocks noGrp="1" noChangeArrowheads="1"/>
          </p:cNvSpPr>
          <p:nvPr>
            <p:ph type="subTitle" idx="1"/>
          </p:nvPr>
        </p:nvSpPr>
        <p:spPr>
          <a:xfrm>
            <a:off x="900113" y="2420938"/>
            <a:ext cx="7777162" cy="3673475"/>
          </a:xfrm>
        </p:spPr>
        <p:txBody>
          <a:bodyPr/>
          <a:lstStyle/>
          <a:p>
            <a:pPr marL="609600" indent="-609600" eaLnBrk="1" hangingPunct="1">
              <a:lnSpc>
                <a:spcPct val="80000"/>
              </a:lnSpc>
              <a:buFontTx/>
              <a:buChar char="-"/>
              <a:defRPr/>
            </a:pPr>
            <a:r>
              <a:rPr lang="it-IT" sz="2400" dirty="0" smtClean="0">
                <a:solidFill>
                  <a:schemeClr val="bg2"/>
                </a:solidFill>
                <a:latin typeface="Calibri" pitchFamily="34" charset="0"/>
              </a:rPr>
              <a:t>- ESISTONO DIVERSI SISTEMI GIURIDICI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PROTEZIONE DEI DIRITTI FONDAMENTALI:</a:t>
            </a:r>
          </a:p>
          <a:p>
            <a:pPr marL="609600" indent="-609600" eaLnBrk="1" hangingPunct="1">
              <a:lnSpc>
                <a:spcPct val="80000"/>
              </a:lnSpc>
              <a:buFontTx/>
              <a:buChar char="-"/>
              <a:defRPr/>
            </a:pPr>
            <a:endParaRPr lang="it-IT" sz="2400" dirty="0" smtClean="0">
              <a:solidFill>
                <a:schemeClr val="bg2"/>
              </a:solidFill>
              <a:latin typeface="Calibri" pitchFamily="34" charset="0"/>
            </a:endParaRPr>
          </a:p>
          <a:p>
            <a:pPr marL="609600" indent="-609600" eaLnBrk="1" hangingPunct="1">
              <a:lnSpc>
                <a:spcPct val="80000"/>
              </a:lnSpc>
              <a:buFontTx/>
              <a:buChar char="-"/>
              <a:defRPr/>
            </a:pPr>
            <a:r>
              <a:rPr lang="it-IT" sz="2400" dirty="0" smtClean="0">
                <a:solidFill>
                  <a:schemeClr val="bg2"/>
                </a:solidFill>
                <a:latin typeface="Calibri" pitchFamily="34" charset="0"/>
              </a:rPr>
              <a:t>I DIRITTI FONDAMENTALI CONTEMPLATI DALLE COSTITUZIONI NAZIONALI, DALL’ORDINAMENTO EUROPEO (UE) E DALLA CEDU.</a:t>
            </a:r>
          </a:p>
          <a:p>
            <a:pPr marL="609600" indent="-609600" eaLnBrk="1" hangingPunct="1">
              <a:lnSpc>
                <a:spcPct val="80000"/>
              </a:lnSpc>
              <a:buFontTx/>
              <a:buChar char="-"/>
              <a:defRPr/>
            </a:pPr>
            <a:endParaRPr lang="it-IT" sz="2400" dirty="0" smtClean="0">
              <a:solidFill>
                <a:schemeClr val="bg2"/>
              </a:solidFill>
              <a:latin typeface="Calibri" pitchFamily="34" charset="0"/>
            </a:endParaRPr>
          </a:p>
          <a:p>
            <a:pPr marL="609600" indent="-609600" eaLnBrk="1" hangingPunct="1">
              <a:lnSpc>
                <a:spcPct val="80000"/>
              </a:lnSpc>
              <a:buFontTx/>
              <a:buChar char="-"/>
              <a:defRPr/>
            </a:pPr>
            <a:r>
              <a:rPr lang="it-IT" sz="2400" dirty="0" smtClean="0">
                <a:solidFill>
                  <a:schemeClr val="bg2"/>
                </a:solidFill>
                <a:latin typeface="Calibri" pitchFamily="34" charset="0"/>
              </a:rPr>
              <a:t>DIVERSI GIUDICI PREPOSTI A TUTELARE I DIRITTI: GIUDICI COMUNI, CORTI COSTITUZIONALI DEGLI STATI, CORTE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GIUSTIZIA DELL’UNIONE EUROPEA E CORTE EUROPEA DEI DIRITTI DELL’UOMO</a:t>
            </a:r>
          </a:p>
          <a:p>
            <a:pPr marL="609600" indent="-609600" eaLnBrk="1" hangingPunct="1">
              <a:lnSpc>
                <a:spcPct val="80000"/>
              </a:lnSpc>
              <a:buFontTx/>
              <a:buChar char="-"/>
              <a:defRPr/>
            </a:pPr>
            <a:endParaRPr lang="it-IT" sz="2400" dirty="0" smtClean="0">
              <a:solidFill>
                <a:schemeClr val="bg2"/>
              </a:solidFill>
              <a:latin typeface="Calibri" pitchFamily="34" charset="0"/>
            </a:endParaRPr>
          </a:p>
          <a:p>
            <a:pPr marL="609600" indent="-609600" eaLnBrk="1" hangingPunct="1">
              <a:lnSpc>
                <a:spcPct val="80000"/>
              </a:lnSpc>
              <a:buFontTx/>
              <a:buChar char="-"/>
              <a:defRPr/>
            </a:pPr>
            <a:endParaRPr lang="it-IT" sz="2000" dirty="0" smtClean="0"/>
          </a:p>
          <a:p>
            <a:pPr marL="609600" indent="-609600" eaLnBrk="1" hangingPunct="1">
              <a:lnSpc>
                <a:spcPct val="80000"/>
              </a:lnSpc>
              <a:buFontTx/>
              <a:buChar char="-"/>
              <a:defRPr/>
            </a:pPr>
            <a:endParaRPr lang="it-IT" sz="2000" dirty="0" smtClean="0"/>
          </a:p>
          <a:p>
            <a:pPr marL="609600" indent="-609600" eaLnBrk="1" hangingPunct="1">
              <a:lnSpc>
                <a:spcPct val="80000"/>
              </a:lnSpc>
              <a:buFontTx/>
              <a:buChar char="-"/>
              <a:defRPr/>
            </a:pPr>
            <a:endParaRPr lang="it-IT" sz="2000" dirty="0" smtClean="0"/>
          </a:p>
          <a:p>
            <a:pPr marL="609600" indent="-609600" eaLnBrk="1" hangingPunct="1">
              <a:lnSpc>
                <a:spcPct val="80000"/>
              </a:lnSpc>
              <a:buFontTx/>
              <a:buChar char="-"/>
              <a:defRPr/>
            </a:pPr>
            <a:endParaRPr lang="it-IT" sz="1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pPr eaLnBrk="1" hangingPunct="1">
              <a:defRPr/>
            </a:pPr>
            <a:endParaRPr lang="it-IT" dirty="0" smtClean="0"/>
          </a:p>
        </p:txBody>
      </p:sp>
      <p:sp>
        <p:nvSpPr>
          <p:cNvPr id="14339" name="Rectangle 3"/>
          <p:cNvSpPr>
            <a:spLocks noGrp="1" noChangeArrowheads="1"/>
          </p:cNvSpPr>
          <p:nvPr>
            <p:ph type="body" idx="1"/>
          </p:nvPr>
        </p:nvSpPr>
        <p:spPr/>
        <p:txBody>
          <a:bodyPr/>
          <a:lstStyle/>
          <a:p>
            <a:pPr eaLnBrk="1" hangingPunct="1">
              <a:defRPr/>
            </a:pPr>
            <a:r>
              <a:rPr lang="it-IT" sz="2800" dirty="0" smtClean="0">
                <a:solidFill>
                  <a:schemeClr val="bg2"/>
                </a:solidFill>
                <a:latin typeface="Calibri" pitchFamily="34" charset="0"/>
              </a:rPr>
              <a:t>CARATTERI DELL’ORDINAMENTO EUROPEO:</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 AUTONOMIA;</a:t>
            </a:r>
          </a:p>
          <a:p>
            <a:pPr eaLnBrk="1" hangingPunct="1">
              <a:defRPr/>
            </a:pPr>
            <a:r>
              <a:rPr lang="it-IT" sz="2800" dirty="0" smtClean="0">
                <a:solidFill>
                  <a:schemeClr val="bg2"/>
                </a:solidFill>
                <a:latin typeface="Calibri" pitchFamily="34" charset="0"/>
              </a:rPr>
              <a:t>- UNITA’;</a:t>
            </a:r>
          </a:p>
          <a:p>
            <a:pPr eaLnBrk="1" hangingPunct="1">
              <a:defRPr/>
            </a:pPr>
            <a:r>
              <a:rPr lang="it-IT" sz="2800" dirty="0" smtClean="0">
                <a:solidFill>
                  <a:schemeClr val="bg2"/>
                </a:solidFill>
                <a:latin typeface="Calibri" pitchFamily="34" charset="0"/>
              </a:rPr>
              <a:t>- COMPETENZE IN MATERIA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ECONOMIA.</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In tale ottica la protezione  da parte della </a:t>
            </a:r>
            <a:r>
              <a:rPr lang="it-IT" sz="2800" dirty="0" err="1" smtClean="0">
                <a:solidFill>
                  <a:schemeClr val="bg2"/>
                </a:solidFill>
                <a:latin typeface="Calibri" pitchFamily="34" charset="0"/>
              </a:rPr>
              <a:t>Comunita’</a:t>
            </a:r>
            <a:r>
              <a:rPr lang="it-IT" sz="2800" dirty="0" smtClean="0">
                <a:solidFill>
                  <a:schemeClr val="bg2"/>
                </a:solidFill>
                <a:latin typeface="Calibri" pitchFamily="34" charset="0"/>
              </a:rPr>
              <a:t> dei diritti fondamentali previsti dalle costituzioni statali cosa avrebbe comportato?</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pPr eaLnBrk="1" hangingPunct="1">
              <a:defRPr/>
            </a:pPr>
            <a:endParaRPr lang="it-IT" dirty="0" smtClean="0"/>
          </a:p>
        </p:txBody>
      </p:sp>
      <p:sp>
        <p:nvSpPr>
          <p:cNvPr id="15363" name="Rectangle 3"/>
          <p:cNvSpPr>
            <a:spLocks noGrp="1" noChangeArrowheads="1"/>
          </p:cNvSpPr>
          <p:nvPr>
            <p:ph type="body" idx="1"/>
          </p:nvPr>
        </p:nvSpPr>
        <p:spPr/>
        <p:txBody>
          <a:bodyPr/>
          <a:lstStyle/>
          <a:p>
            <a:pPr eaLnBrk="1" hangingPunct="1">
              <a:lnSpc>
                <a:spcPct val="90000"/>
              </a:lnSpc>
              <a:defRPr/>
            </a:pPr>
            <a:r>
              <a:rPr lang="it-IT" sz="2800" dirty="0" smtClean="0">
                <a:solidFill>
                  <a:schemeClr val="bg2"/>
                </a:solidFill>
                <a:latin typeface="Calibri" pitchFamily="34" charset="0"/>
              </a:rPr>
              <a:t>LE NORME COSTITUZIONALI DEGLI STATI IN MATERIA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DIRITTI ERANO CONSIDERATE NORME ESTERNE ALLA COMUNITA’ ECONOMICA EUROPEA.</a:t>
            </a:r>
          </a:p>
          <a:p>
            <a:pPr eaLnBrk="1" hangingPunct="1">
              <a:lnSpc>
                <a:spcPct val="90000"/>
              </a:lnSpc>
              <a:defRPr/>
            </a:pPr>
            <a:endParaRPr lang="it-IT" sz="2800"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LA COMUNITA’ ECONOMICA EUROPEA NON SI RITIENE OBBLIGATA A TUTELARE I DIRITTI FONDAMENTALI DEGLI STATI IN NOME DELLA PROPRIA UNITA’ E AUTONOMIA.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pPr eaLnBrk="1" hangingPunct="1">
              <a:defRPr/>
            </a:pPr>
            <a:endParaRPr lang="it-IT" dirty="0" smtClean="0"/>
          </a:p>
        </p:txBody>
      </p:sp>
      <p:sp>
        <p:nvSpPr>
          <p:cNvPr id="16387" name="Rectangle 3"/>
          <p:cNvSpPr>
            <a:spLocks noGrp="1" noChangeArrowheads="1"/>
          </p:cNvSpPr>
          <p:nvPr>
            <p:ph type="body" idx="1"/>
          </p:nvPr>
        </p:nvSpPr>
        <p:spPr/>
        <p:txBody>
          <a:bodyPr/>
          <a:lstStyle/>
          <a:p>
            <a:pPr eaLnBrk="1" hangingPunct="1">
              <a:defRPr/>
            </a:pPr>
            <a:r>
              <a:rPr lang="it-IT" sz="2800" dirty="0" smtClean="0">
                <a:solidFill>
                  <a:schemeClr val="bg2"/>
                </a:solidFill>
                <a:latin typeface="Calibri" pitchFamily="34" charset="0"/>
              </a:rPr>
              <a:t>CONCEZIONE MOLTO RIGIDA:</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I RAPPORTI TRA COMUNITA’ E STATI SONO CARATTERIZZATI DA SEPARAZIONE DELLE COMPETENZE.</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CORTE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GIUSTIZIA: SENTENZE STORK, GEITLING E SGARLATA (1958, 1960, 1965)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pPr eaLnBrk="1" hangingPunct="1">
              <a:defRPr/>
            </a:pPr>
            <a:endParaRPr lang="it-IT" dirty="0" smtClean="0"/>
          </a:p>
        </p:txBody>
      </p:sp>
      <p:sp>
        <p:nvSpPr>
          <p:cNvPr id="18435" name="Rectangle 3"/>
          <p:cNvSpPr>
            <a:spLocks noGrp="1" noChangeArrowheads="1"/>
          </p:cNvSpPr>
          <p:nvPr>
            <p:ph type="body" idx="1"/>
          </p:nvPr>
        </p:nvSpPr>
        <p:spPr>
          <a:xfrm>
            <a:off x="539750" y="1844675"/>
            <a:ext cx="8229600" cy="4525963"/>
          </a:xfrm>
        </p:spPr>
        <p:txBody>
          <a:bodyPr/>
          <a:lstStyle/>
          <a:p>
            <a:pPr eaLnBrk="1" hangingPunct="1">
              <a:defRPr/>
            </a:pPr>
            <a:r>
              <a:rPr lang="it-IT" b="1" u="sng" dirty="0" smtClean="0">
                <a:effectLst/>
                <a:latin typeface="Calibri" pitchFamily="34" charset="0"/>
              </a:rPr>
              <a:t>SECONDA FASE CHE CHIAMEREMO “DELL’ELABORAZIONE PRETORIA DEI DIRITTI FONDAMENTALI</a:t>
            </a:r>
          </a:p>
          <a:p>
            <a:pPr eaLnBrk="1" hangingPunct="1">
              <a:defRPr/>
            </a:pPr>
            <a:r>
              <a:rPr lang="it-IT" dirty="0" smtClean="0">
                <a:solidFill>
                  <a:schemeClr val="bg2"/>
                </a:solidFill>
                <a:latin typeface="Calibri" pitchFamily="34" charset="0"/>
              </a:rPr>
              <a:t>CORTE </a:t>
            </a:r>
            <a:r>
              <a:rPr lang="it-IT" dirty="0" err="1" smtClean="0">
                <a:solidFill>
                  <a:schemeClr val="bg2"/>
                </a:solidFill>
                <a:latin typeface="Calibri" pitchFamily="34" charset="0"/>
              </a:rPr>
              <a:t>DI</a:t>
            </a:r>
            <a:r>
              <a:rPr lang="it-IT" dirty="0" smtClean="0">
                <a:solidFill>
                  <a:schemeClr val="bg2"/>
                </a:solidFill>
                <a:latin typeface="Calibri" pitchFamily="34" charset="0"/>
              </a:rPr>
              <a:t> GIUSTIZIA: SENTENZA STAUDER DEL 1969: “I diritti fondamentali sono principi generali del diritto di cui la </a:t>
            </a:r>
            <a:r>
              <a:rPr lang="it-IT" dirty="0" err="1" smtClean="0">
                <a:solidFill>
                  <a:schemeClr val="bg2"/>
                </a:solidFill>
                <a:latin typeface="Calibri" pitchFamily="34" charset="0"/>
              </a:rPr>
              <a:t>Comunita’</a:t>
            </a:r>
            <a:r>
              <a:rPr lang="it-IT" dirty="0" smtClean="0">
                <a:solidFill>
                  <a:schemeClr val="bg2"/>
                </a:solidFill>
                <a:latin typeface="Calibri" pitchFamily="34" charset="0"/>
              </a:rPr>
              <a:t> garantisce l’osservanza”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defRPr/>
            </a:pPr>
            <a:endParaRPr lang="it-IT" dirty="0" smtClean="0"/>
          </a:p>
        </p:txBody>
      </p:sp>
      <p:sp>
        <p:nvSpPr>
          <p:cNvPr id="19459"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QUALI SONO I MOTIVI </a:t>
            </a:r>
            <a:r>
              <a:rPr lang="it-IT" dirty="0" err="1" smtClean="0">
                <a:solidFill>
                  <a:schemeClr val="bg2"/>
                </a:solidFill>
                <a:latin typeface="Calibri" pitchFamily="34" charset="0"/>
              </a:rPr>
              <a:t>DI</a:t>
            </a:r>
            <a:r>
              <a:rPr lang="it-IT" dirty="0" smtClean="0">
                <a:solidFill>
                  <a:schemeClr val="bg2"/>
                </a:solidFill>
                <a:latin typeface="Calibri" pitchFamily="34" charset="0"/>
              </a:rPr>
              <a:t> TALE SVOLTA?</a:t>
            </a:r>
          </a:p>
          <a:p>
            <a:pPr eaLnBrk="1" hangingPunct="1">
              <a:defRPr/>
            </a:pPr>
            <a:endParaRPr lang="it-IT" dirty="0" smtClean="0">
              <a:solidFill>
                <a:schemeClr val="bg2"/>
              </a:solidFill>
              <a:latin typeface="Calibri" pitchFamily="34" charset="0"/>
            </a:endParaRPr>
          </a:p>
          <a:p>
            <a:pPr eaLnBrk="1" hangingPunct="1">
              <a:buFont typeface="Wingdings" pitchFamily="2" charset="2"/>
              <a:buNone/>
              <a:defRPr/>
            </a:pPr>
            <a:r>
              <a:rPr lang="it-IT" dirty="0" smtClean="0">
                <a:solidFill>
                  <a:schemeClr val="bg2"/>
                </a:solidFill>
                <a:latin typeface="Calibri" pitchFamily="34" charset="0"/>
              </a:rPr>
              <a:t>1) Gli effetti diretti delle norme europee nei confronti degli Stati;</a:t>
            </a:r>
          </a:p>
          <a:p>
            <a:pPr eaLnBrk="1" hangingPunct="1">
              <a:buFont typeface="Wingdings" pitchFamily="2" charset="2"/>
              <a:buNone/>
              <a:defRPr/>
            </a:pPr>
            <a:endParaRPr lang="it-IT" dirty="0" smtClean="0">
              <a:solidFill>
                <a:schemeClr val="bg2"/>
              </a:solidFill>
              <a:latin typeface="Calibri" pitchFamily="34" charset="0"/>
            </a:endParaRPr>
          </a:p>
          <a:p>
            <a:pPr eaLnBrk="1" hangingPunct="1">
              <a:buFont typeface="Wingdings" pitchFamily="2" charset="2"/>
              <a:buNone/>
              <a:defRPr/>
            </a:pPr>
            <a:r>
              <a:rPr lang="it-IT" dirty="0" smtClean="0">
                <a:solidFill>
                  <a:schemeClr val="bg2"/>
                </a:solidFill>
                <a:latin typeface="Calibri" pitchFamily="34" charset="0"/>
              </a:rPr>
              <a:t>2) La supremazia del diritto prodotto dalla </a:t>
            </a:r>
            <a:r>
              <a:rPr lang="it-IT" dirty="0" err="1" smtClean="0">
                <a:solidFill>
                  <a:schemeClr val="bg2"/>
                </a:solidFill>
                <a:latin typeface="Calibri" pitchFamily="34" charset="0"/>
              </a:rPr>
              <a:t>comunita’</a:t>
            </a:r>
            <a:r>
              <a:rPr lang="it-IT" dirty="0" smtClean="0">
                <a:solidFill>
                  <a:schemeClr val="bg2"/>
                </a:solidFill>
                <a:latin typeface="Calibri" pitchFamily="34" charset="0"/>
              </a:rPr>
              <a:t> europea sugli ordinamenti nazionali.</a:t>
            </a:r>
          </a:p>
          <a:p>
            <a:pPr eaLnBrk="1" hangingPunct="1">
              <a:buFont typeface="Wingdings" pitchFamily="2" charset="2"/>
              <a:buNone/>
              <a:defRPr/>
            </a:pPr>
            <a:endParaRPr lang="it-IT" b="1" dirty="0" smtClean="0">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pPr eaLnBrk="1" hangingPunct="1">
              <a:defRPr/>
            </a:pPr>
            <a:endParaRPr lang="it-IT" dirty="0" smtClean="0"/>
          </a:p>
        </p:txBody>
      </p:sp>
      <p:sp>
        <p:nvSpPr>
          <p:cNvPr id="20483" name="Rectangle 3"/>
          <p:cNvSpPr>
            <a:spLocks noGrp="1" noChangeArrowheads="1"/>
          </p:cNvSpPr>
          <p:nvPr>
            <p:ph type="body" idx="1"/>
          </p:nvPr>
        </p:nvSpPr>
        <p:spPr/>
        <p:txBody>
          <a:bodyPr/>
          <a:lstStyle/>
          <a:p>
            <a:pPr eaLnBrk="1" hangingPunct="1">
              <a:lnSpc>
                <a:spcPct val="90000"/>
              </a:lnSpc>
              <a:defRPr/>
            </a:pPr>
            <a:r>
              <a:rPr lang="it-IT" dirty="0" smtClean="0">
                <a:solidFill>
                  <a:schemeClr val="bg2"/>
                </a:solidFill>
                <a:latin typeface="Calibri" pitchFamily="34" charset="0"/>
              </a:rPr>
              <a:t>Sarebbe pensabile che un ordinamento quale quello europeo affermasse di essere prevalente sull’ordinamento statale senza garantire i diritti fondamentali?</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defRPr/>
            </a:pPr>
            <a:r>
              <a:rPr lang="it-IT" dirty="0" smtClean="0">
                <a:solidFill>
                  <a:schemeClr val="bg2"/>
                </a:solidFill>
                <a:latin typeface="Calibri" pitchFamily="34" charset="0"/>
              </a:rPr>
              <a:t>I diritti diventano fondamenti di legittimazione giuridica e politica della </a:t>
            </a:r>
            <a:r>
              <a:rPr lang="it-IT" dirty="0" err="1" smtClean="0">
                <a:solidFill>
                  <a:schemeClr val="bg2"/>
                </a:solidFill>
                <a:latin typeface="Calibri" pitchFamily="34" charset="0"/>
              </a:rPr>
              <a:t>Comunita’</a:t>
            </a:r>
            <a:r>
              <a:rPr lang="it-IT" dirty="0" smtClean="0">
                <a:solidFill>
                  <a:schemeClr val="bg2"/>
                </a:solidFill>
                <a:latin typeface="Calibri" pitchFamily="34" charset="0"/>
              </a:rPr>
              <a:t> europea.</a:t>
            </a:r>
          </a:p>
          <a:p>
            <a:pPr eaLnBrk="1" hangingPunct="1">
              <a:lnSpc>
                <a:spcPct val="90000"/>
              </a:lnSpc>
              <a:defRPr/>
            </a:pPr>
            <a:endParaRPr lang="it-IT" dirty="0" smtClean="0">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pPr eaLnBrk="1" hangingPunct="1">
              <a:defRPr/>
            </a:pPr>
            <a:endParaRPr lang="it-IT" dirty="0" smtClean="0"/>
          </a:p>
        </p:txBody>
      </p:sp>
      <p:sp>
        <p:nvSpPr>
          <p:cNvPr id="23555"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LINEA APPARENTE DI CONTINUITA’ TRA COMUNITA’ EUROPEA E PRINCIPI DEL COSTITUZIONALISMO CLASSICO.</a:t>
            </a: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ART. 16 DICHIARAZIONE DEI DIRITTI DELL’UOMO E DEL CITTADINO (26 AGOSTO 1789): SENZA DIRITTI NON SI HA COSTITUZIONE.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pPr eaLnBrk="1" hangingPunct="1">
              <a:defRPr/>
            </a:pPr>
            <a:endParaRPr lang="it-IT" dirty="0" smtClean="0"/>
          </a:p>
        </p:txBody>
      </p:sp>
      <p:sp>
        <p:nvSpPr>
          <p:cNvPr id="21507" name="Rectangle 3"/>
          <p:cNvSpPr>
            <a:spLocks noGrp="1" noChangeArrowheads="1"/>
          </p:cNvSpPr>
          <p:nvPr>
            <p:ph type="body" idx="1"/>
          </p:nvPr>
        </p:nvSpPr>
        <p:spPr>
          <a:xfrm>
            <a:off x="539750" y="1412875"/>
            <a:ext cx="8229600" cy="4525963"/>
          </a:xfrm>
        </p:spPr>
        <p:txBody>
          <a:bodyPr/>
          <a:lstStyle/>
          <a:p>
            <a:pPr eaLnBrk="1" hangingPunct="1">
              <a:defRPr/>
            </a:pPr>
            <a:r>
              <a:rPr lang="it-IT" sz="3600" dirty="0" smtClean="0">
                <a:solidFill>
                  <a:schemeClr val="bg2"/>
                </a:solidFill>
                <a:latin typeface="Calibri" pitchFamily="34" charset="0"/>
              </a:rPr>
              <a:t>PROBLEMI:</a:t>
            </a:r>
          </a:p>
          <a:p>
            <a:pPr eaLnBrk="1" hangingPunct="1">
              <a:defRPr/>
            </a:pPr>
            <a:endParaRPr lang="it-IT" sz="36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-La </a:t>
            </a:r>
            <a:r>
              <a:rPr lang="it-IT" sz="2800" dirty="0" err="1" smtClean="0">
                <a:solidFill>
                  <a:schemeClr val="bg2"/>
                </a:solidFill>
                <a:latin typeface="Calibri" pitchFamily="34" charset="0"/>
              </a:rPr>
              <a:t>Comunita’</a:t>
            </a:r>
            <a:r>
              <a:rPr lang="it-IT" sz="2800" dirty="0" smtClean="0">
                <a:solidFill>
                  <a:schemeClr val="bg2"/>
                </a:solidFill>
                <a:latin typeface="Calibri" pitchFamily="34" charset="0"/>
              </a:rPr>
              <a:t> non ha ancora un catalogo scritto dei diritti. </a:t>
            </a:r>
          </a:p>
          <a:p>
            <a:pPr eaLnBrk="1" hangingPunct="1">
              <a:defRPr/>
            </a:pPr>
            <a:r>
              <a:rPr lang="it-IT" sz="2800" dirty="0" smtClean="0">
                <a:solidFill>
                  <a:schemeClr val="bg2"/>
                </a:solidFill>
                <a:latin typeface="Calibri" pitchFamily="34" charset="0"/>
              </a:rPr>
              <a:t>- Il riconoscimento dell’obbligo di tutela dei diritti avviene mediante la giurisprudenza.</a:t>
            </a:r>
          </a:p>
          <a:p>
            <a:pPr eaLnBrk="1" hangingPunct="1">
              <a:defRPr/>
            </a:pPr>
            <a:r>
              <a:rPr lang="it-IT" sz="2800" dirty="0" smtClean="0">
                <a:solidFill>
                  <a:schemeClr val="bg2"/>
                </a:solidFill>
                <a:latin typeface="Calibri" pitchFamily="34" charset="0"/>
              </a:rPr>
              <a:t>- I giudici elaborano i diritti = creazione casistica dei diritti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eaLnBrk="1" hangingPunct="1">
              <a:defRPr/>
            </a:pPr>
            <a:endParaRPr lang="it-IT" dirty="0" smtClean="0"/>
          </a:p>
        </p:txBody>
      </p:sp>
      <p:sp>
        <p:nvSpPr>
          <p:cNvPr id="22531" name="Rectangle 3"/>
          <p:cNvSpPr>
            <a:spLocks noGrp="1" noChangeArrowheads="1"/>
          </p:cNvSpPr>
          <p:nvPr>
            <p:ph type="body" idx="1"/>
          </p:nvPr>
        </p:nvSpPr>
        <p:spPr/>
        <p:txBody>
          <a:bodyPr/>
          <a:lstStyle/>
          <a:p>
            <a:pPr eaLnBrk="1" hangingPunct="1">
              <a:lnSpc>
                <a:spcPct val="90000"/>
              </a:lnSpc>
              <a:defRPr/>
            </a:pPr>
            <a:r>
              <a:rPr lang="it-IT" dirty="0" smtClean="0">
                <a:solidFill>
                  <a:schemeClr val="bg2"/>
                </a:solidFill>
                <a:latin typeface="Calibri" pitchFamily="34" charset="0"/>
              </a:rPr>
              <a:t>Corte di giustizia 1970 (sentenza </a:t>
            </a:r>
            <a:r>
              <a:rPr lang="it-IT" dirty="0" err="1" smtClean="0">
                <a:solidFill>
                  <a:schemeClr val="bg2"/>
                </a:solidFill>
                <a:latin typeface="Calibri" pitchFamily="34" charset="0"/>
              </a:rPr>
              <a:t>Internationale</a:t>
            </a:r>
            <a:r>
              <a:rPr lang="it-IT" dirty="0" smtClean="0">
                <a:solidFill>
                  <a:schemeClr val="bg2"/>
                </a:solidFill>
                <a:latin typeface="Calibri" pitchFamily="34" charset="0"/>
              </a:rPr>
              <a:t> </a:t>
            </a:r>
            <a:r>
              <a:rPr lang="it-IT" dirty="0" err="1" smtClean="0">
                <a:solidFill>
                  <a:schemeClr val="bg2"/>
                </a:solidFill>
                <a:latin typeface="Calibri" pitchFamily="34" charset="0"/>
              </a:rPr>
              <a:t>Handelsgesellschaft</a:t>
            </a:r>
            <a:r>
              <a:rPr lang="it-IT" dirty="0" smtClean="0">
                <a:solidFill>
                  <a:schemeClr val="bg2"/>
                </a:solidFill>
                <a:latin typeface="Calibri" pitchFamily="34" charset="0"/>
              </a:rPr>
              <a:t>)</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defRPr/>
            </a:pPr>
            <a:r>
              <a:rPr lang="it-IT" dirty="0" smtClean="0">
                <a:solidFill>
                  <a:schemeClr val="bg2"/>
                </a:solidFill>
                <a:latin typeface="Calibri" pitchFamily="34" charset="0"/>
              </a:rPr>
              <a:t>- I diritti fondamentali riconosciuti dalla </a:t>
            </a:r>
            <a:r>
              <a:rPr lang="it-IT" dirty="0" err="1" smtClean="0">
                <a:solidFill>
                  <a:schemeClr val="bg2"/>
                </a:solidFill>
                <a:latin typeface="Calibri" pitchFamily="34" charset="0"/>
              </a:rPr>
              <a:t>comunita’</a:t>
            </a:r>
            <a:r>
              <a:rPr lang="it-IT" dirty="0" smtClean="0">
                <a:solidFill>
                  <a:schemeClr val="bg2"/>
                </a:solidFill>
                <a:latin typeface="Calibri" pitchFamily="34" charset="0"/>
              </a:rPr>
              <a:t> europea che natura hanno?</a:t>
            </a:r>
          </a:p>
          <a:p>
            <a:pPr eaLnBrk="1" hangingPunct="1">
              <a:lnSpc>
                <a:spcPct val="90000"/>
              </a:lnSpc>
              <a:defRPr/>
            </a:pPr>
            <a:r>
              <a:rPr lang="it-IT" dirty="0" smtClean="0">
                <a:solidFill>
                  <a:schemeClr val="bg2"/>
                </a:solidFill>
                <a:latin typeface="Calibri" pitchFamily="34" charset="0"/>
              </a:rPr>
              <a:t> </a:t>
            </a:r>
          </a:p>
          <a:p>
            <a:pPr eaLnBrk="1" hangingPunct="1">
              <a:lnSpc>
                <a:spcPct val="90000"/>
              </a:lnSpc>
              <a:defRPr/>
            </a:pPr>
            <a:r>
              <a:rPr lang="it-IT" dirty="0" smtClean="0">
                <a:solidFill>
                  <a:schemeClr val="bg2"/>
                </a:solidFill>
                <a:latin typeface="Calibri" pitchFamily="34" charset="0"/>
              </a:rPr>
              <a:t>- Non sono i diritti riconosciuti dalle Costituzioni degli Stati</a:t>
            </a:r>
          </a:p>
          <a:p>
            <a:pPr eaLnBrk="1" hangingPunct="1">
              <a:lnSpc>
                <a:spcPct val="90000"/>
              </a:lnSpc>
              <a:defRPr/>
            </a:pPr>
            <a:endParaRPr lang="it-IT" dirty="0" smtClean="0">
              <a:solidFill>
                <a:schemeClr val="bg2"/>
              </a:solidFill>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eaLnBrk="1" hangingPunct="1">
              <a:defRPr/>
            </a:pPr>
            <a:endParaRPr lang="it-IT" dirty="0" smtClean="0"/>
          </a:p>
        </p:txBody>
      </p:sp>
      <p:sp>
        <p:nvSpPr>
          <p:cNvPr id="24579"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E’ SEMPRE NECESSARIO PRESERVARE L’AUTONOMIA DELL’ORDINAMENTO EUROPEO</a:t>
            </a:r>
          </a:p>
          <a:p>
            <a:pPr eaLnBrk="1" hangingPunct="1">
              <a:defRPr/>
            </a:pPr>
            <a:endParaRPr lang="it-IT"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 Sono diritti che traggono ispirazione dalle </a:t>
            </a:r>
            <a:r>
              <a:rPr lang="it-IT" sz="2800" u="sng" dirty="0" smtClean="0">
                <a:solidFill>
                  <a:schemeClr val="bg2"/>
                </a:solidFill>
                <a:effectLst/>
                <a:latin typeface="Calibri" pitchFamily="34" charset="0"/>
              </a:rPr>
              <a:t>tradizioni costituzionali comuni</a:t>
            </a:r>
            <a:r>
              <a:rPr lang="it-IT" sz="2800" dirty="0" smtClean="0">
                <a:solidFill>
                  <a:schemeClr val="bg2"/>
                </a:solidFill>
                <a:latin typeface="Calibri" pitchFamily="34" charset="0"/>
              </a:rPr>
              <a:t> ovvero i principi costituzionali degli Stati e dalla </a:t>
            </a:r>
            <a:r>
              <a:rPr lang="it-IT" sz="2800" dirty="0" err="1" smtClean="0">
                <a:solidFill>
                  <a:schemeClr val="bg2"/>
                </a:solidFill>
                <a:latin typeface="Calibri" pitchFamily="34" charset="0"/>
              </a:rPr>
              <a:t>Cedu</a:t>
            </a:r>
            <a:endParaRPr lang="it-IT" sz="2800" dirty="0" smtClean="0">
              <a:solidFill>
                <a:schemeClr val="bg2"/>
              </a:solidFill>
              <a:latin typeface="Calibri" pitchFamily="34" charset="0"/>
            </a:endParaRPr>
          </a:p>
          <a:p>
            <a:pPr eaLnBrk="1" hangingPunct="1">
              <a:buFont typeface="Wingdings" pitchFamily="2" charset="2"/>
              <a:buNone/>
              <a:defRPr/>
            </a:pPr>
            <a:endParaRPr lang="it-IT" sz="2800" b="1" dirty="0" smtClean="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26627" name="Segnaposto contenuto 2"/>
          <p:cNvSpPr>
            <a:spLocks noGrp="1"/>
          </p:cNvSpPr>
          <p:nvPr>
            <p:ph idx="1"/>
          </p:nvPr>
        </p:nvSpPr>
        <p:spPr/>
        <p:txBody>
          <a:bodyPr/>
          <a:lstStyle/>
          <a:p>
            <a:r>
              <a:rPr lang="it-IT" sz="2800" b="1" smtClean="0">
                <a:solidFill>
                  <a:schemeClr val="bg2"/>
                </a:solidFill>
                <a:effectLst/>
              </a:rPr>
              <a:t>Italia = ordinamento giuridico nazionale</a:t>
            </a:r>
          </a:p>
          <a:p>
            <a:r>
              <a:rPr lang="it-IT" sz="2800" b="1" smtClean="0">
                <a:solidFill>
                  <a:schemeClr val="bg2"/>
                </a:solidFill>
                <a:effectLst/>
              </a:rPr>
              <a:t>(Costituzione – Corte costituzionale);</a:t>
            </a:r>
          </a:p>
          <a:p>
            <a:endParaRPr lang="it-IT" sz="2800" b="1" smtClean="0">
              <a:solidFill>
                <a:schemeClr val="bg2"/>
              </a:solidFill>
              <a:effectLst/>
            </a:endParaRPr>
          </a:p>
          <a:p>
            <a:r>
              <a:rPr lang="it-IT" sz="2800" b="1" smtClean="0">
                <a:solidFill>
                  <a:schemeClr val="bg2"/>
                </a:solidFill>
                <a:effectLst/>
              </a:rPr>
              <a:t>Convenzione europea dei diritti dell’uomo (1950) = Corte europea dei diritti dell’uomo (Strasburgo)</a:t>
            </a:r>
          </a:p>
          <a:p>
            <a:endParaRPr lang="it-IT" sz="2800" b="1" smtClean="0">
              <a:solidFill>
                <a:schemeClr val="bg2"/>
              </a:solidFill>
              <a:effectLst/>
            </a:endParaRPr>
          </a:p>
          <a:p>
            <a:r>
              <a:rPr lang="it-IT" sz="2800" b="1" smtClean="0">
                <a:solidFill>
                  <a:schemeClr val="bg2"/>
                </a:solidFill>
                <a:effectLst/>
              </a:rPr>
              <a:t>Unione europea (Trattato di Lisbona = trattato UE e trattato FUE) = Corte di giustizia dell’Unione europea (Lussemburgo)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eaLnBrk="1" hangingPunct="1">
              <a:defRPr/>
            </a:pPr>
            <a:endParaRPr lang="it-IT" dirty="0" smtClean="0"/>
          </a:p>
        </p:txBody>
      </p:sp>
      <p:sp>
        <p:nvSpPr>
          <p:cNvPr id="25603" name="Rectangle 3"/>
          <p:cNvSpPr>
            <a:spLocks noGrp="1" noChangeArrowheads="1"/>
          </p:cNvSpPr>
          <p:nvPr>
            <p:ph type="body" idx="1"/>
          </p:nvPr>
        </p:nvSpPr>
        <p:spPr/>
        <p:txBody>
          <a:bodyPr/>
          <a:lstStyle/>
          <a:p>
            <a:pPr eaLnBrk="1" hangingPunct="1">
              <a:lnSpc>
                <a:spcPct val="90000"/>
              </a:lnSpc>
              <a:defRPr/>
            </a:pPr>
            <a:r>
              <a:rPr lang="it-IT" dirty="0" smtClean="0">
                <a:solidFill>
                  <a:schemeClr val="bg2"/>
                </a:solidFill>
                <a:latin typeface="Calibri" pitchFamily="34" charset="0"/>
              </a:rPr>
              <a:t>PROBLEMA:</a:t>
            </a:r>
          </a:p>
          <a:p>
            <a:pPr eaLnBrk="1" hangingPunct="1">
              <a:lnSpc>
                <a:spcPct val="90000"/>
              </a:lnSpc>
              <a:defRPr/>
            </a:pPr>
            <a:endParaRPr lang="it-IT" sz="4000"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-IL MODELLO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TUTELA E’ FUNZIONALE.</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Si trae ispirazione dalle tradizioni costituzionali comuni ma il diritto deve essere strumento di realizzazione degli scopi indicati dai trattati.</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eaLnBrk="1" hangingPunct="1">
              <a:defRPr/>
            </a:pPr>
            <a:endParaRPr lang="it-IT" dirty="0" smtClean="0"/>
          </a:p>
        </p:txBody>
      </p:sp>
      <p:sp>
        <p:nvSpPr>
          <p:cNvPr id="26627" name="Rectangle 3"/>
          <p:cNvSpPr>
            <a:spLocks noGrp="1" noChangeArrowheads="1"/>
          </p:cNvSpPr>
          <p:nvPr>
            <p:ph type="body" idx="1"/>
          </p:nvPr>
        </p:nvSpPr>
        <p:spPr/>
        <p:txBody>
          <a:bodyPr/>
          <a:lstStyle/>
          <a:p>
            <a:pPr eaLnBrk="1" hangingPunct="1">
              <a:lnSpc>
                <a:spcPct val="90000"/>
              </a:lnSpc>
              <a:defRPr/>
            </a:pPr>
            <a:r>
              <a:rPr lang="it-IT" dirty="0" smtClean="0">
                <a:solidFill>
                  <a:schemeClr val="bg2"/>
                </a:solidFill>
                <a:latin typeface="Calibri" pitchFamily="34" charset="0"/>
              </a:rPr>
              <a:t>CONSEGUENZA:</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buFontTx/>
              <a:buChar char="-"/>
              <a:defRPr/>
            </a:pPr>
            <a:r>
              <a:rPr lang="it-IT" dirty="0" smtClean="0">
                <a:solidFill>
                  <a:schemeClr val="bg2"/>
                </a:solidFill>
                <a:latin typeface="Calibri" pitchFamily="34" charset="0"/>
              </a:rPr>
              <a:t>BILANCIAMENTO INEGUALE = le </a:t>
            </a:r>
            <a:r>
              <a:rPr lang="it-IT" dirty="0" err="1" smtClean="0">
                <a:solidFill>
                  <a:schemeClr val="bg2"/>
                </a:solidFill>
                <a:latin typeface="Calibri" pitchFamily="34" charset="0"/>
              </a:rPr>
              <a:t>finalita’</a:t>
            </a:r>
            <a:r>
              <a:rPr lang="it-IT" dirty="0" smtClean="0">
                <a:solidFill>
                  <a:schemeClr val="bg2"/>
                </a:solidFill>
                <a:latin typeface="Calibri" pitchFamily="34" charset="0"/>
              </a:rPr>
              <a:t> economiche sono sempre prevalenti.</a:t>
            </a:r>
          </a:p>
          <a:p>
            <a:pPr eaLnBrk="1" hangingPunct="1">
              <a:lnSpc>
                <a:spcPct val="90000"/>
              </a:lnSpc>
              <a:buFontTx/>
              <a:buChar char="-"/>
              <a:defRPr/>
            </a:pPr>
            <a:endParaRPr lang="it-IT" dirty="0" smtClean="0">
              <a:solidFill>
                <a:schemeClr val="bg2"/>
              </a:solidFill>
              <a:latin typeface="Calibri" pitchFamily="34" charset="0"/>
            </a:endParaRPr>
          </a:p>
          <a:p>
            <a:pPr eaLnBrk="1" hangingPunct="1">
              <a:lnSpc>
                <a:spcPct val="90000"/>
              </a:lnSpc>
              <a:buFontTx/>
              <a:buChar char="-"/>
              <a:defRPr/>
            </a:pPr>
            <a:r>
              <a:rPr lang="it-IT" dirty="0" smtClean="0">
                <a:solidFill>
                  <a:schemeClr val="bg2"/>
                </a:solidFill>
                <a:latin typeface="Calibri" pitchFamily="34" charset="0"/>
              </a:rPr>
              <a:t>la </a:t>
            </a:r>
            <a:r>
              <a:rPr lang="it-IT" dirty="0" err="1" smtClean="0">
                <a:solidFill>
                  <a:schemeClr val="bg2"/>
                </a:solidFill>
                <a:latin typeface="Calibri" pitchFamily="34" charset="0"/>
              </a:rPr>
              <a:t>Comunita’</a:t>
            </a:r>
            <a:r>
              <a:rPr lang="it-IT" dirty="0" smtClean="0">
                <a:solidFill>
                  <a:schemeClr val="bg2"/>
                </a:solidFill>
                <a:latin typeface="Calibri" pitchFamily="34" charset="0"/>
              </a:rPr>
              <a:t> riconosce i diritti fondamentali nella misura in cui siano strumentali alla realizzazione delle </a:t>
            </a:r>
            <a:r>
              <a:rPr lang="it-IT" dirty="0" err="1" smtClean="0">
                <a:solidFill>
                  <a:schemeClr val="bg2"/>
                </a:solidFill>
                <a:latin typeface="Calibri" pitchFamily="34" charset="0"/>
              </a:rPr>
              <a:t>liberta’</a:t>
            </a:r>
            <a:r>
              <a:rPr lang="it-IT" dirty="0" smtClean="0">
                <a:solidFill>
                  <a:schemeClr val="bg2"/>
                </a:solidFill>
                <a:latin typeface="Calibri" pitchFamily="34" charset="0"/>
              </a:rPr>
              <a:t> economiche.</a:t>
            </a:r>
          </a:p>
          <a:p>
            <a:pPr eaLnBrk="1" hangingPunct="1">
              <a:lnSpc>
                <a:spcPct val="90000"/>
              </a:lnSpc>
              <a:defRPr/>
            </a:pPr>
            <a:endParaRPr lang="it-IT" dirty="0" smtClean="0">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eaLnBrk="1" hangingPunct="1">
              <a:defRPr/>
            </a:pPr>
            <a:endParaRPr lang="it-IT" dirty="0" smtClean="0"/>
          </a:p>
        </p:txBody>
      </p:sp>
      <p:sp>
        <p:nvSpPr>
          <p:cNvPr id="27651"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ESEMPIO CONCRETO</a:t>
            </a: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Sentenza </a:t>
            </a:r>
            <a:r>
              <a:rPr lang="it-IT" dirty="0" err="1" smtClean="0">
                <a:solidFill>
                  <a:schemeClr val="bg2"/>
                </a:solidFill>
                <a:latin typeface="Calibri" pitchFamily="34" charset="0"/>
              </a:rPr>
              <a:t>Hauer</a:t>
            </a:r>
            <a:r>
              <a:rPr lang="it-IT" dirty="0" smtClean="0">
                <a:solidFill>
                  <a:schemeClr val="bg2"/>
                </a:solidFill>
                <a:latin typeface="Calibri" pitchFamily="34" charset="0"/>
              </a:rPr>
              <a:t> del 1979: le limitazioni al diritto di </a:t>
            </a:r>
            <a:r>
              <a:rPr lang="it-IT" dirty="0" err="1" smtClean="0">
                <a:solidFill>
                  <a:schemeClr val="bg2"/>
                </a:solidFill>
                <a:latin typeface="Calibri" pitchFamily="34" charset="0"/>
              </a:rPr>
              <a:t>proprieta’</a:t>
            </a:r>
            <a:r>
              <a:rPr lang="it-IT" dirty="0" smtClean="0">
                <a:solidFill>
                  <a:schemeClr val="bg2"/>
                </a:solidFill>
                <a:latin typeface="Calibri" pitchFamily="34" charset="0"/>
              </a:rPr>
              <a:t> sono ammissibili solamente se siano strumentali a favorire l’organizzazione economica dei mercati.</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eaLnBrk="1" hangingPunct="1">
              <a:defRPr/>
            </a:pPr>
            <a:endParaRPr lang="it-IT" dirty="0" smtClean="0"/>
          </a:p>
        </p:txBody>
      </p:sp>
      <p:sp>
        <p:nvSpPr>
          <p:cNvPr id="28675"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DIFFERENZA STRUTTURALE RISPETTO ALLE COSTITUZIONI STATALI </a:t>
            </a:r>
            <a:endParaRPr lang="it-IT" sz="2800" dirty="0" smtClean="0">
              <a:solidFill>
                <a:schemeClr val="bg2"/>
              </a:solidFill>
              <a:latin typeface="Calibri" pitchFamily="34" charset="0"/>
            </a:endParaRP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Costituzioni statali = i diritti politici e della personalità non sono subordinati ai diritti economici.</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Modello europeo = economico-funzionale.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lstStyle/>
          <a:p>
            <a:pPr eaLnBrk="1" hangingPunct="1">
              <a:defRPr/>
            </a:pPr>
            <a:endParaRPr lang="it-IT" dirty="0" smtClean="0"/>
          </a:p>
        </p:txBody>
      </p:sp>
      <p:sp>
        <p:nvSpPr>
          <p:cNvPr id="29699" name="Rectangle 3"/>
          <p:cNvSpPr>
            <a:spLocks noGrp="1" noChangeArrowheads="1"/>
          </p:cNvSpPr>
          <p:nvPr>
            <p:ph type="body" idx="1"/>
          </p:nvPr>
        </p:nvSpPr>
        <p:spPr/>
        <p:txBody>
          <a:bodyPr/>
          <a:lstStyle/>
          <a:p>
            <a:pPr eaLnBrk="1" hangingPunct="1">
              <a:lnSpc>
                <a:spcPct val="90000"/>
              </a:lnSpc>
              <a:defRPr/>
            </a:pPr>
            <a:r>
              <a:rPr lang="it-IT" dirty="0" smtClean="0">
                <a:solidFill>
                  <a:schemeClr val="bg2"/>
                </a:solidFill>
                <a:latin typeface="Calibri" pitchFamily="34" charset="0"/>
              </a:rPr>
              <a:t>SENTENZA GROGAN DEL 1991</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CHE COS’E’ LA LIBERTA’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DIFFUSIONE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INFORMAZIONI SULL’INTERRUZIONE VOLONTARIA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GRAVIDANZA?</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 Secondo la Corte di giustizia si tratta di una </a:t>
            </a:r>
            <a:r>
              <a:rPr lang="it-IT" sz="2800" dirty="0" err="1" smtClean="0">
                <a:solidFill>
                  <a:schemeClr val="bg2"/>
                </a:solidFill>
                <a:latin typeface="Calibri" pitchFamily="34" charset="0"/>
              </a:rPr>
              <a:t>liberta’</a:t>
            </a:r>
            <a:r>
              <a:rPr lang="it-IT" sz="2800" dirty="0" smtClean="0">
                <a:solidFill>
                  <a:schemeClr val="bg2"/>
                </a:solidFill>
                <a:latin typeface="Calibri" pitchFamily="34" charset="0"/>
              </a:rPr>
              <a:t> avente ad oggetto la prestazione di servizi</a:t>
            </a:r>
          </a:p>
          <a:p>
            <a:pPr eaLnBrk="1" hangingPunct="1">
              <a:lnSpc>
                <a:spcPct val="90000"/>
              </a:lnSpc>
              <a:buFont typeface="Wingdings" pitchFamily="2" charset="2"/>
              <a:buNone/>
              <a:defRPr/>
            </a:pPr>
            <a:endParaRPr lang="it-IT" b="1" dirty="0" smtClean="0">
              <a:latin typeface="Calibri"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p:txBody>
          <a:bodyPr/>
          <a:lstStyle/>
          <a:p>
            <a:pPr eaLnBrk="1" hangingPunct="1">
              <a:defRPr/>
            </a:pPr>
            <a:endParaRPr lang="it-IT" dirty="0" smtClean="0"/>
          </a:p>
        </p:txBody>
      </p:sp>
      <p:sp>
        <p:nvSpPr>
          <p:cNvPr id="30723"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LA CORTE </a:t>
            </a:r>
            <a:r>
              <a:rPr lang="it-IT" dirty="0" err="1" smtClean="0">
                <a:solidFill>
                  <a:schemeClr val="bg2"/>
                </a:solidFill>
                <a:latin typeface="Calibri" pitchFamily="34" charset="0"/>
              </a:rPr>
              <a:t>DI</a:t>
            </a:r>
            <a:r>
              <a:rPr lang="it-IT" dirty="0" smtClean="0">
                <a:solidFill>
                  <a:schemeClr val="bg2"/>
                </a:solidFill>
                <a:latin typeface="Calibri" pitchFamily="34" charset="0"/>
              </a:rPr>
              <a:t> GIUSTIZIA PREVIENE UN CONFLITTO CON UN ORDINAMENTO NAZIONALE (IRLANDA). </a:t>
            </a: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NON VUOLE SOSTITUIRSI AL LEGISLATORE STATALE.</a:t>
            </a:r>
          </a:p>
          <a:p>
            <a:pPr eaLnBrk="1" hangingPunct="1">
              <a:buFont typeface="Wingdings" pitchFamily="2" charset="2"/>
              <a:buNone/>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LA SOLUZIONE E’ ASETTICA.</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pPr eaLnBrk="1" hangingPunct="1">
              <a:defRPr/>
            </a:pPr>
            <a:endParaRPr lang="it-IT" dirty="0" smtClean="0"/>
          </a:p>
        </p:txBody>
      </p:sp>
      <p:sp>
        <p:nvSpPr>
          <p:cNvPr id="32771"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NOVITA’ NEL MODO </a:t>
            </a:r>
            <a:r>
              <a:rPr lang="it-IT" dirty="0" err="1" smtClean="0">
                <a:solidFill>
                  <a:schemeClr val="bg2"/>
                </a:solidFill>
                <a:latin typeface="Calibri" pitchFamily="34" charset="0"/>
              </a:rPr>
              <a:t>DI</a:t>
            </a:r>
            <a:r>
              <a:rPr lang="it-IT" dirty="0" smtClean="0">
                <a:solidFill>
                  <a:schemeClr val="bg2"/>
                </a:solidFill>
                <a:latin typeface="Calibri" pitchFamily="34" charset="0"/>
              </a:rPr>
              <a:t> BILANCIARE I DIRITTI</a:t>
            </a:r>
          </a:p>
          <a:p>
            <a:pPr eaLnBrk="1" hangingPunct="1">
              <a:defRPr/>
            </a:pPr>
            <a:endParaRPr lang="it-IT"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Due sentenze: </a:t>
            </a:r>
            <a:r>
              <a:rPr lang="it-IT" sz="2800" dirty="0" err="1" smtClean="0">
                <a:solidFill>
                  <a:schemeClr val="bg2"/>
                </a:solidFill>
                <a:latin typeface="Calibri" pitchFamily="34" charset="0"/>
              </a:rPr>
              <a:t>Schmidberger</a:t>
            </a:r>
            <a:r>
              <a:rPr lang="it-IT" sz="2800" dirty="0" smtClean="0">
                <a:solidFill>
                  <a:schemeClr val="bg2"/>
                </a:solidFill>
                <a:latin typeface="Calibri" pitchFamily="34" charset="0"/>
              </a:rPr>
              <a:t> (2003) e Omega (2004).</a:t>
            </a:r>
          </a:p>
          <a:p>
            <a:pPr eaLnBrk="1" hangingPunct="1">
              <a:defRPr/>
            </a:pPr>
            <a:endParaRPr lang="it-IT" sz="2800" dirty="0" smtClean="0">
              <a:solidFill>
                <a:schemeClr val="bg2"/>
              </a:solidFill>
              <a:latin typeface="Calibri" pitchFamily="34" charset="0"/>
            </a:endParaRPr>
          </a:p>
          <a:p>
            <a:pPr eaLnBrk="1" hangingPunct="1">
              <a:defRPr/>
            </a:pPr>
            <a:r>
              <a:rPr lang="it-IT" sz="2800" dirty="0" err="1" smtClean="0">
                <a:solidFill>
                  <a:schemeClr val="bg2"/>
                </a:solidFill>
                <a:latin typeface="Calibri" pitchFamily="34" charset="0"/>
              </a:rPr>
              <a:t>Schmidberger</a:t>
            </a:r>
            <a:r>
              <a:rPr lang="it-IT" sz="2800" dirty="0" smtClean="0">
                <a:solidFill>
                  <a:schemeClr val="bg2"/>
                </a:solidFill>
                <a:latin typeface="Calibri" pitchFamily="34" charset="0"/>
              </a:rPr>
              <a:t>: rapporto tra diritto di riunione (corteo ambientalista) e </a:t>
            </a:r>
            <a:r>
              <a:rPr lang="it-IT" sz="2800" dirty="0" err="1" smtClean="0">
                <a:solidFill>
                  <a:schemeClr val="bg2"/>
                </a:solidFill>
                <a:latin typeface="Calibri" pitchFamily="34" charset="0"/>
              </a:rPr>
              <a:t>liberta’</a:t>
            </a:r>
            <a:r>
              <a:rPr lang="it-IT" sz="2800" dirty="0" smtClean="0">
                <a:solidFill>
                  <a:schemeClr val="bg2"/>
                </a:solidFill>
                <a:latin typeface="Calibri" pitchFamily="34" charset="0"/>
              </a:rPr>
              <a:t> di circolazione delle merci</a:t>
            </a:r>
          </a:p>
          <a:p>
            <a:pPr eaLnBrk="1" hangingPunct="1">
              <a:defRPr/>
            </a:pPr>
            <a:endParaRPr lang="it-IT" dirty="0" smtClean="0">
              <a:latin typeface="Calibri"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p:txBody>
          <a:bodyPr/>
          <a:lstStyle/>
          <a:p>
            <a:pPr eaLnBrk="1" hangingPunct="1">
              <a:defRPr/>
            </a:pPr>
            <a:endParaRPr lang="it-IT" dirty="0" smtClean="0"/>
          </a:p>
        </p:txBody>
      </p:sp>
      <p:sp>
        <p:nvSpPr>
          <p:cNvPr id="33795" name="Rectangle 3"/>
          <p:cNvSpPr>
            <a:spLocks noGrp="1" noChangeArrowheads="1"/>
          </p:cNvSpPr>
          <p:nvPr>
            <p:ph type="body" idx="1"/>
          </p:nvPr>
        </p:nvSpPr>
        <p:spPr/>
        <p:txBody>
          <a:bodyPr/>
          <a:lstStyle/>
          <a:p>
            <a:pPr eaLnBrk="1" hangingPunct="1">
              <a:defRPr/>
            </a:pPr>
            <a:r>
              <a:rPr lang="it-IT" sz="2800" dirty="0" smtClean="0">
                <a:solidFill>
                  <a:schemeClr val="bg2"/>
                </a:solidFill>
                <a:latin typeface="Calibri" pitchFamily="34" charset="0"/>
              </a:rPr>
              <a:t>LA LIBERTA’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RIUNIONE DEVE AVERE COME LIMITE I PRINCIPI ECONOMICI DEL DIRITTO EUROPEO?</a:t>
            </a:r>
          </a:p>
          <a:p>
            <a:pPr eaLnBrk="1" hangingPunct="1">
              <a:defRPr/>
            </a:pPr>
            <a:endParaRPr lang="it-IT"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LA LIBERTA’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CORTEO,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RIUNIONE,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MANIFESTAZIONE NEL CASO CONCRETO HA UN FINE POLITICO.</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lstStyle/>
          <a:p>
            <a:pPr eaLnBrk="1" hangingPunct="1">
              <a:defRPr/>
            </a:pPr>
            <a:endParaRPr lang="it-IT" dirty="0" smtClean="0"/>
          </a:p>
        </p:txBody>
      </p:sp>
      <p:sp>
        <p:nvSpPr>
          <p:cNvPr id="34819" name="Rectangle 3"/>
          <p:cNvSpPr>
            <a:spLocks noGrp="1" noChangeArrowheads="1"/>
          </p:cNvSpPr>
          <p:nvPr>
            <p:ph type="body" idx="1"/>
          </p:nvPr>
        </p:nvSpPr>
        <p:spPr/>
        <p:txBody>
          <a:bodyPr/>
          <a:lstStyle/>
          <a:p>
            <a:pPr eaLnBrk="1" hangingPunct="1">
              <a:lnSpc>
                <a:spcPct val="90000"/>
              </a:lnSpc>
              <a:defRPr/>
            </a:pPr>
            <a:r>
              <a:rPr lang="it-IT" sz="2800" dirty="0" smtClean="0">
                <a:solidFill>
                  <a:schemeClr val="bg2"/>
                </a:solidFill>
                <a:latin typeface="Calibri" pitchFamily="34" charset="0"/>
              </a:rPr>
              <a:t>IL CONTROLLO SULLA LIBERTA’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RIUNIONE NON E’ IN RELAZIONE AD UN FINE ECONOMICO MA POLITICO.</a:t>
            </a:r>
          </a:p>
          <a:p>
            <a:pPr eaLnBrk="1" hangingPunct="1">
              <a:lnSpc>
                <a:spcPct val="90000"/>
              </a:lnSpc>
              <a:defRPr/>
            </a:pPr>
            <a:endParaRPr lang="it-IT" sz="2800"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LA LIBERTA’ POLITICA ENTRA NEI CONTENUTI DELL’INTEGRAZIONE EUROPEA. </a:t>
            </a:r>
          </a:p>
          <a:p>
            <a:pPr eaLnBrk="1" hangingPunct="1">
              <a:lnSpc>
                <a:spcPct val="90000"/>
              </a:lnSpc>
              <a:defRPr/>
            </a:pPr>
            <a:endParaRPr lang="it-IT" sz="2800"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SVOLTA DAL PUNTO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VISTA DEL BILANCIAMENTO</a:t>
            </a:r>
          </a:p>
          <a:p>
            <a:pPr eaLnBrk="1" hangingPunct="1">
              <a:lnSpc>
                <a:spcPct val="90000"/>
              </a:lnSpc>
              <a:defRPr/>
            </a:pPr>
            <a:endParaRPr lang="it-IT" dirty="0" smtClean="0">
              <a:solidFill>
                <a:schemeClr val="bg2"/>
              </a:solidFill>
              <a:latin typeface="Calibri"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p:txBody>
          <a:bodyPr/>
          <a:lstStyle/>
          <a:p>
            <a:pPr eaLnBrk="1" hangingPunct="1">
              <a:defRPr/>
            </a:pPr>
            <a:endParaRPr lang="it-IT" dirty="0" smtClean="0"/>
          </a:p>
        </p:txBody>
      </p:sp>
      <p:sp>
        <p:nvSpPr>
          <p:cNvPr id="35843"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Sentenza Omega</a:t>
            </a: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tutela della </a:t>
            </a:r>
            <a:r>
              <a:rPr lang="it-IT" dirty="0" err="1" smtClean="0">
                <a:solidFill>
                  <a:schemeClr val="bg2"/>
                </a:solidFill>
                <a:latin typeface="Calibri" pitchFamily="34" charset="0"/>
              </a:rPr>
              <a:t>dignita’</a:t>
            </a:r>
            <a:r>
              <a:rPr lang="it-IT" dirty="0" smtClean="0">
                <a:solidFill>
                  <a:schemeClr val="bg2"/>
                </a:solidFill>
                <a:latin typeface="Calibri" pitchFamily="34" charset="0"/>
              </a:rPr>
              <a:t> umana = tradizione costituzionale statale (</a:t>
            </a:r>
            <a:r>
              <a:rPr lang="it-IT" dirty="0" err="1" smtClean="0">
                <a:solidFill>
                  <a:schemeClr val="bg2"/>
                </a:solidFill>
                <a:latin typeface="Calibri" pitchFamily="34" charset="0"/>
              </a:rPr>
              <a:t>Grundgesetz</a:t>
            </a:r>
            <a:r>
              <a:rPr lang="it-IT" dirty="0" smtClean="0">
                <a:solidFill>
                  <a:schemeClr val="bg2"/>
                </a:solidFill>
                <a:latin typeface="Calibri" pitchFamily="34" charset="0"/>
              </a:rPr>
              <a:t>).</a:t>
            </a:r>
          </a:p>
          <a:p>
            <a:pPr eaLnBrk="1" hangingPunct="1">
              <a:defRPr/>
            </a:pPr>
            <a:endParaRPr lang="it-IT" dirty="0" smtClean="0">
              <a:solidFill>
                <a:schemeClr val="bg2"/>
              </a:solidFill>
              <a:latin typeface="Calibri" pitchFamily="34" charset="0"/>
            </a:endParaRPr>
          </a:p>
          <a:p>
            <a:pPr eaLnBrk="1" hangingPunct="1">
              <a:defRPr/>
            </a:pPr>
            <a:r>
              <a:rPr lang="it-IT" u="sng" dirty="0" smtClean="0">
                <a:solidFill>
                  <a:schemeClr val="bg2"/>
                </a:solidFill>
                <a:latin typeface="Calibri" pitchFamily="34" charset="0"/>
              </a:rPr>
              <a:t>la </a:t>
            </a:r>
            <a:r>
              <a:rPr lang="it-IT" u="sng" dirty="0" err="1" smtClean="0">
                <a:solidFill>
                  <a:schemeClr val="bg2"/>
                </a:solidFill>
                <a:latin typeface="Calibri" pitchFamily="34" charset="0"/>
              </a:rPr>
              <a:t>dignita’</a:t>
            </a:r>
            <a:r>
              <a:rPr lang="it-IT" u="sng" dirty="0" smtClean="0">
                <a:solidFill>
                  <a:schemeClr val="bg2"/>
                </a:solidFill>
                <a:latin typeface="Calibri" pitchFamily="34" charset="0"/>
              </a:rPr>
              <a:t> umana non e’ ridotta a mezzo di realizzazione delle </a:t>
            </a:r>
            <a:r>
              <a:rPr lang="it-IT" u="sng" dirty="0" err="1" smtClean="0">
                <a:solidFill>
                  <a:schemeClr val="bg2"/>
                </a:solidFill>
                <a:latin typeface="Calibri" pitchFamily="34" charset="0"/>
              </a:rPr>
              <a:t>liberta’</a:t>
            </a:r>
            <a:r>
              <a:rPr lang="it-IT" u="sng" dirty="0" smtClean="0">
                <a:solidFill>
                  <a:schemeClr val="bg2"/>
                </a:solidFill>
                <a:latin typeface="Calibri" pitchFamily="34" charset="0"/>
              </a:rPr>
              <a:t> economiche, ma entra nel concetto europeo di ordine pubblico</a:t>
            </a:r>
          </a:p>
          <a:p>
            <a:pPr eaLnBrk="1" hangingPunct="1">
              <a:buFont typeface="Wingdings" pitchFamily="2" charset="2"/>
              <a:buNone/>
              <a:defRPr/>
            </a:pPr>
            <a:endParaRPr lang="it-IT" dirty="0" smtClean="0">
              <a:solidFill>
                <a:schemeClr val="bg2"/>
              </a:solidFill>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2800" dirty="0" smtClean="0">
                <a:solidFill>
                  <a:schemeClr val="bg2"/>
                </a:solidFill>
              </a:rPr>
              <a:t>47 STATI ADERENTI ALLA CEDU (Convenzione europea dei diritti dell’uomo) = Corte europea dei diritti dell’uomo</a:t>
            </a:r>
            <a:endParaRPr lang="it-IT" sz="2800" dirty="0">
              <a:solidFill>
                <a:schemeClr val="bg2"/>
              </a:solidFill>
            </a:endParaRPr>
          </a:p>
        </p:txBody>
      </p:sp>
      <p:sp>
        <p:nvSpPr>
          <p:cNvPr id="3" name="Segnaposto contenuto 2"/>
          <p:cNvSpPr>
            <a:spLocks noGrp="1"/>
          </p:cNvSpPr>
          <p:nvPr>
            <p:ph idx="1"/>
          </p:nvPr>
        </p:nvSpPr>
        <p:spPr/>
        <p:txBody>
          <a:bodyPr/>
          <a:lstStyle/>
          <a:p>
            <a:pPr>
              <a:defRPr/>
            </a:pPr>
            <a:r>
              <a:rPr lang="it-IT" sz="1800" b="1" dirty="0" smtClean="0">
                <a:solidFill>
                  <a:schemeClr val="bg2"/>
                </a:solidFill>
              </a:rPr>
              <a:t>Stati in giallo = Fondatori</a:t>
            </a:r>
          </a:p>
          <a:p>
            <a:pPr>
              <a:defRPr/>
            </a:pPr>
            <a:endParaRPr lang="it-IT" sz="1800" b="1" dirty="0">
              <a:solidFill>
                <a:schemeClr val="bg2"/>
              </a:solidFill>
            </a:endParaRPr>
          </a:p>
          <a:p>
            <a:pPr>
              <a:defRPr/>
            </a:pPr>
            <a:endParaRPr lang="it-IT" sz="1800" b="1" dirty="0" smtClean="0">
              <a:solidFill>
                <a:schemeClr val="bg2"/>
              </a:solidFill>
            </a:endParaRPr>
          </a:p>
          <a:p>
            <a:pPr>
              <a:defRPr/>
            </a:pPr>
            <a:r>
              <a:rPr lang="it-IT" sz="1800" b="1" dirty="0" smtClean="0">
                <a:solidFill>
                  <a:schemeClr val="bg2"/>
                </a:solidFill>
              </a:rPr>
              <a:t>Grecia e Turchia = hanno </a:t>
            </a:r>
          </a:p>
          <a:p>
            <a:pPr>
              <a:defRPr/>
            </a:pPr>
            <a:r>
              <a:rPr lang="it-IT" sz="1800" b="1" dirty="0">
                <a:solidFill>
                  <a:schemeClr val="bg2"/>
                </a:solidFill>
              </a:rPr>
              <a:t>a</a:t>
            </a:r>
            <a:r>
              <a:rPr lang="it-IT" sz="1800" b="1" dirty="0" smtClean="0">
                <a:solidFill>
                  <a:schemeClr val="bg2"/>
                </a:solidFill>
              </a:rPr>
              <a:t>derito a ridosso della</a:t>
            </a:r>
          </a:p>
          <a:p>
            <a:pPr>
              <a:defRPr/>
            </a:pPr>
            <a:r>
              <a:rPr lang="it-IT" sz="1800" b="1" dirty="0">
                <a:solidFill>
                  <a:schemeClr val="bg2"/>
                </a:solidFill>
              </a:rPr>
              <a:t>c</a:t>
            </a:r>
            <a:r>
              <a:rPr lang="it-IT" sz="1800" b="1" dirty="0" smtClean="0">
                <a:solidFill>
                  <a:schemeClr val="bg2"/>
                </a:solidFill>
              </a:rPr>
              <a:t>onclusione della </a:t>
            </a:r>
            <a:r>
              <a:rPr lang="it-IT" sz="1800" b="1" dirty="0" err="1" smtClean="0">
                <a:solidFill>
                  <a:schemeClr val="bg2"/>
                </a:solidFill>
              </a:rPr>
              <a:t>Cedu</a:t>
            </a:r>
            <a:endParaRPr lang="it-IT" sz="1800" b="1" dirty="0" smtClean="0">
              <a:solidFill>
                <a:schemeClr val="bg2"/>
              </a:solidFill>
            </a:endParaRPr>
          </a:p>
        </p:txBody>
      </p:sp>
      <p:pic>
        <p:nvPicPr>
          <p:cNvPr id="27652" name="Picture 2"/>
          <p:cNvPicPr>
            <a:picLocks noChangeAspect="1" noChangeArrowheads="1"/>
          </p:cNvPicPr>
          <p:nvPr/>
        </p:nvPicPr>
        <p:blipFill>
          <a:blip r:embed="rId2"/>
          <a:srcRect/>
          <a:stretch>
            <a:fillRect/>
          </a:stretch>
        </p:blipFill>
        <p:spPr bwMode="auto">
          <a:xfrm>
            <a:off x="3635375" y="1773238"/>
            <a:ext cx="5006975" cy="4171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pPr eaLnBrk="1" hangingPunct="1">
              <a:defRPr/>
            </a:pPr>
            <a:endParaRPr lang="it-IT" dirty="0" smtClean="0"/>
          </a:p>
        </p:txBody>
      </p:sp>
      <p:sp>
        <p:nvSpPr>
          <p:cNvPr id="36867" name="Rectangle 3"/>
          <p:cNvSpPr>
            <a:spLocks noGrp="1" noChangeArrowheads="1"/>
          </p:cNvSpPr>
          <p:nvPr>
            <p:ph type="body" idx="1"/>
          </p:nvPr>
        </p:nvSpPr>
        <p:spPr/>
        <p:txBody>
          <a:bodyPr/>
          <a:lstStyle/>
          <a:p>
            <a:pPr eaLnBrk="1" hangingPunct="1">
              <a:defRPr/>
            </a:pPr>
            <a:endParaRPr lang="it-IT" b="1" dirty="0" smtClean="0">
              <a:latin typeface="Calibri" pitchFamily="34" charset="0"/>
            </a:endParaRPr>
          </a:p>
          <a:p>
            <a:pPr eaLnBrk="1" hangingPunct="1">
              <a:defRPr/>
            </a:pPr>
            <a:endParaRPr lang="it-IT" b="1" dirty="0" smtClean="0">
              <a:latin typeface="Calibri" pitchFamily="34" charset="0"/>
            </a:endParaRPr>
          </a:p>
          <a:p>
            <a:pPr eaLnBrk="1" hangingPunct="1">
              <a:defRPr/>
            </a:pPr>
            <a:r>
              <a:rPr lang="it-IT" dirty="0" smtClean="0">
                <a:solidFill>
                  <a:schemeClr val="bg2"/>
                </a:solidFill>
                <a:latin typeface="Calibri" pitchFamily="34" charset="0"/>
              </a:rPr>
              <a:t>- LIMITAZIONE PROPORZIONATA DELLA LIBERTA’ ECONOMICA IN RAGIONE DELLA TUTELA DELLA DIGNITA’ UMANA</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p:txBody>
          <a:bodyPr/>
          <a:lstStyle/>
          <a:p>
            <a:pPr eaLnBrk="1" hangingPunct="1">
              <a:defRPr/>
            </a:pPr>
            <a:endParaRPr lang="it-IT" dirty="0" smtClean="0"/>
          </a:p>
        </p:txBody>
      </p:sp>
      <p:sp>
        <p:nvSpPr>
          <p:cNvPr id="37891" name="Rectangle 3"/>
          <p:cNvSpPr>
            <a:spLocks noGrp="1" noChangeArrowheads="1"/>
          </p:cNvSpPr>
          <p:nvPr>
            <p:ph type="body" idx="1"/>
          </p:nvPr>
        </p:nvSpPr>
        <p:spPr/>
        <p:txBody>
          <a:bodyPr/>
          <a:lstStyle/>
          <a:p>
            <a:pPr eaLnBrk="1" hangingPunct="1">
              <a:lnSpc>
                <a:spcPct val="80000"/>
              </a:lnSpc>
              <a:defRPr/>
            </a:pPr>
            <a:r>
              <a:rPr lang="it-IT" sz="2800" dirty="0" smtClean="0">
                <a:solidFill>
                  <a:schemeClr val="bg2"/>
                </a:solidFill>
                <a:latin typeface="Calibri" pitchFamily="34" charset="0"/>
              </a:rPr>
              <a:t>TERZA FASE RAPPRESENTATA DALLA FORMALIZZAZIONE DEL METODO PRETORIO.</a:t>
            </a:r>
          </a:p>
          <a:p>
            <a:pPr eaLnBrk="1" hangingPunct="1">
              <a:lnSpc>
                <a:spcPct val="80000"/>
              </a:lnSpc>
              <a:defRPr/>
            </a:pPr>
            <a:endParaRPr lang="it-IT" sz="2800" dirty="0" smtClean="0">
              <a:solidFill>
                <a:schemeClr val="bg2"/>
              </a:solidFill>
              <a:latin typeface="Calibri" pitchFamily="34" charset="0"/>
            </a:endParaRPr>
          </a:p>
          <a:p>
            <a:pPr eaLnBrk="1" hangingPunct="1">
              <a:lnSpc>
                <a:spcPct val="80000"/>
              </a:lnSpc>
              <a:defRPr/>
            </a:pPr>
            <a:r>
              <a:rPr lang="it-IT" sz="2800" dirty="0" smtClean="0">
                <a:solidFill>
                  <a:schemeClr val="bg2"/>
                </a:solidFill>
                <a:latin typeface="Calibri" pitchFamily="34" charset="0"/>
              </a:rPr>
              <a:t>ART. 6, PAR. 2, TRATTATO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AMSTERDAM 1996: </a:t>
            </a:r>
          </a:p>
          <a:p>
            <a:pPr algn="just" eaLnBrk="1" hangingPunct="1">
              <a:lnSpc>
                <a:spcPct val="80000"/>
              </a:lnSpc>
              <a:defRPr/>
            </a:pPr>
            <a:endParaRPr lang="it-IT" sz="2800" dirty="0" smtClean="0">
              <a:solidFill>
                <a:schemeClr val="bg2"/>
              </a:solidFill>
              <a:latin typeface="Calibri" pitchFamily="34" charset="0"/>
            </a:endParaRPr>
          </a:p>
          <a:p>
            <a:pPr algn="just" eaLnBrk="1" hangingPunct="1">
              <a:lnSpc>
                <a:spcPct val="80000"/>
              </a:lnSpc>
              <a:defRPr/>
            </a:pPr>
            <a:r>
              <a:rPr lang="it-IT" sz="2800" dirty="0" smtClean="0">
                <a:solidFill>
                  <a:schemeClr val="bg2"/>
                </a:solidFill>
                <a:latin typeface="Calibri" pitchFamily="34" charset="0"/>
              </a:rPr>
              <a:t>“l’Unione europea rispetta i diritti fondamentali quali sono garantiti dalla convenzione europea per la salvaguardia dei diritti dell’uomo e delle </a:t>
            </a:r>
            <a:r>
              <a:rPr lang="it-IT" sz="2800" dirty="0" err="1" smtClean="0">
                <a:solidFill>
                  <a:schemeClr val="bg2"/>
                </a:solidFill>
                <a:latin typeface="Calibri" pitchFamily="34" charset="0"/>
              </a:rPr>
              <a:t>liberta’</a:t>
            </a:r>
            <a:r>
              <a:rPr lang="it-IT" sz="2800" dirty="0" smtClean="0">
                <a:solidFill>
                  <a:schemeClr val="bg2"/>
                </a:solidFill>
                <a:latin typeface="Calibri" pitchFamily="34" charset="0"/>
              </a:rPr>
              <a:t> fondamentali … e quali risultano dalle tradizioni costituzionali comuni degli Stati membri, in quanto principi generali del diritto comunitario”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eaLnBrk="1" hangingPunct="1">
              <a:defRPr/>
            </a:pPr>
            <a:endParaRPr lang="it-IT" dirty="0" smtClean="0"/>
          </a:p>
        </p:txBody>
      </p:sp>
      <p:sp>
        <p:nvSpPr>
          <p:cNvPr id="39939"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QUARTA FASE: </a:t>
            </a:r>
            <a:r>
              <a:rPr lang="it-IT" u="sng" dirty="0" smtClean="0">
                <a:solidFill>
                  <a:schemeClr val="bg2"/>
                </a:solidFill>
                <a:effectLst/>
                <a:latin typeface="Calibri" pitchFamily="34" charset="0"/>
              </a:rPr>
              <a:t>CARTA DEI DIRITTI FONDAMENTALI DELL’UNIONE EUROPEA</a:t>
            </a:r>
            <a:r>
              <a:rPr lang="it-IT" dirty="0" smtClean="0">
                <a:solidFill>
                  <a:schemeClr val="bg2"/>
                </a:solidFill>
                <a:latin typeface="Calibri" pitchFamily="34" charset="0"/>
              </a:rPr>
              <a:t> = METODO SCRITTO</a:t>
            </a: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 adozione della Carta (2000)</a:t>
            </a:r>
          </a:p>
          <a:p>
            <a:pPr eaLnBrk="1" hangingPunct="1">
              <a:defRPr/>
            </a:pPr>
            <a:r>
              <a:rPr lang="it-IT" dirty="0" smtClean="0">
                <a:solidFill>
                  <a:schemeClr val="bg2"/>
                </a:solidFill>
                <a:latin typeface="Calibri" pitchFamily="34" charset="0"/>
              </a:rPr>
              <a:t>- Carta inizialmente priva di effetti giuridici</a:t>
            </a:r>
          </a:p>
          <a:p>
            <a:pPr eaLnBrk="1" hangingPunct="1">
              <a:defRPr/>
            </a:pPr>
            <a:r>
              <a:rPr lang="it-IT" dirty="0" smtClean="0">
                <a:solidFill>
                  <a:schemeClr val="bg2"/>
                </a:solidFill>
                <a:latin typeface="Calibri" pitchFamily="34" charset="0"/>
              </a:rPr>
              <a:t>- Carta = valore ricognitivo</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p:txBody>
          <a:bodyPr/>
          <a:lstStyle/>
          <a:p>
            <a:pPr eaLnBrk="1" hangingPunct="1">
              <a:defRPr/>
            </a:pPr>
            <a:endParaRPr lang="it-IT" dirty="0" smtClean="0"/>
          </a:p>
        </p:txBody>
      </p:sp>
      <p:sp>
        <p:nvSpPr>
          <p:cNvPr id="40963" name="Rectangle 3"/>
          <p:cNvSpPr>
            <a:spLocks noGrp="1" noChangeArrowheads="1"/>
          </p:cNvSpPr>
          <p:nvPr>
            <p:ph type="body" idx="1"/>
          </p:nvPr>
        </p:nvSpPr>
        <p:spPr/>
        <p:txBody>
          <a:bodyPr/>
          <a:lstStyle/>
          <a:p>
            <a:pPr eaLnBrk="1" hangingPunct="1">
              <a:lnSpc>
                <a:spcPct val="90000"/>
              </a:lnSpc>
              <a:defRPr/>
            </a:pPr>
            <a:r>
              <a:rPr lang="it-IT" sz="2800" dirty="0" smtClean="0">
                <a:solidFill>
                  <a:schemeClr val="bg2"/>
                </a:solidFill>
                <a:latin typeface="Calibri" pitchFamily="34" charset="0"/>
              </a:rPr>
              <a:t>CARATTERISTICHE DELLA CARTA DEI DIRITTI FONDAMENTALI DELL’UNIONE EUROPEA:</a:t>
            </a:r>
          </a:p>
          <a:p>
            <a:pPr eaLnBrk="1" hangingPunct="1">
              <a:lnSpc>
                <a:spcPct val="90000"/>
              </a:lnSpc>
              <a:defRPr/>
            </a:pPr>
            <a:endParaRPr lang="it-IT" sz="2800" dirty="0" smtClean="0">
              <a:solidFill>
                <a:schemeClr val="bg2"/>
              </a:solidFill>
              <a:latin typeface="Calibri" pitchFamily="34" charset="0"/>
            </a:endParaRPr>
          </a:p>
          <a:p>
            <a:pPr algn="just" eaLnBrk="1" hangingPunct="1">
              <a:lnSpc>
                <a:spcPct val="90000"/>
              </a:lnSpc>
              <a:defRPr/>
            </a:pPr>
            <a:r>
              <a:rPr lang="it-IT" sz="2800" dirty="0" smtClean="0">
                <a:solidFill>
                  <a:schemeClr val="bg2"/>
                </a:solidFill>
                <a:latin typeface="Calibri" pitchFamily="34" charset="0"/>
              </a:rPr>
              <a:t>1) catalogo nel contenuto completo (diritti di </a:t>
            </a:r>
            <a:r>
              <a:rPr lang="it-IT" sz="2800" dirty="0" err="1" smtClean="0">
                <a:solidFill>
                  <a:schemeClr val="bg2"/>
                </a:solidFill>
                <a:latin typeface="Calibri" pitchFamily="34" charset="0"/>
              </a:rPr>
              <a:t>liberta’</a:t>
            </a:r>
            <a:r>
              <a:rPr lang="it-IT" sz="2800" dirty="0" smtClean="0">
                <a:solidFill>
                  <a:schemeClr val="bg2"/>
                </a:solidFill>
                <a:latin typeface="Calibri" pitchFamily="34" charset="0"/>
              </a:rPr>
              <a:t> classica, diritti sociali, diritti frutto dell’evoluzione tecnologica come divieto di fare del corpo umano fonte di lucro, divieto di clonazione degli esseri umani a fini riproduttivi, </a:t>
            </a:r>
            <a:r>
              <a:rPr lang="it-IT" sz="2800" dirty="0" err="1" smtClean="0">
                <a:solidFill>
                  <a:schemeClr val="bg2"/>
                </a:solidFill>
                <a:latin typeface="Calibri" pitchFamily="34" charset="0"/>
              </a:rPr>
              <a:t>attivita’</a:t>
            </a:r>
            <a:r>
              <a:rPr lang="it-IT" sz="2800" dirty="0" smtClean="0">
                <a:solidFill>
                  <a:schemeClr val="bg2"/>
                </a:solidFill>
                <a:latin typeface="Calibri" pitchFamily="34" charset="0"/>
              </a:rPr>
              <a:t> medica subordinata al consenso libero e informato della persona)</a:t>
            </a:r>
          </a:p>
          <a:p>
            <a:pPr eaLnBrk="1" hangingPunct="1">
              <a:lnSpc>
                <a:spcPct val="90000"/>
              </a:lnSpc>
              <a:buFont typeface="Wingdings" pitchFamily="2" charset="2"/>
              <a:buNone/>
              <a:defRPr/>
            </a:pPr>
            <a:endParaRPr lang="it-IT" sz="2800" dirty="0" smtClean="0">
              <a:latin typeface="Calibri"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p:txBody>
          <a:bodyPr/>
          <a:lstStyle/>
          <a:p>
            <a:pPr eaLnBrk="1" hangingPunct="1">
              <a:defRPr/>
            </a:pPr>
            <a:endParaRPr lang="it-IT" dirty="0" smtClean="0"/>
          </a:p>
        </p:txBody>
      </p:sp>
      <p:sp>
        <p:nvSpPr>
          <p:cNvPr id="59395" name="Rectangle 3"/>
          <p:cNvSpPr>
            <a:spLocks noGrp="1" noChangeArrowheads="1"/>
          </p:cNvSpPr>
          <p:nvPr>
            <p:ph type="body" idx="1"/>
          </p:nvPr>
        </p:nvSpPr>
        <p:spPr/>
        <p:txBody>
          <a:bodyPr/>
          <a:lstStyle/>
          <a:p>
            <a:pPr eaLnBrk="1" hangingPunct="1"/>
            <a:r>
              <a:rPr lang="it-IT" sz="2800" b="1" smtClean="0">
                <a:solidFill>
                  <a:schemeClr val="bg2"/>
                </a:solidFill>
                <a:effectLst/>
                <a:latin typeface="Calibri" pitchFamily="34" charset="0"/>
              </a:rPr>
              <a:t>2) contiene regole riguardanti i rapporti con le Costituzioni e con la Cedu;</a:t>
            </a:r>
          </a:p>
          <a:p>
            <a:pPr eaLnBrk="1" hangingPunct="1"/>
            <a:endParaRPr lang="it-IT" sz="2800" b="1" smtClean="0">
              <a:solidFill>
                <a:schemeClr val="bg2"/>
              </a:solidFill>
              <a:effectLst/>
              <a:latin typeface="Calibri" pitchFamily="34" charset="0"/>
            </a:endParaRPr>
          </a:p>
          <a:p>
            <a:pPr eaLnBrk="1" hangingPunct="1"/>
            <a:r>
              <a:rPr lang="it-IT" sz="2800" b="1" smtClean="0">
                <a:solidFill>
                  <a:schemeClr val="bg2"/>
                </a:solidFill>
                <a:effectLst/>
                <a:latin typeface="Calibri" pitchFamily="34" charset="0"/>
              </a:rPr>
              <a:t>3) </a:t>
            </a:r>
            <a:r>
              <a:rPr lang="it-IT" sz="2800" b="1" u="sng" smtClean="0">
                <a:solidFill>
                  <a:schemeClr val="bg2"/>
                </a:solidFill>
                <a:effectLst/>
                <a:latin typeface="Calibri" pitchFamily="34" charset="0"/>
              </a:rPr>
              <a:t>PRINCIPIO DI INDIVISIBILITA’ DEI DIRITTI </a:t>
            </a:r>
            <a:r>
              <a:rPr lang="it-IT" sz="2800" b="1" smtClean="0">
                <a:solidFill>
                  <a:schemeClr val="bg2"/>
                </a:solidFill>
                <a:effectLst/>
                <a:latin typeface="Calibri" pitchFamily="34" charset="0"/>
              </a:rPr>
              <a:t>= NON VI SONO GERARCHIE FRA DIRITTI.</a:t>
            </a:r>
          </a:p>
          <a:p>
            <a:pPr eaLnBrk="1" hangingPunct="1"/>
            <a:endParaRPr lang="it-IT" sz="2800" b="1" smtClean="0">
              <a:solidFill>
                <a:schemeClr val="bg2"/>
              </a:solidFill>
              <a:effectLst/>
              <a:latin typeface="Calibri" pitchFamily="34" charset="0"/>
            </a:endParaRPr>
          </a:p>
          <a:p>
            <a:pPr eaLnBrk="1" hangingPunct="1"/>
            <a:r>
              <a:rPr lang="it-IT" sz="2800" b="1" smtClean="0">
                <a:solidFill>
                  <a:schemeClr val="bg2"/>
                </a:solidFill>
                <a:effectLst/>
                <a:latin typeface="Calibri" pitchFamily="34" charset="0"/>
              </a:rPr>
              <a:t>I diritti vengono collocati in capi che fanno riferimento a valori (dignita’, liberta’, uguaglianza, solidarieta’, cittadinanza e giustizia).</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pPr marL="342900" indent="-342900" eaLnBrk="1" hangingPunct="1">
              <a:lnSpc>
                <a:spcPct val="90000"/>
              </a:lnSpc>
              <a:spcBef>
                <a:spcPct val="20000"/>
              </a:spcBef>
              <a:defRPr/>
            </a:pPr>
            <a:r>
              <a:rPr lang="it-IT" sz="2400" dirty="0">
                <a:solidFill>
                  <a:srgbClr val="FFFFFF"/>
                </a:solidFill>
                <a:latin typeface="Calibri" pitchFamily="34" charset="0"/>
                <a:ea typeface="+mn-ea"/>
                <a:cs typeface="+mn-cs"/>
              </a:rPr>
              <a:t/>
            </a:r>
            <a:br>
              <a:rPr lang="it-IT" sz="2400" dirty="0">
                <a:solidFill>
                  <a:srgbClr val="FFFFFF"/>
                </a:solidFill>
                <a:latin typeface="Calibri" pitchFamily="34" charset="0"/>
                <a:ea typeface="+mn-ea"/>
                <a:cs typeface="+mn-cs"/>
              </a:rPr>
            </a:br>
            <a:r>
              <a:rPr lang="it-IT" sz="2400" b="0" dirty="0" smtClean="0">
                <a:solidFill>
                  <a:schemeClr val="bg2"/>
                </a:solidFill>
                <a:latin typeface="Calibri" pitchFamily="34" charset="0"/>
                <a:ea typeface="+mn-ea"/>
                <a:cs typeface="+mn-cs"/>
              </a:rPr>
              <a:t>COME </a:t>
            </a:r>
            <a:r>
              <a:rPr lang="it-IT" sz="2400" b="0" dirty="0">
                <a:solidFill>
                  <a:schemeClr val="bg2"/>
                </a:solidFill>
                <a:latin typeface="Calibri" pitchFamily="34" charset="0"/>
                <a:ea typeface="+mn-ea"/>
                <a:cs typeface="+mn-cs"/>
              </a:rPr>
              <a:t>OPERA IL BILANCIAMENTO, COME SI RISOLVONO I CONFLITTI FRA DIRITTI O FRA DIRITTO E LIMITE:</a:t>
            </a:r>
            <a:br>
              <a:rPr lang="it-IT" sz="2400" b="0" dirty="0">
                <a:solidFill>
                  <a:schemeClr val="bg2"/>
                </a:solidFill>
                <a:latin typeface="Calibri" pitchFamily="34" charset="0"/>
                <a:ea typeface="+mn-ea"/>
                <a:cs typeface="+mn-cs"/>
              </a:rPr>
            </a:br>
            <a:endParaRPr lang="it-IT" b="0" dirty="0" smtClean="0">
              <a:solidFill>
                <a:schemeClr val="bg2"/>
              </a:solidFill>
            </a:endParaRPr>
          </a:p>
        </p:txBody>
      </p:sp>
      <p:sp>
        <p:nvSpPr>
          <p:cNvPr id="38915" name="Rectangle 3"/>
          <p:cNvSpPr>
            <a:spLocks noGrp="1" noChangeArrowheads="1"/>
          </p:cNvSpPr>
          <p:nvPr>
            <p:ph type="body" idx="1"/>
          </p:nvPr>
        </p:nvSpPr>
        <p:spPr>
          <a:xfrm>
            <a:off x="468313" y="1052513"/>
            <a:ext cx="8229600" cy="4525962"/>
          </a:xfrm>
        </p:spPr>
        <p:txBody>
          <a:bodyPr/>
          <a:lstStyle/>
          <a:p>
            <a:pPr eaLnBrk="1" hangingPunct="1">
              <a:lnSpc>
                <a:spcPct val="90000"/>
              </a:lnSpc>
              <a:defRPr/>
            </a:pPr>
            <a:endParaRPr lang="it-IT" sz="2400" b="1" dirty="0" smtClean="0">
              <a:latin typeface="Calibri" pitchFamily="34" charset="0"/>
            </a:endParaRPr>
          </a:p>
          <a:p>
            <a:pPr algn="just" eaLnBrk="1" hangingPunct="1">
              <a:lnSpc>
                <a:spcPct val="90000"/>
              </a:lnSpc>
              <a:defRPr/>
            </a:pPr>
            <a:r>
              <a:rPr lang="it-IT" sz="2400" dirty="0" smtClean="0">
                <a:solidFill>
                  <a:schemeClr val="bg2"/>
                </a:solidFill>
                <a:latin typeface="Calibri" pitchFamily="34" charset="0"/>
              </a:rPr>
              <a:t>L’art. 52, § 1, della Carta, così dispone: «eventuali limitazioni all’esercizio dei diritti e delle libertà riconosciuti dalla presente Carta devono essere previste dalla legge e rispettare il contenuto essenziale di detti diritti e libertà. Nel rispetto del principio di proporzionalità, possono essere apportate limitazioni solo laddove siano necessarie e rispondano effettivamente a finalità di interesse generale riconosciute dall’Unione o all’esigenza di proteggere i diritti e le libertà altrui»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a:xfrm>
            <a:off x="457200" y="274638"/>
            <a:ext cx="8229600" cy="1138237"/>
          </a:xfrm>
        </p:spPr>
        <p:txBody>
          <a:bodyPr/>
          <a:lstStyle/>
          <a:p>
            <a:pPr marL="342900" indent="-342900" eaLnBrk="1" hangingPunct="1">
              <a:spcBef>
                <a:spcPct val="20000"/>
              </a:spcBef>
              <a:defRPr/>
            </a:pPr>
            <a:r>
              <a:rPr lang="it-IT" sz="3200" b="0" dirty="0">
                <a:solidFill>
                  <a:schemeClr val="bg2"/>
                </a:solidFill>
                <a:latin typeface="Calibri" pitchFamily="34" charset="0"/>
                <a:ea typeface="+mn-ea"/>
                <a:cs typeface="+mn-cs"/>
              </a:rPr>
              <a:t>IL GIUDICE DETERMINA:</a:t>
            </a:r>
            <a:br>
              <a:rPr lang="it-IT" sz="3200" b="0" dirty="0">
                <a:solidFill>
                  <a:schemeClr val="bg2"/>
                </a:solidFill>
                <a:latin typeface="Calibri" pitchFamily="34" charset="0"/>
                <a:ea typeface="+mn-ea"/>
                <a:cs typeface="+mn-cs"/>
              </a:rPr>
            </a:br>
            <a:endParaRPr lang="it-IT" b="0" dirty="0" smtClean="0">
              <a:solidFill>
                <a:schemeClr val="bg2"/>
              </a:solidFill>
            </a:endParaRPr>
          </a:p>
        </p:txBody>
      </p:sp>
      <p:sp>
        <p:nvSpPr>
          <p:cNvPr id="43011" name="Rectangle 3"/>
          <p:cNvSpPr>
            <a:spLocks noGrp="1" noChangeArrowheads="1"/>
          </p:cNvSpPr>
          <p:nvPr>
            <p:ph type="body" idx="1"/>
          </p:nvPr>
        </p:nvSpPr>
        <p:spPr>
          <a:xfrm>
            <a:off x="468313" y="1052513"/>
            <a:ext cx="8229600" cy="4525962"/>
          </a:xfrm>
        </p:spPr>
        <p:txBody>
          <a:bodyPr/>
          <a:lstStyle/>
          <a:p>
            <a:pPr eaLnBrk="1" hangingPunct="1">
              <a:defRPr/>
            </a:pPr>
            <a:endParaRPr lang="it-IT" dirty="0" smtClean="0">
              <a:latin typeface="Calibri" pitchFamily="34" charset="0"/>
            </a:endParaRPr>
          </a:p>
          <a:p>
            <a:pPr eaLnBrk="1" hangingPunct="1">
              <a:defRPr/>
            </a:pPr>
            <a:r>
              <a:rPr lang="it-IT" sz="2800" dirty="0" smtClean="0">
                <a:solidFill>
                  <a:schemeClr val="bg2"/>
                </a:solidFill>
                <a:latin typeface="Calibri" pitchFamily="34" charset="0"/>
              </a:rPr>
              <a:t>1) LE CONDIZIONI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ESERCIZIO DEL DIRITTO;</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2) I LIMITI APPONIBILI AL DIRITTO;</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3) IL CONTENUTO ESSENZIALE DEL DIRITTO</a:t>
            </a:r>
            <a:r>
              <a:rPr lang="it-IT" dirty="0" smtClean="0">
                <a:solidFill>
                  <a:schemeClr val="bg2"/>
                </a:solidFill>
                <a:latin typeface="Calibri" pitchFamily="34" charset="0"/>
              </a:rPr>
              <a:t>.</a:t>
            </a:r>
          </a:p>
          <a:p>
            <a:pPr eaLnBrk="1" hangingPunct="1">
              <a:defRPr/>
            </a:pPr>
            <a:endParaRPr lang="it-IT" dirty="0" smtClean="0">
              <a:latin typeface="Calibri"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lstStyle/>
          <a:p>
            <a:pPr eaLnBrk="1" hangingPunct="1">
              <a:defRPr/>
            </a:pPr>
            <a:endParaRPr lang="it-IT" dirty="0" smtClean="0"/>
          </a:p>
        </p:txBody>
      </p:sp>
      <p:sp>
        <p:nvSpPr>
          <p:cNvPr id="44035" name="Rectangle 3"/>
          <p:cNvSpPr>
            <a:spLocks noGrp="1" noChangeArrowheads="1"/>
          </p:cNvSpPr>
          <p:nvPr>
            <p:ph type="body" idx="1"/>
          </p:nvPr>
        </p:nvSpPr>
        <p:spPr/>
        <p:txBody>
          <a:bodyPr/>
          <a:lstStyle/>
          <a:p>
            <a:pPr eaLnBrk="1" hangingPunct="1">
              <a:buFont typeface="Wingdings" pitchFamily="2" charset="2"/>
              <a:buNone/>
              <a:defRPr/>
            </a:pPr>
            <a:r>
              <a:rPr lang="it-IT" dirty="0" smtClean="0">
                <a:solidFill>
                  <a:schemeClr val="bg2"/>
                </a:solidFill>
                <a:latin typeface="Calibri" pitchFamily="34" charset="0"/>
              </a:rPr>
              <a:t>BILANCIAMENTO “LIBERO”: </a:t>
            </a:r>
          </a:p>
          <a:p>
            <a:pPr eaLnBrk="1" hangingPunct="1">
              <a:buFontTx/>
              <a:buChar char="-"/>
              <a:defRPr/>
            </a:pPr>
            <a:endParaRPr lang="it-IT" sz="2400" dirty="0" smtClean="0">
              <a:solidFill>
                <a:schemeClr val="bg2"/>
              </a:solidFill>
              <a:latin typeface="Calibri" pitchFamily="34" charset="0"/>
            </a:endParaRPr>
          </a:p>
          <a:p>
            <a:pPr eaLnBrk="1" hangingPunct="1">
              <a:buFontTx/>
              <a:buChar char="-"/>
              <a:defRPr/>
            </a:pPr>
            <a:r>
              <a:rPr lang="it-IT" sz="2400" dirty="0" smtClean="0">
                <a:solidFill>
                  <a:schemeClr val="bg2"/>
                </a:solidFill>
                <a:latin typeface="Calibri" pitchFamily="34" charset="0"/>
              </a:rPr>
              <a:t>NELLA CARTA NON SONO INDICATI LIMITI SPECIFICI PER CIASCUN DIRITTO (NON </a:t>
            </a:r>
            <a:r>
              <a:rPr lang="it-IT" sz="2400" dirty="0" err="1" smtClean="0">
                <a:solidFill>
                  <a:schemeClr val="bg2"/>
                </a:solidFill>
                <a:latin typeface="Calibri" pitchFamily="34" charset="0"/>
              </a:rPr>
              <a:t>VI</a:t>
            </a:r>
            <a:r>
              <a:rPr lang="it-IT" sz="2400" dirty="0" smtClean="0">
                <a:solidFill>
                  <a:schemeClr val="bg2"/>
                </a:solidFill>
                <a:latin typeface="Calibri" pitchFamily="34" charset="0"/>
              </a:rPr>
              <a:t> SONO RISERVE RINFORZATE NEL CONTENUTO).</a:t>
            </a:r>
          </a:p>
          <a:p>
            <a:pPr eaLnBrk="1" hangingPunct="1">
              <a:buFontTx/>
              <a:buChar char="-"/>
              <a:defRPr/>
            </a:pPr>
            <a:endParaRPr lang="it-IT" sz="2400" dirty="0" smtClean="0">
              <a:solidFill>
                <a:schemeClr val="bg2"/>
              </a:solidFill>
              <a:latin typeface="Calibri" pitchFamily="34" charset="0"/>
            </a:endParaRPr>
          </a:p>
          <a:p>
            <a:pPr eaLnBrk="1" hangingPunct="1">
              <a:buFont typeface="Wingdings" pitchFamily="2" charset="2"/>
              <a:buNone/>
              <a:defRPr/>
            </a:pPr>
            <a:r>
              <a:rPr lang="it-IT" sz="2400" dirty="0" smtClean="0">
                <a:solidFill>
                  <a:schemeClr val="bg2"/>
                </a:solidFill>
                <a:latin typeface="Calibri" pitchFamily="34" charset="0"/>
              </a:rPr>
              <a:t>-   SI ASSEGNA AL LEGISLATORE EUROPEO E SOPRATTUTTO AL GIUDICE IL COMPITO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DETERMINARE I DIRITTI IN BASE AL CRITERIO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PROPORZIONALITA’.</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p:txBody>
          <a:bodyPr/>
          <a:lstStyle/>
          <a:p>
            <a:pPr eaLnBrk="1" hangingPunct="1">
              <a:defRPr/>
            </a:pPr>
            <a:endParaRPr lang="it-IT" dirty="0" smtClean="0"/>
          </a:p>
        </p:txBody>
      </p:sp>
      <p:sp>
        <p:nvSpPr>
          <p:cNvPr id="31747" name="Rectangle 3"/>
          <p:cNvSpPr>
            <a:spLocks noGrp="1" noChangeArrowheads="1"/>
          </p:cNvSpPr>
          <p:nvPr>
            <p:ph type="body" idx="1"/>
          </p:nvPr>
        </p:nvSpPr>
        <p:spPr/>
        <p:txBody>
          <a:bodyPr/>
          <a:lstStyle/>
          <a:p>
            <a:pPr eaLnBrk="1" hangingPunct="1">
              <a:defRPr/>
            </a:pPr>
            <a:r>
              <a:rPr lang="it-IT" sz="2800" dirty="0" smtClean="0">
                <a:solidFill>
                  <a:schemeClr val="bg2"/>
                </a:solidFill>
                <a:latin typeface="Calibri" pitchFamily="34" charset="0"/>
              </a:rPr>
              <a:t>ART. 6 DEL TRATTATO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LISBONA (2009):</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La Carta assume lo stesso valore giuridico dei trattati europei.</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la Carta quindi e’ parificata alla legge di esecuzione dei trattati europei = rango costituzionale (fondamento costituzionale è l’autolimitazione di sovranità di cui all’art. 11 Cost.).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eaLnBrk="1" hangingPunct="1">
              <a:defRPr/>
            </a:pPr>
            <a:endParaRPr lang="it-IT" dirty="0" smtClean="0"/>
          </a:p>
        </p:txBody>
      </p:sp>
      <p:sp>
        <p:nvSpPr>
          <p:cNvPr id="17411" name="Rectangle 3"/>
          <p:cNvSpPr>
            <a:spLocks noGrp="1" noChangeArrowheads="1"/>
          </p:cNvSpPr>
          <p:nvPr>
            <p:ph type="body" idx="1"/>
          </p:nvPr>
        </p:nvSpPr>
        <p:spPr/>
        <p:txBody>
          <a:bodyPr/>
          <a:lstStyle/>
          <a:p>
            <a:pPr eaLnBrk="1" hangingPunct="1">
              <a:defRPr/>
            </a:pPr>
            <a:r>
              <a:rPr lang="it-IT" sz="2800" dirty="0" smtClean="0">
                <a:solidFill>
                  <a:schemeClr val="bg2"/>
                </a:solidFill>
                <a:latin typeface="Calibri" pitchFamily="34" charset="0"/>
              </a:rPr>
              <a:t>DIFFERENZA TRA CARTA E METODO PRETORIO:</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Carta dei diritti = obiettivo di stabilizzare la tutela dei diritti fondamentali nell’ordinamento europeo.</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Metodo pretorio = modello di tutela dei diritti di tipo casistico, selettivo e funzionale.</a:t>
            </a:r>
          </a:p>
          <a:p>
            <a:pPr eaLnBrk="1" hangingPunct="1">
              <a:buFont typeface="Wingdings" pitchFamily="2" charset="2"/>
              <a:buNone/>
              <a:defRPr/>
            </a:pPr>
            <a:endParaRPr lang="it-IT"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28596" y="0"/>
            <a:ext cx="8229600" cy="1143000"/>
          </a:xfrm>
        </p:spPr>
        <p:txBody>
          <a:bodyPr/>
          <a:lstStyle/>
          <a:p>
            <a:r>
              <a:rPr lang="it-IT" sz="3200" dirty="0" smtClean="0">
                <a:solidFill>
                  <a:schemeClr val="bg2"/>
                </a:solidFill>
              </a:rPr>
              <a:t>28 STATI ADERENTI ALL’UNIONE EUROPEA</a:t>
            </a:r>
            <a:endParaRPr lang="it-IT" sz="3200" dirty="0">
              <a:solidFill>
                <a:schemeClr val="bg2"/>
              </a:solidFill>
            </a:endParaRPr>
          </a:p>
        </p:txBody>
      </p:sp>
      <p:sp>
        <p:nvSpPr>
          <p:cNvPr id="6" name="Segnaposto contenuto 5"/>
          <p:cNvSpPr>
            <a:spLocks noGrp="1"/>
          </p:cNvSpPr>
          <p:nvPr>
            <p:ph idx="1"/>
          </p:nvPr>
        </p:nvSpPr>
        <p:spPr/>
        <p:txBody>
          <a:bodyPr/>
          <a:lstStyle/>
          <a:p>
            <a:endParaRPr lang="it-IT"/>
          </a:p>
        </p:txBody>
      </p:sp>
      <p:pic>
        <p:nvPicPr>
          <p:cNvPr id="1026" name="Picture 2"/>
          <p:cNvPicPr>
            <a:picLocks noChangeAspect="1" noChangeArrowheads="1"/>
          </p:cNvPicPr>
          <p:nvPr/>
        </p:nvPicPr>
        <p:blipFill>
          <a:blip r:embed="rId2">
            <a:lum/>
          </a:blip>
          <a:srcRect/>
          <a:stretch>
            <a:fillRect/>
          </a:stretch>
        </p:blipFill>
        <p:spPr bwMode="auto">
          <a:xfrm>
            <a:off x="500034" y="1643050"/>
            <a:ext cx="8143932" cy="4357718"/>
          </a:xfrm>
          <a:prstGeom prst="rect">
            <a:avLst/>
          </a:prstGeom>
          <a:noFill/>
          <a:ln w="9525">
            <a:noFill/>
            <a:miter lim="800000"/>
            <a:headEnd/>
            <a:tailEnd/>
          </a:ln>
          <a:effec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latin typeface="Calibri" pitchFamily="34" charset="0"/>
              </a:rPr>
              <a:t>RAPPORTI FRA DIRITTI ECONOMICI E DIRITTI SOCIALI</a:t>
            </a:r>
            <a:endParaRPr lang="it-IT" sz="3200" dirty="0">
              <a:solidFill>
                <a:schemeClr val="bg2"/>
              </a:solidFill>
              <a:latin typeface="Calibri" pitchFamily="34" charset="0"/>
            </a:endParaRPr>
          </a:p>
        </p:txBody>
      </p:sp>
      <p:sp>
        <p:nvSpPr>
          <p:cNvPr id="3" name="Segnaposto contenuto 2"/>
          <p:cNvSpPr>
            <a:spLocks noGrp="1"/>
          </p:cNvSpPr>
          <p:nvPr>
            <p:ph idx="1"/>
          </p:nvPr>
        </p:nvSpPr>
        <p:spPr/>
        <p:txBody>
          <a:bodyPr/>
          <a:lstStyle/>
          <a:p>
            <a:pPr>
              <a:buNone/>
            </a:pPr>
            <a:r>
              <a:rPr lang="it-IT" sz="2800" b="1" u="sng" dirty="0" smtClean="0">
                <a:solidFill>
                  <a:schemeClr val="bg2"/>
                </a:solidFill>
              </a:rPr>
              <a:t>SENTENZE LAVAL E VIKING </a:t>
            </a:r>
            <a:r>
              <a:rPr lang="it-IT" sz="2800" b="1" u="sng" smtClean="0">
                <a:solidFill>
                  <a:schemeClr val="bg2"/>
                </a:solidFill>
              </a:rPr>
              <a:t>DEL 2007.</a:t>
            </a:r>
            <a:endParaRPr lang="it-IT" sz="2800" b="1" u="sng" dirty="0" smtClean="0">
              <a:solidFill>
                <a:schemeClr val="bg2"/>
              </a:solidFill>
            </a:endParaRPr>
          </a:p>
          <a:p>
            <a:pPr>
              <a:buNone/>
            </a:pPr>
            <a:endParaRPr lang="it-IT" sz="2800" b="1" dirty="0" smtClean="0">
              <a:solidFill>
                <a:schemeClr val="bg2"/>
              </a:solidFill>
            </a:endParaRPr>
          </a:p>
          <a:p>
            <a:pPr>
              <a:buNone/>
            </a:pPr>
            <a:r>
              <a:rPr lang="it-IT" sz="2800" b="1" dirty="0" smtClean="0">
                <a:solidFill>
                  <a:schemeClr val="bg2"/>
                </a:solidFill>
              </a:rPr>
              <a:t>PROBLEMA DELLA DELOCALIZZAZIONE.</a:t>
            </a:r>
          </a:p>
          <a:p>
            <a:pPr>
              <a:buNone/>
            </a:pPr>
            <a:endParaRPr lang="it-IT" sz="2800" b="1" dirty="0" smtClean="0">
              <a:solidFill>
                <a:schemeClr val="bg2"/>
              </a:solidFill>
            </a:endParaRPr>
          </a:p>
          <a:p>
            <a:pPr>
              <a:buNone/>
            </a:pPr>
            <a:r>
              <a:rPr lang="it-IT" sz="2800" b="1" dirty="0" smtClean="0">
                <a:solidFill>
                  <a:schemeClr val="bg2"/>
                </a:solidFill>
              </a:rPr>
              <a:t>ALLARGAMENTO DELL’UNIONE EUROPEA E DIRITTI SOCIALI E SINDACALI DEI LAVORATORI.</a:t>
            </a:r>
            <a:endParaRPr lang="it-IT" sz="2800" b="1" dirty="0">
              <a:solidFill>
                <a:schemeClr val="bg2"/>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a:t>
            </a:r>
            <a:endParaRPr lang="it-IT" sz="3200" dirty="0">
              <a:solidFill>
                <a:schemeClr val="bg2"/>
              </a:solidFill>
            </a:endParaRPr>
          </a:p>
        </p:txBody>
      </p:sp>
      <p:sp>
        <p:nvSpPr>
          <p:cNvPr id="3" name="Segnaposto contenuto 2"/>
          <p:cNvSpPr>
            <a:spLocks noGrp="1"/>
          </p:cNvSpPr>
          <p:nvPr>
            <p:ph idx="1"/>
          </p:nvPr>
        </p:nvSpPr>
        <p:spPr/>
        <p:txBody>
          <a:bodyPr/>
          <a:lstStyle/>
          <a:p>
            <a:endParaRPr lang="it-IT" sz="2400" b="1" dirty="0" smtClean="0">
              <a:solidFill>
                <a:schemeClr val="bg2"/>
              </a:solidFill>
            </a:endParaRPr>
          </a:p>
          <a:p>
            <a:r>
              <a:rPr lang="it-IT" sz="2400" b="1" dirty="0" smtClean="0">
                <a:solidFill>
                  <a:schemeClr val="bg2"/>
                </a:solidFill>
              </a:rPr>
              <a:t>VIKING = società di traghetti finlandese impugna il boicottaggio compiuto nei suoi confronti dall’associazione internazionale dei lavoratori del trasporto.</a:t>
            </a:r>
          </a:p>
          <a:p>
            <a:r>
              <a:rPr lang="it-IT" sz="2400" b="1" dirty="0" smtClean="0">
                <a:solidFill>
                  <a:schemeClr val="bg2"/>
                </a:solidFill>
              </a:rPr>
              <a:t>Una delle sue navi era in difficoltà economica a causa della concorrenza delle navi estoni.</a:t>
            </a:r>
          </a:p>
          <a:p>
            <a:r>
              <a:rPr lang="it-IT" sz="2400" b="1" dirty="0" smtClean="0">
                <a:solidFill>
                  <a:schemeClr val="bg2"/>
                </a:solidFill>
              </a:rPr>
              <a:t>La società decide di cambiare la bandiera della nave Rosella e di immatricolarla in Estonia. </a:t>
            </a:r>
          </a:p>
          <a:p>
            <a:r>
              <a:rPr lang="it-IT" sz="2400" b="1" dirty="0" smtClean="0">
                <a:solidFill>
                  <a:schemeClr val="bg2"/>
                </a:solidFill>
              </a:rPr>
              <a:t>Ricorso in via pregiudiziale sull’applicazione diretta dell’art. 43 TCE = bilanciamento tra azioni collettive e libertà di stabilimento.</a:t>
            </a:r>
            <a:endParaRPr lang="it-IT" sz="2400" b="1" dirty="0">
              <a:solidFill>
                <a:schemeClr val="bg2"/>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a:xfrm>
            <a:off x="500034" y="1643050"/>
            <a:ext cx="8229600" cy="4525963"/>
          </a:xfrm>
        </p:spPr>
        <p:txBody>
          <a:bodyPr/>
          <a:lstStyle/>
          <a:p>
            <a:endParaRPr lang="it-IT" sz="2000" b="1" dirty="0" smtClean="0">
              <a:solidFill>
                <a:schemeClr val="bg2"/>
              </a:solidFill>
            </a:endParaRPr>
          </a:p>
          <a:p>
            <a:r>
              <a:rPr lang="it-IT" sz="2000" b="1" dirty="0" smtClean="0">
                <a:solidFill>
                  <a:schemeClr val="bg2"/>
                </a:solidFill>
              </a:rPr>
              <a:t>Diritto di azione collettiva realizzato da sindacati (soggetti privati) rientra nell’ambito di applicazione dell’art. 43 TCE. </a:t>
            </a:r>
          </a:p>
          <a:p>
            <a:r>
              <a:rPr lang="it-IT" sz="2000" b="1" dirty="0" smtClean="0">
                <a:solidFill>
                  <a:schemeClr val="bg2"/>
                </a:solidFill>
              </a:rPr>
              <a:t>Art. 43 TCE = effetto diretto orizzontale.</a:t>
            </a:r>
          </a:p>
          <a:p>
            <a:r>
              <a:rPr lang="it-IT" sz="2000" b="1" dirty="0" smtClean="0">
                <a:solidFill>
                  <a:schemeClr val="bg2"/>
                </a:solidFill>
              </a:rPr>
              <a:t>Divieto di discriminazione si applica non solo ai pubblici poteri ma anche ai soggetti privati.</a:t>
            </a:r>
          </a:p>
          <a:p>
            <a:r>
              <a:rPr lang="it-IT" sz="2000" b="1" dirty="0" smtClean="0">
                <a:solidFill>
                  <a:schemeClr val="bg2"/>
                </a:solidFill>
              </a:rPr>
              <a:t>L’abolizione fra gli Stati membri degli ostacoli alla libera circolazione delle persone e alla libera prestazione dei servizi è compromessa dall’esercizio dell’autonomia giuridica dei sindacati. </a:t>
            </a:r>
          </a:p>
          <a:p>
            <a:r>
              <a:rPr lang="it-IT" sz="2000" b="1" dirty="0" smtClean="0">
                <a:solidFill>
                  <a:schemeClr val="bg2"/>
                </a:solidFill>
              </a:rPr>
              <a:t>Il diritto di azione collettiva e il diritto di sciopero sono diritti fondamentali del diritto europeo. Il loro esercizio </a:t>
            </a:r>
            <a:r>
              <a:rPr lang="it-IT" sz="2000" b="1" dirty="0" err="1" smtClean="0">
                <a:solidFill>
                  <a:schemeClr val="bg2"/>
                </a:solidFill>
              </a:rPr>
              <a:t>piò</a:t>
            </a:r>
            <a:r>
              <a:rPr lang="it-IT" sz="2000" b="1" dirty="0" smtClean="0">
                <a:solidFill>
                  <a:schemeClr val="bg2"/>
                </a:solidFill>
              </a:rPr>
              <a:t> essere sottoposto a restrizioni. </a:t>
            </a:r>
            <a:endParaRPr lang="it-IT" sz="2000" b="1" dirty="0">
              <a:solidFill>
                <a:schemeClr val="bg2"/>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p:txBody>
          <a:bodyPr/>
          <a:lstStyle/>
          <a:p>
            <a:r>
              <a:rPr lang="it-IT" sz="2400" b="1" dirty="0" smtClean="0">
                <a:solidFill>
                  <a:schemeClr val="bg2"/>
                </a:solidFill>
              </a:rPr>
              <a:t>Diritti fondamentali sono un legittimo interesse che giustifica una limitazione degli obblighi imposti dal diritto comunitario.</a:t>
            </a:r>
          </a:p>
          <a:p>
            <a:endParaRPr lang="it-IT" sz="2400" b="1" dirty="0" smtClean="0">
              <a:solidFill>
                <a:schemeClr val="bg2"/>
              </a:solidFill>
            </a:endParaRPr>
          </a:p>
          <a:p>
            <a:r>
              <a:rPr lang="it-IT" sz="2400" b="1" dirty="0" smtClean="0">
                <a:solidFill>
                  <a:schemeClr val="bg2"/>
                </a:solidFill>
              </a:rPr>
              <a:t>L’esercizio di un diritto fondamentale deve essere conciliato con i diritti tutelati dai trattati europei.</a:t>
            </a:r>
          </a:p>
          <a:p>
            <a:endParaRPr lang="it-IT" sz="2400" b="1" dirty="0" smtClean="0">
              <a:solidFill>
                <a:schemeClr val="bg2"/>
              </a:solidFill>
            </a:endParaRPr>
          </a:p>
          <a:p>
            <a:r>
              <a:rPr lang="it-IT" sz="2400" b="1" dirty="0" smtClean="0">
                <a:solidFill>
                  <a:schemeClr val="bg2"/>
                </a:solidFill>
              </a:rPr>
              <a:t>L’immatricolazione della nave non può essere separata dall’esercizio della libertà di stabilimento. </a:t>
            </a:r>
            <a:endParaRPr lang="it-IT" sz="2400" b="1" dirty="0">
              <a:solidFill>
                <a:schemeClr val="bg2"/>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p:txBody>
          <a:bodyPr/>
          <a:lstStyle/>
          <a:p>
            <a:pPr algn="just"/>
            <a:endParaRPr lang="it-IT" sz="2800" b="1" dirty="0" smtClean="0">
              <a:solidFill>
                <a:schemeClr val="bg2"/>
              </a:solidFill>
            </a:endParaRPr>
          </a:p>
          <a:p>
            <a:pPr algn="just"/>
            <a:r>
              <a:rPr lang="it-IT" sz="2800" b="1" dirty="0" smtClean="0">
                <a:solidFill>
                  <a:schemeClr val="bg2"/>
                </a:solidFill>
              </a:rPr>
              <a:t>“un’azione collettiva come quella in questione ha l’effetto di scoraggiare, se non addirittura di vanificare … l’esercizio da parte della </a:t>
            </a:r>
            <a:r>
              <a:rPr lang="it-IT" sz="2800" b="1" dirty="0" err="1" smtClean="0">
                <a:solidFill>
                  <a:schemeClr val="bg2"/>
                </a:solidFill>
              </a:rPr>
              <a:t>Viking</a:t>
            </a:r>
            <a:r>
              <a:rPr lang="it-IT" sz="2800" b="1" dirty="0" smtClean="0">
                <a:solidFill>
                  <a:schemeClr val="bg2"/>
                </a:solidFill>
              </a:rPr>
              <a:t> della sua libertà di stabilimento, poiché essa impedisce a quest’ultima … di beneficiare, nello stato membro ospitante, del medesimo trattamento degli operatori economici stabiliti in tale stato”. </a:t>
            </a:r>
            <a:endParaRPr lang="it-IT" sz="2800" b="1" dirty="0">
              <a:solidFill>
                <a:schemeClr val="bg2"/>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p:txBody>
          <a:bodyPr/>
          <a:lstStyle/>
          <a:p>
            <a:endParaRPr lang="it-IT" sz="2400" b="1" dirty="0" smtClean="0">
              <a:solidFill>
                <a:schemeClr val="bg2"/>
              </a:solidFill>
            </a:endParaRPr>
          </a:p>
          <a:p>
            <a:r>
              <a:rPr lang="it-IT" sz="2400" b="1" dirty="0" smtClean="0">
                <a:solidFill>
                  <a:schemeClr val="bg2"/>
                </a:solidFill>
              </a:rPr>
              <a:t>L’azione collettiva che limita la libertà di stabilimento deve essere giustificata:</a:t>
            </a:r>
          </a:p>
          <a:p>
            <a:r>
              <a:rPr lang="it-IT" sz="2400" b="1" dirty="0" smtClean="0">
                <a:solidFill>
                  <a:schemeClr val="bg2"/>
                </a:solidFill>
              </a:rPr>
              <a:t>1) perseguimento di un obiettivo legittimo compatibile con il Trattato;</a:t>
            </a:r>
          </a:p>
          <a:p>
            <a:r>
              <a:rPr lang="it-IT" sz="2400" b="1" dirty="0" smtClean="0">
                <a:solidFill>
                  <a:schemeClr val="bg2"/>
                </a:solidFill>
              </a:rPr>
              <a:t>2) deve giustificarsi in relazione a ragioni imperative di interesse generale;</a:t>
            </a:r>
          </a:p>
          <a:p>
            <a:r>
              <a:rPr lang="it-IT" sz="2400" b="1" dirty="0" smtClean="0">
                <a:solidFill>
                  <a:schemeClr val="bg2"/>
                </a:solidFill>
              </a:rPr>
              <a:t>3) deve essere idonea a garantire la realizzazione dell’obiettivo perseguito e non deve andare al di là di ciò che è necessario per conseguirlo. </a:t>
            </a:r>
            <a:endParaRPr lang="it-IT" sz="2400" b="1" dirty="0">
              <a:solidFill>
                <a:schemeClr val="bg2"/>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p:txBody>
          <a:bodyPr/>
          <a:lstStyle/>
          <a:p>
            <a:pPr algn="just"/>
            <a:r>
              <a:rPr lang="it-IT" sz="2800" b="1" dirty="0" smtClean="0">
                <a:solidFill>
                  <a:schemeClr val="bg2"/>
                </a:solidFill>
              </a:rPr>
              <a:t>“sebbene l’azione, finalizzata alla tutela dei posti di lavori e delle condizioni di lavoro dei membri di tale sindacato a rischio di essere lesi dal cambiamento di bandiera del Rosella, potesse a prima vista essere ragionevolmente considerata connessa all’obiettivo di tutela dei lavoratori, tale qualificazione non potrebbe tuttavia essere conservata se fosse accertato che i posti o le condizioni di lavoro in questione non erano compromessi o seriamente minacciati”.</a:t>
            </a:r>
            <a:endParaRPr lang="it-IT" sz="2800" b="1" dirty="0">
              <a:solidFill>
                <a:schemeClr val="bg2"/>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p:txBody>
          <a:bodyPr/>
          <a:lstStyle/>
          <a:p>
            <a:r>
              <a:rPr lang="it-IT" b="1" dirty="0" smtClean="0">
                <a:solidFill>
                  <a:schemeClr val="bg2"/>
                </a:solidFill>
              </a:rPr>
              <a:t>L’azione collettiva non ha un fine legittimo se non vi è minaccia reale di peggioramento delle condizioni di lavoro. </a:t>
            </a:r>
          </a:p>
          <a:p>
            <a:endParaRPr lang="it-IT" b="1" dirty="0" smtClean="0">
              <a:solidFill>
                <a:schemeClr val="bg2"/>
              </a:solidFill>
            </a:endParaRPr>
          </a:p>
          <a:p>
            <a:r>
              <a:rPr lang="it-IT" b="1" dirty="0" smtClean="0">
                <a:solidFill>
                  <a:schemeClr val="bg2"/>
                </a:solidFill>
              </a:rPr>
              <a:t>Bisognerebbe dimostrare che tale azione collettiva era il rimedio ultimo per proteggere i lavoratori. </a:t>
            </a:r>
          </a:p>
          <a:p>
            <a:r>
              <a:rPr lang="it-IT" b="1" dirty="0" smtClean="0">
                <a:solidFill>
                  <a:schemeClr val="bg2"/>
                </a:solidFill>
              </a:rPr>
              <a:t>Requisiti di adeguatezza e necessità. </a:t>
            </a:r>
            <a:endParaRPr lang="it-IT" b="1" dirty="0">
              <a:solidFill>
                <a:schemeClr val="bg2"/>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LA SENTENZA LAVAL</a:t>
            </a:r>
            <a:endParaRPr lang="it-IT" sz="3200" dirty="0">
              <a:solidFill>
                <a:schemeClr val="bg2"/>
              </a:solidFill>
            </a:endParaRPr>
          </a:p>
        </p:txBody>
      </p:sp>
      <p:sp>
        <p:nvSpPr>
          <p:cNvPr id="3" name="Segnaposto contenuto 2"/>
          <p:cNvSpPr>
            <a:spLocks noGrp="1"/>
          </p:cNvSpPr>
          <p:nvPr>
            <p:ph idx="1"/>
          </p:nvPr>
        </p:nvSpPr>
        <p:spPr/>
        <p:txBody>
          <a:bodyPr/>
          <a:lstStyle/>
          <a:p>
            <a:endParaRPr lang="it-IT" sz="2000" b="1" dirty="0" smtClean="0">
              <a:solidFill>
                <a:schemeClr val="bg2"/>
              </a:solidFill>
            </a:endParaRPr>
          </a:p>
          <a:p>
            <a:pPr algn="just"/>
            <a:r>
              <a:rPr lang="it-IT" sz="2000" b="1" dirty="0" smtClean="0">
                <a:solidFill>
                  <a:schemeClr val="bg2"/>
                </a:solidFill>
              </a:rPr>
              <a:t>Rinvio pregiudiziale del Tribunale del lavoro della Svezia.</a:t>
            </a:r>
          </a:p>
          <a:p>
            <a:pPr algn="just"/>
            <a:r>
              <a:rPr lang="it-IT" sz="2000" b="1" dirty="0" smtClean="0">
                <a:solidFill>
                  <a:schemeClr val="bg2"/>
                </a:solidFill>
              </a:rPr>
              <a:t>Controversia tra un’azienda lettone di costruzioni (</a:t>
            </a:r>
            <a:r>
              <a:rPr lang="it-IT" sz="2000" b="1" dirty="0" err="1" smtClean="0">
                <a:solidFill>
                  <a:schemeClr val="bg2"/>
                </a:solidFill>
              </a:rPr>
              <a:t>Laval</a:t>
            </a:r>
            <a:r>
              <a:rPr lang="it-IT" sz="2000" b="1" dirty="0" smtClean="0">
                <a:solidFill>
                  <a:schemeClr val="bg2"/>
                </a:solidFill>
              </a:rPr>
              <a:t>) ed il sindacato svedese dei lavoratori edili.</a:t>
            </a:r>
          </a:p>
          <a:p>
            <a:pPr algn="just"/>
            <a:r>
              <a:rPr lang="it-IT" sz="2000" b="1" dirty="0" smtClean="0">
                <a:solidFill>
                  <a:schemeClr val="bg2"/>
                </a:solidFill>
              </a:rPr>
              <a:t>Azione collettiva intrapresa dal sindacato per manifestare solidarietà nei confronti dei lavoratori lettoni distaccati nel cantiere di </a:t>
            </a:r>
            <a:r>
              <a:rPr lang="it-IT" sz="2000" b="1" dirty="0" err="1" smtClean="0">
                <a:solidFill>
                  <a:schemeClr val="bg2"/>
                </a:solidFill>
              </a:rPr>
              <a:t>Vaxholm</a:t>
            </a:r>
            <a:r>
              <a:rPr lang="it-IT" sz="2000" b="1" dirty="0" smtClean="0">
                <a:solidFill>
                  <a:schemeClr val="bg2"/>
                </a:solidFill>
              </a:rPr>
              <a:t> dall’impresa lettone. </a:t>
            </a:r>
          </a:p>
          <a:p>
            <a:pPr algn="just"/>
            <a:r>
              <a:rPr lang="it-IT" sz="2000" b="1" dirty="0" smtClean="0">
                <a:solidFill>
                  <a:schemeClr val="bg2"/>
                </a:solidFill>
              </a:rPr>
              <a:t>Azione collettiva per costringere la </a:t>
            </a:r>
            <a:r>
              <a:rPr lang="it-IT" sz="2000" b="1" dirty="0" err="1" smtClean="0">
                <a:solidFill>
                  <a:schemeClr val="bg2"/>
                </a:solidFill>
              </a:rPr>
              <a:t>Laval</a:t>
            </a:r>
            <a:r>
              <a:rPr lang="it-IT" sz="2000" b="1" dirty="0" smtClean="0">
                <a:solidFill>
                  <a:schemeClr val="bg2"/>
                </a:solidFill>
              </a:rPr>
              <a:t> ad applicare ai lavoratori distaccati lettoni le condizioni contrattuali del luogo della prestazione (regole, leggi e contratti della Svezia).</a:t>
            </a:r>
          </a:p>
          <a:p>
            <a:pPr algn="just"/>
            <a:r>
              <a:rPr lang="it-IT" sz="2000" b="1" dirty="0" smtClean="0">
                <a:solidFill>
                  <a:schemeClr val="bg2"/>
                </a:solidFill>
              </a:rPr>
              <a:t>Bilanciamento tra diritti di azione collettiva e libertà di prestazione dei servizi. </a:t>
            </a:r>
            <a:endParaRPr lang="it-IT" sz="2000" b="1" dirty="0">
              <a:solidFill>
                <a:schemeClr val="bg2"/>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a:t>
            </a:r>
            <a:endParaRPr lang="it-IT" sz="3200" dirty="0">
              <a:solidFill>
                <a:schemeClr val="bg2"/>
              </a:solidFill>
            </a:endParaRPr>
          </a:p>
        </p:txBody>
      </p:sp>
      <p:sp>
        <p:nvSpPr>
          <p:cNvPr id="3" name="Segnaposto contenuto 2"/>
          <p:cNvSpPr>
            <a:spLocks noGrp="1"/>
          </p:cNvSpPr>
          <p:nvPr>
            <p:ph idx="1"/>
          </p:nvPr>
        </p:nvSpPr>
        <p:spPr/>
        <p:txBody>
          <a:bodyPr/>
          <a:lstStyle/>
          <a:p>
            <a:pPr algn="just"/>
            <a:r>
              <a:rPr lang="it-IT" sz="2800" b="1" dirty="0" smtClean="0">
                <a:solidFill>
                  <a:schemeClr val="bg2"/>
                </a:solidFill>
              </a:rPr>
              <a:t>Direttiva europea sul distacco dei lavoratori</a:t>
            </a:r>
          </a:p>
          <a:p>
            <a:pPr algn="just"/>
            <a:endParaRPr lang="it-IT" sz="2800" b="1" dirty="0" smtClean="0">
              <a:solidFill>
                <a:schemeClr val="bg2"/>
              </a:solidFill>
            </a:endParaRPr>
          </a:p>
          <a:p>
            <a:pPr algn="just"/>
            <a:r>
              <a:rPr lang="it-IT" sz="2800" b="1" dirty="0" smtClean="0">
                <a:solidFill>
                  <a:schemeClr val="bg2"/>
                </a:solidFill>
              </a:rPr>
              <a:t>La direttiva 96/71 “non può essere interpretata nel senso che essa consentirebbe allo stato membro ospitante di subordinare la realizzazione di una prestazione di servizi sul suo territorio al rispetto di condizioni di lavoro e di occupazione che vadano al di là delle norme imperative di protezione minima”.</a:t>
            </a:r>
            <a:endParaRPr lang="it-IT" sz="2800" b="1" dirty="0">
              <a:solidFill>
                <a:schemeClr val="bg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200" dirty="0" smtClean="0">
                <a:solidFill>
                  <a:schemeClr val="bg2"/>
                </a:solidFill>
              </a:rPr>
              <a:t>17 PAESI UE APPARTENENTI ALL’EUROZONA</a:t>
            </a:r>
            <a:endParaRPr lang="it-IT" sz="3200" dirty="0">
              <a:solidFill>
                <a:schemeClr val="bg2"/>
              </a:solidFill>
            </a:endParaRPr>
          </a:p>
        </p:txBody>
      </p:sp>
      <p:sp>
        <p:nvSpPr>
          <p:cNvPr id="3" name="Segnaposto contenuto 2"/>
          <p:cNvSpPr>
            <a:spLocks noGrp="1"/>
          </p:cNvSpPr>
          <p:nvPr>
            <p:ph idx="1"/>
          </p:nvPr>
        </p:nvSpPr>
        <p:spPr/>
        <p:txBody>
          <a:bodyPr/>
          <a:lstStyle/>
          <a:p>
            <a:pPr>
              <a:defRPr/>
            </a:pPr>
            <a:endParaRPr lang="it-IT" dirty="0"/>
          </a:p>
        </p:txBody>
      </p:sp>
      <p:pic>
        <p:nvPicPr>
          <p:cNvPr id="29700" name="Picture 2"/>
          <p:cNvPicPr>
            <a:picLocks noChangeAspect="1" noChangeArrowheads="1"/>
          </p:cNvPicPr>
          <p:nvPr/>
        </p:nvPicPr>
        <p:blipFill>
          <a:blip r:embed="rId2"/>
          <a:srcRect/>
          <a:stretch>
            <a:fillRect/>
          </a:stretch>
        </p:blipFill>
        <p:spPr bwMode="auto">
          <a:xfrm>
            <a:off x="4572000" y="1804988"/>
            <a:ext cx="4000500" cy="4279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buFont typeface="Wingdings" pitchFamily="2" charset="2"/>
              <a:buNone/>
              <a:defRPr/>
            </a:pPr>
            <a:r>
              <a:rPr lang="it-IT" sz="2400" dirty="0" smtClean="0">
                <a:solidFill>
                  <a:schemeClr val="bg2"/>
                </a:solidFill>
                <a:latin typeface="Calibri" pitchFamily="34" charset="0"/>
              </a:rPr>
              <a:t>COME SI COORDINANO I DIFFERENTI MODELLI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TUTELA DEI DIRITTI </a:t>
            </a:r>
          </a:p>
          <a:p>
            <a:pPr>
              <a:buFont typeface="Wingdings" pitchFamily="2" charset="2"/>
              <a:buNone/>
              <a:defRPr/>
            </a:pPr>
            <a:endParaRPr lang="it-IT" sz="2400" dirty="0" smtClean="0">
              <a:solidFill>
                <a:schemeClr val="bg2"/>
              </a:solidFill>
              <a:latin typeface="Calibri" pitchFamily="34" charset="0"/>
            </a:endParaRPr>
          </a:p>
          <a:p>
            <a:pPr>
              <a:buFont typeface="Wingdings" pitchFamily="2" charset="2"/>
              <a:buNone/>
              <a:defRPr/>
            </a:pPr>
            <a:r>
              <a:rPr lang="it-IT" sz="2400" dirty="0" smtClean="0">
                <a:solidFill>
                  <a:schemeClr val="bg2"/>
                </a:solidFill>
                <a:latin typeface="Calibri" pitchFamily="34" charset="0"/>
              </a:rPr>
              <a:t>-DEFINIZIONE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TUTELA MULTILIVELLO DEI DIRITTI:</a:t>
            </a:r>
          </a:p>
          <a:p>
            <a:pPr>
              <a:buFontTx/>
              <a:buChar char="-"/>
              <a:defRPr/>
            </a:pPr>
            <a:endParaRPr lang="it-IT" sz="2400" dirty="0" smtClean="0">
              <a:solidFill>
                <a:schemeClr val="bg2"/>
              </a:solidFill>
              <a:latin typeface="Calibri" pitchFamily="34" charset="0"/>
            </a:endParaRPr>
          </a:p>
          <a:p>
            <a:pPr>
              <a:buFontTx/>
              <a:buChar char="-"/>
              <a:defRPr/>
            </a:pPr>
            <a:r>
              <a:rPr lang="it-IT" sz="2400" dirty="0" smtClean="0">
                <a:solidFill>
                  <a:schemeClr val="bg2"/>
                </a:solidFill>
                <a:latin typeface="Calibri" pitchFamily="34" charset="0"/>
              </a:rPr>
              <a:t>1) ad una stessa situazione giuridica  corrispondono diverse forme di tutela </a:t>
            </a:r>
            <a:r>
              <a:rPr lang="it-IT" sz="2400" dirty="0" err="1" smtClean="0">
                <a:solidFill>
                  <a:schemeClr val="bg2"/>
                </a:solidFill>
                <a:latin typeface="Calibri" pitchFamily="34" charset="0"/>
              </a:rPr>
              <a:t>perche’</a:t>
            </a:r>
            <a:r>
              <a:rPr lang="it-IT" sz="2400" dirty="0" smtClean="0">
                <a:solidFill>
                  <a:schemeClr val="bg2"/>
                </a:solidFill>
                <a:latin typeface="Calibri" pitchFamily="34" charset="0"/>
              </a:rPr>
              <a:t> diversi sono i sistemi giuridici</a:t>
            </a:r>
          </a:p>
          <a:p>
            <a:pPr>
              <a:buFontTx/>
              <a:buChar char="-"/>
              <a:defRPr/>
            </a:pPr>
            <a:endParaRPr lang="it-IT" sz="2400" dirty="0" smtClean="0">
              <a:solidFill>
                <a:schemeClr val="bg2"/>
              </a:solidFill>
              <a:latin typeface="Calibri" pitchFamily="34" charset="0"/>
            </a:endParaRPr>
          </a:p>
          <a:p>
            <a:pPr>
              <a:buFontTx/>
              <a:buChar char="-"/>
              <a:defRPr/>
            </a:pPr>
            <a:r>
              <a:rPr lang="it-IT" sz="2400" dirty="0" smtClean="0">
                <a:solidFill>
                  <a:schemeClr val="bg2"/>
                </a:solidFill>
                <a:latin typeface="Calibri" pitchFamily="34" charset="0"/>
              </a:rPr>
              <a:t>2) ogni sistema giuridico e’ autonomo nel determinare il diritto</a:t>
            </a:r>
          </a:p>
          <a:p>
            <a:pPr>
              <a:buFontTx/>
              <a:buChar char="-"/>
              <a:defRPr/>
            </a:pPr>
            <a:endParaRPr lang="it-IT" sz="2800" dirty="0" smtClean="0">
              <a:latin typeface="Calibri"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sz="2400" dirty="0" smtClean="0">
                <a:solidFill>
                  <a:schemeClr val="bg2"/>
                </a:solidFill>
                <a:latin typeface="Calibri" pitchFamily="34" charset="0"/>
              </a:rPr>
              <a:t>SOCIETA’ GLOBALIZZATE.</a:t>
            </a:r>
            <a:endParaRPr lang="it-IT" sz="2400" dirty="0" smtClean="0">
              <a:solidFill>
                <a:schemeClr val="bg2"/>
              </a:solidFill>
            </a:endParaRPr>
          </a:p>
          <a:p>
            <a:pPr>
              <a:defRPr/>
            </a:pPr>
            <a:r>
              <a:rPr lang="it-IT" sz="2400" dirty="0" smtClean="0">
                <a:solidFill>
                  <a:schemeClr val="bg2"/>
                </a:solidFill>
                <a:latin typeface="Calibri" pitchFamily="34" charset="0"/>
              </a:rPr>
              <a:t>- INTEGRAZIONE NORMATIVA, ISTITUZIONALE E GIURISDIZIONALE FRA STATI</a:t>
            </a:r>
          </a:p>
          <a:p>
            <a:pPr>
              <a:defRPr/>
            </a:pPr>
            <a:endParaRPr lang="it-IT" sz="2400" dirty="0" smtClean="0">
              <a:solidFill>
                <a:schemeClr val="bg2"/>
              </a:solidFill>
              <a:latin typeface="Calibri" pitchFamily="34" charset="0"/>
            </a:endParaRPr>
          </a:p>
          <a:p>
            <a:pPr>
              <a:defRPr/>
            </a:pPr>
            <a:r>
              <a:rPr lang="it-IT" sz="2400" dirty="0" smtClean="0">
                <a:solidFill>
                  <a:schemeClr val="bg2"/>
                </a:solidFill>
                <a:latin typeface="Calibri" pitchFamily="34" charset="0"/>
              </a:rPr>
              <a:t>- SI TRATTA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ATTIVARE UNA SINERGIA OPERATIVA FRA DIVERSI SISTEMI E DIVERSE CORTI.</a:t>
            </a:r>
          </a:p>
          <a:p>
            <a:pPr>
              <a:defRPr/>
            </a:pPr>
            <a:endParaRPr lang="it-IT" sz="2400" dirty="0" smtClean="0">
              <a:solidFill>
                <a:schemeClr val="bg2"/>
              </a:solidFill>
            </a:endParaRPr>
          </a:p>
          <a:p>
            <a:pPr>
              <a:defRPr/>
            </a:pPr>
            <a:r>
              <a:rPr lang="it-IT" sz="2400" dirty="0" smtClean="0">
                <a:solidFill>
                  <a:schemeClr val="bg2"/>
                </a:solidFill>
              </a:rPr>
              <a:t>- </a:t>
            </a:r>
            <a:r>
              <a:rPr lang="it-IT" sz="2400" dirty="0" smtClean="0">
                <a:solidFill>
                  <a:schemeClr val="bg2"/>
                </a:solidFill>
                <a:latin typeface="Calibri" pitchFamily="34" charset="0"/>
              </a:rPr>
              <a:t>I DIRITTI GODONO COSI’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UNA CONTINUA FERTILIZZAZIONE. </a:t>
            </a:r>
            <a:r>
              <a:rPr lang="it-IT" sz="2400" u="sng" dirty="0" smtClean="0">
                <a:solidFill>
                  <a:schemeClr val="bg2"/>
                </a:solidFill>
                <a:latin typeface="Calibri" pitchFamily="34" charset="0"/>
              </a:rPr>
              <a:t>LA SFIDA E’ METTERE INSIEME UNIVERSALISMO E PLURALISMO = RAPPORTO CIRCOLARE E NON GERARCHICO</a:t>
            </a:r>
            <a:endParaRPr lang="it-IT" sz="2400" u="sng" dirty="0">
              <a:solidFill>
                <a:schemeClr val="bg2"/>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buFont typeface="Wingdings" pitchFamily="2" charset="2"/>
              <a:buNone/>
              <a:defRPr/>
            </a:pPr>
            <a:r>
              <a:rPr lang="it-IT" sz="2800" dirty="0" smtClean="0">
                <a:latin typeface="Calibri" pitchFamily="34" charset="0"/>
              </a:rPr>
              <a:t>  </a:t>
            </a:r>
            <a:r>
              <a:rPr lang="it-IT" sz="2800" dirty="0" smtClean="0">
                <a:solidFill>
                  <a:schemeClr val="bg2"/>
                </a:solidFill>
                <a:latin typeface="Calibri" pitchFamily="34" charset="0"/>
              </a:rPr>
              <a:t>COME AVVIENE L’INTEGRAZIONE?</a:t>
            </a:r>
          </a:p>
          <a:p>
            <a:pPr algn="ctr">
              <a:defRPr/>
            </a:pPr>
            <a:r>
              <a:rPr lang="it-IT" sz="2800" dirty="0" smtClean="0">
                <a:solidFill>
                  <a:schemeClr val="bg2"/>
                </a:solidFill>
                <a:latin typeface="Calibri" pitchFamily="34" charset="0"/>
              </a:rPr>
              <a:t>I DIRITTI INTEGRATI</a:t>
            </a:r>
          </a:p>
          <a:p>
            <a:pPr>
              <a:defRPr/>
            </a:pPr>
            <a:r>
              <a:rPr lang="it-IT" sz="2400" dirty="0" smtClean="0">
                <a:solidFill>
                  <a:schemeClr val="bg2"/>
                </a:solidFill>
                <a:latin typeface="Calibri" pitchFamily="34" charset="0"/>
              </a:rPr>
              <a:t>1) PERCORSO TRIANGOLARE.</a:t>
            </a:r>
          </a:p>
          <a:p>
            <a:pPr>
              <a:defRPr/>
            </a:pPr>
            <a:endParaRPr lang="it-IT" sz="2400" dirty="0" smtClean="0">
              <a:solidFill>
                <a:schemeClr val="bg2"/>
              </a:solidFill>
              <a:latin typeface="Calibri" pitchFamily="34" charset="0"/>
            </a:endParaRPr>
          </a:p>
          <a:p>
            <a:pPr>
              <a:defRPr/>
            </a:pPr>
            <a:r>
              <a:rPr lang="it-IT" sz="2400" dirty="0" smtClean="0">
                <a:solidFill>
                  <a:schemeClr val="bg2"/>
                </a:solidFill>
                <a:latin typeface="Calibri" pitchFamily="34" charset="0"/>
              </a:rPr>
              <a:t>ES. PRIVACY</a:t>
            </a:r>
          </a:p>
          <a:p>
            <a:pPr>
              <a:buFont typeface="Wingdings" pitchFamily="2" charset="2"/>
              <a:buNone/>
              <a:defRPr/>
            </a:pPr>
            <a:endParaRPr lang="it-IT" sz="2400" dirty="0" smtClean="0">
              <a:solidFill>
                <a:schemeClr val="bg2"/>
              </a:solidFill>
              <a:latin typeface="Calibri" pitchFamily="34" charset="0"/>
            </a:endParaRPr>
          </a:p>
          <a:p>
            <a:pPr>
              <a:buFont typeface="Wingdings" pitchFamily="2" charset="2"/>
              <a:buNone/>
              <a:defRPr/>
            </a:pPr>
            <a:r>
              <a:rPr lang="it-IT" sz="2400" dirty="0" smtClean="0">
                <a:solidFill>
                  <a:schemeClr val="bg2"/>
                </a:solidFill>
                <a:latin typeface="Calibri" pitchFamily="34" charset="0"/>
              </a:rPr>
              <a:t> - GARANZIA NAZIONALE (USA) </a:t>
            </a:r>
          </a:p>
          <a:p>
            <a:pPr>
              <a:buFont typeface="Wingdings" pitchFamily="2" charset="2"/>
              <a:buNone/>
              <a:defRPr/>
            </a:pPr>
            <a:r>
              <a:rPr lang="it-IT" sz="2400" dirty="0" smtClean="0">
                <a:solidFill>
                  <a:schemeClr val="bg2"/>
                </a:solidFill>
                <a:latin typeface="Calibri" pitchFamily="34" charset="0"/>
              </a:rPr>
              <a:t> - DIVENTA  INTERNAZIONALE (DUDU o CEDU)</a:t>
            </a:r>
          </a:p>
          <a:p>
            <a:pPr>
              <a:buFont typeface="Wingdings" pitchFamily="2" charset="2"/>
              <a:buNone/>
              <a:defRPr/>
            </a:pPr>
            <a:r>
              <a:rPr lang="it-IT" sz="2400" dirty="0" smtClean="0">
                <a:solidFill>
                  <a:schemeClr val="bg2"/>
                </a:solidFill>
                <a:latin typeface="Calibri" pitchFamily="34" charset="0"/>
              </a:rPr>
              <a:t> - POI SI DIFFONDE NEGLI ALTRI ORDINAMENTI NAZIONALI .</a:t>
            </a:r>
          </a:p>
          <a:p>
            <a:pPr>
              <a:defRPr/>
            </a:pPr>
            <a:endParaRPr lang="it-IT" dirty="0">
              <a:solidFill>
                <a:schemeClr val="bg2"/>
              </a:solidFill>
              <a:latin typeface="Calibri"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sz="2400" dirty="0" smtClean="0">
                <a:solidFill>
                  <a:schemeClr val="bg2"/>
                </a:solidFill>
                <a:latin typeface="Calibri" pitchFamily="34" charset="0"/>
              </a:rPr>
              <a:t>2) QUANDO LA GARANZIA INTERNAZIONALE DIVENTA</a:t>
            </a:r>
          </a:p>
          <a:p>
            <a:pPr>
              <a:defRPr/>
            </a:pPr>
            <a:endParaRPr lang="it-IT" sz="2400" dirty="0" smtClean="0">
              <a:solidFill>
                <a:schemeClr val="bg2"/>
              </a:solidFill>
              <a:latin typeface="Calibri" pitchFamily="34" charset="0"/>
            </a:endParaRPr>
          </a:p>
          <a:p>
            <a:pPr>
              <a:defRPr/>
            </a:pPr>
            <a:r>
              <a:rPr lang="it-IT" sz="2400" dirty="0" smtClean="0">
                <a:solidFill>
                  <a:schemeClr val="bg2"/>
                </a:solidFill>
                <a:latin typeface="Calibri" pitchFamily="34" charset="0"/>
              </a:rPr>
              <a:t>fattore che condiziona lo sviluppo dei diritti riconosciuti negli ordinamenti nazionali</a:t>
            </a:r>
          </a:p>
          <a:p>
            <a:pPr>
              <a:defRPr/>
            </a:pPr>
            <a:endParaRPr lang="it-IT" sz="2400" dirty="0" smtClean="0">
              <a:solidFill>
                <a:schemeClr val="bg2"/>
              </a:solidFill>
              <a:latin typeface="Calibri" pitchFamily="34" charset="0"/>
            </a:endParaRPr>
          </a:p>
          <a:p>
            <a:pPr>
              <a:defRPr/>
            </a:pPr>
            <a:r>
              <a:rPr lang="it-IT" sz="2400" dirty="0" smtClean="0">
                <a:solidFill>
                  <a:schemeClr val="bg2"/>
                </a:solidFill>
                <a:latin typeface="Calibri" pitchFamily="34" charset="0"/>
              </a:rPr>
              <a:t>I diritti fondamentali degli Stati ricevono un rafforzamento da parte dell’ordinamento sovranazionale (europeo) o internazionale (CEDU)</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sz="2800" dirty="0" smtClean="0">
                <a:solidFill>
                  <a:schemeClr val="bg2"/>
                </a:solidFill>
                <a:latin typeface="Calibri" pitchFamily="34" charset="0"/>
              </a:rPr>
              <a:t>DUE ESEMPI SIGNIFICATIVI:</a:t>
            </a:r>
          </a:p>
          <a:p>
            <a:pPr>
              <a:defRPr/>
            </a:pPr>
            <a:endParaRPr lang="it-IT" sz="2800" dirty="0" smtClean="0">
              <a:solidFill>
                <a:schemeClr val="bg2"/>
              </a:solidFill>
              <a:latin typeface="Calibri" pitchFamily="34" charset="0"/>
            </a:endParaRPr>
          </a:p>
          <a:p>
            <a:pPr>
              <a:defRPr/>
            </a:pPr>
            <a:r>
              <a:rPr lang="it-IT" sz="2800" dirty="0" smtClean="0">
                <a:solidFill>
                  <a:schemeClr val="bg2"/>
                </a:solidFill>
                <a:latin typeface="Calibri" pitchFamily="34" charset="0"/>
              </a:rPr>
              <a:t>1) - Sentenza n. 161/1985 della Corte costituzionale.</a:t>
            </a:r>
          </a:p>
          <a:p>
            <a:pPr>
              <a:defRPr/>
            </a:pPr>
            <a:endParaRPr lang="it-IT" sz="2800" dirty="0" smtClean="0">
              <a:solidFill>
                <a:schemeClr val="bg2"/>
              </a:solidFill>
              <a:latin typeface="Calibri" pitchFamily="34" charset="0"/>
            </a:endParaRPr>
          </a:p>
          <a:p>
            <a:pPr>
              <a:defRPr/>
            </a:pPr>
            <a:r>
              <a:rPr lang="it-IT" sz="2800" dirty="0" smtClean="0">
                <a:solidFill>
                  <a:schemeClr val="bg2"/>
                </a:solidFill>
                <a:latin typeface="Calibri" pitchFamily="34" charset="0"/>
              </a:rPr>
              <a:t>- In materia di transessualismo</a:t>
            </a:r>
          </a:p>
          <a:p>
            <a:pPr>
              <a:defRPr/>
            </a:pPr>
            <a:endParaRPr lang="it-IT" sz="2800" dirty="0" smtClean="0">
              <a:solidFill>
                <a:schemeClr val="bg2"/>
              </a:solidFill>
              <a:latin typeface="Calibri" pitchFamily="34" charset="0"/>
            </a:endParaRPr>
          </a:p>
          <a:p>
            <a:pPr>
              <a:defRPr/>
            </a:pPr>
            <a:r>
              <a:rPr lang="it-IT" sz="2800" dirty="0" smtClean="0">
                <a:solidFill>
                  <a:schemeClr val="bg2"/>
                </a:solidFill>
                <a:latin typeface="Calibri" pitchFamily="34" charset="0"/>
              </a:rPr>
              <a:t>- Identità sessuale = diritto della personalità = diritto a ricomporre l’equilibrio tra soma e psiche.</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sz="2800" dirty="0" smtClean="0">
                <a:solidFill>
                  <a:schemeClr val="bg2"/>
                </a:solidFill>
                <a:latin typeface="Calibri" pitchFamily="34" charset="0"/>
              </a:rPr>
              <a:t>-Nuovo diritto della </a:t>
            </a:r>
            <a:r>
              <a:rPr lang="it-IT" sz="2800" dirty="0" err="1" smtClean="0">
                <a:solidFill>
                  <a:schemeClr val="bg2"/>
                </a:solidFill>
                <a:latin typeface="Calibri" pitchFamily="34" charset="0"/>
              </a:rPr>
              <a:t>personalita’</a:t>
            </a:r>
            <a:r>
              <a:rPr lang="it-IT" sz="2800" dirty="0" smtClean="0">
                <a:solidFill>
                  <a:schemeClr val="bg2"/>
                </a:solidFill>
                <a:latin typeface="Calibri" pitchFamily="34" charset="0"/>
              </a:rPr>
              <a:t>  che la Corte costituzionale elabora partendo dalle decisioni della commissione europea diritti umani (CEDU) ed anche di corti costituzionali di altri Stati.</a:t>
            </a:r>
          </a:p>
          <a:p>
            <a:pPr>
              <a:defRPr/>
            </a:pPr>
            <a:endParaRPr lang="it-IT" sz="2800" dirty="0" smtClean="0">
              <a:solidFill>
                <a:schemeClr val="bg2"/>
              </a:solidFill>
              <a:latin typeface="Calibri" pitchFamily="34" charset="0"/>
            </a:endParaRPr>
          </a:p>
          <a:p>
            <a:pPr>
              <a:defRPr/>
            </a:pPr>
            <a:r>
              <a:rPr lang="it-IT" sz="2800" dirty="0" smtClean="0">
                <a:solidFill>
                  <a:schemeClr val="bg2"/>
                </a:solidFill>
                <a:latin typeface="Calibri" pitchFamily="34" charset="0"/>
              </a:rPr>
              <a:t>-Evoluzione della civiltà giuridica mediante la mutua alimentazione fra diversi sistemi giuridici di tutela dei diritti.</a:t>
            </a:r>
            <a:endParaRPr lang="it-IT" sz="2800" dirty="0">
              <a:solidFill>
                <a:schemeClr val="bg2"/>
              </a:solidFill>
              <a:latin typeface="Calibri" pitchFamily="34"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dirty="0" smtClean="0">
                <a:solidFill>
                  <a:schemeClr val="bg2"/>
                </a:solidFill>
              </a:rPr>
              <a:t>Art. 2 Costituzione “La Repubblica riconosce e garantisce </a:t>
            </a:r>
            <a:r>
              <a:rPr lang="it-IT" u="sng" dirty="0" smtClean="0">
                <a:solidFill>
                  <a:schemeClr val="bg2"/>
                </a:solidFill>
              </a:rPr>
              <a:t>i diritti inviolabili dell’uomo</a:t>
            </a:r>
            <a:r>
              <a:rPr lang="it-IT" dirty="0" smtClean="0">
                <a:solidFill>
                  <a:schemeClr val="bg2"/>
                </a:solidFill>
              </a:rPr>
              <a:t>” = formula generica.</a:t>
            </a:r>
          </a:p>
          <a:p>
            <a:pPr>
              <a:defRPr/>
            </a:pPr>
            <a:endParaRPr lang="it-IT" dirty="0" smtClean="0">
              <a:solidFill>
                <a:schemeClr val="bg2"/>
              </a:solidFill>
            </a:endParaRPr>
          </a:p>
          <a:p>
            <a:pPr>
              <a:defRPr/>
            </a:pPr>
            <a:r>
              <a:rPr lang="it-IT" dirty="0" smtClean="0">
                <a:solidFill>
                  <a:schemeClr val="bg2"/>
                </a:solidFill>
              </a:rPr>
              <a:t>- Con la tutela multilivello l’art. 2 riceve concretezza.</a:t>
            </a:r>
          </a:p>
          <a:p>
            <a:pPr>
              <a:buFont typeface="Wingdings" pitchFamily="2" charset="2"/>
              <a:buNone/>
              <a:defRPr/>
            </a:pPr>
            <a:r>
              <a:rPr lang="it-IT" dirty="0" smtClean="0">
                <a:solidFill>
                  <a:schemeClr val="bg2"/>
                </a:solidFill>
              </a:rPr>
              <a:t>    - Superamento della diatriba sulla clausola aperta o sul numero chiuso.</a:t>
            </a:r>
            <a:endParaRPr lang="it-IT" dirty="0">
              <a:solidFill>
                <a:schemeClr val="bg2"/>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sz="2800" dirty="0" smtClean="0">
                <a:solidFill>
                  <a:schemeClr val="bg2"/>
                </a:solidFill>
                <a:latin typeface="Calibri" pitchFamily="34" charset="0"/>
              </a:rPr>
              <a:t>2) Sentenze n. 348 e 349/2007 della Corte costituzionale</a:t>
            </a:r>
          </a:p>
          <a:p>
            <a:pPr>
              <a:defRPr/>
            </a:pPr>
            <a:r>
              <a:rPr lang="it-IT" sz="2800" dirty="0" err="1" smtClean="0">
                <a:solidFill>
                  <a:schemeClr val="bg2"/>
                </a:solidFill>
                <a:latin typeface="Calibri" pitchFamily="34" charset="0"/>
              </a:rPr>
              <a:t>-Art</a:t>
            </a:r>
            <a:r>
              <a:rPr lang="it-IT" sz="2800" dirty="0" smtClean="0">
                <a:solidFill>
                  <a:schemeClr val="bg2"/>
                </a:solidFill>
                <a:latin typeface="Calibri" pitchFamily="34" charset="0"/>
              </a:rPr>
              <a:t>. 117, c. 1, Cost. = rispetto degli obblighi internazionali.</a:t>
            </a:r>
          </a:p>
          <a:p>
            <a:pPr>
              <a:defRPr/>
            </a:pPr>
            <a:r>
              <a:rPr lang="it-IT" sz="2800" dirty="0" smtClean="0">
                <a:solidFill>
                  <a:schemeClr val="bg2"/>
                </a:solidFill>
                <a:latin typeface="Calibri" pitchFamily="34" charset="0"/>
              </a:rPr>
              <a:t>-CEDU esercita:</a:t>
            </a:r>
          </a:p>
          <a:p>
            <a:pPr>
              <a:defRPr/>
            </a:pPr>
            <a:r>
              <a:rPr lang="it-IT" sz="2800" dirty="0" smtClean="0">
                <a:solidFill>
                  <a:schemeClr val="bg2"/>
                </a:solidFill>
                <a:latin typeface="Calibri" pitchFamily="34" charset="0"/>
              </a:rPr>
              <a:t>a) forza invalidante di leggi nazionali;</a:t>
            </a:r>
          </a:p>
          <a:p>
            <a:pPr>
              <a:defRPr/>
            </a:pPr>
            <a:r>
              <a:rPr lang="it-IT" sz="2800" dirty="0" smtClean="0">
                <a:solidFill>
                  <a:schemeClr val="bg2"/>
                </a:solidFill>
                <a:latin typeface="Calibri" pitchFamily="34" charset="0"/>
              </a:rPr>
              <a:t>b) introduce nuovi diritti e nuovi valori nell’ordinamento nazionale.</a:t>
            </a:r>
          </a:p>
          <a:p>
            <a:pPr>
              <a:defRPr/>
            </a:pPr>
            <a:endParaRPr lang="it-IT" sz="2800" dirty="0" smtClean="0">
              <a:latin typeface="Calibri" pitchFamily="34" charset="0"/>
            </a:endParaRPr>
          </a:p>
          <a:p>
            <a:pPr>
              <a:defRPr/>
            </a:pPr>
            <a:endParaRPr lang="it-IT" dirty="0" smtClean="0"/>
          </a:p>
          <a:p>
            <a:pPr>
              <a:defRPr/>
            </a:pPr>
            <a:endParaRPr lang="it-IT"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sz="2800" dirty="0" smtClean="0">
                <a:solidFill>
                  <a:schemeClr val="bg2"/>
                </a:solidFill>
                <a:latin typeface="Calibri" pitchFamily="34" charset="0"/>
              </a:rPr>
              <a:t>SULLA RADICE PROFONDA DELLA COSTITUZIONE.</a:t>
            </a:r>
          </a:p>
          <a:p>
            <a:pPr>
              <a:defRPr/>
            </a:pPr>
            <a:r>
              <a:rPr lang="it-IT" dirty="0" smtClean="0">
                <a:solidFill>
                  <a:schemeClr val="bg2"/>
                </a:solidFill>
              </a:rPr>
              <a:t> </a:t>
            </a:r>
          </a:p>
          <a:p>
            <a:pPr>
              <a:defRPr/>
            </a:pPr>
            <a:r>
              <a:rPr lang="it-IT" sz="2800" dirty="0" smtClean="0">
                <a:solidFill>
                  <a:schemeClr val="bg2"/>
                </a:solidFill>
                <a:latin typeface="Calibri" pitchFamily="34" charset="0"/>
              </a:rPr>
              <a:t>GIUSEPPE DOSSETTI </a:t>
            </a:r>
          </a:p>
          <a:p>
            <a:pPr>
              <a:defRPr/>
            </a:pPr>
            <a:endParaRPr lang="it-IT" sz="2800" dirty="0" smtClean="0">
              <a:solidFill>
                <a:schemeClr val="bg2"/>
              </a:solidFill>
              <a:latin typeface="Calibri" pitchFamily="34" charset="0"/>
            </a:endParaRPr>
          </a:p>
          <a:p>
            <a:pPr>
              <a:defRPr/>
            </a:pPr>
            <a:r>
              <a:rPr lang="it-IT" sz="2800" dirty="0" smtClean="0">
                <a:solidFill>
                  <a:schemeClr val="bg2"/>
                </a:solidFill>
                <a:latin typeface="Calibri" pitchFamily="34" charset="0"/>
              </a:rPr>
              <a:t>L’IMPRONTA UNIVERSALISTICA E’ LA VERA RADICE UMANISTICA DELLA COSTITUZIONE (</a:t>
            </a:r>
            <a:r>
              <a:rPr lang="it-IT" sz="2800" dirty="0" err="1" smtClean="0">
                <a:solidFill>
                  <a:schemeClr val="bg2"/>
                </a:solidFill>
                <a:latin typeface="Calibri" pitchFamily="34" charset="0"/>
              </a:rPr>
              <a:t>ARTT</a:t>
            </a:r>
            <a:r>
              <a:rPr lang="it-IT" sz="2800" dirty="0" smtClean="0">
                <a:solidFill>
                  <a:schemeClr val="bg2"/>
                </a:solidFill>
                <a:latin typeface="Calibri" pitchFamily="34" charset="0"/>
              </a:rPr>
              <a:t>. 2, 10, 11 E 117, C. 1, </a:t>
            </a:r>
            <a:r>
              <a:rPr lang="it-IT" sz="2800" dirty="0" err="1" smtClean="0">
                <a:solidFill>
                  <a:schemeClr val="bg2"/>
                </a:solidFill>
                <a:latin typeface="Calibri" pitchFamily="34" charset="0"/>
              </a:rPr>
              <a:t>COST</a:t>
            </a:r>
            <a:r>
              <a:rPr lang="it-IT" sz="2800" dirty="0" smtClean="0">
                <a:solidFill>
                  <a:schemeClr val="bg2"/>
                </a:solidFill>
                <a:latin typeface="Calibri" pitchFamily="34" charset="0"/>
              </a:rPr>
              <a:t>. )</a:t>
            </a:r>
          </a:p>
          <a:p>
            <a:pPr>
              <a:defRPr/>
            </a:pPr>
            <a:endParaRPr lang="it-IT" sz="2800" dirty="0" smtClean="0">
              <a:latin typeface="Calibri" pitchFamily="34" charset="0"/>
            </a:endParaRPr>
          </a:p>
          <a:p>
            <a:pPr>
              <a:defRPr/>
            </a:pPr>
            <a:endParaRPr lang="it-IT" sz="2800" dirty="0" smtClean="0">
              <a:latin typeface="Calibri" pitchFamily="34" charset="0"/>
            </a:endParaRPr>
          </a:p>
          <a:p>
            <a:pPr>
              <a:defRPr/>
            </a:pPr>
            <a:endParaRPr lang="it-IT"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sz="2800" dirty="0" smtClean="0">
                <a:solidFill>
                  <a:schemeClr val="bg2"/>
                </a:solidFill>
                <a:latin typeface="Calibri" pitchFamily="34" charset="0"/>
              </a:rPr>
              <a:t>SULLA RADICE PROFONDA DELLA COSTITUZIONE</a:t>
            </a:r>
          </a:p>
          <a:p>
            <a:pPr algn="ctr">
              <a:defRPr/>
            </a:pPr>
            <a:r>
              <a:rPr lang="it-IT" sz="2800" dirty="0" smtClean="0">
                <a:solidFill>
                  <a:schemeClr val="bg2"/>
                </a:solidFill>
                <a:latin typeface="Calibri" pitchFamily="34" charset="0"/>
              </a:rPr>
              <a:t>GIUSEPPE DOSSETTI</a:t>
            </a:r>
          </a:p>
          <a:p>
            <a:pPr>
              <a:defRPr/>
            </a:pPr>
            <a:r>
              <a:rPr lang="it-IT" sz="2800" dirty="0" smtClean="0">
                <a:solidFill>
                  <a:schemeClr val="bg2"/>
                </a:solidFill>
                <a:latin typeface="Calibri" pitchFamily="34" charset="0"/>
              </a:rPr>
              <a:t>“</a:t>
            </a:r>
            <a:r>
              <a:rPr lang="it-IT" sz="2800" dirty="0" smtClean="0">
                <a:solidFill>
                  <a:schemeClr val="bg2"/>
                </a:solidFill>
              </a:rPr>
              <a:t>Alcuni pensano che la Costituzione sia un fiore pungente nato quasi per caso da un arido terreno di sbandamenti postbellici e da risentimenti faziosi volti al passato. Altri pensano che essa nasca da una ideologia antifascista di fatto coltivata da certe minoranze, che avevano vissuto soprattutto da esuli gli anni del fascismo</a:t>
            </a:r>
            <a:endParaRPr lang="it-IT" sz="2800" dirty="0" smtClean="0">
              <a:solidFill>
                <a:schemeClr val="bg2"/>
              </a:solidFill>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eaLnBrk="1" hangingPunct="1">
              <a:defRPr/>
            </a:pPr>
            <a:endParaRPr lang="it-IT" dirty="0" smtClean="0"/>
          </a:p>
        </p:txBody>
      </p:sp>
      <p:sp>
        <p:nvSpPr>
          <p:cNvPr id="9219" name="Rectangle 3"/>
          <p:cNvSpPr>
            <a:spLocks noGrp="1" noChangeArrowheads="1"/>
          </p:cNvSpPr>
          <p:nvPr>
            <p:ph type="body" idx="1"/>
          </p:nvPr>
        </p:nvSpPr>
        <p:spPr/>
        <p:txBody>
          <a:bodyPr/>
          <a:lstStyle/>
          <a:p>
            <a:pPr eaLnBrk="1" hangingPunct="1">
              <a:lnSpc>
                <a:spcPct val="80000"/>
              </a:lnSpc>
              <a:defRPr/>
            </a:pPr>
            <a:endParaRPr lang="it-IT" sz="2800" b="1" dirty="0" smtClean="0">
              <a:latin typeface="Calibri" pitchFamily="34" charset="0"/>
            </a:endParaRPr>
          </a:p>
          <a:p>
            <a:pPr lvl="4" eaLnBrk="1" hangingPunct="1">
              <a:lnSpc>
                <a:spcPct val="80000"/>
              </a:lnSpc>
              <a:defRPr/>
            </a:pPr>
            <a:r>
              <a:rPr lang="it-IT" sz="2800" dirty="0" smtClean="0">
                <a:solidFill>
                  <a:schemeClr val="bg2"/>
                </a:solidFill>
                <a:latin typeface="Calibri" pitchFamily="34" charset="0"/>
              </a:rPr>
              <a:t>ARGOMENTI CHE TRATTEREMO:</a:t>
            </a:r>
          </a:p>
          <a:p>
            <a:pPr eaLnBrk="1" hangingPunct="1">
              <a:lnSpc>
                <a:spcPct val="80000"/>
              </a:lnSpc>
              <a:defRPr/>
            </a:pPr>
            <a:r>
              <a:rPr lang="it-IT" sz="2800" dirty="0" smtClean="0">
                <a:solidFill>
                  <a:schemeClr val="bg2"/>
                </a:solidFill>
                <a:latin typeface="Calibri" pitchFamily="34" charset="0"/>
              </a:rPr>
              <a:t>- la natura dei diversi modelli di protezione dei diritti;</a:t>
            </a:r>
          </a:p>
          <a:p>
            <a:pPr eaLnBrk="1" hangingPunct="1">
              <a:lnSpc>
                <a:spcPct val="80000"/>
              </a:lnSpc>
              <a:defRPr/>
            </a:pPr>
            <a:endParaRPr lang="it-IT" sz="2800" dirty="0" smtClean="0">
              <a:solidFill>
                <a:schemeClr val="bg2"/>
              </a:solidFill>
              <a:latin typeface="Calibri" pitchFamily="34" charset="0"/>
            </a:endParaRPr>
          </a:p>
          <a:p>
            <a:pPr eaLnBrk="1" hangingPunct="1">
              <a:lnSpc>
                <a:spcPct val="80000"/>
              </a:lnSpc>
              <a:defRPr/>
            </a:pPr>
            <a:r>
              <a:rPr lang="it-IT" sz="2800" dirty="0" smtClean="0">
                <a:solidFill>
                  <a:schemeClr val="bg2"/>
                </a:solidFill>
                <a:latin typeface="Calibri" pitchFamily="34" charset="0"/>
              </a:rPr>
              <a:t>- come si coordinano i diversi modelli di tutela dei diritti;</a:t>
            </a:r>
          </a:p>
          <a:p>
            <a:pPr eaLnBrk="1" hangingPunct="1">
              <a:lnSpc>
                <a:spcPct val="80000"/>
              </a:lnSpc>
              <a:defRPr/>
            </a:pPr>
            <a:endParaRPr lang="it-IT" sz="2800" dirty="0" smtClean="0">
              <a:solidFill>
                <a:schemeClr val="bg2"/>
              </a:solidFill>
              <a:latin typeface="Calibri" pitchFamily="34" charset="0"/>
            </a:endParaRPr>
          </a:p>
          <a:p>
            <a:pPr eaLnBrk="1" hangingPunct="1">
              <a:lnSpc>
                <a:spcPct val="80000"/>
              </a:lnSpc>
              <a:defRPr/>
            </a:pPr>
            <a:r>
              <a:rPr lang="it-IT" sz="2800" dirty="0" smtClean="0">
                <a:solidFill>
                  <a:schemeClr val="bg2"/>
                </a:solidFill>
                <a:latin typeface="Calibri" pitchFamily="34" charset="0"/>
              </a:rPr>
              <a:t>- gli effetti che le garanzie sovranazionali e internazionali dei diritti determinano sul nostro ordinamento</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dirty="0" smtClean="0">
                <a:solidFill>
                  <a:schemeClr val="bg2"/>
                </a:solidFill>
              </a:rPr>
              <a:t>altri ancora – come non pochi dei suoi attuali sostenitori – si richiamano alla resistenza, con cui l’Italia può avere ritrovato il suo onore e in certo modo si è omologata a una certa cultura internazionale … La Costituzione italiana è nata ed è stata ispirata – come e più di altre pochissime costituzioni – da un grande fatto globale,</a:t>
            </a:r>
          </a:p>
          <a:p>
            <a:pPr>
              <a:defRPr/>
            </a:pPr>
            <a:endParaRPr lang="it-IT" dirty="0" smtClean="0"/>
          </a:p>
          <a:p>
            <a:pPr>
              <a:defRPr/>
            </a:pPr>
            <a:endParaRPr lang="it-IT" dirty="0" smtClean="0"/>
          </a:p>
          <a:p>
            <a:pPr>
              <a:defRPr/>
            </a:pPr>
            <a:endParaRPr lang="it-IT"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dirty="0" smtClean="0">
                <a:solidFill>
                  <a:schemeClr val="bg2"/>
                </a:solidFill>
              </a:rPr>
              <a:t>cioè i sei anni della seconda guerra mondiale (questo) evento enorme che nessun uomo che oggi vive o anche solo che nasca oggi, </a:t>
            </a:r>
            <a:r>
              <a:rPr lang="it-IT" dirty="0" err="1" smtClean="0">
                <a:solidFill>
                  <a:schemeClr val="bg2"/>
                </a:solidFill>
              </a:rPr>
              <a:t>puo’</a:t>
            </a:r>
            <a:r>
              <a:rPr lang="it-IT" dirty="0" smtClean="0">
                <a:solidFill>
                  <a:schemeClr val="bg2"/>
                </a:solidFill>
              </a:rPr>
              <a:t> e </a:t>
            </a:r>
            <a:r>
              <a:rPr lang="it-IT" dirty="0" err="1" smtClean="0">
                <a:solidFill>
                  <a:schemeClr val="bg2"/>
                </a:solidFill>
              </a:rPr>
              <a:t>potra’</a:t>
            </a:r>
            <a:r>
              <a:rPr lang="it-IT" dirty="0" smtClean="0">
                <a:solidFill>
                  <a:schemeClr val="bg2"/>
                </a:solidFill>
              </a:rPr>
              <a:t> accantonare o </a:t>
            </a:r>
            <a:r>
              <a:rPr lang="it-IT" dirty="0" err="1" smtClean="0">
                <a:solidFill>
                  <a:schemeClr val="bg2"/>
                </a:solidFill>
              </a:rPr>
              <a:t>potra’</a:t>
            </a:r>
            <a:r>
              <a:rPr lang="it-IT" dirty="0" smtClean="0">
                <a:solidFill>
                  <a:schemeClr val="bg2"/>
                </a:solidFill>
              </a:rPr>
              <a:t> attenuarne le dimensione, qualunque idea se ne faccia e con qualunque animo lo scruti …</a:t>
            </a:r>
          </a:p>
          <a:p>
            <a:pPr>
              <a:defRPr/>
            </a:pPr>
            <a:endParaRPr lang="it-IT"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dirty="0" smtClean="0">
                <a:solidFill>
                  <a:schemeClr val="bg2"/>
                </a:solidFill>
              </a:rPr>
              <a:t>la Costituzione italiana del 1948 si </a:t>
            </a:r>
            <a:r>
              <a:rPr lang="it-IT" dirty="0" err="1" smtClean="0">
                <a:solidFill>
                  <a:schemeClr val="bg2"/>
                </a:solidFill>
              </a:rPr>
              <a:t>puo’</a:t>
            </a:r>
            <a:r>
              <a:rPr lang="it-IT" dirty="0" smtClean="0">
                <a:solidFill>
                  <a:schemeClr val="bg2"/>
                </a:solidFill>
              </a:rPr>
              <a:t> ben dire nata da questo crogiolo ardente e universale, </a:t>
            </a:r>
            <a:r>
              <a:rPr lang="it-IT" dirty="0" err="1" smtClean="0">
                <a:solidFill>
                  <a:schemeClr val="bg2"/>
                </a:solidFill>
              </a:rPr>
              <a:t>piu’</a:t>
            </a:r>
            <a:r>
              <a:rPr lang="it-IT" dirty="0" smtClean="0">
                <a:solidFill>
                  <a:schemeClr val="bg2"/>
                </a:solidFill>
              </a:rPr>
              <a:t> che dalle stesse vicende italiane del fascismo e del </a:t>
            </a:r>
            <a:r>
              <a:rPr lang="it-IT" dirty="0" err="1" smtClean="0">
                <a:solidFill>
                  <a:schemeClr val="bg2"/>
                </a:solidFill>
              </a:rPr>
              <a:t>postfascismo</a:t>
            </a:r>
            <a:r>
              <a:rPr lang="it-IT" dirty="0" smtClean="0">
                <a:solidFill>
                  <a:schemeClr val="bg2"/>
                </a:solidFill>
              </a:rPr>
              <a:t>: </a:t>
            </a:r>
            <a:r>
              <a:rPr lang="it-IT" dirty="0" err="1" smtClean="0">
                <a:solidFill>
                  <a:schemeClr val="bg2"/>
                </a:solidFill>
              </a:rPr>
              <a:t>piu’</a:t>
            </a:r>
            <a:r>
              <a:rPr lang="it-IT" dirty="0" smtClean="0">
                <a:solidFill>
                  <a:schemeClr val="bg2"/>
                </a:solidFill>
              </a:rPr>
              <a:t> che dal confronto-scontro di tre ideologie datate, essa </a:t>
            </a:r>
            <a:r>
              <a:rPr lang="it-IT" u="sng" dirty="0" smtClean="0">
                <a:solidFill>
                  <a:schemeClr val="bg2"/>
                </a:solidFill>
              </a:rPr>
              <a:t>porta l’impronta di uno spirito universale e </a:t>
            </a:r>
            <a:r>
              <a:rPr lang="it-IT" u="sng" dirty="0" err="1" smtClean="0">
                <a:solidFill>
                  <a:schemeClr val="bg2"/>
                </a:solidFill>
              </a:rPr>
              <a:t>transtemporale</a:t>
            </a:r>
            <a:r>
              <a:rPr lang="it-IT" dirty="0" smtClean="0">
                <a:solidFill>
                  <a:schemeClr val="bg2"/>
                </a:solidFill>
              </a:rPr>
              <a:t>”.</a:t>
            </a:r>
          </a:p>
          <a:p>
            <a:pPr>
              <a:defRPr/>
            </a:pPr>
            <a:r>
              <a:rPr lang="it-IT" dirty="0" smtClean="0">
                <a:solidFill>
                  <a:schemeClr val="bg2"/>
                </a:solidFill>
              </a:rPr>
              <a:t>(“Le radici della Costituzione, relazione tenuta da Dossetti all’abbazia di </a:t>
            </a:r>
            <a:r>
              <a:rPr lang="it-IT" dirty="0" err="1" smtClean="0">
                <a:solidFill>
                  <a:schemeClr val="bg2"/>
                </a:solidFill>
              </a:rPr>
              <a:t>Monteveglio</a:t>
            </a:r>
            <a:r>
              <a:rPr lang="it-IT" dirty="0" smtClean="0">
                <a:solidFill>
                  <a:schemeClr val="bg2"/>
                </a:solidFill>
              </a:rPr>
              <a:t> il 16/09/1994”)</a:t>
            </a:r>
            <a:endParaRPr lang="it-IT" dirty="0">
              <a:solidFill>
                <a:schemeClr val="bg2"/>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solidFill>
                <a:schemeClr val="tx1"/>
              </a:solidFill>
            </a:endParaRPr>
          </a:p>
        </p:txBody>
      </p:sp>
      <p:sp>
        <p:nvSpPr>
          <p:cNvPr id="3" name="Segnaposto contenuto 2"/>
          <p:cNvSpPr>
            <a:spLocks noGrp="1"/>
          </p:cNvSpPr>
          <p:nvPr>
            <p:ph idx="1"/>
          </p:nvPr>
        </p:nvSpPr>
        <p:spPr/>
        <p:txBody>
          <a:bodyPr/>
          <a:lstStyle/>
          <a:p>
            <a:pPr algn="ctr">
              <a:defRPr/>
            </a:pPr>
            <a:r>
              <a:rPr lang="it-IT" dirty="0" smtClean="0">
                <a:solidFill>
                  <a:schemeClr val="bg2"/>
                </a:solidFill>
                <a:latin typeface="Calibri" pitchFamily="34" charset="0"/>
              </a:rPr>
              <a:t>COSTITUZIONE </a:t>
            </a:r>
          </a:p>
          <a:p>
            <a:pPr>
              <a:defRPr/>
            </a:pPr>
            <a:r>
              <a:rPr lang="it-IT" sz="2800" dirty="0" smtClean="0">
                <a:solidFill>
                  <a:schemeClr val="bg2"/>
                </a:solidFill>
                <a:latin typeface="Calibri" pitchFamily="34" charset="0"/>
              </a:rPr>
              <a:t>-non solo come patto politico fra determinate forze;</a:t>
            </a:r>
          </a:p>
          <a:p>
            <a:pPr>
              <a:defRPr/>
            </a:pPr>
            <a:endParaRPr lang="it-IT" sz="2800" dirty="0" smtClean="0">
              <a:solidFill>
                <a:schemeClr val="bg2"/>
              </a:solidFill>
              <a:latin typeface="Calibri" pitchFamily="34" charset="0"/>
            </a:endParaRPr>
          </a:p>
          <a:p>
            <a:pPr>
              <a:defRPr/>
            </a:pPr>
            <a:r>
              <a:rPr lang="it-IT" sz="2800" dirty="0" smtClean="0">
                <a:solidFill>
                  <a:schemeClr val="bg2"/>
                </a:solidFill>
                <a:latin typeface="Calibri" pitchFamily="34" charset="0"/>
              </a:rPr>
              <a:t>- non solo come oggetto e strumento di garanzia;</a:t>
            </a:r>
          </a:p>
          <a:p>
            <a:pPr>
              <a:defRPr/>
            </a:pPr>
            <a:endParaRPr lang="it-IT" sz="2800" dirty="0" smtClean="0">
              <a:solidFill>
                <a:schemeClr val="bg2"/>
              </a:solidFill>
              <a:latin typeface="Calibri" pitchFamily="34" charset="0"/>
            </a:endParaRPr>
          </a:p>
          <a:p>
            <a:pPr>
              <a:defRPr/>
            </a:pPr>
            <a:r>
              <a:rPr lang="it-IT" sz="2800" dirty="0" smtClean="0">
                <a:solidFill>
                  <a:schemeClr val="bg2"/>
                </a:solidFill>
                <a:latin typeface="Calibri" pitchFamily="34" charset="0"/>
              </a:rPr>
              <a:t>- </a:t>
            </a:r>
            <a:r>
              <a:rPr lang="it-IT" sz="2800" u="sng" dirty="0" smtClean="0">
                <a:solidFill>
                  <a:schemeClr val="bg2"/>
                </a:solidFill>
                <a:latin typeface="Calibri" pitchFamily="34" charset="0"/>
              </a:rPr>
              <a:t>ma soprattutto come atto che partecipa di un patrimonio universale = internazionalizzazione del diritto costituzionale (artt. 2, 10, 11 e 117, c. 1 </a:t>
            </a:r>
            <a:r>
              <a:rPr lang="it-IT" sz="2800" u="sng" dirty="0" err="1" smtClean="0">
                <a:solidFill>
                  <a:schemeClr val="bg2"/>
                </a:solidFill>
                <a:latin typeface="Calibri" pitchFamily="34" charset="0"/>
              </a:rPr>
              <a:t>Cost</a:t>
            </a:r>
            <a:r>
              <a:rPr lang="it-IT" sz="2800" u="sng" dirty="0" smtClean="0">
                <a:solidFill>
                  <a:schemeClr val="bg2"/>
                </a:solidFill>
                <a:latin typeface="Calibri" pitchFamily="34"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pPr eaLnBrk="1" hangingPunct="1">
              <a:defRPr/>
            </a:pPr>
            <a:endParaRPr lang="it-IT" dirty="0" smtClean="0"/>
          </a:p>
        </p:txBody>
      </p:sp>
      <p:sp>
        <p:nvSpPr>
          <p:cNvPr id="10243"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ORDINAMENTO EUROPEO.</a:t>
            </a:r>
          </a:p>
          <a:p>
            <a:pPr eaLnBrk="1" hangingPunct="1">
              <a:defRPr/>
            </a:pPr>
            <a:endParaRPr lang="it-IT" dirty="0" smtClean="0">
              <a:solidFill>
                <a:schemeClr val="bg2"/>
              </a:solidFill>
              <a:latin typeface="Calibri" pitchFamily="34" charset="0"/>
            </a:endParaRP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-Quattro fasi storiche per quanto riguarda il rapporto tra Unione europea e diritti fondamentali.</a:t>
            </a:r>
          </a:p>
          <a:p>
            <a:pPr eaLnBrk="1" hangingPunct="1">
              <a:defRPr/>
            </a:pPr>
            <a:endParaRPr lang="it-IT"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pPr eaLnBrk="1" hangingPunct="1">
              <a:defRPr/>
            </a:pPr>
            <a:endParaRPr lang="it-IT" dirty="0" smtClean="0"/>
          </a:p>
        </p:txBody>
      </p:sp>
      <p:sp>
        <p:nvSpPr>
          <p:cNvPr id="11267" name="Rectangle 3"/>
          <p:cNvSpPr>
            <a:spLocks noGrp="1" noChangeArrowheads="1"/>
          </p:cNvSpPr>
          <p:nvPr>
            <p:ph type="body" idx="1"/>
          </p:nvPr>
        </p:nvSpPr>
        <p:spPr/>
        <p:txBody>
          <a:bodyPr/>
          <a:lstStyle/>
          <a:p>
            <a:pPr eaLnBrk="1" hangingPunct="1">
              <a:lnSpc>
                <a:spcPct val="90000"/>
              </a:lnSpc>
              <a:defRPr/>
            </a:pPr>
            <a:r>
              <a:rPr lang="it-IT" sz="3600" b="1" dirty="0" smtClean="0">
                <a:solidFill>
                  <a:schemeClr val="bg2"/>
                </a:solidFill>
                <a:latin typeface="Calibri" pitchFamily="34" charset="0"/>
              </a:rPr>
              <a:t>PRIMA FASE STORICA:</a:t>
            </a:r>
            <a:r>
              <a:rPr lang="it-IT" b="1" dirty="0" smtClean="0">
                <a:solidFill>
                  <a:schemeClr val="bg2"/>
                </a:solidFill>
                <a:latin typeface="Calibri" pitchFamily="34" charset="0"/>
              </a:rPr>
              <a:t> </a:t>
            </a:r>
          </a:p>
          <a:p>
            <a:pPr eaLnBrk="1" hangingPunct="1">
              <a:lnSpc>
                <a:spcPct val="90000"/>
              </a:lnSpc>
              <a:defRPr/>
            </a:pPr>
            <a:r>
              <a:rPr lang="it-IT" b="1" u="sng" dirty="0" smtClean="0">
                <a:solidFill>
                  <a:schemeClr val="bg2"/>
                </a:solidFill>
                <a:effectLst/>
                <a:latin typeface="Calibri" pitchFamily="34" charset="0"/>
              </a:rPr>
              <a:t>L’INIZIALE INDIFFERENZA COMUNITARIA NEI CONFRONTI DEI DIRITTI FONDAMENTALI.</a:t>
            </a:r>
          </a:p>
          <a:p>
            <a:pPr eaLnBrk="1" hangingPunct="1">
              <a:lnSpc>
                <a:spcPct val="90000"/>
              </a:lnSpc>
              <a:defRPr/>
            </a:pPr>
            <a:endParaRPr lang="it-IT" b="1" u="sng" dirty="0" smtClean="0">
              <a:solidFill>
                <a:schemeClr val="bg2"/>
              </a:solidFill>
              <a:effectLst/>
              <a:latin typeface="Calibri" pitchFamily="34" charset="0"/>
            </a:endParaRPr>
          </a:p>
          <a:p>
            <a:pPr eaLnBrk="1" hangingPunct="1">
              <a:lnSpc>
                <a:spcPct val="90000"/>
              </a:lnSpc>
              <a:defRPr/>
            </a:pPr>
            <a:r>
              <a:rPr lang="it-IT" sz="2800" b="1" dirty="0" smtClean="0">
                <a:solidFill>
                  <a:schemeClr val="bg2"/>
                </a:solidFill>
                <a:latin typeface="Calibri" pitchFamily="34" charset="0"/>
              </a:rPr>
              <a:t>I primi trattati europei (CEE 1957) contemplavano esclusivamente le </a:t>
            </a:r>
            <a:r>
              <a:rPr lang="it-IT" sz="2800" b="1" dirty="0" err="1" smtClean="0">
                <a:solidFill>
                  <a:schemeClr val="bg2"/>
                </a:solidFill>
                <a:latin typeface="Calibri" pitchFamily="34" charset="0"/>
              </a:rPr>
              <a:t>liberta’</a:t>
            </a:r>
            <a:r>
              <a:rPr lang="it-IT" sz="2800" b="1" dirty="0" smtClean="0">
                <a:solidFill>
                  <a:schemeClr val="bg2"/>
                </a:solidFill>
                <a:latin typeface="Calibri" pitchFamily="34" charset="0"/>
              </a:rPr>
              <a:t> economiche (di circolazione delle merci, dei capitali, dei lavoratori, dei servizi e di concorrenza) </a:t>
            </a:r>
          </a:p>
          <a:p>
            <a:pPr eaLnBrk="1" hangingPunct="1">
              <a:lnSpc>
                <a:spcPct val="90000"/>
              </a:lnSpc>
              <a:defRPr/>
            </a:pPr>
            <a:endParaRPr lang="it-IT" dirty="0" smtClean="0">
              <a:latin typeface="Calibri" pitchFamily="34" charset="0"/>
            </a:endParaRPr>
          </a:p>
          <a:p>
            <a:pPr eaLnBrk="1" hangingPunct="1">
              <a:lnSpc>
                <a:spcPct val="90000"/>
              </a:lnSpc>
              <a:defRPr/>
            </a:pPr>
            <a:endParaRPr lang="it-IT"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pPr eaLnBrk="1" hangingPunct="1">
              <a:defRPr/>
            </a:pPr>
            <a:endParaRPr lang="it-IT" dirty="0" smtClean="0"/>
          </a:p>
        </p:txBody>
      </p:sp>
      <p:sp>
        <p:nvSpPr>
          <p:cNvPr id="13315" name="Rectangle 3"/>
          <p:cNvSpPr>
            <a:spLocks noGrp="1" noChangeArrowheads="1"/>
          </p:cNvSpPr>
          <p:nvPr>
            <p:ph type="body" idx="1"/>
          </p:nvPr>
        </p:nvSpPr>
        <p:spPr/>
        <p:txBody>
          <a:bodyPr/>
          <a:lstStyle/>
          <a:p>
            <a:pPr eaLnBrk="1" hangingPunct="1">
              <a:buFont typeface="Wingdings" pitchFamily="2" charset="2"/>
              <a:buNone/>
              <a:defRPr/>
            </a:pPr>
            <a:r>
              <a:rPr lang="it-IT" sz="2800" dirty="0" smtClean="0">
                <a:solidFill>
                  <a:schemeClr val="bg2"/>
                </a:solidFill>
                <a:latin typeface="Calibri" pitchFamily="34" charset="0"/>
              </a:rPr>
              <a:t>L’ORDINAMENTO EUROPEO PERSEGUIVA UN SOLO FINE: L’UNIFICAZIONE ECONOMICA DEGLI STATI.</a:t>
            </a:r>
          </a:p>
          <a:p>
            <a:pPr eaLnBrk="1" hangingPunct="1">
              <a:buFont typeface="Wingdings" pitchFamily="2" charset="2"/>
              <a:buNone/>
              <a:defRPr/>
            </a:pPr>
            <a:endParaRPr lang="it-IT" sz="2800" dirty="0" smtClean="0">
              <a:solidFill>
                <a:schemeClr val="bg2"/>
              </a:solidFill>
              <a:latin typeface="Calibri" pitchFamily="34" charset="0"/>
            </a:endParaRPr>
          </a:p>
          <a:p>
            <a:pPr eaLnBrk="1" hangingPunct="1">
              <a:buFont typeface="Wingdings" pitchFamily="2" charset="2"/>
              <a:buNone/>
              <a:defRPr/>
            </a:pPr>
            <a:r>
              <a:rPr lang="it-IT" sz="2800" dirty="0" smtClean="0">
                <a:solidFill>
                  <a:schemeClr val="bg2"/>
                </a:solidFill>
                <a:latin typeface="Calibri" pitchFamily="34" charset="0"/>
              </a:rPr>
              <a:t>LA TUTELA DEI DIRITTI FONDAMENTALI ERA FUORI DALLE COMPETENZE DELLA COMUNITA’ ECONOMICA EUROPEA.</a:t>
            </a:r>
          </a:p>
          <a:p>
            <a:pPr eaLnBrk="1" hangingPunct="1">
              <a:buFont typeface="Wingdings" pitchFamily="2" charset="2"/>
              <a:buNone/>
              <a:defRPr/>
            </a:pPr>
            <a:endParaRPr lang="it-IT" b="1" dirty="0" smtClean="0">
              <a:latin typeface="Calibri" pitchFamily="34" charset="0"/>
            </a:endParaRPr>
          </a:p>
          <a:p>
            <a:pPr eaLnBrk="1" hangingPunct="1">
              <a:buFont typeface="Wingdings" pitchFamily="2" charset="2"/>
              <a:buNone/>
              <a:defRPr/>
            </a:pPr>
            <a:endParaRPr lang="it-IT" b="1" dirty="0" smtClean="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lusso">
  <a:themeElements>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Flusso">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Flusso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Flusso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Flusso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Flusso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Flusso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Flusso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Flusso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Flusso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Flusso">
  <a:themeElements>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Flusso">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Flusso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Flusso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Flusso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Flusso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Flusso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Flusso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Flusso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Flusso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331</TotalTime>
  <Words>2752</Words>
  <Application>Microsoft Office PowerPoint</Application>
  <PresentationFormat>Presentazione su schermo (4:3)</PresentationFormat>
  <Paragraphs>294</Paragraphs>
  <Slides>63</Slides>
  <Notes>0</Notes>
  <HiddenSlides>0</HiddenSlides>
  <MMClips>0</MMClips>
  <ScaleCrop>false</ScaleCrop>
  <HeadingPairs>
    <vt:vector size="4" baseType="variant">
      <vt:variant>
        <vt:lpstr>Tema</vt:lpstr>
      </vt:variant>
      <vt:variant>
        <vt:i4>2</vt:i4>
      </vt:variant>
      <vt:variant>
        <vt:lpstr>Titoli diapositive</vt:lpstr>
      </vt:variant>
      <vt:variant>
        <vt:i4>63</vt:i4>
      </vt:variant>
    </vt:vector>
  </HeadingPairs>
  <TitlesOfParts>
    <vt:vector size="65" baseType="lpstr">
      <vt:lpstr>Flusso</vt:lpstr>
      <vt:lpstr>1_Flusso</vt:lpstr>
      <vt:lpstr>EUROPA E DIRITTI FONDAMENTALI</vt:lpstr>
      <vt:lpstr>Presentazione standard di PowerPoint</vt:lpstr>
      <vt:lpstr>47 STATI ADERENTI ALLA CEDU (Convenzione europea dei diritti dell’uomo) = Corte europea dei diritti dell’uomo</vt:lpstr>
      <vt:lpstr>28 STATI ADERENTI ALL’UNIONE EUROPEA</vt:lpstr>
      <vt:lpstr>17 PAESI UE APPARTENENTI ALL’EUROZONA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COME OPERA IL BILANCIAMENTO, COME SI RISOLVONO I CONFLITTI FRA DIRITTI O FRA DIRITTO E LIMITE: </vt:lpstr>
      <vt:lpstr>IL GIUDICE DETERMINA: </vt:lpstr>
      <vt:lpstr>Presentazione standard di PowerPoint</vt:lpstr>
      <vt:lpstr>Presentazione standard di PowerPoint</vt:lpstr>
      <vt:lpstr>Presentazione standard di PowerPoint</vt:lpstr>
      <vt:lpstr>RAPPORTI FRA DIRITTI ECONOMICI E DIRITTI SOCIALI</vt:lpstr>
      <vt:lpstr>CONTINUA ….</vt:lpstr>
      <vt:lpstr>CONTINUA … </vt:lpstr>
      <vt:lpstr>CONTINUA … </vt:lpstr>
      <vt:lpstr>CONTINUA … </vt:lpstr>
      <vt:lpstr>CONTINUA … </vt:lpstr>
      <vt:lpstr>CONTINUA … </vt:lpstr>
      <vt:lpstr>CONTINUA … </vt:lpstr>
      <vt:lpstr>LA SENTENZA LAVAL</vt:lpstr>
      <vt:lpstr>CONTINUA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TUTELA DEI DIRITTI FONDAMENTALI LM-LISSS</dc:title>
  <dc:creator>oem</dc:creator>
  <cp:lastModifiedBy>Daniele Butturini</cp:lastModifiedBy>
  <cp:revision>54</cp:revision>
  <cp:lastPrinted>2012-10-30T15:20:27Z</cp:lastPrinted>
  <dcterms:created xsi:type="dcterms:W3CDTF">2011-11-14T23:32:57Z</dcterms:created>
  <dcterms:modified xsi:type="dcterms:W3CDTF">2014-10-29T15:38:57Z</dcterms:modified>
</cp:coreProperties>
</file>