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66" r:id="rId14"/>
    <p:sldId id="273" r:id="rId15"/>
    <p:sldId id="267" r:id="rId16"/>
    <p:sldId id="274" r:id="rId17"/>
    <p:sldId id="275" r:id="rId18"/>
    <p:sldId id="272" r:id="rId19"/>
    <p:sldId id="268" r:id="rId20"/>
    <p:sldId id="269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07/04/2010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07/04/2010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07/04/2010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07/04/2010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07/04/2010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07/04/2010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07/04/2010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07/04/2010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07/04/2010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07/04/2010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03C9-4353-42D7-99E6-90E772F4691F}" type="datetimeFigureOut">
              <a:rPr lang="it-IT" smtClean="0"/>
              <a:pPr/>
              <a:t>07/04/2010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76E03C9-4353-42D7-99E6-90E772F4691F}" type="datetimeFigureOut">
              <a:rPr lang="it-IT" smtClean="0"/>
              <a:pPr/>
              <a:t>07/04/2010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2D29FA-5C8C-400D-B896-07086605AD1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società ottomana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Il lavoro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914400" y="1643082"/>
            <a:ext cx="7772400" cy="4572000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I sudditi </a:t>
            </a:r>
            <a:r>
              <a:rPr lang="it-IT" dirty="0" smtClean="0"/>
              <a:t>(gregge) sentono </a:t>
            </a:r>
            <a:r>
              <a:rPr lang="it-IT" dirty="0"/>
              <a:t>la </a:t>
            </a:r>
            <a:r>
              <a:rPr lang="it-IT" b="1" dirty="0"/>
              <a:t>protezione </a:t>
            </a:r>
            <a:r>
              <a:rPr lang="it-IT" dirty="0"/>
              <a:t>oltre che il peso delle tasse</a:t>
            </a:r>
          </a:p>
          <a:p>
            <a:r>
              <a:rPr lang="it-IT" b="1" dirty="0"/>
              <a:t>Lavoro forzato (e prelievo forzato): </a:t>
            </a:r>
            <a:r>
              <a:rPr lang="it-IT" dirty="0"/>
              <a:t>ogni contadino è tenuto a servire il sultano gratuitamente, </a:t>
            </a:r>
            <a:r>
              <a:rPr lang="it-IT" dirty="0" err="1"/>
              <a:t>es</a:t>
            </a:r>
            <a:r>
              <a:rPr lang="it-IT" dirty="0"/>
              <a:t> </a:t>
            </a:r>
            <a:r>
              <a:rPr lang="it-IT" dirty="0" smtClean="0"/>
              <a:t>. nel </a:t>
            </a:r>
            <a:r>
              <a:rPr lang="it-IT" dirty="0"/>
              <a:t>caso di costruzione di una flotta</a:t>
            </a:r>
          </a:p>
          <a:p>
            <a:r>
              <a:rPr lang="it-IT" dirty="0" smtClean="0"/>
              <a:t>L’impero </a:t>
            </a:r>
            <a:r>
              <a:rPr lang="it-IT" dirty="0"/>
              <a:t>ha la capacità di mobilitare masse enormi di lavoro (e materiale) in tutti i suoi territori</a:t>
            </a:r>
          </a:p>
          <a:p>
            <a:r>
              <a:rPr lang="it-IT" dirty="0"/>
              <a:t>I rematori non erano schiavi ma per lo più contadini forzati a lavorare </a:t>
            </a:r>
            <a:r>
              <a:rPr lang="it-IT" dirty="0" smtClean="0"/>
              <a:t>gratis </a:t>
            </a:r>
            <a:r>
              <a:rPr lang="it-IT" dirty="0"/>
              <a:t>per il sultano (reclutamento di 30.000 persone alla volta) provenienti da tutti i territori dell’impero </a:t>
            </a:r>
            <a:r>
              <a:rPr lang="it-IT" dirty="0" smtClean="0"/>
              <a:t>secondo il </a:t>
            </a:r>
            <a:r>
              <a:rPr lang="it-IT" dirty="0"/>
              <a:t>sistema della decimazione </a:t>
            </a:r>
            <a:r>
              <a:rPr lang="it-IT" dirty="0" smtClean="0"/>
              <a:t>e rotazione, </a:t>
            </a:r>
            <a:r>
              <a:rPr lang="it-IT" dirty="0"/>
              <a:t>per non gravare sempre sugli stessi villaggi o </a:t>
            </a:r>
            <a:r>
              <a:rPr lang="it-IT" dirty="0" smtClean="0"/>
              <a:t>famiglie</a:t>
            </a:r>
            <a:endParaRPr lang="it-IT" dirty="0"/>
          </a:p>
          <a:p>
            <a:r>
              <a:rPr lang="it-IT" dirty="0" smtClean="0"/>
              <a:t>Nell’impero </a:t>
            </a:r>
            <a:r>
              <a:rPr lang="it-IT" dirty="0"/>
              <a:t>ottomano la vita non era più gravosa che altrove</a:t>
            </a:r>
          </a:p>
          <a:p>
            <a:r>
              <a:rPr lang="it-IT" dirty="0"/>
              <a:t>Non esisteva alcuna forma di servitù, </a:t>
            </a:r>
            <a:r>
              <a:rPr lang="it-IT" b="1" dirty="0"/>
              <a:t>tutti gli uomini erano liberi</a:t>
            </a:r>
            <a:r>
              <a:rPr lang="it-IT" dirty="0"/>
              <a:t>, diversamente dall’occidente </a:t>
            </a:r>
            <a:r>
              <a:rPr lang="it-IT" dirty="0" smtClean="0"/>
              <a:t>(Polonia, Ungheria, Russia, </a:t>
            </a:r>
            <a:r>
              <a:rPr lang="it-IT" dirty="0"/>
              <a:t>ecc.): i turchi rappresentavano la liberazione per molti servi dell’Egeo o dei Balcani (o delle </a:t>
            </a:r>
            <a:r>
              <a:rPr lang="it-IT" dirty="0" smtClean="0"/>
              <a:t>isole </a:t>
            </a:r>
            <a:r>
              <a:rPr lang="it-IT" dirty="0"/>
              <a:t>genovesi </a:t>
            </a:r>
            <a:r>
              <a:rPr lang="it-IT" dirty="0" smtClean="0"/>
              <a:t>e veneziane)</a:t>
            </a:r>
            <a:endParaRPr lang="it-IT" dirty="0"/>
          </a:p>
          <a:p>
            <a:r>
              <a:rPr lang="it-IT" dirty="0"/>
              <a:t>Gli  schiavi sono </a:t>
            </a:r>
            <a:r>
              <a:rPr lang="it-IT" dirty="0" smtClean="0"/>
              <a:t>solo ed esclusivamente </a:t>
            </a:r>
            <a:r>
              <a:rPr lang="it-IT" dirty="0"/>
              <a:t>i prigionieri cristiani catturati in </a:t>
            </a:r>
            <a:r>
              <a:rPr lang="it-IT" dirty="0" smtClean="0"/>
              <a:t>guerra </a:t>
            </a:r>
            <a:r>
              <a:rPr lang="it-IT" dirty="0"/>
              <a:t>e riscattabili</a:t>
            </a:r>
          </a:p>
          <a:p>
            <a:r>
              <a:rPr lang="it-IT" dirty="0"/>
              <a:t>A Cipro i contadini scelgono di stare con i turchi e non con i veneziani che si vendicano facendo strage di contadini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Il </a:t>
            </a:r>
            <a:r>
              <a:rPr lang="it-IT" b="1" i="1" dirty="0" err="1" smtClean="0">
                <a:solidFill>
                  <a:srgbClr val="FF0000"/>
                </a:solidFill>
              </a:rPr>
              <a:t>devshirme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endParaRPr lang="it-IT" dirty="0"/>
          </a:p>
          <a:p>
            <a:r>
              <a:rPr lang="it-IT" sz="3400" dirty="0" smtClean="0"/>
              <a:t>Pratica tipica dell’impero ottomano è il </a:t>
            </a:r>
            <a:r>
              <a:rPr lang="it-IT" sz="3400" i="1" dirty="0" err="1" smtClean="0"/>
              <a:t>devshirme</a:t>
            </a:r>
            <a:r>
              <a:rPr lang="it-IT" sz="3400" i="1" dirty="0" smtClean="0"/>
              <a:t>, </a:t>
            </a:r>
            <a:r>
              <a:rPr lang="it-IT" sz="3400" dirty="0" smtClean="0"/>
              <a:t>ossia la </a:t>
            </a:r>
            <a:r>
              <a:rPr lang="it-IT" sz="3400" dirty="0"/>
              <a:t>raccolta, il </a:t>
            </a:r>
            <a:r>
              <a:rPr lang="it-IT" sz="3400" i="1" dirty="0"/>
              <a:t>tributo </a:t>
            </a:r>
            <a:r>
              <a:rPr lang="it-IT" sz="3400" dirty="0"/>
              <a:t>dei bambini</a:t>
            </a:r>
          </a:p>
          <a:p>
            <a:r>
              <a:rPr lang="it-IT" sz="3400" dirty="0" smtClean="0"/>
              <a:t>Si tratta di bambini </a:t>
            </a:r>
            <a:r>
              <a:rPr lang="it-IT" sz="3400" dirty="0"/>
              <a:t>cristiani raccolti nei villaggi </a:t>
            </a:r>
            <a:r>
              <a:rPr lang="it-IT" sz="3400" dirty="0" smtClean="0"/>
              <a:t>balcanici </a:t>
            </a:r>
            <a:r>
              <a:rPr lang="it-IT" sz="3400" dirty="0"/>
              <a:t>ogni 4-5 anni regolarmente (fra </a:t>
            </a:r>
            <a:r>
              <a:rPr lang="it-IT" sz="3400" dirty="0" err="1"/>
              <a:t>XV</a:t>
            </a:r>
            <a:r>
              <a:rPr lang="it-IT" sz="3400" dirty="0"/>
              <a:t> e XVII secolo</a:t>
            </a:r>
            <a:r>
              <a:rPr lang="it-IT" sz="3400" dirty="0" smtClean="0"/>
              <a:t>); la </a:t>
            </a:r>
            <a:r>
              <a:rPr lang="it-IT" sz="3400" dirty="0"/>
              <a:t>scelta </a:t>
            </a:r>
            <a:r>
              <a:rPr lang="it-IT" sz="3400" dirty="0" smtClean="0"/>
              <a:t>è fatta sulla </a:t>
            </a:r>
            <a:r>
              <a:rPr lang="it-IT" sz="3400" dirty="0"/>
              <a:t>base di registri (no figli unici, no figli di vedove o di preti, uno ogni 40 famiglie</a:t>
            </a:r>
            <a:r>
              <a:rPr lang="it-IT" sz="3400" dirty="0" smtClean="0"/>
              <a:t>). Per le famiglie d’origine si tratta di bambini persi per sempre (ma non qualche eccezione) </a:t>
            </a:r>
          </a:p>
          <a:p>
            <a:endParaRPr lang="it-IT" sz="3400" dirty="0"/>
          </a:p>
          <a:p>
            <a:pPr>
              <a:buNone/>
            </a:pPr>
            <a:r>
              <a:rPr lang="it-IT" sz="3400" b="1" dirty="0" smtClean="0"/>
              <a:t>Qual è il loro destino?</a:t>
            </a:r>
          </a:p>
          <a:p>
            <a:r>
              <a:rPr lang="it-IT" sz="3400" dirty="0" smtClean="0"/>
              <a:t>I bambini diventano “figli del sultano”, ma in realtà  proprietà – schiavi del sultano (in quanto si tratta di cristiani)</a:t>
            </a:r>
          </a:p>
          <a:p>
            <a:r>
              <a:rPr lang="it-IT" sz="3400" dirty="0" smtClean="0"/>
              <a:t>Conversione </a:t>
            </a:r>
            <a:r>
              <a:rPr lang="it-IT" sz="3400" dirty="0"/>
              <a:t>all’islam</a:t>
            </a:r>
          </a:p>
          <a:p>
            <a:r>
              <a:rPr lang="it-IT" sz="3400" dirty="0"/>
              <a:t>Educazione e formazione </a:t>
            </a:r>
            <a:r>
              <a:rPr lang="it-IT" sz="3400" dirty="0" smtClean="0"/>
              <a:t>rigorosissima</a:t>
            </a:r>
            <a:endParaRPr lang="it-IT" sz="3400" dirty="0"/>
          </a:p>
          <a:p>
            <a:r>
              <a:rPr lang="it-IT" sz="3400" dirty="0"/>
              <a:t>Dura disciplina al </a:t>
            </a:r>
            <a:r>
              <a:rPr lang="it-IT" sz="3400" dirty="0" smtClean="0"/>
              <a:t>termine </a:t>
            </a:r>
            <a:r>
              <a:rPr lang="it-IT" sz="3400" dirty="0"/>
              <a:t>della quale si possono aprire strade impensate e carriere </a:t>
            </a:r>
            <a:r>
              <a:rPr lang="it-IT" sz="3400" dirty="0" smtClean="0"/>
              <a:t>straordinarie</a:t>
            </a:r>
            <a:endParaRPr lang="it-IT" sz="3400" dirty="0"/>
          </a:p>
          <a:p>
            <a:r>
              <a:rPr lang="it-IT" sz="3400" dirty="0" smtClean="0"/>
              <a:t>La maggioranza </a:t>
            </a:r>
            <a:r>
              <a:rPr lang="it-IT" sz="3400" dirty="0"/>
              <a:t>lavorano in campagna presso contadini turchi, poi sono chiamati ed entrano nel corpo dei giannizzeri (le guardie </a:t>
            </a:r>
            <a:r>
              <a:rPr lang="it-IT" sz="3400" dirty="0" smtClean="0"/>
              <a:t>scelte </a:t>
            </a:r>
            <a:r>
              <a:rPr lang="it-IT" sz="3400" dirty="0"/>
              <a:t>del sultano)</a:t>
            </a:r>
          </a:p>
          <a:p>
            <a:r>
              <a:rPr lang="it-IT" sz="3400" dirty="0" smtClean="0"/>
              <a:t>Alcuni </a:t>
            </a:r>
            <a:r>
              <a:rPr lang="it-IT" sz="3400" dirty="0"/>
              <a:t>(i migliori) possono essere mandati nei palazzi imperiali dove lavorano come paggi sotto gli occhi del sultano (alcuni diventano amanti del sultano), e periodicamente vengono inviati in provincia come cavalleggeri della guardia, o come funzionari scelti</a:t>
            </a:r>
          </a:p>
          <a:p>
            <a:r>
              <a:rPr lang="it-IT" sz="3400" dirty="0" smtClean="0"/>
              <a:t>Dal corpo dei giannizzeri </a:t>
            </a:r>
            <a:r>
              <a:rPr lang="it-IT" sz="3400" dirty="0"/>
              <a:t>vengono le maggiori cariche dell’impero</a:t>
            </a:r>
            <a:r>
              <a:rPr lang="it-IT" dirty="0"/>
              <a:t>. Governatori, </a:t>
            </a:r>
            <a:r>
              <a:rPr lang="it-IT" dirty="0" smtClean="0"/>
              <a:t>generali</a:t>
            </a:r>
            <a:r>
              <a:rPr lang="it-IT" dirty="0"/>
              <a:t>, ammiragli, </a:t>
            </a:r>
            <a:r>
              <a:rPr lang="it-IT" dirty="0" err="1" smtClean="0"/>
              <a:t>vizir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71480"/>
            <a:ext cx="2943220" cy="857256"/>
          </a:xfrm>
        </p:spPr>
        <p:txBody>
          <a:bodyPr/>
          <a:lstStyle/>
          <a:p>
            <a:r>
              <a:rPr lang="it-IT" b="1" i="1" dirty="0" err="1" smtClean="0">
                <a:solidFill>
                  <a:srgbClr val="FF0000"/>
                </a:solidFill>
              </a:rPr>
              <a:t>devshirme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Gian Paolo Romagnani\Documenti\Immagini\devshirm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928964" y="214290"/>
            <a:ext cx="4500688" cy="6517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Un ceto dirigente di “stranieri”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Tutto il gruppo dirigente dell’impero è costituito da </a:t>
            </a:r>
            <a:r>
              <a:rPr lang="it-IT" b="1" dirty="0" smtClean="0"/>
              <a:t>uomini nati cristiani,</a:t>
            </a:r>
            <a:r>
              <a:rPr lang="it-IT" dirty="0" smtClean="0"/>
              <a:t> senza genitori e senza </a:t>
            </a:r>
            <a:r>
              <a:rPr lang="it-IT" dirty="0" smtClean="0"/>
              <a:t>discendenza, </a:t>
            </a:r>
            <a:r>
              <a:rPr lang="it-IT" dirty="0" smtClean="0"/>
              <a:t>a totale disposizione del </a:t>
            </a:r>
            <a:r>
              <a:rPr lang="it-IT" dirty="0" smtClean="0"/>
              <a:t>Sultano:</a:t>
            </a:r>
            <a:r>
              <a:rPr lang="it-IT" dirty="0" smtClean="0"/>
              <a:t> u</a:t>
            </a:r>
            <a:r>
              <a:rPr lang="it-IT" dirty="0" smtClean="0"/>
              <a:t>n </a:t>
            </a:r>
            <a:r>
              <a:rPr lang="it-IT" dirty="0" smtClean="0"/>
              <a:t>ceto politico di assoluta fedeltà</a:t>
            </a:r>
          </a:p>
          <a:p>
            <a:r>
              <a:rPr lang="it-IT" dirty="0" smtClean="0"/>
              <a:t>Nessun impero del mondo ha un’elite di questo tipo, non è </a:t>
            </a:r>
            <a:r>
              <a:rPr lang="it-IT" dirty="0" smtClean="0"/>
              <a:t>una</a:t>
            </a:r>
            <a:r>
              <a:rPr lang="it-IT" dirty="0" smtClean="0"/>
              <a:t> </a:t>
            </a:r>
            <a:r>
              <a:rPr lang="it-IT" b="1" i="1" dirty="0" smtClean="0"/>
              <a:t>nobiltà</a:t>
            </a:r>
            <a:r>
              <a:rPr lang="it-IT" dirty="0" smtClean="0"/>
              <a:t>, ma esattamente il contrario: </a:t>
            </a:r>
            <a:r>
              <a:rPr lang="it-IT" b="1" dirty="0" smtClean="0">
                <a:solidFill>
                  <a:srgbClr val="FF0000"/>
                </a:solidFill>
              </a:rPr>
              <a:t>è la grande occasione dei più umili</a:t>
            </a:r>
          </a:p>
          <a:p>
            <a:r>
              <a:rPr lang="it-IT" dirty="0" smtClean="0"/>
              <a:t>Ad un certo punto le famiglie contadine cristiane corrompono i giannizzeri non </a:t>
            </a:r>
            <a:r>
              <a:rPr lang="it-IT" dirty="0" smtClean="0"/>
              <a:t>più per </a:t>
            </a:r>
            <a:r>
              <a:rPr lang="it-IT" dirty="0" smtClean="0"/>
              <a:t>“non essere scelti</a:t>
            </a:r>
            <a:r>
              <a:rPr lang="it-IT" dirty="0" smtClean="0"/>
              <a:t>”, </a:t>
            </a:r>
            <a:r>
              <a:rPr lang="it-IT" dirty="0" smtClean="0"/>
              <a:t>ma per “essere scelti” , anche alcuni musulmani (i bosniaci) chiedono di essere scelti  per il </a:t>
            </a:r>
            <a:r>
              <a:rPr lang="it-IT" i="1" dirty="0" err="1" smtClean="0"/>
              <a:t>devshirme</a:t>
            </a:r>
            <a:endParaRPr lang="it-IT" i="1" dirty="0" smtClean="0"/>
          </a:p>
          <a:p>
            <a:r>
              <a:rPr lang="it-IT" dirty="0" smtClean="0"/>
              <a:t>È la realizzazione dell’assolutismo </a:t>
            </a:r>
            <a:r>
              <a:rPr lang="it-IT" dirty="0" smtClean="0"/>
              <a:t>perfetto</a:t>
            </a:r>
            <a:endParaRPr lang="it-IT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Il Gran Visir </a:t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err="1" smtClean="0">
                <a:solidFill>
                  <a:srgbClr val="FF0000"/>
                </a:solidFill>
              </a:rPr>
              <a:t>Mehmet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Sokollu</a:t>
            </a:r>
            <a:r>
              <a:rPr lang="it-IT" b="1" dirty="0" smtClean="0">
                <a:solidFill>
                  <a:srgbClr val="FF0000"/>
                </a:solidFill>
              </a:rPr>
              <a:t>  (</a:t>
            </a:r>
            <a:r>
              <a:rPr lang="it-IT" b="1" dirty="0" smtClean="0">
                <a:solidFill>
                  <a:srgbClr val="FF0000"/>
                </a:solidFill>
              </a:rPr>
              <a:t>1506-1579</a:t>
            </a:r>
            <a:r>
              <a:rPr lang="it-IT" b="1" dirty="0" smtClean="0">
                <a:solidFill>
                  <a:srgbClr val="FF0000"/>
                </a:solidFill>
              </a:rPr>
              <a:t>)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idx="2"/>
          </p:nvPr>
        </p:nvSpPr>
        <p:spPr>
          <a:xfrm>
            <a:off x="642910" y="1600200"/>
            <a:ext cx="3429024" cy="4757758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 smtClean="0"/>
              <a:t>Esemplare è il caso di </a:t>
            </a:r>
            <a:r>
              <a:rPr lang="it-IT" sz="2400" b="1" dirty="0" err="1" smtClean="0"/>
              <a:t>Mehmet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Sokollu</a:t>
            </a:r>
            <a:r>
              <a:rPr lang="it-IT" sz="2400" dirty="0" smtClean="0"/>
              <a:t> (</a:t>
            </a:r>
            <a:r>
              <a:rPr lang="it-IT" sz="2400" dirty="0" err="1" smtClean="0"/>
              <a:t>Sokolovich</a:t>
            </a:r>
            <a:r>
              <a:rPr lang="it-IT" sz="2400" dirty="0" smtClean="0"/>
              <a:t> 1506-1579) </a:t>
            </a:r>
            <a:r>
              <a:rPr lang="it-IT" sz="2400" dirty="0" smtClean="0"/>
              <a:t>un serbo-bosniaco</a:t>
            </a:r>
            <a:r>
              <a:rPr lang="it-IT" sz="2400" dirty="0" smtClean="0"/>
              <a:t>, nipote di un prete </a:t>
            </a:r>
            <a:r>
              <a:rPr lang="it-IT" sz="2400" dirty="0" smtClean="0"/>
              <a:t>cristiano ortodosso</a:t>
            </a:r>
            <a:r>
              <a:rPr lang="it-IT" sz="2400" dirty="0" smtClean="0"/>
              <a:t>, chiamato alla carica di Gran Visir di Solimano il Magnifico e poi di </a:t>
            </a:r>
            <a:r>
              <a:rPr lang="it-IT" sz="2400" dirty="0" err="1" smtClean="0"/>
              <a:t>Selim</a:t>
            </a:r>
            <a:r>
              <a:rPr lang="it-IT" sz="2400" dirty="0" smtClean="0"/>
              <a:t> II.</a:t>
            </a:r>
            <a:endParaRPr lang="it-IT" sz="2400" dirty="0" smtClean="0"/>
          </a:p>
          <a:p>
            <a:r>
              <a:rPr lang="it-IT" sz="2400" dirty="0" smtClean="0"/>
              <a:t>Nonostante la separazione, mantiene </a:t>
            </a:r>
            <a:r>
              <a:rPr lang="it-IT" sz="2400" dirty="0" smtClean="0"/>
              <a:t>stretti legami con la sua famiglia: </a:t>
            </a:r>
            <a:r>
              <a:rPr lang="it-IT" sz="2400" dirty="0" smtClean="0"/>
              <a:t>sistema </a:t>
            </a:r>
            <a:r>
              <a:rPr lang="it-IT" sz="2400" dirty="0" smtClean="0"/>
              <a:t>il padre e lo mette a capo di una fondazione pia </a:t>
            </a:r>
            <a:r>
              <a:rPr lang="it-IT" sz="2400" dirty="0" smtClean="0"/>
              <a:t>(che amministra le più grandi proprietà terriere dell’impero), </a:t>
            </a:r>
            <a:r>
              <a:rPr lang="it-IT" sz="2400" dirty="0" smtClean="0"/>
              <a:t>sistema lo zio come patriarca ortodosso dei Balcani</a:t>
            </a:r>
          </a:p>
          <a:p>
            <a:endParaRPr lang="it-IT" dirty="0"/>
          </a:p>
        </p:txBody>
      </p:sp>
      <p:pic>
        <p:nvPicPr>
          <p:cNvPr id="6146" name="Picture 2" descr="C:\Documents and Settings\Gian Paolo Romagnani\Documenti\Immagini\Sokullupas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357686" y="1373693"/>
            <a:ext cx="3857652" cy="5270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Il corpo dei </a:t>
            </a:r>
            <a:r>
              <a:rPr lang="it-IT" b="1" dirty="0" smtClean="0">
                <a:solidFill>
                  <a:srgbClr val="FF0000"/>
                </a:solidFill>
              </a:rPr>
              <a:t>giannizzeri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957662" y="1571612"/>
            <a:ext cx="4900618" cy="4495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it-IT" sz="9600" b="1" i="1" dirty="0"/>
              <a:t>Giannizzeri</a:t>
            </a:r>
            <a:r>
              <a:rPr lang="it-IT" sz="9600" b="1" dirty="0"/>
              <a:t> (= la truppa nuova)</a:t>
            </a:r>
            <a:endParaRPr lang="it-IT" sz="9600" dirty="0"/>
          </a:p>
          <a:p>
            <a:r>
              <a:rPr lang="it-IT" sz="8000" dirty="0" smtClean="0"/>
              <a:t>Il corpo dei Giannizzeri n</a:t>
            </a:r>
            <a:r>
              <a:rPr lang="it-IT" sz="8000" dirty="0" smtClean="0"/>
              <a:t>asce </a:t>
            </a:r>
            <a:r>
              <a:rPr lang="it-IT" sz="8000" dirty="0"/>
              <a:t>nel </a:t>
            </a:r>
            <a:r>
              <a:rPr lang="it-IT" sz="8000" dirty="0" smtClean="0"/>
              <a:t>XIV secolo</a:t>
            </a:r>
            <a:r>
              <a:rPr lang="it-IT" sz="8000" dirty="0" smtClean="0"/>
              <a:t> </a:t>
            </a:r>
            <a:r>
              <a:rPr lang="it-IT" sz="8000" dirty="0"/>
              <a:t>come corpo </a:t>
            </a:r>
            <a:r>
              <a:rPr lang="it-IT" sz="8000" dirty="0" smtClean="0"/>
              <a:t>scelto di </a:t>
            </a:r>
            <a:r>
              <a:rPr lang="it-IT" sz="8000" dirty="0"/>
              <a:t>fanteria, poi guarda del corpo del Sultano</a:t>
            </a:r>
          </a:p>
          <a:p>
            <a:r>
              <a:rPr lang="it-IT" sz="8000" dirty="0"/>
              <a:t>Reclutati fra gli schiavi cristiani </a:t>
            </a:r>
            <a:r>
              <a:rPr lang="it-IT" sz="8000" dirty="0" smtClean="0"/>
              <a:t>(mediante la pratica del </a:t>
            </a:r>
            <a:r>
              <a:rPr lang="it-IT" sz="8000" i="1" dirty="0" err="1" smtClean="0"/>
              <a:t>devshirme</a:t>
            </a:r>
            <a:r>
              <a:rPr lang="it-IT" sz="8000" dirty="0" smtClean="0"/>
              <a:t>) i giannizzeri sono scelti fra i bambini prelevati, </a:t>
            </a:r>
            <a:r>
              <a:rPr lang="it-IT" sz="8000" dirty="0"/>
              <a:t>per lo più balcanici o caucasici, o catturati in guerra</a:t>
            </a:r>
          </a:p>
          <a:p>
            <a:r>
              <a:rPr lang="it-IT" sz="8000" dirty="0" smtClean="0"/>
              <a:t>S</a:t>
            </a:r>
            <a:r>
              <a:rPr lang="it-IT" sz="8000" dirty="0" smtClean="0"/>
              <a:t>enza </a:t>
            </a:r>
            <a:r>
              <a:rPr lang="it-IT" sz="8000" dirty="0"/>
              <a:t>radici né </a:t>
            </a:r>
            <a:r>
              <a:rPr lang="it-IT" sz="8000" dirty="0" smtClean="0"/>
              <a:t>famiglia, la loro unica </a:t>
            </a:r>
            <a:r>
              <a:rPr lang="it-IT" sz="8000" dirty="0"/>
              <a:t>famiglia è il “corpo</a:t>
            </a:r>
            <a:r>
              <a:rPr lang="it-IT" sz="8000" dirty="0" smtClean="0"/>
              <a:t>”; la loro casa è la caserma; i loro fratelli i commilitoni. Non </a:t>
            </a:r>
            <a:r>
              <a:rPr lang="it-IT" sz="8000" dirty="0"/>
              <a:t>possono sposarsi </a:t>
            </a:r>
            <a:r>
              <a:rPr lang="it-IT" sz="8000" dirty="0" smtClean="0"/>
              <a:t>durante il servizio, pena l’espulsione (omosessualità </a:t>
            </a:r>
            <a:r>
              <a:rPr lang="it-IT" sz="8000" dirty="0"/>
              <a:t>diffusa)</a:t>
            </a:r>
          </a:p>
          <a:p>
            <a:r>
              <a:rPr lang="it-IT" sz="8000" dirty="0" smtClean="0"/>
              <a:t>I giannizzeri sono un corpo invincibile non tanto per l’armamento (leggero), ma per la loro</a:t>
            </a:r>
            <a:r>
              <a:rPr lang="it-IT" sz="8000" dirty="0" smtClean="0"/>
              <a:t> </a:t>
            </a:r>
            <a:r>
              <a:rPr lang="it-IT" sz="8000" dirty="0"/>
              <a:t>straordinaria </a:t>
            </a:r>
            <a:r>
              <a:rPr lang="it-IT" sz="8000" dirty="0" smtClean="0"/>
              <a:t>coesione e spirito di corpo</a:t>
            </a:r>
          </a:p>
          <a:p>
            <a:r>
              <a:rPr lang="it-IT" sz="8000" dirty="0" smtClean="0"/>
              <a:t>Oltre che militari scelti i giannizzeri sono anche i </a:t>
            </a:r>
            <a:r>
              <a:rPr lang="it-IT" sz="8000" b="1" dirty="0" smtClean="0"/>
              <a:t>pompieri</a:t>
            </a:r>
            <a:r>
              <a:rPr lang="it-IT" sz="8000" dirty="0" smtClean="0"/>
              <a:t>, incaricati di spegnere gli incendi</a:t>
            </a:r>
            <a:endParaRPr lang="it-IT" sz="8000" dirty="0"/>
          </a:p>
        </p:txBody>
      </p:sp>
      <p:pic>
        <p:nvPicPr>
          <p:cNvPr id="5" name="Picture 2" descr="G:\UNIVERSITA'\DIDATTICA\corsi\Corsi storia generale\corso di storia generale 2009\Appunti corso 2009 L'Europa e gli altri\Turchi iconografia\Gentile Bellini GIannizzer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3557469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 giannizzeri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214810" y="285728"/>
            <a:ext cx="4572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dirty="0" err="1" smtClean="0"/>
              <a:t>Simblogia</a:t>
            </a:r>
            <a:r>
              <a:rPr lang="it-IT" sz="2000" b="1" i="1" dirty="0" smtClean="0"/>
              <a:t>:</a:t>
            </a:r>
            <a:endParaRPr lang="it-IT" sz="2000" b="1" dirty="0" smtClean="0"/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La</a:t>
            </a:r>
            <a:r>
              <a:rPr lang="it-IT" sz="2000" b="1" dirty="0" smtClean="0"/>
              <a:t> caserma </a:t>
            </a:r>
            <a:r>
              <a:rPr lang="it-IT" sz="2000" dirty="0" smtClean="0"/>
              <a:t> </a:t>
            </a:r>
            <a:r>
              <a:rPr lang="it-IT" sz="2000" dirty="0" smtClean="0"/>
              <a:t>è</a:t>
            </a:r>
            <a:r>
              <a:rPr lang="it-IT" sz="2000" dirty="0" smtClean="0"/>
              <a:t> </a:t>
            </a:r>
            <a:r>
              <a:rPr lang="it-IT" sz="2000" dirty="0" smtClean="0"/>
              <a:t>la casa, il</a:t>
            </a:r>
            <a:r>
              <a:rPr lang="it-IT" sz="2000" b="1" dirty="0" smtClean="0"/>
              <a:t> </a:t>
            </a:r>
            <a:r>
              <a:rPr lang="it-IT" sz="2000" b="1" dirty="0" smtClean="0"/>
              <a:t>focolare</a:t>
            </a:r>
            <a:endParaRPr lang="it-IT" sz="2000" b="1" dirty="0" smtClean="0"/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S</a:t>
            </a:r>
            <a:r>
              <a:rPr lang="it-IT" sz="2000" dirty="0" smtClean="0"/>
              <a:t>imbolo </a:t>
            </a:r>
            <a:r>
              <a:rPr lang="it-IT" sz="2000" dirty="0" smtClean="0"/>
              <a:t>della </a:t>
            </a:r>
            <a:r>
              <a:rPr lang="it-IT" sz="2000" dirty="0" smtClean="0"/>
              <a:t>compagnia è il </a:t>
            </a:r>
            <a:r>
              <a:rPr lang="it-IT" sz="2000" b="1" dirty="0" smtClean="0"/>
              <a:t>calderone</a:t>
            </a:r>
            <a:r>
              <a:rPr lang="it-IT" sz="2000" dirty="0" smtClean="0"/>
              <a:t> </a:t>
            </a:r>
            <a:r>
              <a:rPr lang="it-IT" sz="2000" dirty="0" smtClean="0"/>
              <a:t>per la </a:t>
            </a:r>
            <a:r>
              <a:rPr lang="it-IT" sz="2000" dirty="0" smtClean="0"/>
              <a:t>zuppa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Il </a:t>
            </a:r>
            <a:r>
              <a:rPr lang="it-IT" sz="2000" dirty="0" smtClean="0"/>
              <a:t>segno della ribellione è il </a:t>
            </a:r>
            <a:r>
              <a:rPr lang="it-IT" sz="2000" b="1" dirty="0" smtClean="0"/>
              <a:t>calderone rovesciato</a:t>
            </a:r>
            <a:r>
              <a:rPr lang="it-IT" sz="2000" dirty="0" smtClean="0"/>
              <a:t>, o battuto ritmicamente con i </a:t>
            </a:r>
            <a:r>
              <a:rPr lang="it-IT" sz="2000" dirty="0" smtClean="0"/>
              <a:t>cucciai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Ogni soldato porta un </a:t>
            </a:r>
            <a:r>
              <a:rPr lang="it-IT" sz="2000" b="1" dirty="0" smtClean="0"/>
              <a:t>cucchiaio</a:t>
            </a:r>
            <a:r>
              <a:rPr lang="it-IT" sz="2000" dirty="0" smtClean="0"/>
              <a:t> </a:t>
            </a:r>
            <a:r>
              <a:rPr lang="it-IT" sz="2000" dirty="0" smtClean="0"/>
              <a:t>sul cappello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I gradi degli </a:t>
            </a:r>
            <a:r>
              <a:rPr lang="it-IT" sz="2000" dirty="0" smtClean="0"/>
              <a:t>ufficiali </a:t>
            </a:r>
            <a:r>
              <a:rPr lang="it-IT" sz="2000" dirty="0" smtClean="0"/>
              <a:t>sono quelli dei </a:t>
            </a:r>
            <a:r>
              <a:rPr lang="it-IT" sz="2000" dirty="0" smtClean="0"/>
              <a:t>dei cucinieri: il caporale </a:t>
            </a:r>
            <a:r>
              <a:rPr lang="it-IT" sz="2000" dirty="0" smtClean="0"/>
              <a:t>è </a:t>
            </a:r>
            <a:r>
              <a:rPr lang="it-IT" sz="2000" dirty="0" smtClean="0"/>
              <a:t>lo </a:t>
            </a:r>
            <a:r>
              <a:rPr lang="it-IT" sz="2000" b="1" dirty="0" smtClean="0"/>
              <a:t>sguattero;</a:t>
            </a:r>
            <a:r>
              <a:rPr lang="it-IT" sz="2000" dirty="0" smtClean="0"/>
              <a:t> il colonnello (</a:t>
            </a:r>
            <a:r>
              <a:rPr lang="it-IT" sz="2000" b="1" i="1" dirty="0" err="1" smtClean="0"/>
              <a:t>ciorba</a:t>
            </a:r>
            <a:r>
              <a:rPr lang="it-IT" sz="2000" dirty="0" smtClean="0"/>
              <a:t>) </a:t>
            </a:r>
            <a:r>
              <a:rPr lang="it-IT" sz="2000" dirty="0" smtClean="0"/>
              <a:t>è lo </a:t>
            </a:r>
            <a:r>
              <a:rPr lang="it-IT" sz="2000" b="1" dirty="0" smtClean="0"/>
              <a:t>zuppiere</a:t>
            </a:r>
            <a:endParaRPr lang="it-IT" sz="2000" b="1" dirty="0" smtClean="0"/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I giannizzeri non portano il turbante, ma un copricapo di panno bianco </a:t>
            </a:r>
            <a:r>
              <a:rPr lang="it-IT" sz="2000" dirty="0" smtClean="0"/>
              <a:t>a </a:t>
            </a:r>
            <a:r>
              <a:rPr lang="it-IT" sz="2000" dirty="0" smtClean="0"/>
              <a:t>cono</a:t>
            </a:r>
            <a:endParaRPr lang="it-IT" sz="2000" dirty="0" smtClean="0"/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Possono avere solo i</a:t>
            </a:r>
            <a:r>
              <a:rPr lang="it-IT" sz="2000" b="1" dirty="0" smtClean="0"/>
              <a:t> baffi </a:t>
            </a:r>
            <a:r>
              <a:rPr lang="it-IT" sz="2000" dirty="0" smtClean="0"/>
              <a:t>e non la barba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Solo gli ufficiali possono avere la </a:t>
            </a:r>
            <a:r>
              <a:rPr lang="it-IT" sz="2000" b="1" dirty="0" smtClean="0"/>
              <a:t>barba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La loro religione è particolare, eretica, seguono l’eresia </a:t>
            </a:r>
            <a:r>
              <a:rPr lang="it-IT" sz="2000" b="1" dirty="0" err="1" smtClean="0"/>
              <a:t>sufi</a:t>
            </a:r>
            <a:r>
              <a:rPr lang="it-IT" sz="2000" b="1" dirty="0" smtClean="0"/>
              <a:t> </a:t>
            </a:r>
            <a:r>
              <a:rPr lang="it-IT" sz="2000" dirty="0" smtClean="0"/>
              <a:t>di una confraternita mistica di dervisci (</a:t>
            </a:r>
            <a:r>
              <a:rPr lang="it-IT" sz="2000" b="1" i="1" dirty="0" err="1" smtClean="0"/>
              <a:t>bektashi</a:t>
            </a:r>
            <a:r>
              <a:rPr lang="it-IT" sz="2000" dirty="0" smtClean="0"/>
              <a:t>); </a:t>
            </a:r>
            <a:r>
              <a:rPr lang="it-IT" sz="2000" dirty="0" smtClean="0"/>
              <a:t>che predica regole </a:t>
            </a:r>
            <a:r>
              <a:rPr lang="it-IT" sz="2000" dirty="0" smtClean="0"/>
              <a:t>originali: no al velo per le donne</a:t>
            </a:r>
            <a:r>
              <a:rPr lang="it-IT" sz="2000" dirty="0" smtClean="0"/>
              <a:t>, possibilità di </a:t>
            </a:r>
            <a:r>
              <a:rPr lang="it-IT" sz="2000" dirty="0" smtClean="0"/>
              <a:t>bere vino senza commettere peccato (</a:t>
            </a:r>
            <a:r>
              <a:rPr lang="it-IT" sz="2000" dirty="0" smtClean="0"/>
              <a:t>ubriachezza</a:t>
            </a:r>
            <a:r>
              <a:rPr lang="it-IT" sz="2000" dirty="0" smtClean="0"/>
              <a:t>)</a:t>
            </a:r>
          </a:p>
          <a:p>
            <a:endParaRPr lang="it-IT" dirty="0"/>
          </a:p>
        </p:txBody>
      </p:sp>
      <p:pic>
        <p:nvPicPr>
          <p:cNvPr id="6" name="Picture 2" descr="C:\Documents and Settings\Gian Paolo Romagnani\Documenti\Immagini\ja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41824" y="1048096"/>
            <a:ext cx="3730110" cy="552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 giannizzeri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71472" y="1500174"/>
            <a:ext cx="8129590" cy="4929222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Nel XVI secolo nella sola città di Costantinopoli sono presenti circa</a:t>
            </a:r>
            <a:r>
              <a:rPr lang="it-IT" b="1" dirty="0" smtClean="0"/>
              <a:t> 13.000 </a:t>
            </a:r>
            <a:r>
              <a:rPr lang="it-IT" dirty="0" smtClean="0"/>
              <a:t>giannizzeri</a:t>
            </a:r>
            <a:endParaRPr lang="it-IT" dirty="0" smtClean="0"/>
          </a:p>
          <a:p>
            <a:r>
              <a:rPr lang="it-IT" dirty="0" smtClean="0"/>
              <a:t>Nel </a:t>
            </a:r>
            <a:r>
              <a:rPr lang="it-IT" dirty="0" err="1" smtClean="0"/>
              <a:t>XVIII</a:t>
            </a:r>
            <a:r>
              <a:rPr lang="it-IT" dirty="0" smtClean="0"/>
              <a:t> sono addirittura </a:t>
            </a:r>
            <a:r>
              <a:rPr lang="it-IT" b="1" dirty="0" smtClean="0"/>
              <a:t>50.000</a:t>
            </a:r>
            <a:endParaRPr lang="it-IT" dirty="0" smtClean="0"/>
          </a:p>
          <a:p>
            <a:r>
              <a:rPr lang="it-IT" dirty="0" smtClean="0"/>
              <a:t>All’inizio del XIX secolo sono arrivati a </a:t>
            </a:r>
            <a:r>
              <a:rPr lang="it-IT" b="1" dirty="0" smtClean="0"/>
              <a:t>135.000 </a:t>
            </a:r>
            <a:endParaRPr lang="it-IT" b="1" dirty="0" smtClean="0"/>
          </a:p>
          <a:p>
            <a:endParaRPr lang="it-IT" dirty="0" smtClean="0"/>
          </a:p>
          <a:p>
            <a:r>
              <a:rPr lang="it-IT" dirty="0" smtClean="0"/>
              <a:t>In </a:t>
            </a:r>
            <a:r>
              <a:rPr lang="it-IT" dirty="0" smtClean="0"/>
              <a:t>età moderna i </a:t>
            </a:r>
            <a:r>
              <a:rPr lang="it-IT" dirty="0" smtClean="0"/>
              <a:t>giannizzeri sono </a:t>
            </a:r>
            <a:r>
              <a:rPr lang="it-IT" dirty="0" smtClean="0"/>
              <a:t>l’unico corpo militare regolarmente </a:t>
            </a:r>
            <a:r>
              <a:rPr lang="it-IT" dirty="0" smtClean="0"/>
              <a:t>stipendiato (e pagato molto bene),  ma </a:t>
            </a:r>
            <a:r>
              <a:rPr lang="it-IT" dirty="0" smtClean="0"/>
              <a:t>sono anche un pericolo perché corpo </a:t>
            </a:r>
            <a:r>
              <a:rPr lang="it-IT" dirty="0" smtClean="0"/>
              <a:t>autonomo, </a:t>
            </a:r>
            <a:r>
              <a:rPr lang="it-IT" dirty="0" smtClean="0"/>
              <a:t>coeso e minaccioso</a:t>
            </a:r>
          </a:p>
          <a:p>
            <a:r>
              <a:rPr lang="it-IT" dirty="0" smtClean="0"/>
              <a:t>Le ribellioni dei giannizzeri sono assai frequenti e spesso sono sedate nel sangue,ma il corpo viene immediatamente ricostituito</a:t>
            </a:r>
            <a:endParaRPr lang="it-IT" dirty="0" smtClean="0"/>
          </a:p>
          <a:p>
            <a:r>
              <a:rPr lang="it-IT" dirty="0" smtClean="0"/>
              <a:t>Il Sultano è il primo dei giannizzeri, e si presenta in caserma a ritirare la sua paga</a:t>
            </a:r>
          </a:p>
          <a:p>
            <a:r>
              <a:rPr lang="it-IT" dirty="0" smtClean="0"/>
              <a:t>Ma fa anche </a:t>
            </a:r>
            <a:r>
              <a:rPr lang="it-IT" dirty="0" smtClean="0"/>
              <a:t>frequenti </a:t>
            </a:r>
            <a:r>
              <a:rPr lang="it-IT" dirty="0" smtClean="0"/>
              <a:t>donativi ai </a:t>
            </a:r>
            <a:r>
              <a:rPr lang="it-IT" dirty="0" smtClean="0"/>
              <a:t>giannizzeri</a:t>
            </a:r>
            <a:endParaRPr lang="it-IT" dirty="0" smtClean="0"/>
          </a:p>
          <a:p>
            <a:r>
              <a:rPr lang="it-IT" dirty="0" smtClean="0"/>
              <a:t>Solo a partire dal XVII secolo il </a:t>
            </a:r>
            <a:r>
              <a:rPr lang="it-IT" dirty="0" smtClean="0"/>
              <a:t>corpo dei </a:t>
            </a:r>
            <a:r>
              <a:rPr lang="it-IT" dirty="0" smtClean="0"/>
              <a:t>giannizzeri diventa </a:t>
            </a:r>
            <a:r>
              <a:rPr lang="it-IT" dirty="0" smtClean="0"/>
              <a:t>ereditario e si snatura</a:t>
            </a:r>
          </a:p>
          <a:p>
            <a:r>
              <a:rPr lang="it-IT" dirty="0" smtClean="0"/>
              <a:t>Ogni tentativo di modernizzare l’esercito turco vede l’opposizione dei </a:t>
            </a:r>
            <a:r>
              <a:rPr lang="it-IT" dirty="0" smtClean="0"/>
              <a:t>giannizzeri che temono di perderei loro privilegi</a:t>
            </a:r>
            <a:endParaRPr lang="it-IT" dirty="0" smtClean="0"/>
          </a:p>
          <a:p>
            <a:r>
              <a:rPr lang="it-IT" dirty="0" err="1" smtClean="0"/>
              <a:t>Selim</a:t>
            </a:r>
            <a:r>
              <a:rPr lang="it-IT" dirty="0" smtClean="0"/>
              <a:t> III all’inizio dell’800 ci prova e viene deposto</a:t>
            </a:r>
          </a:p>
          <a:p>
            <a:r>
              <a:rPr lang="it-IT" dirty="0" smtClean="0"/>
              <a:t>Nel 1826 </a:t>
            </a:r>
            <a:r>
              <a:rPr lang="it-IT" dirty="0" err="1" smtClean="0"/>
              <a:t>Mahmud</a:t>
            </a:r>
            <a:r>
              <a:rPr lang="it-IT" dirty="0" smtClean="0"/>
              <a:t> II scioglie i </a:t>
            </a:r>
            <a:r>
              <a:rPr lang="it-IT" dirty="0" smtClean="0"/>
              <a:t>giannizzeri </a:t>
            </a:r>
            <a:r>
              <a:rPr lang="it-IT" dirty="0" smtClean="0"/>
              <a:t>e li stermina a cannonate </a:t>
            </a:r>
            <a:r>
              <a:rPr lang="it-IT" dirty="0" smtClean="0"/>
              <a:t> (“</a:t>
            </a:r>
            <a:r>
              <a:rPr lang="it-IT" dirty="0" smtClean="0"/>
              <a:t>il felice incidente</a:t>
            </a:r>
            <a:r>
              <a:rPr lang="it-IT" dirty="0" smtClean="0"/>
              <a:t>”)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3" name="Picture 3" descr="C:\Documents and Settings\Gian Paolo Romagnani\Documenti\Immagini\proces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17809"/>
            <a:ext cx="7858180" cy="6425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Uccialì</a:t>
            </a:r>
            <a:endParaRPr lang="it-IT" dirty="0"/>
          </a:p>
        </p:txBody>
      </p:sp>
      <p:pic>
        <p:nvPicPr>
          <p:cNvPr id="4098" name="Picture 2" descr="C:\Documents and Settings\Gian Paolo Romagnani\Documenti\Immagini\Galeni_lucciali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005262" y="2895600"/>
            <a:ext cx="1590675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 Turchi e il mare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 turchi incominciano a guardare tardi ai mari, ma </a:t>
            </a:r>
            <a:r>
              <a:rPr lang="it-IT" dirty="0" smtClean="0"/>
              <a:t>hanno </a:t>
            </a:r>
            <a:r>
              <a:rPr lang="it-IT" dirty="0"/>
              <a:t>paura della loro inferiorità</a:t>
            </a:r>
          </a:p>
          <a:p>
            <a:r>
              <a:rPr lang="it-IT" dirty="0"/>
              <a:t>Il </a:t>
            </a:r>
            <a:r>
              <a:rPr lang="it-IT" dirty="0" smtClean="0"/>
              <a:t>Mediterraneo </a:t>
            </a:r>
            <a:r>
              <a:rPr lang="it-IT" dirty="0"/>
              <a:t>è il Mar Bianco (mare del sud)</a:t>
            </a:r>
          </a:p>
          <a:p>
            <a:r>
              <a:rPr lang="it-IT" dirty="0"/>
              <a:t>Il Mar </a:t>
            </a:r>
            <a:r>
              <a:rPr lang="it-IT" dirty="0" smtClean="0"/>
              <a:t>Nero </a:t>
            </a:r>
            <a:r>
              <a:rPr lang="it-IT" dirty="0"/>
              <a:t>è solo il Mare del nord</a:t>
            </a:r>
          </a:p>
          <a:p>
            <a:r>
              <a:rPr lang="it-IT" dirty="0"/>
              <a:t>I turchi si sentono imbattibili in terra ma temono il mare e si sentiranno sempre insicuri</a:t>
            </a:r>
          </a:p>
          <a:p>
            <a:r>
              <a:rPr lang="it-IT" dirty="0"/>
              <a:t>Eco perché si appoggiano alle </a:t>
            </a:r>
            <a:r>
              <a:rPr lang="it-IT" dirty="0" smtClean="0"/>
              <a:t>piccole </a:t>
            </a:r>
            <a:r>
              <a:rPr lang="it-IT" dirty="0"/>
              <a:t>e agili flotte </a:t>
            </a:r>
            <a:r>
              <a:rPr lang="it-IT" dirty="0" smtClean="0"/>
              <a:t>barbaresche, praticando la guerra di corsa</a:t>
            </a:r>
            <a:endParaRPr lang="it-IT" dirty="0"/>
          </a:p>
          <a:p>
            <a:r>
              <a:rPr lang="it-IT" dirty="0"/>
              <a:t>Agli inizi del 500 La carta di </a:t>
            </a:r>
            <a:r>
              <a:rPr lang="it-IT" dirty="0" err="1"/>
              <a:t>Piri</a:t>
            </a:r>
            <a:r>
              <a:rPr lang="it-IT" dirty="0"/>
              <a:t> </a:t>
            </a:r>
            <a:r>
              <a:rPr lang="it-IT" dirty="0" smtClean="0"/>
              <a:t>Rais </a:t>
            </a:r>
            <a:r>
              <a:rPr lang="it-IT" dirty="0"/>
              <a:t>è la prima a rappresentare l’America con le rotte nautiche (nasce il mito che i turchi avessero già scoperto l’America)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 descr="C:\Documents and Settings\Gian Paolo Romagnani\Documenti\Immagini\300px-Galley-knightshospitalle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905404" y="3635396"/>
            <a:ext cx="3810000" cy="2794000"/>
          </a:xfrm>
          <a:prstGeom prst="rect">
            <a:avLst/>
          </a:prstGeom>
          <a:noFill/>
        </p:spPr>
      </p:pic>
      <p:pic>
        <p:nvPicPr>
          <p:cNvPr id="3075" name="Picture 3" descr="C:\Documents and Settings\Gian Paolo Romagnani\Documenti\Immagini\admiralg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571612"/>
            <a:ext cx="48006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Piri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R</a:t>
            </a:r>
            <a:r>
              <a:rPr lang="it-IT" b="1" dirty="0" err="1" smtClean="0">
                <a:solidFill>
                  <a:srgbClr val="FF0000"/>
                </a:solidFill>
              </a:rPr>
              <a:t>aìs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ammiraglio e cartografo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Documents and Settings\Gian Paolo Romagnani\Documenti\Immagini\180px-Piri_reis_world_map_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14678" y="1749412"/>
            <a:ext cx="3500462" cy="4822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Giustizia e religione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8201028" cy="48577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it-IT" sz="7200" dirty="0"/>
          </a:p>
          <a:p>
            <a:pPr lvl="0"/>
            <a:r>
              <a:rPr lang="it-IT" sz="7200" dirty="0" smtClean="0"/>
              <a:t>Nel mondo islamico i</a:t>
            </a:r>
            <a:r>
              <a:rPr lang="it-IT" sz="7200" dirty="0" smtClean="0"/>
              <a:t>l </a:t>
            </a:r>
            <a:r>
              <a:rPr lang="it-IT" sz="7200" dirty="0"/>
              <a:t>pagamento delle </a:t>
            </a:r>
            <a:r>
              <a:rPr lang="it-IT" sz="7200" b="1" dirty="0"/>
              <a:t>tasse</a:t>
            </a:r>
            <a:r>
              <a:rPr lang="it-IT" sz="7200" dirty="0"/>
              <a:t> è un dovere </a:t>
            </a:r>
            <a:r>
              <a:rPr lang="it-IT" sz="7200" dirty="0" smtClean="0"/>
              <a:t>religioso, </a:t>
            </a:r>
            <a:r>
              <a:rPr lang="it-IT" sz="7200" dirty="0"/>
              <a:t>espressione </a:t>
            </a:r>
            <a:r>
              <a:rPr lang="it-IT" sz="7200" dirty="0" smtClean="0"/>
              <a:t>di pietà e devozione</a:t>
            </a:r>
            <a:endParaRPr lang="it-IT" sz="7200" dirty="0"/>
          </a:p>
          <a:p>
            <a:pPr lvl="0"/>
            <a:r>
              <a:rPr lang="it-IT" sz="7200" dirty="0" smtClean="0"/>
              <a:t>Gli  </a:t>
            </a:r>
            <a:r>
              <a:rPr lang="it-IT" sz="7200" b="1" dirty="0" smtClean="0"/>
              <a:t>ulema</a:t>
            </a:r>
            <a:r>
              <a:rPr lang="it-IT" sz="7200" dirty="0" smtClean="0"/>
              <a:t> sono i più autorevoli teologi e giuristi dell’islam, investiti di un’autorità particolare dal Sultano. Sono uomini che hanno compiuto approfonditi studi coranici nelle </a:t>
            </a:r>
            <a:r>
              <a:rPr lang="it-IT" sz="7200" b="1" dirty="0" err="1" smtClean="0"/>
              <a:t>Madrase</a:t>
            </a:r>
            <a:r>
              <a:rPr lang="it-IT" sz="7200" b="1" dirty="0" smtClean="0"/>
              <a:t> (scuole coraniche)</a:t>
            </a:r>
            <a:r>
              <a:rPr lang="it-IT" sz="7200" dirty="0" smtClean="0"/>
              <a:t>, chiamati ad esprimere pareri sulle questioni più disparate, relative alla vita civile e alla condotta morale della </a:t>
            </a:r>
            <a:r>
              <a:rPr lang="it-IT" sz="7200" dirty="0" err="1" smtClean="0"/>
              <a:t>Umma</a:t>
            </a:r>
            <a:r>
              <a:rPr lang="it-IT" sz="7200" dirty="0" smtClean="0"/>
              <a:t> (comunità islamica).</a:t>
            </a:r>
            <a:endParaRPr lang="it-IT" sz="7200" b="1" dirty="0" smtClean="0"/>
          </a:p>
          <a:p>
            <a:r>
              <a:rPr lang="it-IT" sz="7200" dirty="0" smtClean="0"/>
              <a:t>I</a:t>
            </a:r>
            <a:r>
              <a:rPr lang="it-IT" sz="7200" dirty="0" smtClean="0"/>
              <a:t>l </a:t>
            </a:r>
            <a:r>
              <a:rPr lang="it-IT" sz="7200" dirty="0" smtClean="0"/>
              <a:t>capo del consiglio degli ulema è il </a:t>
            </a:r>
            <a:r>
              <a:rPr lang="it-IT" sz="7200" b="1" dirty="0" smtClean="0"/>
              <a:t>Muftì</a:t>
            </a:r>
            <a:r>
              <a:rPr lang="it-IT" sz="7200" dirty="0" smtClean="0"/>
              <a:t> di Costantinopoli, il più autorevole dei </a:t>
            </a:r>
            <a:r>
              <a:rPr lang="it-IT" sz="7200" dirty="0" smtClean="0"/>
              <a:t>teologi-giuristi </a:t>
            </a:r>
            <a:r>
              <a:rPr lang="it-IT" sz="7200" dirty="0" smtClean="0"/>
              <a:t>al servizio del </a:t>
            </a:r>
            <a:r>
              <a:rPr lang="it-IT" sz="7200" dirty="0" smtClean="0"/>
              <a:t>sultano.</a:t>
            </a:r>
            <a:endParaRPr lang="it-IT" sz="7200" dirty="0" smtClean="0"/>
          </a:p>
          <a:p>
            <a:r>
              <a:rPr lang="it-IT" sz="7200" dirty="0" smtClean="0"/>
              <a:t>Gli </a:t>
            </a:r>
            <a:r>
              <a:rPr lang="it-IT" sz="7200" dirty="0" smtClean="0"/>
              <a:t>ulema, collegialmente, emanano </a:t>
            </a:r>
            <a:r>
              <a:rPr lang="it-IT" sz="7200" dirty="0" smtClean="0"/>
              <a:t>le </a:t>
            </a:r>
            <a:r>
              <a:rPr lang="it-IT" sz="7200" b="1" dirty="0" err="1" smtClean="0"/>
              <a:t>fetwe</a:t>
            </a:r>
            <a:r>
              <a:rPr lang="it-IT" sz="7200" b="1" dirty="0" smtClean="0"/>
              <a:t> </a:t>
            </a:r>
            <a:r>
              <a:rPr lang="it-IT" sz="7200" dirty="0" smtClean="0"/>
              <a:t>ossia i </a:t>
            </a:r>
            <a:r>
              <a:rPr lang="it-IT" sz="7200" b="1" i="1" dirty="0" smtClean="0"/>
              <a:t>pareri</a:t>
            </a:r>
            <a:r>
              <a:rPr lang="it-IT" sz="7200" dirty="0" smtClean="0"/>
              <a:t>, pronunciamenti religiosi e giuridici </a:t>
            </a:r>
            <a:r>
              <a:rPr lang="it-IT" sz="7200" dirty="0" smtClean="0"/>
              <a:t>con valore di </a:t>
            </a:r>
            <a:r>
              <a:rPr lang="it-IT" sz="7200" dirty="0" smtClean="0"/>
              <a:t>legge.</a:t>
            </a:r>
            <a:endParaRPr lang="it-IT" sz="7200" dirty="0" smtClean="0"/>
          </a:p>
          <a:p>
            <a:r>
              <a:rPr lang="it-IT" sz="7200" dirty="0" smtClean="0"/>
              <a:t>Chiunque ha dei dubbi sull’interpretazione del Corano si </a:t>
            </a:r>
            <a:r>
              <a:rPr lang="it-IT" sz="7200" dirty="0" smtClean="0"/>
              <a:t>rivolge al Muftì </a:t>
            </a:r>
            <a:r>
              <a:rPr lang="it-IT" sz="7200" dirty="0" smtClean="0"/>
              <a:t>sottoponendogli </a:t>
            </a:r>
            <a:r>
              <a:rPr lang="it-IT" sz="7200" dirty="0" smtClean="0"/>
              <a:t>i problemi scritti su in </a:t>
            </a:r>
            <a:r>
              <a:rPr lang="it-IT" sz="7200" dirty="0" smtClean="0"/>
              <a:t>bigliettino; </a:t>
            </a:r>
            <a:r>
              <a:rPr lang="it-IT" sz="7200" dirty="0" smtClean="0"/>
              <a:t>il M risponde solo Si o No</a:t>
            </a:r>
          </a:p>
          <a:p>
            <a:r>
              <a:rPr lang="it-IT" sz="7200" dirty="0" smtClean="0"/>
              <a:t>Si producono così </a:t>
            </a:r>
            <a:r>
              <a:rPr lang="it-IT" sz="7200" dirty="0" smtClean="0"/>
              <a:t>di migliaia di responsi ogni </a:t>
            </a:r>
            <a:r>
              <a:rPr lang="it-IT" sz="7200" dirty="0" smtClean="0"/>
              <a:t>giorno, sui quali si fonda </a:t>
            </a:r>
            <a:r>
              <a:rPr lang="it-IT" sz="7200" dirty="0" smtClean="0"/>
              <a:t>la giurisprudenza islamica</a:t>
            </a:r>
          </a:p>
          <a:p>
            <a:pPr lvl="0"/>
            <a:r>
              <a:rPr lang="it-IT" sz="7200" dirty="0" smtClean="0"/>
              <a:t>Gli</a:t>
            </a:r>
            <a:r>
              <a:rPr lang="it-IT" sz="7200" dirty="0" smtClean="0"/>
              <a:t> ulema sono però molto diversi dai  giuristi occidentali; in occidente i </a:t>
            </a:r>
            <a:r>
              <a:rPr lang="it-IT" sz="7200" dirty="0"/>
              <a:t>giuristi sono laici laureati in possesso di nozioni di diritto e di procedura; nell’islam i giuristi </a:t>
            </a:r>
            <a:r>
              <a:rPr lang="it-IT" sz="7200" dirty="0" smtClean="0"/>
              <a:t>sono </a:t>
            </a:r>
            <a:r>
              <a:rPr lang="it-IT" sz="7200" dirty="0"/>
              <a:t>teologi</a:t>
            </a:r>
            <a:r>
              <a:rPr lang="it-IT" sz="7200" dirty="0" smtClean="0"/>
              <a:t>, </a:t>
            </a:r>
            <a:r>
              <a:rPr lang="it-IT" sz="7200" dirty="0"/>
              <a:t>profondi conoscitori del </a:t>
            </a:r>
            <a:r>
              <a:rPr lang="it-IT" sz="7200" dirty="0" smtClean="0"/>
              <a:t>Corano</a:t>
            </a:r>
            <a:endParaRPr lang="it-IT" sz="7200" dirty="0"/>
          </a:p>
          <a:p>
            <a:pPr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</a:t>
            </a:r>
            <a:r>
              <a:rPr lang="it-IT" sz="4400" b="1" dirty="0" smtClean="0">
                <a:solidFill>
                  <a:srgbClr val="FF0000"/>
                </a:solidFill>
              </a:rPr>
              <a:t>Una religione senza clero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872442" cy="4910158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L’islam </a:t>
            </a:r>
            <a:r>
              <a:rPr lang="it-IT" dirty="0"/>
              <a:t>non ha </a:t>
            </a:r>
            <a:r>
              <a:rPr lang="it-IT" dirty="0" smtClean="0"/>
              <a:t>un clero</a:t>
            </a:r>
            <a:endParaRPr lang="it-IT" dirty="0"/>
          </a:p>
          <a:p>
            <a:r>
              <a:rPr lang="it-IT" dirty="0" smtClean="0"/>
              <a:t>Il </a:t>
            </a:r>
            <a:r>
              <a:rPr lang="it-IT" b="1" dirty="0" err="1" smtClean="0"/>
              <a:t>muezin</a:t>
            </a:r>
            <a:r>
              <a:rPr lang="it-IT" dirty="0" smtClean="0"/>
              <a:t> è </a:t>
            </a:r>
            <a:r>
              <a:rPr lang="it-IT" dirty="0" smtClean="0"/>
              <a:t>simile ad un sagrestano o ad un bidello della Moschea </a:t>
            </a:r>
            <a:r>
              <a:rPr lang="it-IT" dirty="0" smtClean="0"/>
              <a:t>che richiama </a:t>
            </a:r>
            <a:r>
              <a:rPr lang="it-IT" dirty="0" smtClean="0"/>
              <a:t>i fedeli alla preghiera cinque volte al giorno</a:t>
            </a:r>
          </a:p>
          <a:p>
            <a:r>
              <a:rPr lang="it-IT" dirty="0" smtClean="0"/>
              <a:t>L’</a:t>
            </a:r>
            <a:r>
              <a:rPr lang="it-IT" b="1" dirty="0" smtClean="0"/>
              <a:t>imam </a:t>
            </a:r>
            <a:r>
              <a:rPr lang="it-IT" dirty="0" smtClean="0"/>
              <a:t>è la guida della</a:t>
            </a:r>
            <a:r>
              <a:rPr lang="it-IT" dirty="0" smtClean="0"/>
              <a:t> preghiera </a:t>
            </a:r>
            <a:r>
              <a:rPr lang="it-IT" dirty="0" smtClean="0"/>
              <a:t>nella Moschea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b="1" dirty="0" smtClean="0"/>
              <a:t>m</a:t>
            </a:r>
            <a:r>
              <a:rPr lang="it-IT" b="1" dirty="0" smtClean="0"/>
              <a:t>uftì </a:t>
            </a:r>
            <a:r>
              <a:rPr lang="it-IT" dirty="0" smtClean="0"/>
              <a:t>è un </a:t>
            </a:r>
            <a:r>
              <a:rPr lang="it-IT" dirty="0" smtClean="0"/>
              <a:t>teologo-giurista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b="1" dirty="0" smtClean="0"/>
              <a:t>cadì</a:t>
            </a:r>
            <a:r>
              <a:rPr lang="it-IT" dirty="0" smtClean="0"/>
              <a:t> è un </a:t>
            </a:r>
            <a:r>
              <a:rPr lang="it-IT" dirty="0" smtClean="0"/>
              <a:t>giudice </a:t>
            </a:r>
            <a:r>
              <a:rPr lang="it-IT" dirty="0" smtClean="0"/>
              <a:t>territoriale che </a:t>
            </a:r>
            <a:r>
              <a:rPr lang="it-IT" dirty="0" smtClean="0"/>
              <a:t>siede in casa sua e che esprime giudizi sulle contese che gli vengono sottoposte, anche dalla gente più </a:t>
            </a:r>
            <a:r>
              <a:rPr lang="it-IT" dirty="0" smtClean="0"/>
              <a:t>semplice</a:t>
            </a:r>
            <a:endParaRPr lang="it-IT" dirty="0" smtClean="0"/>
          </a:p>
          <a:p>
            <a:r>
              <a:rPr lang="it-IT" dirty="0" smtClean="0"/>
              <a:t>Il suo giudizio è insindacabile e la giustizia è rapida ed efficiente</a:t>
            </a:r>
          </a:p>
          <a:p>
            <a:r>
              <a:rPr lang="it-IT" dirty="0" smtClean="0"/>
              <a:t> </a:t>
            </a:r>
            <a:r>
              <a:rPr lang="it-IT" dirty="0" smtClean="0"/>
              <a:t>Il cadì giudica con buon senso, senza spese, e il più delle volte ci </a:t>
            </a:r>
            <a:r>
              <a:rPr lang="it-IT" dirty="0" smtClean="0"/>
              <a:t>azzecca</a:t>
            </a:r>
            <a:endParaRPr lang="it-IT" dirty="0" smtClean="0"/>
          </a:p>
          <a:p>
            <a:r>
              <a:rPr lang="it-IT" dirty="0"/>
              <a:t>Gli studi giuridici non </a:t>
            </a:r>
            <a:r>
              <a:rPr lang="it-IT" dirty="0" smtClean="0"/>
              <a:t>sono mai </a:t>
            </a:r>
            <a:r>
              <a:rPr lang="it-IT" dirty="0"/>
              <a:t>separati da quelli </a:t>
            </a:r>
            <a:r>
              <a:rPr lang="it-IT" dirty="0" smtClean="0"/>
              <a:t>religiosi</a:t>
            </a:r>
          </a:p>
          <a:p>
            <a:r>
              <a:rPr lang="it-IT" dirty="0" smtClean="0"/>
              <a:t>La </a:t>
            </a:r>
            <a:r>
              <a:rPr lang="it-IT" dirty="0"/>
              <a:t>giustizia nel mondo musulmano è più semplice ma anche più arbitraria, non è basata su un sistema di </a:t>
            </a:r>
            <a:r>
              <a:rPr lang="it-IT" dirty="0" smtClean="0"/>
              <a:t>garanzie</a:t>
            </a:r>
            <a:r>
              <a:rPr lang="it-IT" dirty="0"/>
              <a:t>, non esistono gli avvocati</a:t>
            </a:r>
          </a:p>
          <a:p>
            <a:r>
              <a:rPr lang="it-IT" dirty="0"/>
              <a:t>Al di sopra di tutto c’è il Sultano che però è soggetto alla legge </a:t>
            </a:r>
            <a:r>
              <a:rPr lang="it-IT" dirty="0" smtClean="0"/>
              <a:t>religiosa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La società ottomana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Tutta la terra appartiene al sultano</a:t>
            </a:r>
          </a:p>
          <a:p>
            <a:r>
              <a:rPr lang="it-IT" dirty="0" smtClean="0"/>
              <a:t>Enormi estensioni di terra coltivate da contadini che lavorano e pagano le tasse al Sultano</a:t>
            </a:r>
          </a:p>
          <a:p>
            <a:r>
              <a:rPr lang="it-IT" dirty="0" smtClean="0"/>
              <a:t>Manca </a:t>
            </a:r>
            <a:r>
              <a:rPr lang="it-IT" dirty="0"/>
              <a:t>la cultura della terra (origini </a:t>
            </a:r>
            <a:r>
              <a:rPr lang="it-IT" dirty="0" smtClean="0"/>
              <a:t>nomadi)</a:t>
            </a:r>
            <a:endParaRPr lang="it-IT" dirty="0"/>
          </a:p>
          <a:p>
            <a:r>
              <a:rPr lang="it-IT" dirty="0"/>
              <a:t>Non si può parlare di “feudalesimo” turco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Gruppi sociali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dirty="0"/>
              <a:t>Due classi sociali: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b="1" dirty="0" smtClean="0"/>
              <a:t>Il </a:t>
            </a:r>
            <a:r>
              <a:rPr lang="it-IT" b="1" i="1" dirty="0" smtClean="0">
                <a:solidFill>
                  <a:srgbClr val="FF0000"/>
                </a:solidFill>
              </a:rPr>
              <a:t>gregge</a:t>
            </a:r>
            <a:r>
              <a:rPr lang="it-IT" b="1" dirty="0" smtClean="0">
                <a:solidFill>
                  <a:srgbClr val="FF0000"/>
                </a:solidFill>
              </a:rPr>
              <a:t>: </a:t>
            </a:r>
            <a:r>
              <a:rPr lang="it-IT" b="1" dirty="0" smtClean="0"/>
              <a:t>la </a:t>
            </a:r>
            <a:r>
              <a:rPr lang="it-IT" b="1" dirty="0"/>
              <a:t>massa </a:t>
            </a:r>
            <a:r>
              <a:rPr lang="it-IT" b="1" dirty="0" smtClean="0"/>
              <a:t>dei contadini (di </a:t>
            </a:r>
            <a:r>
              <a:rPr lang="it-IT" b="1" dirty="0"/>
              <a:t>tutte le </a:t>
            </a:r>
            <a:r>
              <a:rPr lang="it-IT" b="1" dirty="0" smtClean="0"/>
              <a:t>religioni) </a:t>
            </a:r>
            <a:r>
              <a:rPr lang="it-IT" b="1" dirty="0"/>
              <a:t>organizzati in comunità che pagano le tasse</a:t>
            </a:r>
            <a:endParaRPr lang="it-IT" dirty="0"/>
          </a:p>
          <a:p>
            <a:pPr marL="514350" lvl="0" indent="-514350">
              <a:buFont typeface="+mj-lt"/>
              <a:buAutoNum type="arabicPeriod"/>
            </a:pPr>
            <a:r>
              <a:rPr lang="it-IT" b="1" i="1" dirty="0" smtClean="0"/>
              <a:t>I</a:t>
            </a:r>
            <a:r>
              <a:rPr lang="it-IT" b="1" i="1" dirty="0" smtClean="0">
                <a:solidFill>
                  <a:srgbClr val="FF0000"/>
                </a:solidFill>
              </a:rPr>
              <a:t> gazi </a:t>
            </a:r>
            <a:r>
              <a:rPr lang="it-IT" b="1" i="1" dirty="0" smtClean="0"/>
              <a:t>(fuori dal gregge)</a:t>
            </a:r>
            <a:r>
              <a:rPr lang="it-IT" b="1" dirty="0" smtClean="0"/>
              <a:t>: la classe privilegiata dei guerrieri (solo musulmani) </a:t>
            </a:r>
            <a:r>
              <a:rPr lang="it-IT" b="1" dirty="0"/>
              <a:t>mantenuti dal sultano per svolgere servizi (</a:t>
            </a:r>
            <a:r>
              <a:rPr lang="it-IT" b="1" dirty="0" smtClean="0"/>
              <a:t>funzionari, soldati, </a:t>
            </a:r>
            <a:r>
              <a:rPr lang="it-IT" b="1" dirty="0"/>
              <a:t>ecc) </a:t>
            </a:r>
            <a:endParaRPr lang="it-IT" i="1" dirty="0"/>
          </a:p>
          <a:p>
            <a:pPr>
              <a:buNone/>
            </a:pPr>
            <a:r>
              <a:rPr lang="it-IT" dirty="0"/>
              <a:t>Due ulteriori gruppi</a:t>
            </a:r>
          </a:p>
          <a:p>
            <a:pPr lvl="0"/>
            <a:r>
              <a:rPr lang="it-IT" dirty="0"/>
              <a:t>La terza classe è quella degli </a:t>
            </a:r>
            <a:r>
              <a:rPr lang="it-IT" i="1" dirty="0"/>
              <a:t>uomini del Libro </a:t>
            </a:r>
            <a:r>
              <a:rPr lang="it-IT" dirty="0"/>
              <a:t>(giuristi e maestri coranici</a:t>
            </a:r>
            <a:r>
              <a:rPr lang="it-IT" dirty="0" smtClean="0"/>
              <a:t>), solo musulmani </a:t>
            </a:r>
            <a:endParaRPr lang="it-IT" dirty="0"/>
          </a:p>
          <a:p>
            <a:pPr lvl="0"/>
            <a:r>
              <a:rPr lang="it-IT" dirty="0" smtClean="0"/>
              <a:t>La quarta classe è quella dei mercanti </a:t>
            </a:r>
            <a:r>
              <a:rPr lang="it-IT" dirty="0"/>
              <a:t>e artigiani delle </a:t>
            </a:r>
            <a:r>
              <a:rPr lang="it-IT" dirty="0" smtClean="0"/>
              <a:t>città (musulmani, cristiani ed </a:t>
            </a:r>
            <a:r>
              <a:rPr lang="it-IT" dirty="0" err="1" smtClean="0"/>
              <a:t>abrei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Feudalesimo turco?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b="1" dirty="0" smtClean="0"/>
              <a:t>Il sistema sociale ottomano è assimilabile al </a:t>
            </a:r>
            <a:r>
              <a:rPr lang="it-IT" b="1" dirty="0"/>
              <a:t>sistema </a:t>
            </a:r>
            <a:r>
              <a:rPr lang="it-IT" b="1" dirty="0" smtClean="0"/>
              <a:t>feudale europeo ? </a:t>
            </a:r>
            <a:r>
              <a:rPr lang="it-IT" b="1" dirty="0"/>
              <a:t>Solo in </a:t>
            </a:r>
            <a:r>
              <a:rPr lang="it-IT" b="1" dirty="0" smtClean="0"/>
              <a:t>apparenza</a:t>
            </a:r>
            <a:endParaRPr lang="it-IT" b="1" dirty="0"/>
          </a:p>
          <a:p>
            <a:r>
              <a:rPr lang="it-IT" dirty="0"/>
              <a:t>La terra è del sultano</a:t>
            </a:r>
          </a:p>
          <a:p>
            <a:r>
              <a:rPr lang="it-IT" dirty="0"/>
              <a:t>I contadini pagano le tasse al sultano</a:t>
            </a:r>
          </a:p>
          <a:p>
            <a:r>
              <a:rPr lang="it-IT" dirty="0"/>
              <a:t>Il sultano </a:t>
            </a:r>
            <a:r>
              <a:rPr lang="it-IT" dirty="0" smtClean="0"/>
              <a:t>distribuisce </a:t>
            </a:r>
            <a:r>
              <a:rPr lang="it-IT" dirty="0"/>
              <a:t>le tasse ai suoi guerrieri (gazi) e funzionari (</a:t>
            </a:r>
            <a:r>
              <a:rPr lang="it-IT" b="1" dirty="0" err="1"/>
              <a:t>Timar</a:t>
            </a:r>
            <a:r>
              <a:rPr lang="it-IT" dirty="0"/>
              <a:t>) o concede loro il diritto di riscuotere le tasse a nome del sultano, non </a:t>
            </a:r>
            <a:r>
              <a:rPr lang="it-IT" dirty="0" smtClean="0"/>
              <a:t>concede mai un </a:t>
            </a:r>
            <a:r>
              <a:rPr lang="it-IT" dirty="0"/>
              <a:t>possesso ereditario</a:t>
            </a:r>
          </a:p>
          <a:p>
            <a:r>
              <a:rPr lang="it-IT" dirty="0"/>
              <a:t>Il </a:t>
            </a:r>
            <a:r>
              <a:rPr lang="it-IT" dirty="0" err="1"/>
              <a:t>Timar</a:t>
            </a:r>
            <a:r>
              <a:rPr lang="it-IT" dirty="0"/>
              <a:t> è più uno stipendio che un privilegio</a:t>
            </a:r>
          </a:p>
          <a:p>
            <a:r>
              <a:rPr lang="it-IT" dirty="0"/>
              <a:t>C’è una gerarchia precisa di </a:t>
            </a:r>
            <a:r>
              <a:rPr lang="it-IT" dirty="0" err="1"/>
              <a:t>Timar</a:t>
            </a:r>
            <a:r>
              <a:rPr lang="it-IT" dirty="0"/>
              <a:t> di valore diverso</a:t>
            </a:r>
          </a:p>
          <a:p>
            <a:r>
              <a:rPr lang="it-IT" dirty="0"/>
              <a:t>Chiunque si </a:t>
            </a:r>
            <a:r>
              <a:rPr lang="it-IT" dirty="0" smtClean="0"/>
              <a:t>distingue in </a:t>
            </a:r>
            <a:r>
              <a:rPr lang="it-IT" dirty="0"/>
              <a:t>guerra può sperare in un </a:t>
            </a:r>
            <a:r>
              <a:rPr lang="it-IT" dirty="0" err="1"/>
              <a:t>timar</a:t>
            </a:r>
            <a:r>
              <a:rPr lang="it-IT" dirty="0"/>
              <a:t> (riconoscimento) che non è prerogativa dei </a:t>
            </a:r>
            <a:r>
              <a:rPr lang="it-IT" dirty="0" smtClean="0"/>
              <a:t>nobili, </a:t>
            </a:r>
            <a:r>
              <a:rPr lang="it-IT" dirty="0"/>
              <a:t>ma degli uomini di valore, spesso di umilissime origini</a:t>
            </a:r>
          </a:p>
          <a:p>
            <a:r>
              <a:rPr lang="it-IT" dirty="0"/>
              <a:t>Esiste una vera mobilità sociale legata alla guerra</a:t>
            </a:r>
          </a:p>
          <a:p>
            <a:r>
              <a:rPr lang="it-IT" dirty="0"/>
              <a:t>Di fatto di crea una nobiltà locale, in molti casi </a:t>
            </a:r>
            <a:r>
              <a:rPr lang="it-IT" dirty="0" smtClean="0"/>
              <a:t>i </a:t>
            </a:r>
            <a:r>
              <a:rPr lang="it-IT" dirty="0" err="1" smtClean="0"/>
              <a:t>timarioti</a:t>
            </a:r>
            <a:r>
              <a:rPr lang="it-IT" dirty="0" smtClean="0"/>
              <a:t> </a:t>
            </a:r>
            <a:r>
              <a:rPr lang="it-IT" dirty="0"/>
              <a:t>sono i vecchi nobili cristiani “riciclati” (anche rimasti cristiani)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103</TotalTime>
  <Words>1790</Words>
  <Application>Microsoft Office PowerPoint</Application>
  <PresentationFormat>Presentazione su schermo (4:3)</PresentationFormat>
  <Paragraphs>116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Universo</vt:lpstr>
      <vt:lpstr>La società ottomana</vt:lpstr>
      <vt:lpstr>I Turchi e il mare</vt:lpstr>
      <vt:lpstr>Diapositiva 3</vt:lpstr>
      <vt:lpstr>Piri Raìs ammiraglio e cartografo</vt:lpstr>
      <vt:lpstr>Giustizia e religione</vt:lpstr>
      <vt:lpstr> Una religione senza clero </vt:lpstr>
      <vt:lpstr>La società ottomana</vt:lpstr>
      <vt:lpstr>Gruppi sociali</vt:lpstr>
      <vt:lpstr>Feudalesimo turco?</vt:lpstr>
      <vt:lpstr>Il lavoro</vt:lpstr>
      <vt:lpstr>Il devshirme</vt:lpstr>
      <vt:lpstr>devshirme</vt:lpstr>
      <vt:lpstr>Un ceto dirigente di “stranieri”</vt:lpstr>
      <vt:lpstr>Il Gran Visir  Mehmet Sokollu  (1506-1579) </vt:lpstr>
      <vt:lpstr>Il corpo dei giannizzeri</vt:lpstr>
      <vt:lpstr>I giannizzeri</vt:lpstr>
      <vt:lpstr>I giannizzeri</vt:lpstr>
      <vt:lpstr>Diapositiva 18</vt:lpstr>
      <vt:lpstr>Uccialì</vt:lpstr>
      <vt:lpstr>Diapositiva 20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13</cp:revision>
  <dcterms:created xsi:type="dcterms:W3CDTF">2010-03-07T18:19:39Z</dcterms:created>
  <dcterms:modified xsi:type="dcterms:W3CDTF">2010-04-07T20:25:38Z</dcterms:modified>
</cp:coreProperties>
</file>