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1"/>
  </p:notesMasterIdLst>
  <p:sldIdLst>
    <p:sldId id="422" r:id="rId2"/>
    <p:sldId id="371" r:id="rId3"/>
    <p:sldId id="375" r:id="rId4"/>
    <p:sldId id="372" r:id="rId5"/>
    <p:sldId id="373" r:id="rId6"/>
    <p:sldId id="374" r:id="rId7"/>
    <p:sldId id="261" r:id="rId8"/>
    <p:sldId id="272" r:id="rId9"/>
    <p:sldId id="415" r:id="rId10"/>
    <p:sldId id="416" r:id="rId11"/>
    <p:sldId id="384" r:id="rId12"/>
    <p:sldId id="377" r:id="rId13"/>
    <p:sldId id="305" r:id="rId14"/>
    <p:sldId id="262" r:id="rId15"/>
    <p:sldId id="273" r:id="rId16"/>
    <p:sldId id="264" r:id="rId17"/>
    <p:sldId id="358" r:id="rId18"/>
    <p:sldId id="382" r:id="rId19"/>
    <p:sldId id="274" r:id="rId20"/>
    <p:sldId id="419" r:id="rId21"/>
    <p:sldId id="420" r:id="rId22"/>
    <p:sldId id="421" r:id="rId23"/>
    <p:sldId id="265" r:id="rId24"/>
    <p:sldId id="361" r:id="rId25"/>
    <p:sldId id="266" r:id="rId26"/>
    <p:sldId id="276" r:id="rId27"/>
    <p:sldId id="406" r:id="rId28"/>
    <p:sldId id="267" r:id="rId29"/>
    <p:sldId id="277" r:id="rId30"/>
    <p:sldId id="418" r:id="rId31"/>
    <p:sldId id="417" r:id="rId32"/>
    <p:sldId id="426" r:id="rId33"/>
    <p:sldId id="275" r:id="rId34"/>
    <p:sldId id="299" r:id="rId35"/>
    <p:sldId id="369" r:id="rId36"/>
    <p:sldId id="269" r:id="rId37"/>
    <p:sldId id="270" r:id="rId38"/>
    <p:sldId id="279" r:id="rId39"/>
    <p:sldId id="414" r:id="rId40"/>
    <p:sldId id="271" r:id="rId41"/>
    <p:sldId id="268" r:id="rId42"/>
    <p:sldId id="423" r:id="rId43"/>
    <p:sldId id="424" r:id="rId44"/>
    <p:sldId id="280" r:id="rId45"/>
    <p:sldId id="281" r:id="rId46"/>
    <p:sldId id="282" r:id="rId47"/>
    <p:sldId id="283" r:id="rId48"/>
    <p:sldId id="284" r:id="rId49"/>
    <p:sldId id="431" r:id="rId5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25957A-890B-4268-9DBF-B7F87E525C0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</dgm:pt>
    <dgm:pt modelId="{2A5B45B3-C008-44A3-87BD-ACEF6AA765F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it-IT" altLang="it-IT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it-IT" altLang="it-IT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Edoardo Grendi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(Torino-Genova)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Osvaldo Raggio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Genova)</a:t>
          </a:r>
        </a:p>
      </dgm:t>
    </dgm:pt>
    <dgm:pt modelId="{8B822135-FF11-4233-AB9B-2934715597A8}" type="parTrans" cxnId="{2B58F062-CD2B-4284-A78A-294FAF24F1E8}">
      <dgm:prSet/>
      <dgm:spPr/>
      <dgm:t>
        <a:bodyPr/>
        <a:lstStyle/>
        <a:p>
          <a:endParaRPr lang="it-IT"/>
        </a:p>
      </dgm:t>
    </dgm:pt>
    <dgm:pt modelId="{F0A60CC5-5C0E-4DEB-A737-46FE6CD68EE9}" type="sibTrans" cxnId="{2B58F062-CD2B-4284-A78A-294FAF24F1E8}">
      <dgm:prSet/>
      <dgm:spPr/>
      <dgm:t>
        <a:bodyPr/>
        <a:lstStyle/>
        <a:p>
          <a:endParaRPr lang="it-IT"/>
        </a:p>
      </dgm:t>
    </dgm:pt>
    <dgm:pt modelId="{2078E707-709C-406B-9790-2F585B8760F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Angelo Torre, Luciano Allegra,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Mauro Ambrosoli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(Alessandria-Torino-Udine)</a:t>
          </a:r>
        </a:p>
      </dgm:t>
    </dgm:pt>
    <dgm:pt modelId="{C26C8169-9A34-4685-8083-A5BA5F38D97E}" type="parTrans" cxnId="{65498BA6-5436-440D-94D4-61A053927A94}">
      <dgm:prSet/>
      <dgm:spPr/>
      <dgm:t>
        <a:bodyPr/>
        <a:lstStyle/>
        <a:p>
          <a:endParaRPr lang="it-IT"/>
        </a:p>
      </dgm:t>
    </dgm:pt>
    <dgm:pt modelId="{76143500-EB0A-4635-B5AD-ABB34386DA98}" type="sibTrans" cxnId="{65498BA6-5436-440D-94D4-61A053927A94}">
      <dgm:prSet/>
      <dgm:spPr/>
      <dgm:t>
        <a:bodyPr/>
        <a:lstStyle/>
        <a:p>
          <a:endParaRPr lang="it-IT"/>
        </a:p>
      </dgm:t>
    </dgm:pt>
    <dgm:pt modelId="{E01DBB66-E53E-4E29-8D3A-E986EE09074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Giovanni Levi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(Torino- Venezia)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Sabina </a:t>
          </a:r>
          <a:r>
            <a:rPr kumimoji="0" lang="it-IT" altLang="it-IT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Loriga</a:t>
          </a:r>
          <a:r>
            <a:rPr kumimoji="0" lang="it-IT" alt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(Parigi)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Sandra Cavallo (Londra)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Simona </a:t>
          </a:r>
          <a:r>
            <a:rPr kumimoji="0" lang="it-IT" altLang="it-IT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Cerutti</a:t>
          </a:r>
          <a:r>
            <a:rPr kumimoji="0" lang="it-IT" alt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(Parigi)</a:t>
          </a:r>
        </a:p>
      </dgm:t>
    </dgm:pt>
    <dgm:pt modelId="{9B907951-14CF-43B1-8893-D2E44530BA7A}" type="parTrans" cxnId="{90CC5A3A-4945-4F39-8A25-F78225F1EE0E}">
      <dgm:prSet/>
      <dgm:spPr/>
      <dgm:t>
        <a:bodyPr/>
        <a:lstStyle/>
        <a:p>
          <a:endParaRPr lang="it-IT"/>
        </a:p>
      </dgm:t>
    </dgm:pt>
    <dgm:pt modelId="{B0EA9062-8504-4775-A8F1-765AE3A5857C}" type="sibTrans" cxnId="{90CC5A3A-4945-4F39-8A25-F78225F1EE0E}">
      <dgm:prSet/>
      <dgm:spPr/>
      <dgm:t>
        <a:bodyPr/>
        <a:lstStyle/>
        <a:p>
          <a:endParaRPr lang="it-IT"/>
        </a:p>
      </dgm:t>
    </dgm:pt>
    <dgm:pt modelId="{1ABEC3C4-3ECC-45D7-9962-4E44683A68A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Carlo Ginzburg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(Bologna-Pisa)</a:t>
          </a:r>
        </a:p>
      </dgm:t>
    </dgm:pt>
    <dgm:pt modelId="{3AD894E6-5325-41FA-B726-B1369E1D5BE5}" type="parTrans" cxnId="{B2D3F586-E570-4EB3-8903-DE234B4B4F11}">
      <dgm:prSet/>
      <dgm:spPr/>
      <dgm:t>
        <a:bodyPr/>
        <a:lstStyle/>
        <a:p>
          <a:endParaRPr lang="it-IT"/>
        </a:p>
      </dgm:t>
    </dgm:pt>
    <dgm:pt modelId="{01EA588E-83F9-465C-ABD6-4173E378466E}" type="sibTrans" cxnId="{B2D3F586-E570-4EB3-8903-DE234B4B4F11}">
      <dgm:prSet/>
      <dgm:spPr/>
      <dgm:t>
        <a:bodyPr/>
        <a:lstStyle/>
        <a:p>
          <a:endParaRPr lang="it-IT"/>
        </a:p>
      </dgm:t>
    </dgm:pt>
    <dgm:pt modelId="{6119C081-9819-4B21-9482-311CF00E594E}" type="pres">
      <dgm:prSet presAssocID="{5925957A-890B-4268-9DBF-B7F87E525C08}" presName="compositeShape" presStyleCnt="0">
        <dgm:presLayoutVars>
          <dgm:chMax val="7"/>
          <dgm:dir/>
          <dgm:resizeHandles val="exact"/>
        </dgm:presLayoutVars>
      </dgm:prSet>
      <dgm:spPr/>
    </dgm:pt>
    <dgm:pt modelId="{6726D3A0-3AB3-4FDD-B11F-6A50B4B88577}" type="pres">
      <dgm:prSet presAssocID="{2A5B45B3-C008-44A3-87BD-ACEF6AA765F7}" presName="circ1" presStyleLbl="vennNode1" presStyleIdx="0" presStyleCnt="4"/>
      <dgm:spPr/>
      <dgm:t>
        <a:bodyPr/>
        <a:lstStyle/>
        <a:p>
          <a:endParaRPr lang="it-IT"/>
        </a:p>
      </dgm:t>
    </dgm:pt>
    <dgm:pt modelId="{90FF377F-D933-4EAA-AAAE-B67485AAD3C9}" type="pres">
      <dgm:prSet presAssocID="{2A5B45B3-C008-44A3-87BD-ACEF6AA765F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12EE82A-4F4C-4121-A419-CEA931F1BAF3}" type="pres">
      <dgm:prSet presAssocID="{2078E707-709C-406B-9790-2F585B8760F5}" presName="circ2" presStyleLbl="vennNode1" presStyleIdx="1" presStyleCnt="4"/>
      <dgm:spPr/>
      <dgm:t>
        <a:bodyPr/>
        <a:lstStyle/>
        <a:p>
          <a:endParaRPr lang="it-IT"/>
        </a:p>
      </dgm:t>
    </dgm:pt>
    <dgm:pt modelId="{2EB13D93-6F48-4CBB-84C0-9726EB00A20C}" type="pres">
      <dgm:prSet presAssocID="{2078E707-709C-406B-9790-2F585B8760F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3B96C91-C195-4A20-9AA7-3C3F743CD071}" type="pres">
      <dgm:prSet presAssocID="{E01DBB66-E53E-4E29-8D3A-E986EE09074E}" presName="circ3" presStyleLbl="vennNode1" presStyleIdx="2" presStyleCnt="4"/>
      <dgm:spPr/>
      <dgm:t>
        <a:bodyPr/>
        <a:lstStyle/>
        <a:p>
          <a:endParaRPr lang="it-IT"/>
        </a:p>
      </dgm:t>
    </dgm:pt>
    <dgm:pt modelId="{0844F1A0-7CD3-4C19-B6D6-09BB08DC286C}" type="pres">
      <dgm:prSet presAssocID="{E01DBB66-E53E-4E29-8D3A-E986EE09074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01A0BCB-7064-4B48-9A6A-F2DE0116F2DE}" type="pres">
      <dgm:prSet presAssocID="{1ABEC3C4-3ECC-45D7-9962-4E44683A68A9}" presName="circ4" presStyleLbl="vennNode1" presStyleIdx="3" presStyleCnt="4"/>
      <dgm:spPr/>
      <dgm:t>
        <a:bodyPr/>
        <a:lstStyle/>
        <a:p>
          <a:endParaRPr lang="it-IT"/>
        </a:p>
      </dgm:t>
    </dgm:pt>
    <dgm:pt modelId="{4C3046B8-1D21-4D4C-9463-6FA9621954A9}" type="pres">
      <dgm:prSet presAssocID="{1ABEC3C4-3ECC-45D7-9962-4E44683A68A9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646EC69-9BD0-4CA2-904E-2ACD02FE3E17}" type="presOf" srcId="{2078E707-709C-406B-9790-2F585B8760F5}" destId="{612EE82A-4F4C-4121-A419-CEA931F1BAF3}" srcOrd="0" destOrd="0" presId="urn:microsoft.com/office/officeart/2005/8/layout/venn1"/>
    <dgm:cxn modelId="{546A7000-4434-4D09-97A2-1CAF9193EFB3}" type="presOf" srcId="{5925957A-890B-4268-9DBF-B7F87E525C08}" destId="{6119C081-9819-4B21-9482-311CF00E594E}" srcOrd="0" destOrd="0" presId="urn:microsoft.com/office/officeart/2005/8/layout/venn1"/>
    <dgm:cxn modelId="{FC4A4B16-CDDB-4386-BFBF-F7C39BCD2E97}" type="presOf" srcId="{1ABEC3C4-3ECC-45D7-9962-4E44683A68A9}" destId="{4C3046B8-1D21-4D4C-9463-6FA9621954A9}" srcOrd="1" destOrd="0" presId="urn:microsoft.com/office/officeart/2005/8/layout/venn1"/>
    <dgm:cxn modelId="{B2D3F586-E570-4EB3-8903-DE234B4B4F11}" srcId="{5925957A-890B-4268-9DBF-B7F87E525C08}" destId="{1ABEC3C4-3ECC-45D7-9962-4E44683A68A9}" srcOrd="3" destOrd="0" parTransId="{3AD894E6-5325-41FA-B726-B1369E1D5BE5}" sibTransId="{01EA588E-83F9-465C-ABD6-4173E378466E}"/>
    <dgm:cxn modelId="{2B58F062-CD2B-4284-A78A-294FAF24F1E8}" srcId="{5925957A-890B-4268-9DBF-B7F87E525C08}" destId="{2A5B45B3-C008-44A3-87BD-ACEF6AA765F7}" srcOrd="0" destOrd="0" parTransId="{8B822135-FF11-4233-AB9B-2934715597A8}" sibTransId="{F0A60CC5-5C0E-4DEB-A737-46FE6CD68EE9}"/>
    <dgm:cxn modelId="{90CC5A3A-4945-4F39-8A25-F78225F1EE0E}" srcId="{5925957A-890B-4268-9DBF-B7F87E525C08}" destId="{E01DBB66-E53E-4E29-8D3A-E986EE09074E}" srcOrd="2" destOrd="0" parTransId="{9B907951-14CF-43B1-8893-D2E44530BA7A}" sibTransId="{B0EA9062-8504-4775-A8F1-765AE3A5857C}"/>
    <dgm:cxn modelId="{65498BA6-5436-440D-94D4-61A053927A94}" srcId="{5925957A-890B-4268-9DBF-B7F87E525C08}" destId="{2078E707-709C-406B-9790-2F585B8760F5}" srcOrd="1" destOrd="0" parTransId="{C26C8169-9A34-4685-8083-A5BA5F38D97E}" sibTransId="{76143500-EB0A-4635-B5AD-ABB34386DA98}"/>
    <dgm:cxn modelId="{ADF66D27-D18E-4FA0-94B5-8AA91D0FBEF6}" type="presOf" srcId="{E01DBB66-E53E-4E29-8D3A-E986EE09074E}" destId="{83B96C91-C195-4A20-9AA7-3C3F743CD071}" srcOrd="0" destOrd="0" presId="urn:microsoft.com/office/officeart/2005/8/layout/venn1"/>
    <dgm:cxn modelId="{24756358-22C8-4713-8035-FEBD976CD6BD}" type="presOf" srcId="{2078E707-709C-406B-9790-2F585B8760F5}" destId="{2EB13D93-6F48-4CBB-84C0-9726EB00A20C}" srcOrd="1" destOrd="0" presId="urn:microsoft.com/office/officeart/2005/8/layout/venn1"/>
    <dgm:cxn modelId="{61A5F2A2-EEF7-4C8E-9013-BFBD491B20F0}" type="presOf" srcId="{2A5B45B3-C008-44A3-87BD-ACEF6AA765F7}" destId="{90FF377F-D933-4EAA-AAAE-B67485AAD3C9}" srcOrd="1" destOrd="0" presId="urn:microsoft.com/office/officeart/2005/8/layout/venn1"/>
    <dgm:cxn modelId="{617C695F-D951-4689-8E2C-994DA4379DD6}" type="presOf" srcId="{E01DBB66-E53E-4E29-8D3A-E986EE09074E}" destId="{0844F1A0-7CD3-4C19-B6D6-09BB08DC286C}" srcOrd="1" destOrd="0" presId="urn:microsoft.com/office/officeart/2005/8/layout/venn1"/>
    <dgm:cxn modelId="{4BC21E5C-C96E-4089-932D-F14D113454D0}" type="presOf" srcId="{2A5B45B3-C008-44A3-87BD-ACEF6AA765F7}" destId="{6726D3A0-3AB3-4FDD-B11F-6A50B4B88577}" srcOrd="0" destOrd="0" presId="urn:microsoft.com/office/officeart/2005/8/layout/venn1"/>
    <dgm:cxn modelId="{56C2A2E6-B34B-4E20-B7D5-3A0A4B0FB5FA}" type="presOf" srcId="{1ABEC3C4-3ECC-45D7-9962-4E44683A68A9}" destId="{F01A0BCB-7064-4B48-9A6A-F2DE0116F2DE}" srcOrd="0" destOrd="0" presId="urn:microsoft.com/office/officeart/2005/8/layout/venn1"/>
    <dgm:cxn modelId="{28E4C946-7026-491F-988A-A1CC38150CE4}" type="presParOf" srcId="{6119C081-9819-4B21-9482-311CF00E594E}" destId="{6726D3A0-3AB3-4FDD-B11F-6A50B4B88577}" srcOrd="0" destOrd="0" presId="urn:microsoft.com/office/officeart/2005/8/layout/venn1"/>
    <dgm:cxn modelId="{0983704B-AB21-4C82-AF22-EFB4B5B3968F}" type="presParOf" srcId="{6119C081-9819-4B21-9482-311CF00E594E}" destId="{90FF377F-D933-4EAA-AAAE-B67485AAD3C9}" srcOrd="1" destOrd="0" presId="urn:microsoft.com/office/officeart/2005/8/layout/venn1"/>
    <dgm:cxn modelId="{9314B4B0-4A4A-41B5-9DDE-F77431CE211F}" type="presParOf" srcId="{6119C081-9819-4B21-9482-311CF00E594E}" destId="{612EE82A-4F4C-4121-A419-CEA931F1BAF3}" srcOrd="2" destOrd="0" presId="urn:microsoft.com/office/officeart/2005/8/layout/venn1"/>
    <dgm:cxn modelId="{4B26A201-F774-4683-9D57-E0446B087FC0}" type="presParOf" srcId="{6119C081-9819-4B21-9482-311CF00E594E}" destId="{2EB13D93-6F48-4CBB-84C0-9726EB00A20C}" srcOrd="3" destOrd="0" presId="urn:microsoft.com/office/officeart/2005/8/layout/venn1"/>
    <dgm:cxn modelId="{67E9C42C-067F-4BE0-9B5A-4A54F348DF4D}" type="presParOf" srcId="{6119C081-9819-4B21-9482-311CF00E594E}" destId="{83B96C91-C195-4A20-9AA7-3C3F743CD071}" srcOrd="4" destOrd="0" presId="urn:microsoft.com/office/officeart/2005/8/layout/venn1"/>
    <dgm:cxn modelId="{E8EF3967-2560-49EE-87A5-4086E85245FE}" type="presParOf" srcId="{6119C081-9819-4B21-9482-311CF00E594E}" destId="{0844F1A0-7CD3-4C19-B6D6-09BB08DC286C}" srcOrd="5" destOrd="0" presId="urn:microsoft.com/office/officeart/2005/8/layout/venn1"/>
    <dgm:cxn modelId="{103959AA-1377-480F-ABFB-7F1AF147C2EE}" type="presParOf" srcId="{6119C081-9819-4B21-9482-311CF00E594E}" destId="{F01A0BCB-7064-4B48-9A6A-F2DE0116F2DE}" srcOrd="6" destOrd="0" presId="urn:microsoft.com/office/officeart/2005/8/layout/venn1"/>
    <dgm:cxn modelId="{2DF8BFD1-CFC7-439E-AE87-D8C642FD4C29}" type="presParOf" srcId="{6119C081-9819-4B21-9482-311CF00E594E}" destId="{4C3046B8-1D21-4D4C-9463-6FA9621954A9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26D3A0-3AB3-4FDD-B11F-6A50B4B88577}">
      <dsp:nvSpPr>
        <dsp:cNvPr id="0" name=""/>
        <dsp:cNvSpPr/>
      </dsp:nvSpPr>
      <dsp:spPr>
        <a:xfrm>
          <a:off x="914399" y="398462"/>
          <a:ext cx="1981200" cy="19812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it-IT" altLang="it-IT" sz="7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it-IT" altLang="it-IT" sz="7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Edoardo Grendi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(Torino-Genova)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Osvaldo Raggio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Genova)</a:t>
          </a:r>
        </a:p>
      </dsp:txBody>
      <dsp:txXfrm>
        <a:off x="1143000" y="665162"/>
        <a:ext cx="1524000" cy="628650"/>
      </dsp:txXfrm>
    </dsp:sp>
    <dsp:sp modelId="{612EE82A-4F4C-4121-A419-CEA931F1BAF3}">
      <dsp:nvSpPr>
        <dsp:cNvPr id="0" name=""/>
        <dsp:cNvSpPr/>
      </dsp:nvSpPr>
      <dsp:spPr>
        <a:xfrm>
          <a:off x="1790700" y="1274762"/>
          <a:ext cx="1981200" cy="19812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Angelo Torre, Luciano Allegra,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Mauro Ambrosoli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(Alessandria-Torino-Udine)</a:t>
          </a:r>
        </a:p>
      </dsp:txBody>
      <dsp:txXfrm>
        <a:off x="2857500" y="1503362"/>
        <a:ext cx="762000" cy="1524000"/>
      </dsp:txXfrm>
    </dsp:sp>
    <dsp:sp modelId="{83B96C91-C195-4A20-9AA7-3C3F743CD071}">
      <dsp:nvSpPr>
        <dsp:cNvPr id="0" name=""/>
        <dsp:cNvSpPr/>
      </dsp:nvSpPr>
      <dsp:spPr>
        <a:xfrm>
          <a:off x="914399" y="2151062"/>
          <a:ext cx="1981200" cy="19812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7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Giovanni Levi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7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(Torino- Venezia)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7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Sabina </a:t>
          </a:r>
          <a:r>
            <a:rPr kumimoji="0" lang="it-IT" altLang="it-IT" sz="7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Loriga</a:t>
          </a:r>
          <a:r>
            <a:rPr kumimoji="0" lang="it-IT" altLang="it-IT" sz="7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(Parigi)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7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Sandra Cavallo (Londra)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7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Simona </a:t>
          </a:r>
          <a:r>
            <a:rPr kumimoji="0" lang="it-IT" altLang="it-IT" sz="7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Cerutti</a:t>
          </a:r>
          <a:r>
            <a:rPr kumimoji="0" lang="it-IT" altLang="it-IT" sz="7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(Parigi)</a:t>
          </a:r>
        </a:p>
      </dsp:txBody>
      <dsp:txXfrm>
        <a:off x="1143000" y="3236912"/>
        <a:ext cx="1524000" cy="628650"/>
      </dsp:txXfrm>
    </dsp:sp>
    <dsp:sp modelId="{F01A0BCB-7064-4B48-9A6A-F2DE0116F2DE}">
      <dsp:nvSpPr>
        <dsp:cNvPr id="0" name=""/>
        <dsp:cNvSpPr/>
      </dsp:nvSpPr>
      <dsp:spPr>
        <a:xfrm>
          <a:off x="38099" y="1274762"/>
          <a:ext cx="1981200" cy="19812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7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Carlo Ginzburg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altLang="it-IT" sz="7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(Bologna-Pisa)</a:t>
          </a:r>
        </a:p>
      </dsp:txBody>
      <dsp:txXfrm>
        <a:off x="190499" y="1503362"/>
        <a:ext cx="762000" cy="1524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755F0-2F45-4307-9DA6-31C537F4BAC3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B25776-B5E1-41CA-B3E3-727C56A892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439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6E290C-2116-476B-8FD9-9E6F2C4FE076}" type="slidenum">
              <a:rPr lang="it-IT" altLang="it-IT"/>
              <a:pPr/>
              <a:t>12</a:t>
            </a:fld>
            <a:endParaRPr lang="it-IT" altLang="it-IT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164B7A-A877-40B0-AAC6-CE0C3DF2BCF8}" type="slidenum">
              <a:rPr lang="it-IT" altLang="it-IT"/>
              <a:pPr/>
              <a:t>34</a:t>
            </a:fld>
            <a:endParaRPr lang="it-IT" altLang="it-IT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olo, contenu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D9CE93-98FD-45B5-B580-908BF312511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34285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8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4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29767"/>
            <a:ext cx="7848600" cy="1927225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 LA STORIOGRAFIA ITALIANA NEL SECONDO DOPOGUERRA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 smtClean="0"/>
              <a:t> </a:t>
            </a:r>
            <a:endParaRPr lang="it-IT" dirty="0"/>
          </a:p>
          <a:p>
            <a:endParaRPr lang="it-IT" b="1" dirty="0" smtClean="0"/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2491680" y="6105872"/>
            <a:ext cx="6400800" cy="707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600" dirty="0" smtClean="0"/>
              <a:t> </a:t>
            </a:r>
            <a:endParaRPr 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393300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storiografia italiana e il fascismo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Nonostante le forti limitazioni alla libertà della ricerca e la persecuzione degli intellettuali antifascisti (Gobetti, Gramsci, Salvemini, Rosselli), il fascismo non riduce la storiografia a sola propaganda, ma la limita entro una </a:t>
            </a:r>
            <a:r>
              <a:rPr lang="it-IT" dirty="0" smtClean="0">
                <a:solidFill>
                  <a:srgbClr val="FF0000"/>
                </a:solidFill>
              </a:rPr>
              <a:t>prospettiva nazionalista</a:t>
            </a:r>
            <a:r>
              <a:rPr lang="it-IT" dirty="0" smtClean="0"/>
              <a:t>.</a:t>
            </a:r>
          </a:p>
          <a:p>
            <a:r>
              <a:rPr lang="it-IT" dirty="0" smtClean="0"/>
              <a:t>Pur entro limiti precisi, Gentile e Volpe garantiscono significativi spazi di ricerca all’interno delle istituzioni da loro dirette, favorendo il lavoro anche di storici non allineati non il regime.</a:t>
            </a:r>
          </a:p>
          <a:p>
            <a:r>
              <a:rPr lang="it-IT" dirty="0" smtClean="0"/>
              <a:t>All’interno delle università e degli istituti fascistizzati molti storici (</a:t>
            </a:r>
            <a:r>
              <a:rPr lang="it-IT" dirty="0" err="1" smtClean="0"/>
              <a:t>Chabod</a:t>
            </a:r>
            <a:r>
              <a:rPr lang="it-IT" dirty="0" smtClean="0"/>
              <a:t>, </a:t>
            </a:r>
            <a:r>
              <a:rPr lang="it-IT" dirty="0" err="1" smtClean="0"/>
              <a:t>Cantimori</a:t>
            </a:r>
            <a:r>
              <a:rPr lang="it-IT" dirty="0" smtClean="0"/>
              <a:t>, Maturi, </a:t>
            </a:r>
            <a:r>
              <a:rPr lang="it-IT" dirty="0" err="1" smtClean="0"/>
              <a:t>Omodeo</a:t>
            </a:r>
            <a:r>
              <a:rPr lang="it-IT" dirty="0" smtClean="0"/>
              <a:t>) portano avanti i loro progetti di ricerca con risultati di rilievo.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878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Alla ricerca dell’identità </a:t>
            </a:r>
            <a:r>
              <a:rPr lang="it-IT" dirty="0"/>
              <a:t>della nazione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Finita la guerra e caduto il fascismo, tra gli anni ‘40 e ‘50 i nuovi temi sono </a:t>
            </a:r>
            <a:r>
              <a:rPr lang="it-IT" b="1" dirty="0" smtClean="0">
                <a:solidFill>
                  <a:srgbClr val="FF0000"/>
                </a:solidFill>
              </a:rPr>
              <a:t>la libertà </a:t>
            </a:r>
            <a:r>
              <a:rPr lang="it-IT" dirty="0" smtClean="0"/>
              <a:t>e </a:t>
            </a:r>
            <a:r>
              <a:rPr lang="it-IT" b="1" dirty="0" smtClean="0">
                <a:solidFill>
                  <a:srgbClr val="FF0000"/>
                </a:solidFill>
              </a:rPr>
              <a:t>l’identità della nazione</a:t>
            </a:r>
            <a:r>
              <a:rPr lang="it-IT" dirty="0" smtClean="0"/>
              <a:t>: </a:t>
            </a:r>
            <a:r>
              <a:rPr lang="it-IT" dirty="0"/>
              <a:t>il filo conduttore delle ricerche storiche sulla cultura e la politica italiane nell’età moderna è la questione delle origini dello </a:t>
            </a:r>
            <a:r>
              <a:rPr lang="it-IT" b="1" dirty="0"/>
              <a:t>spirito moderno</a:t>
            </a:r>
            <a:r>
              <a:rPr lang="it-IT" dirty="0" smtClean="0"/>
              <a:t>, da ricercare in un ideale filo connettore fra  Rinascimento, Illuminismo, Risorgimento e Resistenza.</a:t>
            </a:r>
          </a:p>
          <a:p>
            <a:r>
              <a:rPr lang="it-IT" dirty="0" smtClean="0"/>
              <a:t>Rovesciando l’approccio nazionalista dei decenni precedenti </a:t>
            </a:r>
            <a:r>
              <a:rPr lang="it-IT" dirty="0"/>
              <a:t>si </a:t>
            </a:r>
            <a:r>
              <a:rPr lang="it-IT" dirty="0" smtClean="0"/>
              <a:t>ribalta </a:t>
            </a:r>
            <a:r>
              <a:rPr lang="it-IT" dirty="0"/>
              <a:t>la prospettiva della ‘autoctonia’ del </a:t>
            </a:r>
            <a:r>
              <a:rPr lang="it-IT" dirty="0" smtClean="0"/>
              <a:t>Risorgimento</a:t>
            </a:r>
            <a:r>
              <a:rPr lang="it-IT" dirty="0"/>
              <a:t> </a:t>
            </a:r>
            <a:r>
              <a:rPr lang="it-IT" dirty="0" smtClean="0"/>
              <a:t>le cui radici vengono cercate nello spirito </a:t>
            </a:r>
            <a:r>
              <a:rPr lang="it-IT" dirty="0">
                <a:solidFill>
                  <a:srgbClr val="FF0000"/>
                </a:solidFill>
              </a:rPr>
              <a:t>cosmopolita</a:t>
            </a:r>
            <a:r>
              <a:rPr lang="it-IT" dirty="0"/>
              <a:t> del </a:t>
            </a:r>
            <a:r>
              <a:rPr lang="it-IT" dirty="0" smtClean="0"/>
              <a:t>Settecento e nei forti nessi europei (Venturi, Diaz, Spini).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262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 sz="3800" dirty="0"/>
              <a:t>I </a:t>
            </a:r>
            <a:r>
              <a:rPr lang="it-IT" altLang="it-IT" sz="3800" dirty="0" smtClean="0"/>
              <a:t>due grandi </a:t>
            </a:r>
            <a:r>
              <a:rPr lang="it-IT" altLang="it-IT" sz="3800" dirty="0"/>
              <a:t>maestri </a:t>
            </a:r>
            <a:r>
              <a:rPr lang="it-IT" altLang="it-IT" sz="3800" dirty="0" smtClean="0"/>
              <a:t>di metà </a:t>
            </a:r>
            <a:r>
              <a:rPr lang="it-IT" altLang="it-IT" sz="3800" dirty="0"/>
              <a:t>Novecento:</a:t>
            </a:r>
            <a:br>
              <a:rPr lang="it-IT" altLang="it-IT" sz="3800" dirty="0"/>
            </a:br>
            <a:r>
              <a:rPr lang="it-IT" altLang="it-IT" sz="3800" b="1" dirty="0"/>
              <a:t>Federico </a:t>
            </a:r>
            <a:r>
              <a:rPr lang="it-IT" altLang="it-IT" sz="3800" b="1" dirty="0" err="1"/>
              <a:t>Chabod</a:t>
            </a:r>
            <a:r>
              <a:rPr lang="it-IT" altLang="it-IT" sz="3800" dirty="0"/>
              <a:t> e </a:t>
            </a:r>
            <a:r>
              <a:rPr lang="it-IT" altLang="it-IT" sz="3800" b="1" dirty="0"/>
              <a:t>Delio </a:t>
            </a:r>
            <a:r>
              <a:rPr lang="it-IT" altLang="it-IT" sz="3800" b="1" dirty="0" err="1"/>
              <a:t>Cantimori</a:t>
            </a:r>
            <a:endParaRPr lang="it-IT" altLang="it-IT" sz="3800" b="1" dirty="0"/>
          </a:p>
        </p:txBody>
      </p:sp>
      <p:grpSp>
        <p:nvGrpSpPr>
          <p:cNvPr id="2" name="Organization Chart 2"/>
          <p:cNvGrpSpPr>
            <a:grpSpLocks/>
          </p:cNvGrpSpPr>
          <p:nvPr/>
        </p:nvGrpSpPr>
        <p:grpSpPr bwMode="auto">
          <a:xfrm>
            <a:off x="395288" y="1628775"/>
            <a:ext cx="5111750" cy="4752975"/>
            <a:chOff x="1799" y="4667"/>
            <a:chExt cx="1627" cy="27295"/>
          </a:xfrm>
        </p:grpSpPr>
        <p:cxnSp>
          <p:nvCxnSpPr>
            <p:cNvPr id="2052" name="_s2052"/>
            <p:cNvCxnSpPr>
              <a:cxnSpLocks noChangeShapeType="1"/>
              <a:stCxn id="9" idx="0"/>
              <a:endCxn id="7" idx="2"/>
            </p:cNvCxnSpPr>
            <p:nvPr/>
          </p:nvCxnSpPr>
          <p:spPr bwMode="auto">
            <a:xfrm rot="5400000" flipH="1">
              <a:off x="392" y="25634"/>
              <a:ext cx="5023" cy="194"/>
            </a:xfrm>
            <a:prstGeom prst="bentConnector3">
              <a:avLst>
                <a:gd name="adj1" fmla="val 13069"/>
              </a:avLst>
            </a:prstGeom>
            <a:noFill/>
            <a:ln w="28575">
              <a:solidFill>
                <a:srgbClr val="51513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3" name="_s2053"/>
            <p:cNvCxnSpPr>
              <a:cxnSpLocks noChangeShapeType="1"/>
              <a:stCxn id="8" idx="1"/>
              <a:endCxn id="3" idx="2"/>
            </p:cNvCxnSpPr>
            <p:nvPr/>
          </p:nvCxnSpPr>
          <p:spPr bwMode="auto">
            <a:xfrm rot="10800000">
              <a:off x="2254" y="8697"/>
              <a:ext cx="119" cy="16145"/>
            </a:xfrm>
            <a:prstGeom prst="bentConnector2">
              <a:avLst/>
            </a:prstGeom>
            <a:noFill/>
            <a:ln w="28575">
              <a:solidFill>
                <a:srgbClr val="51513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4" name="_s2054"/>
            <p:cNvCxnSpPr>
              <a:cxnSpLocks noChangeShapeType="1"/>
              <a:stCxn id="7" idx="1"/>
              <a:endCxn id="3" idx="2"/>
            </p:cNvCxnSpPr>
            <p:nvPr/>
          </p:nvCxnSpPr>
          <p:spPr bwMode="auto">
            <a:xfrm rot="10800000">
              <a:off x="2254" y="8697"/>
              <a:ext cx="121" cy="12881"/>
            </a:xfrm>
            <a:prstGeom prst="bentConnector2">
              <a:avLst/>
            </a:prstGeom>
            <a:noFill/>
            <a:ln w="28575">
              <a:solidFill>
                <a:srgbClr val="51513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5" name="_s2055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2254" y="8697"/>
              <a:ext cx="121" cy="9608"/>
            </a:xfrm>
            <a:prstGeom prst="bentConnector2">
              <a:avLst/>
            </a:prstGeom>
            <a:noFill/>
            <a:ln w="28575">
              <a:solidFill>
                <a:srgbClr val="51513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6" name="_s2056"/>
            <p:cNvCxnSpPr>
              <a:cxnSpLocks noChangeShapeType="1"/>
              <a:stCxn id="5" idx="1"/>
              <a:endCxn id="3" idx="2"/>
            </p:cNvCxnSpPr>
            <p:nvPr/>
          </p:nvCxnSpPr>
          <p:spPr bwMode="auto">
            <a:xfrm rot="10800000">
              <a:off x="2254" y="8697"/>
              <a:ext cx="121" cy="6336"/>
            </a:xfrm>
            <a:prstGeom prst="bentConnector2">
              <a:avLst/>
            </a:prstGeom>
            <a:noFill/>
            <a:ln w="28575">
              <a:solidFill>
                <a:srgbClr val="51513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7" name="_s2057"/>
            <p:cNvCxnSpPr>
              <a:cxnSpLocks noChangeShapeType="1"/>
              <a:stCxn id="4" idx="1"/>
              <a:endCxn id="3" idx="2"/>
            </p:cNvCxnSpPr>
            <p:nvPr/>
          </p:nvCxnSpPr>
          <p:spPr bwMode="auto">
            <a:xfrm rot="10800000">
              <a:off x="2254" y="8697"/>
              <a:ext cx="118" cy="2917"/>
            </a:xfrm>
            <a:prstGeom prst="bentConnector2">
              <a:avLst/>
            </a:prstGeom>
            <a:noFill/>
            <a:ln w="28575">
              <a:solidFill>
                <a:srgbClr val="51513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2058"/>
            <p:cNvSpPr>
              <a:spLocks noChangeArrowheads="1"/>
            </p:cNvSpPr>
            <p:nvPr/>
          </p:nvSpPr>
          <p:spPr bwMode="auto">
            <a:xfrm>
              <a:off x="1822" y="6317"/>
              <a:ext cx="864" cy="2270"/>
            </a:xfrm>
            <a:prstGeom prst="roundRect">
              <a:avLst>
                <a:gd name="adj" fmla="val 16667"/>
              </a:avLst>
            </a:prstGeom>
            <a:solidFill>
              <a:srgbClr val="E1E1C2"/>
            </a:solidFill>
            <a:ln w="38100">
              <a:solidFill>
                <a:srgbClr val="51513D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none" lIns="8695" tIns="4348" rIns="8695" bIns="4348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Federico Chabod (1901-1960)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Milano – Roma – Napoli</a:t>
              </a:r>
            </a:p>
          </p:txBody>
        </p:sp>
        <p:sp>
          <p:nvSpPr>
            <p:cNvPr id="4" name="_s2059"/>
            <p:cNvSpPr>
              <a:spLocks noChangeArrowheads="1"/>
            </p:cNvSpPr>
            <p:nvPr/>
          </p:nvSpPr>
          <p:spPr bwMode="auto">
            <a:xfrm>
              <a:off x="2372" y="10046"/>
              <a:ext cx="863" cy="312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8575">
              <a:solidFill>
                <a:srgbClr val="51513D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none" lIns="8695" tIns="4348" rIns="8695" bIns="4348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Leo Valiani (MI)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1909-2002</a:t>
              </a:r>
            </a:p>
          </p:txBody>
        </p:sp>
        <p:sp>
          <p:nvSpPr>
            <p:cNvPr id="5" name="_s2060"/>
            <p:cNvSpPr>
              <a:spLocks noChangeArrowheads="1"/>
            </p:cNvSpPr>
            <p:nvPr/>
          </p:nvSpPr>
          <p:spPr bwMode="auto">
            <a:xfrm>
              <a:off x="2375" y="13466"/>
              <a:ext cx="864" cy="312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8575">
              <a:solidFill>
                <a:srgbClr val="51513D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none" lIns="8695" tIns="4348" rIns="8695" bIns="4348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Franco Venturi (TO)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1914-1994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_s2061"/>
            <p:cNvSpPr>
              <a:spLocks noChangeArrowheads="1"/>
            </p:cNvSpPr>
            <p:nvPr/>
          </p:nvSpPr>
          <p:spPr bwMode="auto">
            <a:xfrm>
              <a:off x="2375" y="16738"/>
              <a:ext cx="864" cy="312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8575">
              <a:solidFill>
                <a:srgbClr val="51513D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none" lIns="12713" tIns="6355" rIns="12713" bIns="635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Alberto Caracciolo (Roma)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1926-2005</a:t>
              </a:r>
            </a:p>
          </p:txBody>
        </p:sp>
        <p:sp>
          <p:nvSpPr>
            <p:cNvPr id="7" name="_s2062"/>
            <p:cNvSpPr>
              <a:spLocks noChangeArrowheads="1"/>
            </p:cNvSpPr>
            <p:nvPr/>
          </p:nvSpPr>
          <p:spPr bwMode="auto">
            <a:xfrm>
              <a:off x="2375" y="20010"/>
              <a:ext cx="864" cy="312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8575">
              <a:solidFill>
                <a:srgbClr val="51513D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none" lIns="12713" tIns="6355" rIns="12713" bIns="635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Giuseppe Galasso (NA)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1929</a:t>
              </a:r>
            </a:p>
          </p:txBody>
        </p:sp>
        <p:sp>
          <p:nvSpPr>
            <p:cNvPr id="8" name="_s2063"/>
            <p:cNvSpPr>
              <a:spLocks noChangeArrowheads="1"/>
            </p:cNvSpPr>
            <p:nvPr/>
          </p:nvSpPr>
          <p:spPr bwMode="auto">
            <a:xfrm>
              <a:off x="2373" y="23274"/>
              <a:ext cx="864" cy="312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8575">
              <a:solidFill>
                <a:srgbClr val="51513D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none" lIns="12713" tIns="6355" rIns="12713" bIns="635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Brunello Vigezzi (MI)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1933</a:t>
              </a:r>
            </a:p>
          </p:txBody>
        </p:sp>
        <p:sp>
          <p:nvSpPr>
            <p:cNvPr id="9" name="_s2064"/>
            <p:cNvSpPr>
              <a:spLocks noChangeArrowheads="1"/>
            </p:cNvSpPr>
            <p:nvPr/>
          </p:nvSpPr>
          <p:spPr bwMode="auto">
            <a:xfrm>
              <a:off x="2578" y="28242"/>
              <a:ext cx="845" cy="3127"/>
            </a:xfrm>
            <a:prstGeom prst="roundRect">
              <a:avLst>
                <a:gd name="adj" fmla="val 16667"/>
              </a:avLst>
            </a:prstGeom>
            <a:solidFill>
              <a:srgbClr val="BCBC8D"/>
            </a:solidFill>
            <a:ln w="3175">
              <a:solidFill>
                <a:srgbClr val="51513D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Renzo De Felice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1929-1995</a:t>
              </a:r>
            </a:p>
          </p:txBody>
        </p:sp>
      </p:grpSp>
      <p:grpSp>
        <p:nvGrpSpPr>
          <p:cNvPr id="10" name="Organization Chart 17"/>
          <p:cNvGrpSpPr>
            <a:grpSpLocks/>
          </p:cNvGrpSpPr>
          <p:nvPr/>
        </p:nvGrpSpPr>
        <p:grpSpPr bwMode="auto">
          <a:xfrm>
            <a:off x="3203575" y="1090613"/>
            <a:ext cx="6073775" cy="4570412"/>
            <a:chOff x="1796" y="970"/>
            <a:chExt cx="1413" cy="13929"/>
          </a:xfrm>
        </p:grpSpPr>
        <p:cxnSp>
          <p:nvCxnSpPr>
            <p:cNvPr id="2067" name="_s2067"/>
            <p:cNvCxnSpPr>
              <a:cxnSpLocks noChangeShapeType="1"/>
              <a:stCxn id="17" idx="1"/>
              <a:endCxn id="11" idx="2"/>
            </p:cNvCxnSpPr>
            <p:nvPr/>
          </p:nvCxnSpPr>
          <p:spPr bwMode="auto">
            <a:xfrm rot="10800000">
              <a:off x="2270" y="4613"/>
              <a:ext cx="116" cy="9488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68" name="_s2068"/>
            <p:cNvCxnSpPr>
              <a:cxnSpLocks noChangeShapeType="1"/>
              <a:stCxn id="16" idx="1"/>
              <a:endCxn id="11" idx="2"/>
            </p:cNvCxnSpPr>
            <p:nvPr/>
          </p:nvCxnSpPr>
          <p:spPr bwMode="auto">
            <a:xfrm rot="10800000">
              <a:off x="2270" y="4613"/>
              <a:ext cx="116" cy="7780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69" name="_s2069"/>
            <p:cNvCxnSpPr>
              <a:cxnSpLocks noChangeShapeType="1"/>
              <a:stCxn id="15" idx="1"/>
              <a:endCxn id="11" idx="2"/>
            </p:cNvCxnSpPr>
            <p:nvPr/>
          </p:nvCxnSpPr>
          <p:spPr bwMode="auto">
            <a:xfrm rot="10800000">
              <a:off x="2270" y="4613"/>
              <a:ext cx="116" cy="6067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70" name="_s2070"/>
            <p:cNvCxnSpPr>
              <a:cxnSpLocks noChangeShapeType="1"/>
              <a:stCxn id="14" idx="1"/>
              <a:endCxn id="11" idx="2"/>
            </p:cNvCxnSpPr>
            <p:nvPr/>
          </p:nvCxnSpPr>
          <p:spPr bwMode="auto">
            <a:xfrm rot="10800000">
              <a:off x="2270" y="4613"/>
              <a:ext cx="116" cy="4354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71" name="_s2071"/>
            <p:cNvCxnSpPr>
              <a:cxnSpLocks noChangeShapeType="1"/>
              <a:stCxn id="13" idx="1"/>
              <a:endCxn id="11" idx="2"/>
            </p:cNvCxnSpPr>
            <p:nvPr/>
          </p:nvCxnSpPr>
          <p:spPr bwMode="auto">
            <a:xfrm rot="10800000">
              <a:off x="2270" y="4613"/>
              <a:ext cx="116" cy="2647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72" name="_s2072"/>
            <p:cNvCxnSpPr>
              <a:cxnSpLocks noChangeShapeType="1"/>
              <a:stCxn id="12" idx="1"/>
              <a:endCxn id="11" idx="2"/>
            </p:cNvCxnSpPr>
            <p:nvPr/>
          </p:nvCxnSpPr>
          <p:spPr bwMode="auto">
            <a:xfrm rot="10800000">
              <a:off x="2270" y="4613"/>
              <a:ext cx="116" cy="934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_s2073"/>
            <p:cNvSpPr>
              <a:spLocks noChangeArrowheads="1"/>
            </p:cNvSpPr>
            <p:nvPr/>
          </p:nvSpPr>
          <p:spPr bwMode="auto">
            <a:xfrm>
              <a:off x="1922" y="3289"/>
              <a:ext cx="696" cy="132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9F67F"/>
                </a:gs>
                <a:gs pos="100000">
                  <a:srgbClr val="FFCC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17700" tIns="8850" rIns="17700" bIns="885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Delio Cantimori (1904-1966)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Pisa</a:t>
              </a:r>
            </a:p>
          </p:txBody>
        </p:sp>
        <p:sp>
          <p:nvSpPr>
            <p:cNvPr id="12" name="_s2074"/>
            <p:cNvSpPr>
              <a:spLocks noChangeArrowheads="1"/>
            </p:cNvSpPr>
            <p:nvPr/>
          </p:nvSpPr>
          <p:spPr bwMode="auto">
            <a:xfrm>
              <a:off x="2386" y="4749"/>
              <a:ext cx="696" cy="159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17700" tIns="8850" rIns="17700" bIns="885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Marino Berengo (MI-VE)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1924-2000</a:t>
              </a:r>
            </a:p>
          </p:txBody>
        </p:sp>
        <p:sp>
          <p:nvSpPr>
            <p:cNvPr id="13" name="_s2075"/>
            <p:cNvSpPr>
              <a:spLocks noChangeArrowheads="1"/>
            </p:cNvSpPr>
            <p:nvPr/>
          </p:nvSpPr>
          <p:spPr bwMode="auto">
            <a:xfrm>
              <a:off x="2386" y="6460"/>
              <a:ext cx="696" cy="159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17700" tIns="8850" rIns="17700" bIns="885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Giovanni Miccoli (VE-TS)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1933</a:t>
              </a:r>
            </a:p>
          </p:txBody>
        </p:sp>
        <p:sp>
          <p:nvSpPr>
            <p:cNvPr id="14" name="_s2076"/>
            <p:cNvSpPr>
              <a:spLocks noChangeArrowheads="1"/>
            </p:cNvSpPr>
            <p:nvPr/>
          </p:nvSpPr>
          <p:spPr bwMode="auto">
            <a:xfrm>
              <a:off x="2386" y="8171"/>
              <a:ext cx="696" cy="159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17700" tIns="8850" rIns="17700" bIns="885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Carlo Ginzburg (BO-PI)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1939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_s2077"/>
            <p:cNvSpPr>
              <a:spLocks noChangeArrowheads="1"/>
            </p:cNvSpPr>
            <p:nvPr/>
          </p:nvSpPr>
          <p:spPr bwMode="auto">
            <a:xfrm>
              <a:off x="2386" y="9882"/>
              <a:ext cx="696" cy="159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25878" tIns="12937" rIns="25878" bIns="1293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Adriano Prosperi (PI)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1939</a:t>
              </a:r>
            </a:p>
          </p:txBody>
        </p:sp>
        <p:sp>
          <p:nvSpPr>
            <p:cNvPr id="16" name="_s2078"/>
            <p:cNvSpPr>
              <a:spLocks noChangeArrowheads="1"/>
            </p:cNvSpPr>
            <p:nvPr/>
          </p:nvSpPr>
          <p:spPr bwMode="auto">
            <a:xfrm>
              <a:off x="2386" y="11593"/>
              <a:ext cx="696" cy="159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25878" tIns="12937" rIns="25878" bIns="1293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Antonio Rotondò (TO-FI)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1936-2007</a:t>
              </a:r>
            </a:p>
          </p:txBody>
        </p:sp>
        <p:sp>
          <p:nvSpPr>
            <p:cNvPr id="17" name="_s2079"/>
            <p:cNvSpPr>
              <a:spLocks noChangeArrowheads="1"/>
            </p:cNvSpPr>
            <p:nvPr/>
          </p:nvSpPr>
          <p:spPr bwMode="auto">
            <a:xfrm>
              <a:off x="2386" y="13304"/>
              <a:ext cx="696" cy="159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56729" tIns="28366" rIns="56729" bIns="2836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Corrado Vivanti (TO-Roma)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1928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540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Arnaldo Momigliano </a:t>
            </a:r>
            <a:r>
              <a:rPr lang="it-IT" dirty="0" smtClean="0"/>
              <a:t>(1908-1987)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Studia a Torino e a Roma con Gaetano De Sanctis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Studia Filippo il Macedone e l’Ellenismo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Studia i contatti fra mondo greco e mondo ebraico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Studia la storia della storiografia sul mondo antico </a:t>
            </a:r>
          </a:p>
          <a:p>
            <a:r>
              <a:rPr lang="it-IT" dirty="0" smtClean="0"/>
              <a:t>Perde la cattedra in seguito alle leggi razziali del 1938</a:t>
            </a:r>
          </a:p>
          <a:p>
            <a:r>
              <a:rPr lang="it-IT" dirty="0" smtClean="0"/>
              <a:t>Si rifugia in Inghilterra dove insegna storia antica prima ad Oxford e poi a Londra, nel dopoguerra insegna anche alla Scuola Normale di Pisa</a:t>
            </a:r>
          </a:p>
          <a:p>
            <a:endParaRPr lang="it-IT" dirty="0" smtClean="0"/>
          </a:p>
          <a:p>
            <a:r>
              <a:rPr lang="it-IT" dirty="0" smtClean="0"/>
              <a:t> Le sue opere sono riunite in </a:t>
            </a:r>
            <a:r>
              <a:rPr lang="it-IT" i="1" dirty="0" smtClean="0"/>
              <a:t>Contributi </a:t>
            </a:r>
            <a:r>
              <a:rPr lang="it-IT" i="1" dirty="0"/>
              <a:t>alla storia degli studi classici e del mondo </a:t>
            </a:r>
            <a:r>
              <a:rPr lang="it-IT" dirty="0"/>
              <a:t>antico, pubblicati </a:t>
            </a:r>
            <a:r>
              <a:rPr lang="it-IT" dirty="0" smtClean="0"/>
              <a:t>in nove volumi fra </a:t>
            </a:r>
            <a:r>
              <a:rPr lang="it-IT" dirty="0"/>
              <a:t>il 1955 e il 1992.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16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GLI UOMINI DELLA RESISTENZA ANTIFASCISTA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i="1" dirty="0"/>
              <a:t>Federico </a:t>
            </a:r>
            <a:r>
              <a:rPr lang="it-IT" i="1" dirty="0" err="1"/>
              <a:t>Chabod</a:t>
            </a:r>
            <a:r>
              <a:rPr lang="it-IT" i="1" dirty="0"/>
              <a:t> (1901-1960</a:t>
            </a:r>
            <a:r>
              <a:rPr lang="it-IT" i="1" dirty="0" smtClean="0"/>
              <a:t>) Milano-Roma</a:t>
            </a:r>
          </a:p>
          <a:p>
            <a:r>
              <a:rPr lang="it-IT" b="1" dirty="0">
                <a:solidFill>
                  <a:srgbClr val="FF0000"/>
                </a:solidFill>
              </a:rPr>
              <a:t>Emilio Sereni </a:t>
            </a:r>
            <a:r>
              <a:rPr lang="it-IT" b="1" dirty="0"/>
              <a:t>(1907-1977) </a:t>
            </a:r>
            <a:endParaRPr lang="it-IT" b="1" dirty="0" smtClean="0"/>
          </a:p>
          <a:p>
            <a:r>
              <a:rPr lang="it-IT" dirty="0" smtClean="0"/>
              <a:t>Alessandro Galante Garrone (1909-2003)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Franco </a:t>
            </a:r>
            <a:r>
              <a:rPr lang="it-IT" b="1" dirty="0">
                <a:solidFill>
                  <a:srgbClr val="FF0000"/>
                </a:solidFill>
              </a:rPr>
              <a:t>Venturi </a:t>
            </a:r>
            <a:r>
              <a:rPr lang="it-IT" b="1" dirty="0"/>
              <a:t>(1914-1994</a:t>
            </a:r>
            <a:r>
              <a:rPr lang="it-IT" b="1" dirty="0" smtClean="0"/>
              <a:t>) Torino</a:t>
            </a:r>
            <a:endParaRPr lang="it-IT" b="1" dirty="0"/>
          </a:p>
          <a:p>
            <a:r>
              <a:rPr lang="it-IT" dirty="0" smtClean="0"/>
              <a:t>Ettore </a:t>
            </a:r>
            <a:r>
              <a:rPr lang="it-IT" dirty="0" err="1"/>
              <a:t>Passerin</a:t>
            </a:r>
            <a:r>
              <a:rPr lang="it-IT" dirty="0"/>
              <a:t> d’</a:t>
            </a:r>
            <a:r>
              <a:rPr lang="it-IT" dirty="0" err="1"/>
              <a:t>Entrèves</a:t>
            </a:r>
            <a:r>
              <a:rPr lang="it-IT" dirty="0"/>
              <a:t> (1914-1990</a:t>
            </a:r>
            <a:r>
              <a:rPr lang="it-IT" dirty="0" smtClean="0"/>
              <a:t>) Pisa-Torino </a:t>
            </a:r>
            <a:endParaRPr lang="it-IT" dirty="0"/>
          </a:p>
          <a:p>
            <a:r>
              <a:rPr lang="it-IT" b="1" dirty="0">
                <a:solidFill>
                  <a:srgbClr val="FF0000"/>
                </a:solidFill>
              </a:rPr>
              <a:t>Furio Diaz </a:t>
            </a:r>
            <a:r>
              <a:rPr lang="it-IT" b="1" dirty="0"/>
              <a:t>(</a:t>
            </a:r>
            <a:r>
              <a:rPr lang="it-IT" b="1" dirty="0" smtClean="0"/>
              <a:t>1916-2011) Pisa </a:t>
            </a:r>
            <a:endParaRPr lang="it-IT" b="1" dirty="0"/>
          </a:p>
          <a:p>
            <a:r>
              <a:rPr lang="it-IT" b="1" dirty="0">
                <a:solidFill>
                  <a:srgbClr val="FF0000"/>
                </a:solidFill>
              </a:rPr>
              <a:t>Giorgio Spini </a:t>
            </a:r>
            <a:r>
              <a:rPr lang="it-IT" b="1" dirty="0"/>
              <a:t>(1916-2006</a:t>
            </a:r>
            <a:r>
              <a:rPr lang="it-IT" b="1" dirty="0" smtClean="0"/>
              <a:t>) Messina-Firenze</a:t>
            </a:r>
            <a:endParaRPr lang="it-IT" b="1" dirty="0"/>
          </a:p>
          <a:p>
            <a:r>
              <a:rPr lang="it-IT" dirty="0" smtClean="0"/>
              <a:t>Gastone </a:t>
            </a:r>
            <a:r>
              <a:rPr lang="it-IT" dirty="0"/>
              <a:t>Manacorda (1916-2001</a:t>
            </a:r>
            <a:r>
              <a:rPr lang="it-IT" dirty="0" smtClean="0"/>
              <a:t>) Roma</a:t>
            </a:r>
            <a:endParaRPr lang="it-IT" dirty="0"/>
          </a:p>
          <a:p>
            <a:r>
              <a:rPr lang="it-IT" dirty="0" smtClean="0"/>
              <a:t>Gabriele </a:t>
            </a:r>
            <a:r>
              <a:rPr lang="it-IT" dirty="0"/>
              <a:t>De Rosa (1917-2009</a:t>
            </a:r>
            <a:r>
              <a:rPr lang="it-IT" dirty="0" smtClean="0"/>
              <a:t>) Padova-Salerno-Roma</a:t>
            </a:r>
            <a:endParaRPr lang="it-IT" dirty="0"/>
          </a:p>
          <a:p>
            <a:r>
              <a:rPr lang="it-IT" dirty="0" smtClean="0"/>
              <a:t>Paolo </a:t>
            </a:r>
            <a:r>
              <a:rPr lang="it-IT" dirty="0"/>
              <a:t>Alatri (1918-1995</a:t>
            </a:r>
            <a:r>
              <a:rPr lang="it-IT" dirty="0" smtClean="0"/>
              <a:t>) Palermo-Perugia</a:t>
            </a:r>
          </a:p>
        </p:txBody>
      </p:sp>
    </p:spTree>
    <p:extLst>
      <p:ext uri="{BB962C8B-B14F-4D97-AF65-F5344CB8AC3E}">
        <p14:creationId xmlns:p14="http://schemas.microsoft.com/office/powerpoint/2010/main" val="19998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GLI UOMINI DELLA </a:t>
            </a:r>
            <a:r>
              <a:rPr lang="it-IT" dirty="0" smtClean="0"/>
              <a:t>RESISTENZA ANTIFASCISTA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La generazione della Resistenza</a:t>
            </a:r>
          </a:p>
          <a:p>
            <a:r>
              <a:rPr lang="it-IT" dirty="0" smtClean="0"/>
              <a:t>Tempratisi </a:t>
            </a:r>
            <a:r>
              <a:rPr lang="it-IT" dirty="0"/>
              <a:t>nell’esilio e nella Resistenza ed affermatisi accademicamente solo nel </a:t>
            </a:r>
            <a:r>
              <a:rPr lang="it-IT" dirty="0" smtClean="0"/>
              <a:t>dopoguerra, saranno i «padri nobili» della nuova storiografia «progressista» del dopoguerra.</a:t>
            </a:r>
          </a:p>
          <a:p>
            <a:r>
              <a:rPr lang="it-IT" dirty="0"/>
              <a:t>Come già la </a:t>
            </a:r>
            <a:r>
              <a:rPr lang="it-IT" dirty="0" smtClean="0"/>
              <a:t>generazione del </a:t>
            </a:r>
            <a:r>
              <a:rPr lang="it-IT" dirty="0"/>
              <a:t>Risorgimento e poi quella della Grande guerra, anche questa generazione di storici si trova ad assolvere ad un </a:t>
            </a:r>
            <a:r>
              <a:rPr lang="it-IT" dirty="0" smtClean="0"/>
              <a:t>grande </a:t>
            </a:r>
            <a:r>
              <a:rPr lang="it-IT" dirty="0"/>
              <a:t>compito di pedagogia civile</a:t>
            </a:r>
            <a:r>
              <a:rPr lang="it-IT" dirty="0">
                <a:solidFill>
                  <a:srgbClr val="FF0000"/>
                </a:solidFill>
              </a:rPr>
              <a:t>: superare il Fascismo e costruire – attraverso la storiografia – una nuova identità italiana </a:t>
            </a:r>
            <a:r>
              <a:rPr lang="it-IT" dirty="0" smtClean="0">
                <a:solidFill>
                  <a:srgbClr val="FF0000"/>
                </a:solidFill>
              </a:rPr>
              <a:t>laica e democratica capace di connettere Machiavelli e il dissenso religioso del Cinquecento con il libertinismo seicentesco e  il </a:t>
            </a:r>
            <a:r>
              <a:rPr lang="it-IT" dirty="0">
                <a:solidFill>
                  <a:srgbClr val="FF0000"/>
                </a:solidFill>
              </a:rPr>
              <a:t>Settecento </a:t>
            </a:r>
            <a:r>
              <a:rPr lang="it-IT" dirty="0" smtClean="0">
                <a:solidFill>
                  <a:srgbClr val="FF0000"/>
                </a:solidFill>
              </a:rPr>
              <a:t>riformatore con </a:t>
            </a:r>
            <a:r>
              <a:rPr lang="it-IT" dirty="0">
                <a:solidFill>
                  <a:srgbClr val="FF0000"/>
                </a:solidFill>
              </a:rPr>
              <a:t>i</a:t>
            </a:r>
            <a:r>
              <a:rPr lang="it-IT" dirty="0" smtClean="0">
                <a:solidFill>
                  <a:srgbClr val="FF0000"/>
                </a:solidFill>
              </a:rPr>
              <a:t>l </a:t>
            </a:r>
            <a:r>
              <a:rPr lang="it-IT" dirty="0">
                <a:solidFill>
                  <a:srgbClr val="FF0000"/>
                </a:solidFill>
              </a:rPr>
              <a:t>Risorgimento e </a:t>
            </a:r>
            <a:r>
              <a:rPr lang="it-IT" dirty="0" smtClean="0">
                <a:solidFill>
                  <a:srgbClr val="FF0000"/>
                </a:solidFill>
              </a:rPr>
              <a:t>la </a:t>
            </a:r>
            <a:r>
              <a:rPr lang="it-IT" dirty="0">
                <a:solidFill>
                  <a:srgbClr val="FF0000"/>
                </a:solidFill>
              </a:rPr>
              <a:t>guerra di </a:t>
            </a:r>
            <a:r>
              <a:rPr lang="it-IT" dirty="0" smtClean="0">
                <a:solidFill>
                  <a:srgbClr val="FF0000"/>
                </a:solidFill>
              </a:rPr>
              <a:t>Liberazione. </a:t>
            </a:r>
          </a:p>
          <a:p>
            <a:r>
              <a:rPr lang="it-IT" dirty="0" smtClean="0"/>
              <a:t>In </a:t>
            </a:r>
            <a:r>
              <a:rPr lang="it-IT" dirty="0"/>
              <a:t>una prospettiva tesa fra continuità e rottura con la tradizione storicismo e marxismo si confrontano e si scontrano, ma sempre all’interno dei medesimi orizzonti ideali e delle medesime premesse </a:t>
            </a:r>
            <a:r>
              <a:rPr lang="it-IT" dirty="0" smtClean="0"/>
              <a:t>metodologiche: quelle poste da B. Croce. 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789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Temi e problemi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76800"/>
          </a:xfrm>
        </p:spPr>
        <p:txBody>
          <a:bodyPr>
            <a:normAutofit/>
          </a:bodyPr>
          <a:lstStyle/>
          <a:p>
            <a:r>
              <a:rPr lang="it-IT" b="1" dirty="0"/>
              <a:t>E</a:t>
            </a:r>
            <a:r>
              <a:rPr lang="it-IT" b="1" dirty="0" smtClean="0"/>
              <a:t>retici </a:t>
            </a:r>
            <a:r>
              <a:rPr lang="it-IT" b="1" dirty="0"/>
              <a:t>italiani del Cinquecento </a:t>
            </a:r>
            <a:r>
              <a:rPr lang="it-IT" b="1" dirty="0" smtClean="0"/>
              <a:t>e </a:t>
            </a:r>
            <a:r>
              <a:rPr lang="it-IT" b="1" dirty="0"/>
              <a:t>libertini </a:t>
            </a:r>
            <a:r>
              <a:rPr lang="it-IT" dirty="0"/>
              <a:t>(D. </a:t>
            </a:r>
            <a:r>
              <a:rPr lang="it-IT" dirty="0" err="1"/>
              <a:t>Cantimori</a:t>
            </a:r>
            <a:r>
              <a:rPr lang="it-IT" dirty="0"/>
              <a:t>, L. Firpo, G. Spini), </a:t>
            </a:r>
            <a:endParaRPr lang="it-IT" dirty="0" smtClean="0"/>
          </a:p>
          <a:p>
            <a:r>
              <a:rPr lang="it-IT" b="1" dirty="0"/>
              <a:t>I</a:t>
            </a:r>
            <a:r>
              <a:rPr lang="it-IT" b="1" dirty="0" smtClean="0"/>
              <a:t>lluminismo e </a:t>
            </a:r>
            <a:r>
              <a:rPr lang="it-IT" b="1" dirty="0"/>
              <a:t>Settecento riformatore </a:t>
            </a:r>
            <a:r>
              <a:rPr lang="it-IT" dirty="0"/>
              <a:t>(F. Venturi, F. Diaz), </a:t>
            </a:r>
            <a:endParaRPr lang="it-IT" dirty="0" smtClean="0"/>
          </a:p>
          <a:p>
            <a:r>
              <a:rPr lang="it-IT" b="1" dirty="0" smtClean="0"/>
              <a:t>Risorgimento </a:t>
            </a:r>
            <a:r>
              <a:rPr lang="it-IT" b="1" dirty="0"/>
              <a:t>italiano </a:t>
            </a:r>
            <a:r>
              <a:rPr lang="it-IT" dirty="0"/>
              <a:t>(A. </a:t>
            </a:r>
            <a:r>
              <a:rPr lang="it-IT" dirty="0" err="1"/>
              <a:t>Omodeo</a:t>
            </a:r>
            <a:r>
              <a:rPr lang="it-IT" dirty="0"/>
              <a:t>, W. Maturi, R. Romeo, A. Galante Garrone, F. Della </a:t>
            </a:r>
            <a:r>
              <a:rPr lang="it-IT" dirty="0" err="1" smtClean="0"/>
              <a:t>Peruta</a:t>
            </a:r>
            <a:r>
              <a:rPr lang="it-IT" dirty="0" smtClean="0"/>
              <a:t>)</a:t>
            </a:r>
          </a:p>
          <a:p>
            <a:r>
              <a:rPr lang="it-IT" b="1" dirty="0"/>
              <a:t>Storia del mezzogiorno </a:t>
            </a:r>
            <a:r>
              <a:rPr lang="it-IT" b="1" dirty="0" smtClean="0"/>
              <a:t>d’Italia </a:t>
            </a:r>
            <a:r>
              <a:rPr lang="it-IT" dirty="0" smtClean="0"/>
              <a:t>(</a:t>
            </a:r>
            <a:r>
              <a:rPr lang="it-IT" dirty="0"/>
              <a:t>R. </a:t>
            </a:r>
            <a:r>
              <a:rPr lang="it-IT" dirty="0" err="1"/>
              <a:t>Villari</a:t>
            </a:r>
            <a:r>
              <a:rPr lang="it-IT" dirty="0"/>
              <a:t>, G. </a:t>
            </a:r>
            <a:r>
              <a:rPr lang="it-IT" dirty="0" err="1"/>
              <a:t>Galasso</a:t>
            </a:r>
            <a:r>
              <a:rPr lang="it-IT" dirty="0"/>
              <a:t>)</a:t>
            </a:r>
          </a:p>
          <a:p>
            <a:r>
              <a:rPr lang="it-IT" b="1" dirty="0" smtClean="0"/>
              <a:t>Una </a:t>
            </a:r>
            <a:r>
              <a:rPr lang="it-IT" b="1" dirty="0"/>
              <a:t>profonda ridefinizione dell’approccio al medioevo </a:t>
            </a:r>
            <a:r>
              <a:rPr lang="it-IT" dirty="0"/>
              <a:t>(G. Falco, C. Violante, R. </a:t>
            </a:r>
            <a:r>
              <a:rPr lang="it-IT" dirty="0" err="1"/>
              <a:t>Manselli</a:t>
            </a:r>
            <a:r>
              <a:rPr lang="it-IT" dirty="0"/>
              <a:t>, G. </a:t>
            </a:r>
            <a:r>
              <a:rPr lang="it-IT" dirty="0" smtClean="0"/>
              <a:t>Tabacco)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0779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Franco </a:t>
            </a:r>
            <a:r>
              <a:rPr lang="it-IT" b="1" dirty="0"/>
              <a:t>Venturi (1914-1994)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600200"/>
            <a:ext cx="5482952" cy="4876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Antifascista esule a Parigi, combattente nella Resistenza, addetto culturale a Mosca, professore di storia moderna a Cagliari, Genova e Torino, direttore della «Rivista Storica Italiana» (1961-1994)</a:t>
            </a:r>
          </a:p>
          <a:p>
            <a:pPr marL="0" indent="0">
              <a:buNone/>
            </a:pPr>
            <a:r>
              <a:rPr lang="it-IT" dirty="0" smtClean="0"/>
              <a:t>Studia </a:t>
            </a:r>
            <a:r>
              <a:rPr lang="it-IT" dirty="0"/>
              <a:t>il populismo </a:t>
            </a:r>
            <a:r>
              <a:rPr lang="it-IT" dirty="0" smtClean="0"/>
              <a:t>russo e il Settecento illuminista in prospettiva «italo-cosmopolita»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OPERE:</a:t>
            </a:r>
            <a:endParaRPr lang="it-IT" dirty="0"/>
          </a:p>
          <a:p>
            <a:r>
              <a:rPr lang="it-IT" dirty="0"/>
              <a:t>- </a:t>
            </a:r>
            <a:r>
              <a:rPr lang="it-IT" i="1" dirty="0"/>
              <a:t>Le origini dell'Enciclopedia</a:t>
            </a:r>
            <a:r>
              <a:rPr lang="it-IT" dirty="0"/>
              <a:t>, Edizioni U, Roma-Firenze-Milano  1946 (II </a:t>
            </a:r>
            <a:r>
              <a:rPr lang="it-IT" dirty="0" err="1"/>
              <a:t>ediz</a:t>
            </a:r>
            <a:r>
              <a:rPr lang="it-IT" dirty="0"/>
              <a:t>. riveduta Einaudi, Torino 1963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dirty="0"/>
              <a:t>- </a:t>
            </a:r>
            <a:r>
              <a:rPr lang="it-IT" i="1" dirty="0"/>
              <a:t>Il populismo russo</a:t>
            </a:r>
            <a:r>
              <a:rPr lang="it-IT" dirty="0"/>
              <a:t>, 2 voll., Einaudi, Torino 1952 (nuova </a:t>
            </a:r>
            <a:r>
              <a:rPr lang="it-IT" dirty="0" err="1"/>
              <a:t>ediz</a:t>
            </a:r>
            <a:r>
              <a:rPr lang="it-IT" dirty="0"/>
              <a:t>. accresciuta 1973)</a:t>
            </a:r>
          </a:p>
          <a:p>
            <a:r>
              <a:rPr lang="it-IT" dirty="0"/>
              <a:t>- </a:t>
            </a:r>
            <a:r>
              <a:rPr lang="it-IT" i="1" dirty="0"/>
              <a:t>Saggi sull'Europa illuminista. I, Alberto Radicati di Passerano</a:t>
            </a:r>
            <a:r>
              <a:rPr lang="it-IT" dirty="0"/>
              <a:t>, Einaudi, Torino </a:t>
            </a:r>
            <a:r>
              <a:rPr lang="it-IT" dirty="0" smtClean="0"/>
              <a:t>1954</a:t>
            </a:r>
            <a:endParaRPr lang="it-IT" dirty="0"/>
          </a:p>
          <a:p>
            <a:r>
              <a:rPr lang="it-IT" dirty="0"/>
              <a:t> - </a:t>
            </a:r>
            <a:r>
              <a:rPr lang="it-IT" i="1" dirty="0"/>
              <a:t>Illuministi italiani</a:t>
            </a:r>
            <a:r>
              <a:rPr lang="it-IT" dirty="0"/>
              <a:t> (1958-1965</a:t>
            </a:r>
            <a:r>
              <a:rPr lang="it-IT" dirty="0" smtClean="0"/>
              <a:t>):</a:t>
            </a:r>
            <a:endParaRPr lang="it-IT" dirty="0"/>
          </a:p>
          <a:p>
            <a:r>
              <a:rPr lang="it-IT" i="1" dirty="0" smtClean="0"/>
              <a:t>Utopia </a:t>
            </a:r>
            <a:r>
              <a:rPr lang="it-IT" i="1" dirty="0"/>
              <a:t>e riforma nell'Illuminismo</a:t>
            </a:r>
            <a:r>
              <a:rPr lang="it-IT" dirty="0"/>
              <a:t>, Einaudi, Torino </a:t>
            </a:r>
            <a:r>
              <a:rPr lang="it-IT" dirty="0" smtClean="0"/>
              <a:t>1970</a:t>
            </a:r>
          </a:p>
          <a:p>
            <a:r>
              <a:rPr lang="it-IT" i="1" dirty="0" smtClean="0"/>
              <a:t>Settecento riformatore , </a:t>
            </a:r>
            <a:r>
              <a:rPr lang="it-IT" dirty="0" smtClean="0"/>
              <a:t>7 voll. (1969-1990)</a:t>
            </a:r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607" y="1556792"/>
            <a:ext cx="3309937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672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i="1" dirty="0"/>
              <a:t>Settecento riformatore</a:t>
            </a:r>
            <a:r>
              <a:rPr lang="it-IT" dirty="0"/>
              <a:t> (1969-1990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it-IT" dirty="0"/>
          </a:p>
          <a:p>
            <a:r>
              <a:rPr lang="it-IT" dirty="0" err="1" smtClean="0"/>
              <a:t>vol.I</a:t>
            </a:r>
            <a:r>
              <a:rPr lang="it-IT" dirty="0"/>
              <a:t>: </a:t>
            </a:r>
            <a:r>
              <a:rPr lang="it-IT" i="1" dirty="0"/>
              <a:t>Da Muratori a </a:t>
            </a:r>
            <a:r>
              <a:rPr lang="it-IT" i="1" dirty="0" smtClean="0"/>
              <a:t>Beccaria</a:t>
            </a:r>
            <a:r>
              <a:rPr lang="it-IT" dirty="0" smtClean="0"/>
              <a:t> (1969)</a:t>
            </a:r>
            <a:endParaRPr lang="it-IT" dirty="0"/>
          </a:p>
          <a:p>
            <a:pPr lvl="0"/>
            <a:r>
              <a:rPr lang="it-IT" dirty="0" err="1"/>
              <a:t>vol.II</a:t>
            </a:r>
            <a:r>
              <a:rPr lang="it-IT" dirty="0"/>
              <a:t>: </a:t>
            </a:r>
            <a:r>
              <a:rPr lang="it-IT" i="1" dirty="0"/>
              <a:t>La chiesa e la repubblica dentro i loro limiti </a:t>
            </a:r>
            <a:r>
              <a:rPr lang="it-IT" i="1" dirty="0" smtClean="0"/>
              <a:t>1758-1774</a:t>
            </a:r>
            <a:r>
              <a:rPr lang="it-IT" dirty="0" smtClean="0"/>
              <a:t>, (1976)</a:t>
            </a:r>
            <a:endParaRPr lang="it-IT" dirty="0"/>
          </a:p>
          <a:p>
            <a:pPr lvl="0"/>
            <a:r>
              <a:rPr lang="it-IT" dirty="0" err="1"/>
              <a:t>vol.III</a:t>
            </a:r>
            <a:r>
              <a:rPr lang="it-IT" dirty="0"/>
              <a:t>: </a:t>
            </a:r>
            <a:r>
              <a:rPr lang="it-IT" i="1" dirty="0"/>
              <a:t>La prima crisi dell'Antico Regime </a:t>
            </a:r>
            <a:r>
              <a:rPr lang="it-IT" i="1" dirty="0" smtClean="0"/>
              <a:t>1768-1776</a:t>
            </a:r>
            <a:r>
              <a:rPr lang="it-IT" dirty="0" smtClean="0"/>
              <a:t>, (1979)</a:t>
            </a:r>
            <a:endParaRPr lang="it-IT" dirty="0"/>
          </a:p>
          <a:p>
            <a:pPr lvl="0"/>
            <a:r>
              <a:rPr lang="it-IT" dirty="0" err="1"/>
              <a:t>vol.IV</a:t>
            </a:r>
            <a:r>
              <a:rPr lang="it-IT" dirty="0"/>
              <a:t>: </a:t>
            </a:r>
            <a:r>
              <a:rPr lang="it-IT" i="1" dirty="0"/>
              <a:t>La caduta dell'Antico Regime 1776-1789</a:t>
            </a:r>
            <a:r>
              <a:rPr lang="it-IT" dirty="0"/>
              <a:t>, </a:t>
            </a:r>
          </a:p>
          <a:p>
            <a:pPr lvl="0"/>
            <a:r>
              <a:rPr lang="it-IT" dirty="0"/>
              <a:t>   </a:t>
            </a:r>
            <a:r>
              <a:rPr lang="it-IT" dirty="0" smtClean="0"/>
              <a:t> </a:t>
            </a:r>
            <a:r>
              <a:rPr lang="it-IT" dirty="0"/>
              <a:t>tomo 1, </a:t>
            </a:r>
            <a:r>
              <a:rPr lang="it-IT" i="1" dirty="0"/>
              <a:t>I grandi stati dell'Occidente</a:t>
            </a:r>
            <a:r>
              <a:rPr lang="it-IT" dirty="0"/>
              <a:t>, </a:t>
            </a:r>
            <a:r>
              <a:rPr lang="it-IT" dirty="0" smtClean="0"/>
              <a:t>(1982)</a:t>
            </a:r>
            <a:endParaRPr lang="it-IT" dirty="0"/>
          </a:p>
          <a:p>
            <a:pPr lvl="0"/>
            <a:r>
              <a:rPr lang="it-IT" dirty="0"/>
              <a:t>  </a:t>
            </a:r>
            <a:r>
              <a:rPr lang="it-IT" dirty="0" smtClean="0"/>
              <a:t>  tomo </a:t>
            </a:r>
            <a:r>
              <a:rPr lang="it-IT" dirty="0"/>
              <a:t>2, </a:t>
            </a:r>
            <a:r>
              <a:rPr lang="it-IT" i="1" dirty="0"/>
              <a:t>Il patriottismo repubblicano e gli imperi dell'Est</a:t>
            </a:r>
            <a:r>
              <a:rPr lang="it-IT" dirty="0"/>
              <a:t>, </a:t>
            </a:r>
            <a:r>
              <a:rPr lang="it-IT" dirty="0" smtClean="0"/>
              <a:t>(1984)   </a:t>
            </a:r>
            <a:endParaRPr lang="it-IT" dirty="0"/>
          </a:p>
          <a:p>
            <a:pPr lvl="0"/>
            <a:r>
              <a:rPr lang="it-IT" dirty="0" err="1"/>
              <a:t>vol.V</a:t>
            </a:r>
            <a:r>
              <a:rPr lang="it-IT" dirty="0"/>
              <a:t>: </a:t>
            </a:r>
            <a:r>
              <a:rPr lang="it-IT" i="1" dirty="0"/>
              <a:t>L'Italia dei lumi 1764-1790</a:t>
            </a:r>
            <a:r>
              <a:rPr lang="it-IT" dirty="0"/>
              <a:t>, </a:t>
            </a:r>
          </a:p>
          <a:p>
            <a:pPr lvl="0"/>
            <a:r>
              <a:rPr lang="it-IT" dirty="0"/>
              <a:t> </a:t>
            </a:r>
            <a:r>
              <a:rPr lang="it-IT" dirty="0" smtClean="0"/>
              <a:t>   </a:t>
            </a:r>
            <a:r>
              <a:rPr lang="it-IT" dirty="0"/>
              <a:t>tomo 1, </a:t>
            </a:r>
            <a:r>
              <a:rPr lang="it-IT" i="1" dirty="0"/>
              <a:t>La rivoluzione di Corsica. Le grandi carestie degli anni sessanta. La Lombardia delle riforme</a:t>
            </a:r>
            <a:r>
              <a:rPr lang="it-IT" dirty="0"/>
              <a:t>, </a:t>
            </a:r>
            <a:r>
              <a:rPr lang="it-IT" dirty="0" smtClean="0"/>
              <a:t>(1987)</a:t>
            </a:r>
            <a:endParaRPr lang="it-IT" dirty="0"/>
          </a:p>
          <a:p>
            <a:pPr lvl="0"/>
            <a:r>
              <a:rPr lang="it-IT" dirty="0" smtClean="0"/>
              <a:t>    </a:t>
            </a:r>
            <a:r>
              <a:rPr lang="it-IT" dirty="0"/>
              <a:t>tomo 2, </a:t>
            </a:r>
            <a:r>
              <a:rPr lang="it-IT" i="1" dirty="0"/>
              <a:t>La Repubblica di Venezia 1761-1797</a:t>
            </a:r>
            <a:r>
              <a:rPr lang="it-IT" dirty="0"/>
              <a:t>, </a:t>
            </a:r>
            <a:r>
              <a:rPr lang="it-IT" dirty="0" smtClean="0"/>
              <a:t>(1990)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236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ritardo italiano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Nella storiografia italiana del Novecento - a causa della duplice influenza di Gentile e di Croce - anche dopo la fine della seconda guerra mondiale, </a:t>
            </a:r>
            <a:r>
              <a:rPr lang="it-IT" dirty="0" smtClean="0">
                <a:solidFill>
                  <a:srgbClr val="FF0000"/>
                </a:solidFill>
              </a:rPr>
              <a:t>il </a:t>
            </a:r>
            <a:r>
              <a:rPr lang="it-IT" dirty="0">
                <a:solidFill>
                  <a:srgbClr val="FF0000"/>
                </a:solidFill>
              </a:rPr>
              <a:t>contatto con la </a:t>
            </a:r>
            <a:r>
              <a:rPr lang="it-IT" b="1" dirty="0">
                <a:solidFill>
                  <a:srgbClr val="FF0000"/>
                </a:solidFill>
              </a:rPr>
              <a:t>sociologia </a:t>
            </a:r>
            <a:r>
              <a:rPr lang="it-IT" dirty="0">
                <a:solidFill>
                  <a:srgbClr val="FF0000"/>
                </a:solidFill>
              </a:rPr>
              <a:t>e l’</a:t>
            </a:r>
            <a:r>
              <a:rPr lang="it-IT" b="1" dirty="0">
                <a:solidFill>
                  <a:srgbClr val="FF0000"/>
                </a:solidFill>
              </a:rPr>
              <a:t>antropologi</a:t>
            </a:r>
            <a:r>
              <a:rPr lang="it-IT" dirty="0">
                <a:solidFill>
                  <a:srgbClr val="FF0000"/>
                </a:solidFill>
              </a:rPr>
              <a:t>a </a:t>
            </a:r>
            <a:r>
              <a:rPr lang="it-IT" dirty="0" smtClean="0">
                <a:solidFill>
                  <a:srgbClr val="FF0000"/>
                </a:solidFill>
              </a:rPr>
              <a:t>resta </a:t>
            </a:r>
            <a:r>
              <a:rPr lang="it-IT" dirty="0">
                <a:solidFill>
                  <a:srgbClr val="FF0000"/>
                </a:solidFill>
              </a:rPr>
              <a:t>minimo </a:t>
            </a:r>
            <a:r>
              <a:rPr lang="it-IT" dirty="0"/>
              <a:t>e la stessa storia economica rimane un settore disciplinare </a:t>
            </a:r>
            <a:r>
              <a:rPr lang="it-IT" dirty="0" smtClean="0"/>
              <a:t>marginale </a:t>
            </a:r>
            <a:r>
              <a:rPr lang="it-IT" dirty="0"/>
              <a:t>e a lungo confinato nelle Facoltà di Economia e </a:t>
            </a:r>
            <a:r>
              <a:rPr lang="it-IT" dirty="0" smtClean="0"/>
              <a:t>Commercio, assente nelle Facoltà di Lettere.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Il dialogo con la storiografia francese delle «Annales» è limitato </a:t>
            </a:r>
            <a:r>
              <a:rPr lang="it-IT" dirty="0" smtClean="0"/>
              <a:t>e il </a:t>
            </a:r>
            <a:r>
              <a:rPr lang="it-IT" dirty="0"/>
              <a:t>confronto con la storia del fascismo e della Resistenza – se si escludono le lezioni americane di Salvemini e quelle parigine di </a:t>
            </a:r>
            <a:r>
              <a:rPr lang="it-IT" dirty="0" err="1"/>
              <a:t>Chabod</a:t>
            </a:r>
            <a:r>
              <a:rPr lang="it-IT" dirty="0"/>
              <a:t> - stenta a tradursi in storiografia e a distaccarsi dalla pura </a:t>
            </a:r>
            <a:r>
              <a:rPr lang="it-IT" dirty="0" smtClean="0"/>
              <a:t>memorialistica.</a:t>
            </a:r>
          </a:p>
          <a:p>
            <a:r>
              <a:rPr lang="it-IT" dirty="0" smtClean="0"/>
              <a:t>La </a:t>
            </a:r>
            <a:r>
              <a:rPr lang="it-IT" b="1" dirty="0" smtClean="0"/>
              <a:t>contemporaneistica </a:t>
            </a:r>
            <a:r>
              <a:rPr lang="it-IT" dirty="0" smtClean="0"/>
              <a:t>(per lo più caratterizzata a sinistra) si afferma a </a:t>
            </a:r>
            <a:r>
              <a:rPr lang="it-IT" dirty="0"/>
              <a:t>pieno titolo solo dopo il </a:t>
            </a:r>
            <a:r>
              <a:rPr lang="it-IT" dirty="0" smtClean="0"/>
              <a:t>1960 </a:t>
            </a:r>
            <a:r>
              <a:rPr lang="it-IT" dirty="0"/>
              <a:t>nell’ambito degli istituti storici della </a:t>
            </a:r>
            <a:r>
              <a:rPr lang="it-IT" dirty="0" smtClean="0"/>
              <a:t>Resistenza e dopo il 1970 </a:t>
            </a:r>
            <a:r>
              <a:rPr lang="it-IT" dirty="0"/>
              <a:t>in ambito universitario. </a:t>
            </a:r>
            <a:r>
              <a:rPr lang="it-IT" dirty="0" smtClean="0"/>
              <a:t>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116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Fare i conti con Croce e Volpe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Il pensiero di Benedetto Croce ha sicuramente influenzato in maniera determinante la cultura italiana del novecento, sia quella di matrice liberale sia quella di matrice marxista.</a:t>
            </a:r>
          </a:p>
          <a:p>
            <a:r>
              <a:rPr lang="it-IT" dirty="0" smtClean="0"/>
              <a:t>In ambito storiografico, però, questa influenza è più un’opinione costruita nei primi decenni dopoguerra che una realtà di fatto.</a:t>
            </a:r>
          </a:p>
          <a:p>
            <a:r>
              <a:rPr lang="it-IT" dirty="0" smtClean="0"/>
              <a:t>A mio avviso l’influenza maggiore sulla storiografia italiana è stata esercitata da </a:t>
            </a:r>
            <a:r>
              <a:rPr lang="it-IT" b="1" dirty="0" smtClean="0"/>
              <a:t>Gioacchino Volpe</a:t>
            </a:r>
            <a:r>
              <a:rPr lang="it-IT" dirty="0" smtClean="0"/>
              <a:t>, amico in gioventù di Gaetano Salvemini, maestro ed estimatore di Federico </a:t>
            </a:r>
            <a:r>
              <a:rPr lang="it-IT" dirty="0" err="1" smtClean="0"/>
              <a:t>Chabod</a:t>
            </a:r>
            <a:r>
              <a:rPr lang="it-IT" dirty="0" smtClean="0"/>
              <a:t>, storico ufficiale del fascismo e animatore di quasi tutti i progetti storiografici italiani degli anni fra le due guerre. </a:t>
            </a:r>
          </a:p>
          <a:p>
            <a:r>
              <a:rPr lang="it-IT" dirty="0" smtClean="0"/>
              <a:t>Figura chiave della storiografia italiana negli anni fra le due guerre, è un uomo del regime, ma è capace di incoraggiare e proteggere anche molti intellettuali non fascisti o antifascisti.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719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nascita della contemporaneistica italiana: Volpe e Croce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La contemporaneistica italiana nasce nel primo dopoguerra attorno a due libri che affrontano lo stesso arco cronologico, ma in prospettiva divergente:</a:t>
            </a:r>
          </a:p>
          <a:p>
            <a:pPr lvl="0"/>
            <a:r>
              <a:rPr lang="it-IT" b="1" dirty="0" smtClean="0"/>
              <a:t>Gioacchino </a:t>
            </a:r>
            <a:r>
              <a:rPr lang="it-IT" b="1" dirty="0"/>
              <a:t>Volpe, </a:t>
            </a:r>
            <a:r>
              <a:rPr lang="it-IT" b="1" i="1" dirty="0"/>
              <a:t>Italia in cammino</a:t>
            </a:r>
            <a:r>
              <a:rPr lang="it-IT" b="1" dirty="0"/>
              <a:t> (</a:t>
            </a:r>
            <a:r>
              <a:rPr lang="it-IT" b="1" dirty="0" smtClean="0"/>
              <a:t>1927)</a:t>
            </a:r>
          </a:p>
          <a:p>
            <a:pPr lvl="0"/>
            <a:r>
              <a:rPr lang="it-IT" b="1" dirty="0" smtClean="0"/>
              <a:t>Benedetto </a:t>
            </a:r>
            <a:r>
              <a:rPr lang="it-IT" b="1" dirty="0"/>
              <a:t>Croce, </a:t>
            </a:r>
            <a:r>
              <a:rPr lang="it-IT" b="1" i="1" dirty="0"/>
              <a:t>Storia d’Italia dal 1871 al 1915</a:t>
            </a:r>
            <a:r>
              <a:rPr lang="it-IT" b="1" dirty="0"/>
              <a:t> (1928</a:t>
            </a:r>
            <a:r>
              <a:rPr lang="it-IT" b="1" dirty="0" smtClean="0"/>
              <a:t>)</a:t>
            </a:r>
            <a:endParaRPr lang="it-IT" dirty="0"/>
          </a:p>
          <a:p>
            <a:r>
              <a:rPr lang="it-IT" dirty="0"/>
              <a:t>A distanza di un decennio dalla fine della guerra escono, quasi contemporaneamente</a:t>
            </a:r>
            <a:r>
              <a:rPr lang="it-IT" dirty="0" smtClean="0"/>
              <a:t>, </a:t>
            </a:r>
            <a:r>
              <a:rPr lang="it-IT" dirty="0"/>
              <a:t>due opere che affrontano per la prima volta in maniera approfondita – ma molto diversa l’una dall’altra – </a:t>
            </a:r>
            <a:r>
              <a:rPr lang="it-IT" dirty="0">
                <a:solidFill>
                  <a:srgbClr val="FF0000"/>
                </a:solidFill>
              </a:rPr>
              <a:t>la storia italiana dall’Unità alla prima guerra mondiale</a:t>
            </a:r>
            <a:r>
              <a:rPr lang="it-IT" dirty="0"/>
              <a:t>, dando il via ad un dibattito che vedrà scarsi sviluppi a causa del clima pesante creato dal fascismo, ma che è</a:t>
            </a:r>
            <a:r>
              <a:rPr lang="it-IT" dirty="0" smtClean="0"/>
              <a:t> </a:t>
            </a:r>
            <a:r>
              <a:rPr lang="it-IT" dirty="0"/>
              <a:t>all’origine della contemporaneistica italiana.</a:t>
            </a:r>
          </a:p>
          <a:p>
            <a:r>
              <a:rPr lang="it-IT" dirty="0"/>
              <a:t>Il più autorevole storico fascista e il più noto intellettuale italiano antifascista </a:t>
            </a:r>
            <a:r>
              <a:rPr lang="it-IT" dirty="0" smtClean="0"/>
              <a:t>affrontano </a:t>
            </a:r>
            <a:r>
              <a:rPr lang="it-IT" dirty="0"/>
              <a:t>parallelamente il tema della storia dell’Italia recente individuando la prima guerra mondiale come fattore decisivo di periodizzazione.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186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nascita della contemporaneistica italiana: Salvemini e </a:t>
            </a:r>
            <a:r>
              <a:rPr lang="it-IT" dirty="0" err="1" smtClean="0"/>
              <a:t>Chabod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Il secondo tema di storia contemporanea su cui la storiografia italiana di cimenta è </a:t>
            </a:r>
            <a:r>
              <a:rPr lang="it-IT" dirty="0" smtClean="0">
                <a:solidFill>
                  <a:srgbClr val="FF0000"/>
                </a:solidFill>
              </a:rPr>
              <a:t>l’origine del fascismo</a:t>
            </a:r>
            <a:r>
              <a:rPr lang="it-IT" dirty="0" smtClean="0"/>
              <a:t>.</a:t>
            </a:r>
          </a:p>
          <a:p>
            <a:r>
              <a:rPr lang="it-IT" dirty="0" smtClean="0"/>
              <a:t>Il primo ad affrontare il tema è </a:t>
            </a:r>
            <a:r>
              <a:rPr lang="it-IT" b="1" dirty="0" smtClean="0"/>
              <a:t>Gaetano Salvemini</a:t>
            </a:r>
            <a:r>
              <a:rPr lang="it-IT" dirty="0" smtClean="0"/>
              <a:t>, con </a:t>
            </a:r>
            <a:r>
              <a:rPr lang="it-IT" i="1" dirty="0" smtClean="0"/>
              <a:t>The </a:t>
            </a:r>
            <a:r>
              <a:rPr lang="it-IT" i="1" dirty="0" err="1"/>
              <a:t>fascist</a:t>
            </a:r>
            <a:r>
              <a:rPr lang="it-IT" i="1" dirty="0"/>
              <a:t> </a:t>
            </a:r>
            <a:r>
              <a:rPr lang="it-IT" i="1" dirty="0" err="1"/>
              <a:t>dictatorship</a:t>
            </a:r>
            <a:r>
              <a:rPr lang="it-IT" i="1" dirty="0"/>
              <a:t> in </a:t>
            </a:r>
            <a:r>
              <a:rPr lang="it-IT" i="1" dirty="0" err="1" smtClean="0"/>
              <a:t>Italy</a:t>
            </a:r>
            <a:r>
              <a:rPr lang="it-IT" altLang="it-IT" dirty="0" smtClean="0"/>
              <a:t>, pubblicato a New York nel 1926; seguita da </a:t>
            </a:r>
            <a:r>
              <a:rPr lang="it-IT" altLang="it-IT" i="1" dirty="0" smtClean="0"/>
              <a:t>Mussolini </a:t>
            </a:r>
            <a:r>
              <a:rPr lang="it-IT" altLang="it-IT" i="1" dirty="0" err="1" smtClean="0"/>
              <a:t>diplomatist</a:t>
            </a:r>
            <a:r>
              <a:rPr lang="it-IT" altLang="it-IT" dirty="0" smtClean="0"/>
              <a:t>(1932) e </a:t>
            </a:r>
            <a:r>
              <a:rPr lang="it-IT" i="1" dirty="0"/>
              <a:t>Under the </a:t>
            </a:r>
            <a:r>
              <a:rPr lang="it-IT" i="1" dirty="0" err="1"/>
              <a:t>axe</a:t>
            </a:r>
            <a:r>
              <a:rPr lang="it-IT" i="1" dirty="0"/>
              <a:t> of </a:t>
            </a:r>
            <a:r>
              <a:rPr lang="it-IT" i="1" dirty="0" err="1"/>
              <a:t>fascism</a:t>
            </a:r>
            <a:r>
              <a:rPr lang="it-IT" i="1" dirty="0"/>
              <a:t> </a:t>
            </a:r>
            <a:r>
              <a:rPr lang="it-IT" altLang="it-IT" dirty="0" smtClean="0"/>
              <a:t>(1936); infine </a:t>
            </a:r>
            <a:r>
              <a:rPr lang="it-IT" altLang="it-IT" dirty="0"/>
              <a:t>c</a:t>
            </a:r>
            <a:r>
              <a:rPr lang="it-IT" altLang="it-IT" dirty="0" smtClean="0"/>
              <a:t>on le sue lezioni di Harvard del 1937 </a:t>
            </a:r>
            <a:r>
              <a:rPr lang="it-IT" altLang="it-IT" dirty="0"/>
              <a:t>su  </a:t>
            </a:r>
            <a:r>
              <a:rPr lang="it-IT" altLang="it-IT" i="1" dirty="0"/>
              <a:t>Le origini del fascismo in </a:t>
            </a:r>
            <a:r>
              <a:rPr lang="it-IT" altLang="it-IT" i="1" dirty="0" smtClean="0"/>
              <a:t>Italia</a:t>
            </a:r>
            <a:r>
              <a:rPr lang="it-IT" altLang="it-IT" dirty="0" smtClean="0"/>
              <a:t> pubblicate </a:t>
            </a:r>
            <a:r>
              <a:rPr lang="it-IT" altLang="it-IT" dirty="0"/>
              <a:t>in inglese nel 1943 per il pubblico americano.</a:t>
            </a:r>
          </a:p>
          <a:p>
            <a:r>
              <a:rPr lang="it-IT" dirty="0" smtClean="0"/>
              <a:t>Dopo Salvemini sarà </a:t>
            </a:r>
            <a:r>
              <a:rPr lang="it-IT" b="1" dirty="0"/>
              <a:t>F</a:t>
            </a:r>
            <a:r>
              <a:rPr lang="it-IT" b="1" dirty="0" smtClean="0"/>
              <a:t>ederico </a:t>
            </a:r>
            <a:r>
              <a:rPr lang="it-IT" b="1" dirty="0" err="1" smtClean="0"/>
              <a:t>Chabod</a:t>
            </a:r>
            <a:r>
              <a:rPr lang="it-IT" b="1" dirty="0" smtClean="0"/>
              <a:t> </a:t>
            </a:r>
            <a:r>
              <a:rPr lang="it-IT" dirty="0" smtClean="0"/>
              <a:t>a spiegare le origini del fascismo ad un pubblico straniero, con le lezioni parigine del 1949, pubblicate a Parigi nel 1950 con il titolo di </a:t>
            </a:r>
            <a:r>
              <a:rPr lang="it-IT" i="1" dirty="0"/>
              <a:t>L'</a:t>
            </a:r>
            <a:r>
              <a:rPr lang="it-IT" i="1" dirty="0" err="1"/>
              <a:t>Italie</a:t>
            </a:r>
            <a:r>
              <a:rPr lang="it-IT" i="1" dirty="0"/>
              <a:t> </a:t>
            </a:r>
            <a:r>
              <a:rPr lang="it-IT" i="1" dirty="0" err="1" smtClean="0"/>
              <a:t>contemporaine</a:t>
            </a:r>
            <a:r>
              <a:rPr lang="it-IT" dirty="0" smtClean="0"/>
              <a:t> e tradotte </a:t>
            </a:r>
            <a:r>
              <a:rPr lang="it-IT" dirty="0"/>
              <a:t>in </a:t>
            </a:r>
            <a:r>
              <a:rPr lang="it-IT" dirty="0" smtClean="0"/>
              <a:t>italiano solo nel 1961.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689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contemporaneistica italiana nel dopoguerra (1945-1970)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Nel secondo dopoguerra la contemporaneistica italiana si sviluppa, per lo più fuori dell’ambito universitario, attorno a due nuclei: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La storia della Resistenza e dell’antifascismo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La storia del movimento operaio e contadino</a:t>
            </a:r>
          </a:p>
          <a:p>
            <a:pPr marL="0" indent="0">
              <a:buNone/>
            </a:pPr>
            <a:r>
              <a:rPr lang="it-IT" dirty="0" smtClean="0"/>
              <a:t>A portare avanti le ricerche sono per lo più storici non accademici, ma militanti della sinistra ed ex partigiani che si organizzano all’interno di istituti come </a:t>
            </a:r>
          </a:p>
          <a:p>
            <a:r>
              <a:rPr lang="it-IT" dirty="0" smtClean="0"/>
              <a:t>l’</a:t>
            </a:r>
            <a:r>
              <a:rPr lang="it-IT" b="1" dirty="0" smtClean="0"/>
              <a:t>Istituto per la storia del movimento di liberazione in Italia </a:t>
            </a:r>
            <a:r>
              <a:rPr lang="it-IT" dirty="0" smtClean="0"/>
              <a:t>(storia della resistenza); </a:t>
            </a:r>
          </a:p>
          <a:p>
            <a:r>
              <a:rPr lang="it-IT" dirty="0" smtClean="0"/>
              <a:t>l’ </a:t>
            </a:r>
            <a:r>
              <a:rPr lang="it-IT" b="1" dirty="0" smtClean="0"/>
              <a:t>Istituto Gramsci </a:t>
            </a:r>
            <a:r>
              <a:rPr lang="it-IT" dirty="0" smtClean="0"/>
              <a:t>di Roma (storia del socialismo e del comunismo);</a:t>
            </a:r>
            <a:r>
              <a:rPr lang="it-IT" b="1" dirty="0"/>
              <a:t> </a:t>
            </a:r>
            <a:endParaRPr lang="it-IT" b="1" dirty="0" smtClean="0"/>
          </a:p>
          <a:p>
            <a:r>
              <a:rPr lang="it-IT" dirty="0" smtClean="0"/>
              <a:t>la </a:t>
            </a:r>
            <a:r>
              <a:rPr lang="it-IT" b="1" dirty="0" smtClean="0"/>
              <a:t>Fondazione Feltrinelli </a:t>
            </a:r>
            <a:r>
              <a:rPr lang="it-IT" dirty="0" smtClean="0"/>
              <a:t>di Milano (storia del movimento operaio)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492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storia contemporanea e il fascismo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Dalla fine degli anni Sessanta si affermano due capiscuola </a:t>
            </a:r>
            <a:r>
              <a:rPr lang="it-IT" dirty="0"/>
              <a:t>di opposta </a:t>
            </a:r>
            <a:r>
              <a:rPr lang="it-IT" dirty="0" smtClean="0"/>
              <a:t>tendenza: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b="1" dirty="0">
                <a:solidFill>
                  <a:srgbClr val="FF0000"/>
                </a:solidFill>
              </a:rPr>
              <a:t>Renzo De Felice </a:t>
            </a:r>
            <a:r>
              <a:rPr lang="it-IT" dirty="0"/>
              <a:t>(1929-1996) biografo di Mussolini e storico «revisionista» del fascismo, direttore di </a:t>
            </a:r>
            <a:r>
              <a:rPr lang="it-IT" b="1" dirty="0"/>
              <a:t>«Storia contemporanea»</a:t>
            </a:r>
            <a:r>
              <a:rPr lang="it-IT" dirty="0"/>
              <a:t> (1970-1996), diventa suo malgrado punto di riferimento della cultura di destra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Guido </a:t>
            </a:r>
            <a:r>
              <a:rPr lang="it-IT" b="1" dirty="0" err="1">
                <a:solidFill>
                  <a:srgbClr val="FF0000"/>
                </a:solidFill>
              </a:rPr>
              <a:t>Quazza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dirty="0"/>
              <a:t>(1922-1996</a:t>
            </a:r>
            <a:r>
              <a:rPr lang="it-IT" dirty="0" smtClean="0"/>
              <a:t>) storico della Resistenza e studioso «militante», direttore della </a:t>
            </a:r>
            <a:r>
              <a:rPr lang="it-IT" b="1" dirty="0" smtClean="0"/>
              <a:t>«Rivista di storia contemporanea» </a:t>
            </a:r>
            <a:r>
              <a:rPr lang="it-IT" dirty="0" smtClean="0"/>
              <a:t>(1972-1995), presidente per 20 anni dell’ «Istituto Nazionale per la storia del movimento di liberazione in Italia», è punto di riferimento della storiografia di sinistra</a:t>
            </a:r>
          </a:p>
        </p:txBody>
      </p:sp>
    </p:spTree>
    <p:extLst>
      <p:ext uri="{BB962C8B-B14F-4D97-AF65-F5344CB8AC3E}">
        <p14:creationId xmlns:p14="http://schemas.microsoft.com/office/powerpoint/2010/main" val="196685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Renzo</a:t>
            </a:r>
            <a:r>
              <a:rPr lang="it-IT" dirty="0"/>
              <a:t> </a:t>
            </a:r>
            <a:r>
              <a:rPr lang="it-IT" b="1" dirty="0"/>
              <a:t>De </a:t>
            </a:r>
            <a:r>
              <a:rPr lang="it-IT" b="1" dirty="0" smtClean="0"/>
              <a:t>Felice </a:t>
            </a:r>
            <a:r>
              <a:rPr lang="it-IT" dirty="0" smtClean="0"/>
              <a:t>e</a:t>
            </a:r>
            <a:r>
              <a:rPr lang="it-IT" b="1" dirty="0" smtClean="0"/>
              <a:t> Guido </a:t>
            </a:r>
            <a:r>
              <a:rPr lang="it-IT" b="1" dirty="0" err="1" smtClean="0"/>
              <a:t>Quazza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it-IT" dirty="0" smtClean="0"/>
          </a:p>
          <a:p>
            <a:r>
              <a:rPr lang="it-IT" b="1" dirty="0" smtClean="0"/>
              <a:t>Renzo De Felice</a:t>
            </a:r>
            <a:r>
              <a:rPr lang="it-IT" dirty="0" smtClean="0"/>
              <a:t>, </a:t>
            </a:r>
            <a:r>
              <a:rPr lang="it-IT" i="1" dirty="0" smtClean="0"/>
              <a:t>Mussolini </a:t>
            </a:r>
            <a:r>
              <a:rPr lang="it-IT" dirty="0" smtClean="0"/>
              <a:t>(1965-1997), 9 volumi, trent’anni di ricerche</a:t>
            </a:r>
            <a:endParaRPr lang="it-IT" i="1" dirty="0" smtClean="0"/>
          </a:p>
          <a:p>
            <a:r>
              <a:rPr lang="it-IT" i="1" dirty="0"/>
              <a:t>Mussolini il rivoluzionario. 1883-1920</a:t>
            </a:r>
            <a:r>
              <a:rPr lang="it-IT" dirty="0" smtClean="0"/>
              <a:t>, </a:t>
            </a:r>
            <a:r>
              <a:rPr lang="it-IT" dirty="0"/>
              <a:t>1965. </a:t>
            </a:r>
            <a:endParaRPr lang="it-IT" i="1" dirty="0"/>
          </a:p>
          <a:p>
            <a:r>
              <a:rPr lang="it-IT" i="1" dirty="0" smtClean="0"/>
              <a:t>Mussolini </a:t>
            </a:r>
            <a:r>
              <a:rPr lang="it-IT" i="1" dirty="0"/>
              <a:t>il fascista</a:t>
            </a:r>
            <a:r>
              <a:rPr lang="it-IT" dirty="0"/>
              <a:t>, I, </a:t>
            </a:r>
            <a:r>
              <a:rPr lang="it-IT" i="1" dirty="0"/>
              <a:t>La conquista del potere. 1921-1925</a:t>
            </a:r>
            <a:r>
              <a:rPr lang="it-IT" dirty="0" smtClean="0"/>
              <a:t>, 1966. </a:t>
            </a:r>
            <a:endParaRPr lang="it-IT" dirty="0"/>
          </a:p>
          <a:p>
            <a:r>
              <a:rPr lang="it-IT" i="1" dirty="0" smtClean="0"/>
              <a:t>Mussolini </a:t>
            </a:r>
            <a:r>
              <a:rPr lang="it-IT" i="1" dirty="0"/>
              <a:t>il fascista</a:t>
            </a:r>
            <a:r>
              <a:rPr lang="it-IT" dirty="0"/>
              <a:t>, II, </a:t>
            </a:r>
            <a:r>
              <a:rPr lang="it-IT" i="1" dirty="0"/>
              <a:t>L'organizzazione dello Stato fascista. 1925-1929</a:t>
            </a:r>
            <a:r>
              <a:rPr lang="it-IT" dirty="0" smtClean="0"/>
              <a:t>, 1969</a:t>
            </a:r>
          </a:p>
          <a:p>
            <a:r>
              <a:rPr lang="it-IT" dirty="0" smtClean="0"/>
              <a:t> </a:t>
            </a:r>
            <a:r>
              <a:rPr lang="it-IT" i="1" dirty="0" smtClean="0"/>
              <a:t>Mussolini </a:t>
            </a:r>
            <a:r>
              <a:rPr lang="it-IT" i="1" dirty="0"/>
              <a:t>il duce</a:t>
            </a:r>
            <a:r>
              <a:rPr lang="it-IT" dirty="0"/>
              <a:t>, I, </a:t>
            </a:r>
            <a:r>
              <a:rPr lang="it-IT" i="1" dirty="0"/>
              <a:t>Gli anni del consenso. </a:t>
            </a:r>
            <a:r>
              <a:rPr lang="it-IT" i="1" dirty="0" smtClean="0"/>
              <a:t>1929-1936</a:t>
            </a:r>
            <a:r>
              <a:rPr lang="it-IT" dirty="0" smtClean="0"/>
              <a:t>,1974</a:t>
            </a:r>
          </a:p>
          <a:p>
            <a:r>
              <a:rPr lang="it-IT" i="1" dirty="0" smtClean="0"/>
              <a:t>Mussolini </a:t>
            </a:r>
            <a:r>
              <a:rPr lang="it-IT" i="1" dirty="0"/>
              <a:t>il duce</a:t>
            </a:r>
            <a:r>
              <a:rPr lang="it-IT" dirty="0"/>
              <a:t>, II, </a:t>
            </a:r>
            <a:r>
              <a:rPr lang="it-IT" i="1" dirty="0"/>
              <a:t>Lo Stato totalitario. 1936-1940</a:t>
            </a:r>
            <a:r>
              <a:rPr lang="it-IT" dirty="0"/>
              <a:t>, </a:t>
            </a:r>
            <a:r>
              <a:rPr lang="it-IT" dirty="0" smtClean="0"/>
              <a:t>1981</a:t>
            </a:r>
          </a:p>
          <a:p>
            <a:r>
              <a:rPr lang="it-IT" i="1" dirty="0" smtClean="0"/>
              <a:t>Mussolini </a:t>
            </a:r>
            <a:r>
              <a:rPr lang="it-IT" i="1" dirty="0"/>
              <a:t>l'alleato</a:t>
            </a:r>
            <a:r>
              <a:rPr lang="it-IT" dirty="0"/>
              <a:t>, I, </a:t>
            </a:r>
            <a:r>
              <a:rPr lang="it-IT" i="1" dirty="0"/>
              <a:t>L'Italia in guerra. 1940-1943</a:t>
            </a:r>
            <a:r>
              <a:rPr lang="it-IT" dirty="0"/>
              <a:t>, </a:t>
            </a:r>
            <a:endParaRPr lang="it-IT" dirty="0" smtClean="0"/>
          </a:p>
          <a:p>
            <a:r>
              <a:rPr lang="it-IT" dirty="0"/>
              <a:t> </a:t>
            </a:r>
            <a:r>
              <a:rPr lang="it-IT" dirty="0" smtClean="0"/>
              <a:t>                1</a:t>
            </a:r>
            <a:r>
              <a:rPr lang="it-IT" dirty="0"/>
              <a:t>, </a:t>
            </a:r>
            <a:r>
              <a:rPr lang="it-IT" i="1" dirty="0"/>
              <a:t>Dalla guerra "breve" alla guerra lunga</a:t>
            </a:r>
            <a:r>
              <a:rPr lang="it-IT" dirty="0"/>
              <a:t>, </a:t>
            </a:r>
            <a:r>
              <a:rPr lang="it-IT" dirty="0" smtClean="0"/>
              <a:t>1990</a:t>
            </a:r>
          </a:p>
          <a:p>
            <a:r>
              <a:rPr lang="it-IT" dirty="0"/>
              <a:t> </a:t>
            </a:r>
            <a:r>
              <a:rPr lang="it-IT" dirty="0" smtClean="0"/>
              <a:t>                </a:t>
            </a:r>
            <a:r>
              <a:rPr lang="it-IT" dirty="0"/>
              <a:t>2, </a:t>
            </a:r>
            <a:r>
              <a:rPr lang="it-IT" i="1" dirty="0"/>
              <a:t>Crisi e agonia del regime</a:t>
            </a:r>
            <a:r>
              <a:rPr lang="it-IT" dirty="0" smtClean="0"/>
              <a:t>, </a:t>
            </a:r>
            <a:r>
              <a:rPr lang="it-IT" dirty="0"/>
              <a:t>1990. </a:t>
            </a:r>
            <a:endParaRPr lang="it-IT" dirty="0" smtClean="0"/>
          </a:p>
          <a:p>
            <a:r>
              <a:rPr lang="it-IT" i="1" dirty="0" smtClean="0"/>
              <a:t>Mussolini </a:t>
            </a:r>
            <a:r>
              <a:rPr lang="it-IT" i="1" dirty="0"/>
              <a:t>l'alleato</a:t>
            </a:r>
            <a:r>
              <a:rPr lang="it-IT" dirty="0"/>
              <a:t>, II, </a:t>
            </a:r>
            <a:r>
              <a:rPr lang="it-IT" i="1" dirty="0"/>
              <a:t>La guerra civile. </a:t>
            </a:r>
            <a:r>
              <a:rPr lang="it-IT" i="1" dirty="0" smtClean="0"/>
              <a:t>1943-1945</a:t>
            </a:r>
            <a:r>
              <a:rPr lang="it-IT" dirty="0" smtClean="0"/>
              <a:t>, 1997</a:t>
            </a:r>
          </a:p>
          <a:p>
            <a:endParaRPr lang="it-IT" b="1" dirty="0"/>
          </a:p>
          <a:p>
            <a:r>
              <a:rPr lang="it-IT" b="1" dirty="0" smtClean="0"/>
              <a:t>Guido </a:t>
            </a:r>
            <a:r>
              <a:rPr lang="it-IT" b="1" dirty="0" err="1"/>
              <a:t>Quazza</a:t>
            </a:r>
            <a:r>
              <a:rPr lang="it-IT" dirty="0"/>
              <a:t>, </a:t>
            </a:r>
            <a:r>
              <a:rPr lang="it-IT" i="1" dirty="0"/>
              <a:t>Resistenza e storia d’Italia. Problemi e ipotesi di ricerca </a:t>
            </a:r>
            <a:r>
              <a:rPr lang="it-IT" dirty="0"/>
              <a:t>(1976)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35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SECONDA GENERAZIONE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I “capiscuola” della storiografia del </a:t>
            </a:r>
            <a:r>
              <a:rPr lang="it-IT" b="1" dirty="0"/>
              <a:t>dopoguerra </a:t>
            </a:r>
            <a:endParaRPr lang="it-IT" b="1" dirty="0" smtClean="0"/>
          </a:p>
          <a:p>
            <a:r>
              <a:rPr lang="it-IT" b="1" dirty="0" smtClean="0">
                <a:solidFill>
                  <a:srgbClr val="FF0000"/>
                </a:solidFill>
              </a:rPr>
              <a:t>Carlo Maria Cipolla (1922-2000) Pisa-Venezia-</a:t>
            </a:r>
            <a:r>
              <a:rPr lang="it-IT" b="1" dirty="0">
                <a:solidFill>
                  <a:srgbClr val="FF0000"/>
                </a:solidFill>
              </a:rPr>
              <a:t>B</a:t>
            </a:r>
            <a:r>
              <a:rPr lang="it-IT" b="1" dirty="0" smtClean="0">
                <a:solidFill>
                  <a:srgbClr val="FF0000"/>
                </a:solidFill>
              </a:rPr>
              <a:t>erkeley</a:t>
            </a:r>
            <a:endParaRPr lang="it-IT" b="1" dirty="0">
              <a:solidFill>
                <a:srgbClr val="FF0000"/>
              </a:solidFill>
            </a:endParaRPr>
          </a:p>
          <a:p>
            <a:r>
              <a:rPr lang="it-IT" b="1" dirty="0">
                <a:solidFill>
                  <a:srgbClr val="FF0000"/>
                </a:solidFill>
              </a:rPr>
              <a:t>Ruggiero Romano (1923-2002) </a:t>
            </a:r>
            <a:r>
              <a:rPr lang="it-IT" b="1" dirty="0" smtClean="0">
                <a:solidFill>
                  <a:srgbClr val="FF0000"/>
                </a:solidFill>
              </a:rPr>
              <a:t>Parigi</a:t>
            </a:r>
            <a:endParaRPr lang="it-IT" b="1" dirty="0">
              <a:solidFill>
                <a:srgbClr val="FF0000"/>
              </a:solidFill>
            </a:endParaRPr>
          </a:p>
          <a:p>
            <a:r>
              <a:rPr lang="it-IT" dirty="0"/>
              <a:t>Alberto Tenenti (1924-2002) </a:t>
            </a:r>
            <a:r>
              <a:rPr lang="it-IT" dirty="0" smtClean="0"/>
              <a:t>Parigi</a:t>
            </a:r>
            <a:endParaRPr lang="it-IT" dirty="0"/>
          </a:p>
          <a:p>
            <a:r>
              <a:rPr lang="it-IT" b="1" dirty="0" smtClean="0">
                <a:solidFill>
                  <a:srgbClr val="FF0000"/>
                </a:solidFill>
              </a:rPr>
              <a:t>Rosario Romeo </a:t>
            </a:r>
            <a:r>
              <a:rPr lang="it-IT" b="1" dirty="0">
                <a:solidFill>
                  <a:srgbClr val="FF0000"/>
                </a:solidFill>
              </a:rPr>
              <a:t>(1924-1987</a:t>
            </a:r>
            <a:r>
              <a:rPr lang="it-IT" b="1" dirty="0" smtClean="0">
                <a:solidFill>
                  <a:srgbClr val="FF0000"/>
                </a:solidFill>
              </a:rPr>
              <a:t>) Roma</a:t>
            </a:r>
          </a:p>
          <a:p>
            <a:r>
              <a:rPr lang="it-IT" dirty="0" smtClean="0"/>
              <a:t>Pasquale </a:t>
            </a:r>
            <a:r>
              <a:rPr lang="it-IT" dirty="0"/>
              <a:t>Villani (1924</a:t>
            </a:r>
            <a:r>
              <a:rPr lang="it-IT" dirty="0" smtClean="0"/>
              <a:t>) Napoli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Rosario </a:t>
            </a:r>
            <a:r>
              <a:rPr lang="it-IT" b="1" dirty="0" err="1">
                <a:solidFill>
                  <a:srgbClr val="FF0000"/>
                </a:solidFill>
              </a:rPr>
              <a:t>Villari</a:t>
            </a:r>
            <a:r>
              <a:rPr lang="it-IT" b="1" dirty="0">
                <a:solidFill>
                  <a:srgbClr val="FF0000"/>
                </a:solidFill>
              </a:rPr>
              <a:t> (1925</a:t>
            </a:r>
            <a:r>
              <a:rPr lang="it-IT" b="1" dirty="0" smtClean="0">
                <a:solidFill>
                  <a:srgbClr val="FF0000"/>
                </a:solidFill>
              </a:rPr>
              <a:t>) Roma</a:t>
            </a:r>
          </a:p>
          <a:p>
            <a:r>
              <a:rPr lang="it-IT" dirty="0" smtClean="0"/>
              <a:t>Giuliano </a:t>
            </a:r>
            <a:r>
              <a:rPr lang="it-IT" dirty="0"/>
              <a:t>Procacci (1926-2007</a:t>
            </a:r>
            <a:r>
              <a:rPr lang="it-IT" dirty="0" smtClean="0"/>
              <a:t>) Firenze</a:t>
            </a:r>
          </a:p>
          <a:p>
            <a:r>
              <a:rPr lang="it-IT" dirty="0" smtClean="0"/>
              <a:t>Alberto </a:t>
            </a:r>
            <a:r>
              <a:rPr lang="it-IT" dirty="0"/>
              <a:t>Caracciolo (1926-2005</a:t>
            </a:r>
            <a:r>
              <a:rPr lang="it-IT" dirty="0" smtClean="0"/>
              <a:t>) Ancona-Roma</a:t>
            </a:r>
          </a:p>
          <a:p>
            <a:r>
              <a:rPr lang="it-IT" dirty="0" smtClean="0"/>
              <a:t>Giuseppe </a:t>
            </a:r>
            <a:r>
              <a:rPr lang="it-IT" dirty="0" err="1"/>
              <a:t>Giarrizzo</a:t>
            </a:r>
            <a:r>
              <a:rPr lang="it-IT" dirty="0"/>
              <a:t> (1927</a:t>
            </a:r>
            <a:r>
              <a:rPr lang="it-IT" dirty="0" smtClean="0"/>
              <a:t>) </a:t>
            </a:r>
            <a:r>
              <a:rPr lang="it-IT" dirty="0"/>
              <a:t>C</a:t>
            </a:r>
            <a:r>
              <a:rPr lang="it-IT" dirty="0" smtClean="0"/>
              <a:t>atania</a:t>
            </a:r>
          </a:p>
          <a:p>
            <a:r>
              <a:rPr lang="it-IT" b="1" dirty="0">
                <a:solidFill>
                  <a:srgbClr val="FF0000"/>
                </a:solidFill>
              </a:rPr>
              <a:t>Marino </a:t>
            </a:r>
            <a:r>
              <a:rPr lang="it-IT" b="1" dirty="0" err="1">
                <a:solidFill>
                  <a:srgbClr val="FF0000"/>
                </a:solidFill>
              </a:rPr>
              <a:t>Berengo</a:t>
            </a:r>
            <a:r>
              <a:rPr lang="it-IT" b="1" dirty="0">
                <a:solidFill>
                  <a:srgbClr val="FF0000"/>
                </a:solidFill>
              </a:rPr>
              <a:t> (1928-2000</a:t>
            </a:r>
            <a:r>
              <a:rPr lang="it-IT" b="1" dirty="0" smtClean="0">
                <a:solidFill>
                  <a:srgbClr val="FF0000"/>
                </a:solidFill>
              </a:rPr>
              <a:t>) Milano-Venezia</a:t>
            </a:r>
          </a:p>
          <a:p>
            <a:r>
              <a:rPr lang="it-IT" dirty="0" smtClean="0"/>
              <a:t>Corrado </a:t>
            </a:r>
            <a:r>
              <a:rPr lang="it-IT" dirty="0" err="1"/>
              <a:t>Vivanti</a:t>
            </a:r>
            <a:r>
              <a:rPr lang="it-IT" dirty="0"/>
              <a:t> (1928-2012</a:t>
            </a:r>
            <a:r>
              <a:rPr lang="it-IT" dirty="0" smtClean="0"/>
              <a:t>) Torino-Roma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Renzo </a:t>
            </a:r>
            <a:r>
              <a:rPr lang="it-IT" b="1" dirty="0">
                <a:solidFill>
                  <a:srgbClr val="FF0000"/>
                </a:solidFill>
              </a:rPr>
              <a:t>De Felice (1929-1995</a:t>
            </a:r>
            <a:r>
              <a:rPr lang="it-IT" b="1" dirty="0" smtClean="0">
                <a:solidFill>
                  <a:srgbClr val="FF0000"/>
                </a:solidFill>
              </a:rPr>
              <a:t>) Roma</a:t>
            </a:r>
            <a:endParaRPr lang="it-IT" b="1" dirty="0">
              <a:solidFill>
                <a:srgbClr val="FF0000"/>
              </a:solidFill>
            </a:endParaRPr>
          </a:p>
          <a:p>
            <a:r>
              <a:rPr lang="it-IT" dirty="0"/>
              <a:t>Giuseppe </a:t>
            </a:r>
            <a:r>
              <a:rPr lang="it-IT" dirty="0" err="1"/>
              <a:t>Galasso</a:t>
            </a:r>
            <a:r>
              <a:rPr lang="it-IT" dirty="0"/>
              <a:t> (1929</a:t>
            </a:r>
            <a:r>
              <a:rPr lang="it-IT" dirty="0" smtClean="0"/>
              <a:t>) Napoli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706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SECONDA GENERAZIONE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La generazione del dopoguerra</a:t>
            </a:r>
          </a:p>
          <a:p>
            <a:r>
              <a:rPr lang="it-IT" dirty="0" smtClean="0"/>
              <a:t>Nati negli </a:t>
            </a:r>
            <a:r>
              <a:rPr lang="it-IT" dirty="0"/>
              <a:t>anni </a:t>
            </a:r>
            <a:r>
              <a:rPr lang="it-IT" dirty="0" smtClean="0"/>
              <a:t>Venti, </a:t>
            </a:r>
            <a:r>
              <a:rPr lang="it-IT" dirty="0"/>
              <a:t>formatisi ancora nelle scuole dell’Italia fascista, ma saliti in cattedra nell’università dell’Italia </a:t>
            </a:r>
            <a:r>
              <a:rPr lang="it-IT" dirty="0" smtClean="0"/>
              <a:t>repubblicana, </a:t>
            </a:r>
            <a:r>
              <a:rPr lang="it-IT" dirty="0"/>
              <a:t>nel clima fecondo ma teso della Ricostruzione e della guerra </a:t>
            </a:r>
            <a:r>
              <a:rPr lang="it-IT" dirty="0" smtClean="0"/>
              <a:t>fredda, </a:t>
            </a:r>
            <a:r>
              <a:rPr lang="it-IT" dirty="0" smtClean="0">
                <a:solidFill>
                  <a:srgbClr val="FF0000"/>
                </a:solidFill>
              </a:rPr>
              <a:t>sono i protagonisti del rinnovamento della storiografia italiana del dopoguerra e della sua apertura agli orizzonti internazionali</a:t>
            </a:r>
          </a:p>
          <a:p>
            <a:r>
              <a:rPr lang="it-IT" dirty="0"/>
              <a:t>Croce e </a:t>
            </a:r>
            <a:r>
              <a:rPr lang="it-IT" dirty="0" smtClean="0"/>
              <a:t>Gentile sono ormai </a:t>
            </a:r>
            <a:r>
              <a:rPr lang="it-IT" dirty="0"/>
              <a:t>alle loro </a:t>
            </a:r>
            <a:r>
              <a:rPr lang="it-IT" dirty="0" smtClean="0"/>
              <a:t>spalle, marginale è </a:t>
            </a:r>
            <a:r>
              <a:rPr lang="it-IT" dirty="0"/>
              <a:t>il </a:t>
            </a:r>
            <a:r>
              <a:rPr lang="it-IT" dirty="0" smtClean="0"/>
              <a:t>confronto </a:t>
            </a:r>
            <a:r>
              <a:rPr lang="it-IT" dirty="0"/>
              <a:t>con la filosofia e con i suoi problemi; semmai attuale il confronto con le </a:t>
            </a:r>
            <a:r>
              <a:rPr lang="it-IT" b="1" dirty="0">
                <a:solidFill>
                  <a:srgbClr val="FF0000"/>
                </a:solidFill>
              </a:rPr>
              <a:t>scienze sociali </a:t>
            </a:r>
            <a:r>
              <a:rPr lang="it-IT" dirty="0"/>
              <a:t>(sociologia e antropologia in particolare) e soprattutto con il </a:t>
            </a:r>
            <a:r>
              <a:rPr lang="it-IT" b="1" dirty="0">
                <a:solidFill>
                  <a:srgbClr val="FF0000"/>
                </a:solidFill>
              </a:rPr>
              <a:t>marxismo</a:t>
            </a:r>
            <a:r>
              <a:rPr lang="it-IT" dirty="0"/>
              <a:t>, con il pensiero di Gramsci e con le sue implicazioni storiografiche. </a:t>
            </a:r>
          </a:p>
        </p:txBody>
      </p:sp>
    </p:spTree>
    <p:extLst>
      <p:ext uri="{BB962C8B-B14F-4D97-AF65-F5344CB8AC3E}">
        <p14:creationId xmlns:p14="http://schemas.microsoft.com/office/powerpoint/2010/main" val="323314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storiografia «gramsciana» in Italia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Le riviste:</a:t>
            </a:r>
          </a:p>
          <a:p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«Società</a:t>
            </a:r>
            <a:r>
              <a:rPr lang="it-IT" b="1" dirty="0" smtClean="0">
                <a:solidFill>
                  <a:srgbClr val="FF0000"/>
                </a:solidFill>
              </a:rPr>
              <a:t>»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rgbClr val="FF0000"/>
                </a:solidFill>
              </a:rPr>
              <a:t>1945-1961 </a:t>
            </a:r>
            <a:r>
              <a:rPr lang="it-IT" dirty="0" smtClean="0"/>
              <a:t>(Ranuccio </a:t>
            </a:r>
            <a:r>
              <a:rPr lang="it-IT" dirty="0"/>
              <a:t>Bianchi Bandinelli, Romano Bilenchi, Marta Chiesi, Maria Bianca Gallinaro, Cesare </a:t>
            </a:r>
            <a:r>
              <a:rPr lang="it-IT" dirty="0" smtClean="0"/>
              <a:t>Luporini, Carlo Muscetta, Gastone Manacorda)</a:t>
            </a:r>
            <a:endParaRPr lang="it-IT" dirty="0"/>
          </a:p>
          <a:p>
            <a:r>
              <a:rPr lang="it-IT" b="1" dirty="0">
                <a:solidFill>
                  <a:srgbClr val="FF0000"/>
                </a:solidFill>
              </a:rPr>
              <a:t>«Cronache </a:t>
            </a:r>
            <a:r>
              <a:rPr lang="it-IT" b="1" dirty="0" smtClean="0">
                <a:solidFill>
                  <a:srgbClr val="FF0000"/>
                </a:solidFill>
              </a:rPr>
              <a:t>meridionali»</a:t>
            </a:r>
            <a:r>
              <a:rPr lang="it-IT" b="1" i="1" dirty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rgbClr val="FF0000"/>
                </a:solidFill>
              </a:rPr>
              <a:t>1954-1964 </a:t>
            </a:r>
            <a:r>
              <a:rPr lang="it-IT" dirty="0"/>
              <a:t>(</a:t>
            </a:r>
            <a:r>
              <a:rPr lang="it-IT" dirty="0" smtClean="0"/>
              <a:t>Mario </a:t>
            </a:r>
            <a:r>
              <a:rPr lang="it-IT" dirty="0" err="1"/>
              <a:t>Alicata</a:t>
            </a:r>
            <a:r>
              <a:rPr lang="it-IT" dirty="0"/>
              <a:t>, </a:t>
            </a:r>
            <a:r>
              <a:rPr lang="it-IT" dirty="0" smtClean="0"/>
              <a:t>Giorgi</a:t>
            </a:r>
            <a:r>
              <a:rPr lang="it-IT" dirty="0"/>
              <a:t>o Amendola e Francesco De Martino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b="1" dirty="0" smtClean="0">
                <a:solidFill>
                  <a:srgbClr val="FF0000"/>
                </a:solidFill>
              </a:rPr>
              <a:t>«</a:t>
            </a:r>
            <a:r>
              <a:rPr lang="it-IT" b="1" dirty="0">
                <a:solidFill>
                  <a:srgbClr val="FF0000"/>
                </a:solidFill>
              </a:rPr>
              <a:t>Studi </a:t>
            </a:r>
            <a:r>
              <a:rPr lang="it-IT" b="1" dirty="0" smtClean="0">
                <a:solidFill>
                  <a:srgbClr val="FF0000"/>
                </a:solidFill>
              </a:rPr>
              <a:t>storici» 1959 </a:t>
            </a:r>
            <a:r>
              <a:rPr lang="it-IT" dirty="0" smtClean="0"/>
              <a:t>rivista di storia pubblicata dall’Istituto Gramsci. </a:t>
            </a:r>
            <a:r>
              <a:rPr lang="it-IT" altLang="it-IT" dirty="0"/>
              <a:t>Direttori: Gastone Manacorda, poi Rosario </a:t>
            </a:r>
            <a:r>
              <a:rPr lang="it-IT" altLang="it-IT" dirty="0" err="1"/>
              <a:t>Villari</a:t>
            </a:r>
            <a:r>
              <a:rPr lang="it-IT" altLang="it-IT" dirty="0"/>
              <a:t> (con R. Zangheri, F. De Felice, F. Della </a:t>
            </a:r>
            <a:r>
              <a:rPr lang="it-IT" altLang="it-IT" dirty="0" err="1"/>
              <a:t>Peruta</a:t>
            </a:r>
            <a:r>
              <a:rPr lang="it-IT" altLang="it-IT" dirty="0"/>
              <a:t>, E. Ragionieri, G. </a:t>
            </a:r>
            <a:r>
              <a:rPr lang="it-IT" altLang="it-IT" dirty="0" smtClean="0"/>
              <a:t>Procacci). È l’espressione di una storiografia </a:t>
            </a:r>
            <a:r>
              <a:rPr lang="it-IT" altLang="it-IT" dirty="0"/>
              <a:t>nettamente </a:t>
            </a:r>
            <a:r>
              <a:rPr lang="it-IT" altLang="it-IT" u="sng" dirty="0"/>
              <a:t>di </a:t>
            </a:r>
            <a:r>
              <a:rPr lang="it-IT" altLang="it-IT" u="sng" dirty="0" smtClean="0"/>
              <a:t>tendenza.</a:t>
            </a:r>
            <a:r>
              <a:rPr lang="it-IT" altLang="it-IT" dirty="0" smtClean="0"/>
              <a:t> Temi </a:t>
            </a:r>
            <a:r>
              <a:rPr lang="it-IT" altLang="it-IT" dirty="0"/>
              <a:t>privilegiati: la storia del movimento operaio, le grandi rivoluzioni inglese e francese, il fascismo, la storia contemporanea.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altLang="it-IT" i="1" dirty="0" smtClean="0"/>
              <a:t> </a:t>
            </a:r>
            <a:endParaRPr lang="it-IT" altLang="it-IT" i="1" dirty="0"/>
          </a:p>
          <a:p>
            <a:pPr>
              <a:lnSpc>
                <a:spcPct val="80000"/>
              </a:lnSpc>
            </a:pPr>
            <a:r>
              <a:rPr lang="it-IT" altLang="it-IT" dirty="0" smtClean="0"/>
              <a:t> 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54533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generazione degli anni sessanta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Giovanni </a:t>
            </a:r>
            <a:r>
              <a:rPr lang="it-IT" dirty="0" err="1"/>
              <a:t>Miccoli</a:t>
            </a:r>
            <a:r>
              <a:rPr lang="it-IT" dirty="0"/>
              <a:t> (1933</a:t>
            </a:r>
            <a:r>
              <a:rPr lang="it-IT" dirty="0" smtClean="0"/>
              <a:t>) Trieste</a:t>
            </a:r>
          </a:p>
          <a:p>
            <a:r>
              <a:rPr lang="it-IT" dirty="0" smtClean="0"/>
              <a:t>Antonio </a:t>
            </a:r>
            <a:r>
              <a:rPr lang="it-IT" dirty="0"/>
              <a:t>Rotondò (1936-2007</a:t>
            </a:r>
            <a:r>
              <a:rPr lang="it-IT" dirty="0" smtClean="0"/>
              <a:t>) Firenze</a:t>
            </a:r>
          </a:p>
          <a:p>
            <a:r>
              <a:rPr lang="it-IT" dirty="0" smtClean="0"/>
              <a:t>Giuseppe </a:t>
            </a:r>
            <a:r>
              <a:rPr lang="it-IT" dirty="0"/>
              <a:t>Ricuperati (1936</a:t>
            </a:r>
            <a:r>
              <a:rPr lang="it-IT" dirty="0" smtClean="0"/>
              <a:t>) Torino</a:t>
            </a:r>
          </a:p>
          <a:p>
            <a:r>
              <a:rPr lang="it-IT" dirty="0" smtClean="0"/>
              <a:t>Paolo </a:t>
            </a:r>
            <a:r>
              <a:rPr lang="it-IT" dirty="0"/>
              <a:t>Prodi (1937</a:t>
            </a:r>
            <a:r>
              <a:rPr lang="it-IT" dirty="0" smtClean="0"/>
              <a:t>) Trento-Bologna</a:t>
            </a:r>
          </a:p>
          <a:p>
            <a:r>
              <a:rPr lang="it-IT" dirty="0" smtClean="0"/>
              <a:t>Carlo </a:t>
            </a:r>
            <a:r>
              <a:rPr lang="it-IT" dirty="0"/>
              <a:t>Capra (1938</a:t>
            </a:r>
            <a:r>
              <a:rPr lang="it-IT" dirty="0" smtClean="0"/>
              <a:t>) Milano</a:t>
            </a:r>
          </a:p>
          <a:p>
            <a:r>
              <a:rPr lang="it-IT" dirty="0" smtClean="0"/>
              <a:t>Luciano </a:t>
            </a:r>
            <a:r>
              <a:rPr lang="it-IT" dirty="0"/>
              <a:t>Guerci (1939</a:t>
            </a:r>
            <a:r>
              <a:rPr lang="it-IT" dirty="0" smtClean="0"/>
              <a:t>) Torino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Carlo </a:t>
            </a:r>
            <a:r>
              <a:rPr lang="it-IT" b="1" dirty="0">
                <a:solidFill>
                  <a:srgbClr val="FF0000"/>
                </a:solidFill>
              </a:rPr>
              <a:t>Ginzburg </a:t>
            </a:r>
            <a:r>
              <a:rPr lang="it-IT" dirty="0"/>
              <a:t>(1939</a:t>
            </a:r>
            <a:r>
              <a:rPr lang="it-IT" dirty="0" smtClean="0"/>
              <a:t>) Bologna-</a:t>
            </a:r>
            <a:r>
              <a:rPr lang="it-IT" dirty="0" err="1" smtClean="0"/>
              <a:t>LosAngeles</a:t>
            </a:r>
            <a:r>
              <a:rPr lang="it-IT" dirty="0" smtClean="0"/>
              <a:t>-Berlino-Pisa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Giovanni </a:t>
            </a:r>
            <a:r>
              <a:rPr lang="it-IT" b="1" dirty="0">
                <a:solidFill>
                  <a:srgbClr val="FF0000"/>
                </a:solidFill>
              </a:rPr>
              <a:t>Levi </a:t>
            </a:r>
            <a:r>
              <a:rPr lang="it-IT" dirty="0"/>
              <a:t>(1939</a:t>
            </a:r>
            <a:r>
              <a:rPr lang="it-IT" dirty="0" smtClean="0"/>
              <a:t>) Torino-Venezia</a:t>
            </a:r>
          </a:p>
          <a:p>
            <a:r>
              <a:rPr lang="it-IT" dirty="0" smtClean="0"/>
              <a:t>Adriano </a:t>
            </a:r>
            <a:r>
              <a:rPr lang="it-IT" dirty="0"/>
              <a:t>Prosperi (1939</a:t>
            </a:r>
            <a:r>
              <a:rPr lang="it-IT" dirty="0" smtClean="0"/>
              <a:t>) Pisa</a:t>
            </a:r>
          </a:p>
          <a:p>
            <a:r>
              <a:rPr lang="it-IT" dirty="0" smtClean="0"/>
              <a:t>Pierangelo </a:t>
            </a:r>
            <a:r>
              <a:rPr lang="it-IT" dirty="0"/>
              <a:t>Schiera (1941</a:t>
            </a:r>
            <a:r>
              <a:rPr lang="it-IT" dirty="0" smtClean="0"/>
              <a:t>) Trento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812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ANNI SESSANTA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La generazione degli anni sessanta</a:t>
            </a:r>
          </a:p>
          <a:p>
            <a:r>
              <a:rPr lang="it-IT" dirty="0" smtClean="0"/>
              <a:t>Alla seconda generazione </a:t>
            </a:r>
            <a:r>
              <a:rPr lang="it-IT" dirty="0"/>
              <a:t>appartengono anche gli storici i nati fra gli anni Trenta e la guerra ed affermatisi accademicamente negli anni Sessanta con l’università di massa. </a:t>
            </a:r>
            <a:endParaRPr lang="it-IT" dirty="0" smtClean="0"/>
          </a:p>
          <a:p>
            <a:r>
              <a:rPr lang="it-IT" dirty="0" smtClean="0"/>
              <a:t>Fascismo</a:t>
            </a:r>
            <a:r>
              <a:rPr lang="it-IT" dirty="0"/>
              <a:t>, guerra, Resistenza, guerra fredda, sono ormai alle spalle</a:t>
            </a:r>
            <a:r>
              <a:rPr lang="it-IT" dirty="0" smtClean="0"/>
              <a:t>.</a:t>
            </a:r>
          </a:p>
          <a:p>
            <a:r>
              <a:rPr lang="it-IT" dirty="0" smtClean="0"/>
              <a:t>Lo </a:t>
            </a:r>
            <a:r>
              <a:rPr lang="it-IT" dirty="0"/>
              <a:t>stesso marxismo è sempre meno un elemento discriminante nel dibattito, ridotto ad una chiave di lettura fra tante o ad un richiamo ideologico un po’ rituale per alcuni. </a:t>
            </a:r>
            <a:endParaRPr lang="it-IT" dirty="0" smtClean="0"/>
          </a:p>
          <a:p>
            <a:r>
              <a:rPr lang="it-IT" dirty="0" smtClean="0"/>
              <a:t>Si </a:t>
            </a:r>
            <a:r>
              <a:rPr lang="it-IT" dirty="0"/>
              <a:t>impone invece da un lato </a:t>
            </a:r>
            <a:r>
              <a:rPr lang="it-IT" dirty="0">
                <a:solidFill>
                  <a:srgbClr val="FF0000"/>
                </a:solidFill>
              </a:rPr>
              <a:t>il confronto con le scienze sociali (economia, sociologia, antropologia, psicologia) e il confronto con la storiografia delle «Annales», </a:t>
            </a:r>
            <a:r>
              <a:rPr lang="it-IT" dirty="0"/>
              <a:t>il cui impatto con il senso comune storiografico (anche a livello di divulgazione storica) è  in Italia sfasato di qualche decennio rispetto alla Francia e </a:t>
            </a:r>
            <a:r>
              <a:rPr lang="it-IT" dirty="0" smtClean="0"/>
              <a:t>all’Europa.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260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Croce e Volpe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Negli anni del fascismo quella di Croce resta una voce isolata, seppure faro di una elitaria cultura liberale antifascista.</a:t>
            </a:r>
          </a:p>
          <a:p>
            <a:r>
              <a:rPr lang="it-IT" dirty="0" smtClean="0"/>
              <a:t>Negli </a:t>
            </a:r>
            <a:r>
              <a:rPr lang="it-IT" dirty="0"/>
              <a:t>stessi anni la </a:t>
            </a:r>
            <a:r>
              <a:rPr lang="it-IT" i="1" dirty="0" smtClean="0"/>
              <a:t>Scuola </a:t>
            </a:r>
            <a:r>
              <a:rPr lang="it-IT" i="1" dirty="0"/>
              <a:t>di storia moderna e </a:t>
            </a:r>
            <a:r>
              <a:rPr lang="it-IT" i="1" dirty="0" smtClean="0"/>
              <a:t>contemporanea</a:t>
            </a:r>
            <a:r>
              <a:rPr lang="it-IT" dirty="0" smtClean="0"/>
              <a:t> diretta da Volpe è il luogo di formazione di un’intera generazione di storici – solo in minima parte fascisti – che saranno i protagonisti del rinnovamento storiografico del dopoguerra. </a:t>
            </a:r>
            <a:endParaRPr lang="it-IT" i="1" dirty="0" smtClean="0"/>
          </a:p>
          <a:p>
            <a:r>
              <a:rPr lang="it-IT" dirty="0" smtClean="0"/>
              <a:t>Diversamente da Croce, Volpe </a:t>
            </a:r>
            <a:r>
              <a:rPr lang="it-IT" dirty="0"/>
              <a:t>non </a:t>
            </a:r>
            <a:r>
              <a:rPr lang="it-IT" dirty="0" smtClean="0"/>
              <a:t>concepisce </a:t>
            </a:r>
            <a:r>
              <a:rPr lang="it-IT" dirty="0"/>
              <a:t>il lavoro dello storico come un’attività </a:t>
            </a:r>
            <a:r>
              <a:rPr lang="it-IT" dirty="0" smtClean="0"/>
              <a:t>solitaria, </a:t>
            </a:r>
            <a:r>
              <a:rPr lang="it-IT" dirty="0"/>
              <a:t>ma </a:t>
            </a:r>
            <a:r>
              <a:rPr lang="it-IT" dirty="0" smtClean="0"/>
              <a:t>sempre </a:t>
            </a:r>
            <a:r>
              <a:rPr lang="it-IT" dirty="0"/>
              <a:t>come uno sforzo collettivo.</a:t>
            </a:r>
            <a:endParaRPr lang="it-IT" i="1" dirty="0"/>
          </a:p>
          <a:p>
            <a:r>
              <a:rPr lang="it-IT" dirty="0" smtClean="0"/>
              <a:t>La sua storiografia </a:t>
            </a:r>
            <a:r>
              <a:rPr lang="it-IT" dirty="0"/>
              <a:t>è saldamente </a:t>
            </a:r>
            <a:r>
              <a:rPr lang="it-IT" dirty="0" smtClean="0"/>
              <a:t>radicata </a:t>
            </a:r>
            <a:r>
              <a:rPr lang="it-IT" dirty="0"/>
              <a:t>sul primato della sfera sociale su quella </a:t>
            </a:r>
            <a:r>
              <a:rPr lang="it-IT" dirty="0" smtClean="0"/>
              <a:t>politica. Nel suo capolavoro </a:t>
            </a:r>
            <a:r>
              <a:rPr lang="it-IT" i="1" dirty="0"/>
              <a:t>L'Italia in cammino</a:t>
            </a:r>
            <a:r>
              <a:rPr lang="it-IT" dirty="0"/>
              <a:t> </a:t>
            </a:r>
            <a:r>
              <a:rPr lang="it-IT" dirty="0" smtClean="0"/>
              <a:t>(1927) è </a:t>
            </a:r>
            <a:r>
              <a:rPr lang="it-IT" dirty="0"/>
              <a:t>ribaltata la priorità attribuita dalla storiografia crociana alla storia delle </a:t>
            </a:r>
            <a:r>
              <a:rPr lang="it-IT" dirty="0" smtClean="0"/>
              <a:t>idee, ponendo al </a:t>
            </a:r>
            <a:r>
              <a:rPr lang="it-IT" dirty="0"/>
              <a:t>centro </a:t>
            </a:r>
            <a:r>
              <a:rPr lang="it-IT" dirty="0" smtClean="0"/>
              <a:t>dell'analisi i problemi del mondo contadino, la </a:t>
            </a:r>
            <a:r>
              <a:rPr lang="it-IT" dirty="0"/>
              <a:t>protesta sociale del Mezzogiorno e </a:t>
            </a:r>
            <a:r>
              <a:rPr lang="it-IT" dirty="0" smtClean="0"/>
              <a:t>i </a:t>
            </a:r>
            <a:r>
              <a:rPr lang="it-IT" dirty="0"/>
              <a:t>problemi </a:t>
            </a:r>
            <a:r>
              <a:rPr lang="it-IT" dirty="0" smtClean="0"/>
              <a:t>dell'emigrazione.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507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</a:t>
            </a:r>
            <a:r>
              <a:rPr lang="it-IT" dirty="0" smtClean="0"/>
              <a:t>l Risorgimento come elemento unificante della Nazione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Tra gli anni della prima guerra mondiale e gli anni Sessanta – attraverso liberalismo, fascismo, Resistenza, dopoguerra - la storia del Risorgimento italiano rappresenta uno dei pochi elementi unificanti della storiografia nazionale. </a:t>
            </a:r>
          </a:p>
          <a:p>
            <a:r>
              <a:rPr lang="it-IT" dirty="0" smtClean="0"/>
              <a:t>Pur in prospettive diverse il Risorgimento è al centro dell’interesse di quasi tutte le componenti politico-culturali della Nazione (monarchici, liberali, democratici, fascisti, socialisti, comunisti), con la sola parziale esclusione dei cattolici.</a:t>
            </a:r>
          </a:p>
          <a:p>
            <a:r>
              <a:rPr lang="it-IT" dirty="0" smtClean="0"/>
              <a:t>Ognuno interpreta il «suo» Risorgimento in maniera diversa ponendo al centro la monarchia dei Savoia, Cavour, Mazzini, Garibaldi, Pio IX e i neoguelfi, ecc.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906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crisi della storia del Risorgimento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 gli anni Settanta e con l’ingresso della contemporaneistica nelle università la «storia del Risorgimento», </a:t>
            </a:r>
            <a:r>
              <a:rPr lang="it-IT" dirty="0"/>
              <a:t>segnata da un approccio etico-politico ritenuto </a:t>
            </a:r>
            <a:r>
              <a:rPr lang="it-IT" dirty="0" smtClean="0"/>
              <a:t>superato, entra </a:t>
            </a:r>
            <a:r>
              <a:rPr lang="it-IT" dirty="0"/>
              <a:t>in </a:t>
            </a:r>
            <a:r>
              <a:rPr lang="it-IT" dirty="0" smtClean="0"/>
              <a:t>crisi. </a:t>
            </a:r>
          </a:p>
          <a:p>
            <a:r>
              <a:rPr lang="it-IT" dirty="0" smtClean="0"/>
              <a:t>La maggior parte delle cattedre vengono trasformate un «storia contemporanea» e le ricerche privilegiano il Novecento sull’Ottocento.</a:t>
            </a:r>
          </a:p>
          <a:p>
            <a:r>
              <a:rPr lang="it-IT" dirty="0" smtClean="0"/>
              <a:t>La tradizione di storia politica (pur diversamente connotata: in senso nazionalista, liberale, democratico o socialista) sembra ormai esaurito, mentre si afferma la storia sociale.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999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mutamento di prospettiva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Alla metà degli anni Sessanta </a:t>
            </a:r>
            <a:r>
              <a:rPr lang="it-IT" dirty="0" smtClean="0"/>
              <a:t>le prospettive della modernistica italiana cambiano: per </a:t>
            </a:r>
            <a:r>
              <a:rPr lang="it-IT" b="1" dirty="0"/>
              <a:t>Marino </a:t>
            </a:r>
            <a:r>
              <a:rPr lang="it-IT" b="1" dirty="0" err="1"/>
              <a:t>Berengo</a:t>
            </a:r>
            <a:r>
              <a:rPr lang="it-IT" b="1" dirty="0"/>
              <a:t> </a:t>
            </a:r>
            <a:r>
              <a:rPr lang="it-IT" dirty="0" smtClean="0"/>
              <a:t>è necessario </a:t>
            </a:r>
            <a:r>
              <a:rPr lang="it-IT" dirty="0"/>
              <a:t>«disancorare il discorso sul Cinquecento italiano da quello sulle origini dell’età moderna» e vedere in concreto «fatti e </a:t>
            </a:r>
            <a:r>
              <a:rPr lang="it-IT" dirty="0" smtClean="0"/>
              <a:t>problemi».</a:t>
            </a:r>
          </a:p>
          <a:p>
            <a:r>
              <a:rPr lang="it-IT" dirty="0" smtClean="0"/>
              <a:t>Lasciandosi alle spalle la disputa fra storicismo e marxismo, le ricerche sull’età moderna si indirizzano verso la storia sociale ed economica, la storia della cultura, aprendo nuovi filoni di ricerca sulle credenze popolari.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920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rinnovamento della storiografia italiana dopo gli anni Sessanta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6576"/>
            <a:ext cx="8229600" cy="4876800"/>
          </a:xfrm>
        </p:spPr>
        <p:txBody>
          <a:bodyPr>
            <a:normAutofit/>
          </a:bodyPr>
          <a:lstStyle/>
          <a:p>
            <a:r>
              <a:rPr lang="it-IT" dirty="0" smtClean="0"/>
              <a:t>Solo alla fine degli anni ‘60 </a:t>
            </a:r>
            <a:r>
              <a:rPr lang="it-IT" b="1" dirty="0" smtClean="0"/>
              <a:t>la storiografia delle «Annales» </a:t>
            </a:r>
            <a:r>
              <a:rPr lang="it-IT" dirty="0" smtClean="0"/>
              <a:t>entra nel dibattito italiano per affermarsi pienamente (anche a rischio di diventare una moda) negli anni Settanta e Ottanta.</a:t>
            </a:r>
          </a:p>
          <a:p>
            <a:r>
              <a:rPr lang="it-IT" dirty="0" smtClean="0"/>
              <a:t>Sono gli anni in cui di afferma la rivista «Quaderni Storici» e in cui si elabora la </a:t>
            </a:r>
            <a:r>
              <a:rPr lang="it-IT" b="1" dirty="0" smtClean="0"/>
              <a:t>«microstoria» </a:t>
            </a:r>
            <a:r>
              <a:rPr lang="it-IT" dirty="0" smtClean="0"/>
              <a:t>(Giovanni Levi, Edoardo </a:t>
            </a:r>
            <a:r>
              <a:rPr lang="it-IT" dirty="0" err="1" smtClean="0"/>
              <a:t>Grendi</a:t>
            </a:r>
            <a:r>
              <a:rPr lang="it-IT" dirty="0" smtClean="0"/>
              <a:t>, Carlo Ginzburg), i cui </a:t>
            </a:r>
            <a:r>
              <a:rPr lang="it-IT" dirty="0"/>
              <a:t>modelli </a:t>
            </a:r>
            <a:r>
              <a:rPr lang="it-IT" dirty="0" smtClean="0"/>
              <a:t>riferimento si trovano in opere </a:t>
            </a:r>
            <a:r>
              <a:rPr lang="it-IT" i="1" dirty="0" err="1"/>
              <a:t>Montaillou</a:t>
            </a:r>
            <a:r>
              <a:rPr lang="it-IT" i="1" dirty="0"/>
              <a:t>. Un villaggio occitano nell’inquisizione </a:t>
            </a:r>
            <a:r>
              <a:rPr lang="it-IT" dirty="0"/>
              <a:t>(1975) di Emmanuel Leroy </a:t>
            </a:r>
            <a:r>
              <a:rPr lang="it-IT" dirty="0" err="1" smtClean="0"/>
              <a:t>Ladurie</a:t>
            </a:r>
            <a:r>
              <a:rPr lang="it-IT" dirty="0" smtClean="0"/>
              <a:t>, o come </a:t>
            </a:r>
            <a:r>
              <a:rPr lang="it-IT" i="1" dirty="0"/>
              <a:t>Il formaggio e i vermi</a:t>
            </a:r>
            <a:r>
              <a:rPr lang="it-IT" dirty="0"/>
              <a:t> (1976) di Carlo </a:t>
            </a:r>
            <a:r>
              <a:rPr lang="it-IT" dirty="0" smtClean="0"/>
              <a:t>Ginzburg. </a:t>
            </a:r>
          </a:p>
        </p:txBody>
      </p:sp>
    </p:spTree>
    <p:extLst>
      <p:ext uri="{BB962C8B-B14F-4D97-AF65-F5344CB8AC3E}">
        <p14:creationId xmlns:p14="http://schemas.microsoft.com/office/powerpoint/2010/main" val="193721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13792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it-IT" altLang="it-IT" sz="3200" dirty="0" smtClean="0"/>
              <a:t>Carlo Ginzburg, Giovanni Levi e la </a:t>
            </a:r>
            <a:r>
              <a:rPr lang="it-IT" altLang="it-IT" sz="3200" dirty="0"/>
              <a:t>rete di “Quaderni Storici” fra storia sociale, antropologia storica e microstoria</a:t>
            </a:r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4081130220"/>
              </p:ext>
            </p:extLst>
          </p:nvPr>
        </p:nvGraphicFramePr>
        <p:xfrm>
          <a:off x="5364088" y="548680"/>
          <a:ext cx="38100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183" name="Picture 15" descr="giovanni levi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3808" y="2930220"/>
            <a:ext cx="2736304" cy="38831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85" name="Picture 17" descr="ginzburg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528" y="1700808"/>
            <a:ext cx="2663651" cy="369211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" name="Picture 15" descr="giovanni levi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15816" y="2780928"/>
            <a:ext cx="2736304" cy="38831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64055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Ginzburg, I benandanti</a:t>
            </a:r>
          </a:p>
          <a:p>
            <a:r>
              <a:rPr lang="it-IT" dirty="0" smtClean="0"/>
              <a:t>Ginzburg, Il formaggio e i vermi</a:t>
            </a:r>
          </a:p>
          <a:p>
            <a:r>
              <a:rPr lang="it-IT" dirty="0" smtClean="0"/>
              <a:t>Ginzburg, Storia notturna</a:t>
            </a:r>
          </a:p>
          <a:p>
            <a:endParaRPr lang="it-IT" dirty="0"/>
          </a:p>
          <a:p>
            <a:r>
              <a:rPr lang="it-IT" dirty="0" smtClean="0"/>
              <a:t>Levi, L’eredità immateriale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431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TERZA GENERAZIONE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 smtClean="0"/>
              <a:t>La generazione del Sessantotto</a:t>
            </a:r>
          </a:p>
          <a:p>
            <a:r>
              <a:rPr lang="it-IT" dirty="0" smtClean="0"/>
              <a:t>L’ultima </a:t>
            </a:r>
            <a:r>
              <a:rPr lang="it-IT" dirty="0"/>
              <a:t>generazione </a:t>
            </a:r>
            <a:r>
              <a:rPr lang="it-IT" dirty="0" smtClean="0"/>
              <a:t>è quella degli storici nati </a:t>
            </a:r>
            <a:r>
              <a:rPr lang="it-IT" dirty="0"/>
              <a:t>nel dopoguerra, </a:t>
            </a:r>
            <a:r>
              <a:rPr lang="it-IT" dirty="0" smtClean="0"/>
              <a:t>distinti in due gruppi: quelli nati fra </a:t>
            </a:r>
            <a:r>
              <a:rPr lang="it-IT" dirty="0"/>
              <a:t>il 1945 e il 1955, </a:t>
            </a:r>
            <a:r>
              <a:rPr lang="it-IT" dirty="0" smtClean="0"/>
              <a:t>e quelli nati  </a:t>
            </a:r>
            <a:r>
              <a:rPr lang="it-IT" dirty="0"/>
              <a:t>fra il 1955 e il 1965. </a:t>
            </a:r>
            <a:endParaRPr lang="it-IT" dirty="0" smtClean="0"/>
          </a:p>
          <a:p>
            <a:r>
              <a:rPr lang="it-IT" dirty="0" smtClean="0"/>
              <a:t>Il </a:t>
            </a:r>
            <a:r>
              <a:rPr lang="it-IT" dirty="0"/>
              <a:t>primo gruppo </a:t>
            </a:r>
            <a:r>
              <a:rPr lang="it-IT" dirty="0" smtClean="0"/>
              <a:t>si identifica in parte con la generazione </a:t>
            </a:r>
            <a:r>
              <a:rPr lang="it-IT" dirty="0"/>
              <a:t>«del Sessantotto</a:t>
            </a:r>
            <a:r>
              <a:rPr lang="it-IT" dirty="0" smtClean="0"/>
              <a:t>», toccata </a:t>
            </a:r>
            <a:r>
              <a:rPr lang="it-IT" dirty="0"/>
              <a:t>da una politicizzazione dalle caratteristiche molto diverse rispetto alle due generazioni precedenti. Chiusi ormai i conti con Croce e con Gramsci, lasciatasi alle spalle </a:t>
            </a:r>
            <a:r>
              <a:rPr lang="it-IT" dirty="0" smtClean="0"/>
              <a:t>la </a:t>
            </a:r>
            <a:r>
              <a:rPr lang="it-IT" dirty="0"/>
              <a:t>Resistenza, ora investita da una critica a volte feroce e </a:t>
            </a:r>
            <a:r>
              <a:rPr lang="it-IT" dirty="0" smtClean="0"/>
              <a:t>ingenerosa, </a:t>
            </a:r>
            <a:r>
              <a:rPr lang="it-IT" dirty="0"/>
              <a:t>rotti i ponti con i partiti </a:t>
            </a:r>
            <a:r>
              <a:rPr lang="it-IT" dirty="0" smtClean="0"/>
              <a:t>tradizionali della sinistra (socialisti e comunisti), </a:t>
            </a:r>
            <a:r>
              <a:rPr lang="it-IT" dirty="0"/>
              <a:t>un’intera generazione si propone – tra la fine degli anni Sessanta e la prima metà dei Settanta - come soggetto di cambiamento sociale e politico ponendo all’ordine del giorno l’attualità della rivoluzione.</a:t>
            </a:r>
          </a:p>
        </p:txBody>
      </p:sp>
    </p:spTree>
    <p:extLst>
      <p:ext uri="{BB962C8B-B14F-4D97-AF65-F5344CB8AC3E}">
        <p14:creationId xmlns:p14="http://schemas.microsoft.com/office/powerpoint/2010/main" val="280239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Storici del 1968: «rossi ed esperti»?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 smtClean="0"/>
              <a:t>La spinta di sinistra del 1968 investe pesantemente la ricerca storica:</a:t>
            </a:r>
          </a:p>
          <a:p>
            <a:r>
              <a:rPr lang="it-IT" dirty="0"/>
              <a:t>d</a:t>
            </a:r>
            <a:r>
              <a:rPr lang="it-IT" dirty="0" smtClean="0"/>
              <a:t>a </a:t>
            </a:r>
            <a:r>
              <a:rPr lang="it-IT" dirty="0"/>
              <a:t>un lato con una forte spinta all’attualizzazione dei problemi storici, ora riletti tutti in funzione del presente, </a:t>
            </a:r>
            <a:endParaRPr lang="it-IT" dirty="0" smtClean="0"/>
          </a:p>
          <a:p>
            <a:r>
              <a:rPr lang="it-IT" dirty="0" smtClean="0"/>
              <a:t>dall’altro </a:t>
            </a:r>
            <a:r>
              <a:rPr lang="it-IT" dirty="0"/>
              <a:t>con una ideologizzazione della stessa ricerca che vede colorarsi di rosso anche filoni di studio e metodologie di ricerca nati in altro contesto.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Diventano </a:t>
            </a:r>
            <a:r>
              <a:rPr lang="it-IT" dirty="0"/>
              <a:t>“rossi” e politicamente corretti</a:t>
            </a:r>
            <a:r>
              <a:rPr lang="it-IT" dirty="0" smtClean="0"/>
              <a:t>:</a:t>
            </a:r>
          </a:p>
          <a:p>
            <a:r>
              <a:rPr lang="it-IT" dirty="0" smtClean="0"/>
              <a:t>la </a:t>
            </a:r>
            <a:r>
              <a:rPr lang="it-IT" dirty="0"/>
              <a:t>storia economica, </a:t>
            </a:r>
            <a:endParaRPr lang="it-IT" dirty="0" smtClean="0"/>
          </a:p>
          <a:p>
            <a:r>
              <a:rPr lang="it-IT" dirty="0" smtClean="0">
                <a:solidFill>
                  <a:srgbClr val="FF0000"/>
                </a:solidFill>
              </a:rPr>
              <a:t>la </a:t>
            </a:r>
            <a:r>
              <a:rPr lang="it-IT" dirty="0">
                <a:solidFill>
                  <a:srgbClr val="FF0000"/>
                </a:solidFill>
              </a:rPr>
              <a:t>storia quantitativa, </a:t>
            </a:r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rgbClr val="FF0000"/>
                </a:solidFill>
              </a:rPr>
              <a:t>la </a:t>
            </a:r>
            <a:r>
              <a:rPr lang="it-IT" dirty="0">
                <a:solidFill>
                  <a:srgbClr val="FF0000"/>
                </a:solidFill>
              </a:rPr>
              <a:t>storia demografica, </a:t>
            </a:r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rgbClr val="FF0000"/>
                </a:solidFill>
              </a:rPr>
              <a:t>la </a:t>
            </a:r>
            <a:r>
              <a:rPr lang="it-IT" dirty="0">
                <a:solidFill>
                  <a:srgbClr val="FF0000"/>
                </a:solidFill>
              </a:rPr>
              <a:t>storia dei ceti subalterni, dei poveri, dei marginali, </a:t>
            </a:r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rgbClr val="FF0000"/>
                </a:solidFill>
              </a:rPr>
              <a:t>la </a:t>
            </a:r>
            <a:r>
              <a:rPr lang="it-IT" dirty="0">
                <a:solidFill>
                  <a:srgbClr val="FF0000"/>
                </a:solidFill>
              </a:rPr>
              <a:t>storia orale, </a:t>
            </a:r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rgbClr val="FF0000"/>
                </a:solidFill>
              </a:rPr>
              <a:t>la </a:t>
            </a:r>
            <a:r>
              <a:rPr lang="it-IT" dirty="0">
                <a:solidFill>
                  <a:srgbClr val="FF0000"/>
                </a:solidFill>
              </a:rPr>
              <a:t>storia della vita materiale, </a:t>
            </a:r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rgbClr val="FF0000"/>
                </a:solidFill>
              </a:rPr>
              <a:t>la </a:t>
            </a:r>
            <a:r>
              <a:rPr lang="it-IT" dirty="0">
                <a:solidFill>
                  <a:srgbClr val="FF0000"/>
                </a:solidFill>
              </a:rPr>
              <a:t>storia della Resistenza e delle resistenze, </a:t>
            </a:r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rgbClr val="FF0000"/>
                </a:solidFill>
              </a:rPr>
              <a:t>la </a:t>
            </a:r>
            <a:r>
              <a:rPr lang="it-IT" dirty="0">
                <a:solidFill>
                  <a:srgbClr val="FF0000"/>
                </a:solidFill>
              </a:rPr>
              <a:t>storia del dissenso religioso,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la </a:t>
            </a:r>
            <a:r>
              <a:rPr lang="it-IT" dirty="0">
                <a:solidFill>
                  <a:srgbClr val="FF0000"/>
                </a:solidFill>
              </a:rPr>
              <a:t>storia delle rivoluzioni e dei rivoluzionari di tutto il mondo, </a:t>
            </a:r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>
                <a:solidFill>
                  <a:srgbClr val="FF0000"/>
                </a:solidFill>
              </a:rPr>
              <a:t>l</a:t>
            </a:r>
            <a:r>
              <a:rPr lang="it-IT" dirty="0" smtClean="0">
                <a:solidFill>
                  <a:srgbClr val="FF0000"/>
                </a:solidFill>
              </a:rPr>
              <a:t>a storia del </a:t>
            </a:r>
            <a:r>
              <a:rPr lang="it-IT" dirty="0">
                <a:solidFill>
                  <a:srgbClr val="FF0000"/>
                </a:solidFill>
              </a:rPr>
              <a:t>movimento operaio, dei movimenti sindacali, ecc.  </a:t>
            </a:r>
          </a:p>
          <a:p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85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breve stagione della storia sociale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 </a:t>
            </a:r>
            <a:r>
              <a:rPr lang="it-IT" dirty="0"/>
              <a:t>un momento di crisi evidente della cultura di </a:t>
            </a:r>
            <a:r>
              <a:rPr lang="it-IT" dirty="0" smtClean="0"/>
              <a:t>sinistra, anche </a:t>
            </a:r>
            <a:r>
              <a:rPr lang="it-IT" dirty="0"/>
              <a:t>la scelta di allontanarsi dalla dimensione politica e statuale della storia, tentando invece </a:t>
            </a:r>
            <a:r>
              <a:rPr lang="it-IT" dirty="0" smtClean="0"/>
              <a:t>la </a:t>
            </a:r>
            <a:r>
              <a:rPr lang="it-IT" dirty="0"/>
              <a:t>via di una storia sociale a tutto </a:t>
            </a:r>
            <a:r>
              <a:rPr lang="it-IT" dirty="0" smtClean="0"/>
              <a:t>campo, appare una scelta ideologica significativa.</a:t>
            </a:r>
          </a:p>
          <a:p>
            <a:r>
              <a:rPr lang="it-IT" dirty="0" smtClean="0"/>
              <a:t>Alla </a:t>
            </a:r>
            <a:r>
              <a:rPr lang="it-IT" dirty="0"/>
              <a:t>tradizionale storia delle élites si contrappone la </a:t>
            </a:r>
            <a:r>
              <a:rPr lang="it-IT" dirty="0" smtClean="0"/>
              <a:t>storia dei ceti subalterni, dei contadini, dei poveri e degli emarginati.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266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Due grandi storie «gramsciane»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Due </a:t>
            </a:r>
            <a:r>
              <a:rPr lang="it-IT" dirty="0" smtClean="0"/>
              <a:t> grandi progetti storici degli anni ‘70 e ‘80 prendono ispirazione dal </a:t>
            </a:r>
            <a:r>
              <a:rPr lang="it-IT" dirty="0"/>
              <a:t>Gramsci storico: 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la </a:t>
            </a:r>
            <a:r>
              <a:rPr lang="it-IT" b="1" i="1" dirty="0">
                <a:solidFill>
                  <a:srgbClr val="FF0000"/>
                </a:solidFill>
              </a:rPr>
              <a:t>Storia d’Italia </a:t>
            </a:r>
            <a:r>
              <a:rPr lang="it-IT" b="1" i="1" dirty="0" smtClean="0">
                <a:solidFill>
                  <a:srgbClr val="FF0000"/>
                </a:solidFill>
              </a:rPr>
              <a:t>Einaudi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(1972-76) </a:t>
            </a:r>
            <a:r>
              <a:rPr lang="it-IT" dirty="0"/>
              <a:t>diretta da </a:t>
            </a:r>
            <a:r>
              <a:rPr lang="it-IT" b="1" dirty="0"/>
              <a:t>Ruggiero Romano e Corrado </a:t>
            </a:r>
            <a:r>
              <a:rPr lang="it-IT" b="1" dirty="0" err="1"/>
              <a:t>Vivanti</a:t>
            </a:r>
            <a:r>
              <a:rPr lang="it-IT" dirty="0"/>
              <a:t>; </a:t>
            </a:r>
            <a:r>
              <a:rPr lang="it-IT" dirty="0" smtClean="0"/>
              <a:t>frutto del connubio fra la storiografia italiana di ispirazione gramsciana e quella francese orientata dalle «Annales», con significativi apporti di matrice storicista (</a:t>
            </a:r>
            <a:r>
              <a:rPr lang="it-IT" dirty="0" err="1" smtClean="0"/>
              <a:t>Galasso</a:t>
            </a:r>
            <a:r>
              <a:rPr lang="it-IT" dirty="0" smtClean="0"/>
              <a:t>, Venturi)</a:t>
            </a:r>
          </a:p>
          <a:p>
            <a:endParaRPr lang="it-IT" dirty="0"/>
          </a:p>
          <a:p>
            <a:r>
              <a:rPr lang="it-IT" dirty="0" smtClean="0"/>
              <a:t>la </a:t>
            </a:r>
            <a:r>
              <a:rPr lang="it-IT" b="1" i="1" dirty="0">
                <a:solidFill>
                  <a:srgbClr val="FF0000"/>
                </a:solidFill>
              </a:rPr>
              <a:t>Storia della società italiana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dirty="0"/>
              <a:t>dell’editore Teti </a:t>
            </a:r>
            <a:r>
              <a:rPr lang="it-IT" dirty="0" smtClean="0"/>
              <a:t>(1981-99) diretta </a:t>
            </a:r>
            <a:r>
              <a:rPr lang="it-IT" dirty="0"/>
              <a:t>da </a:t>
            </a:r>
            <a:r>
              <a:rPr lang="it-IT" b="1" dirty="0"/>
              <a:t>Giovanni Cherubini, Franco Della </a:t>
            </a:r>
            <a:r>
              <a:rPr lang="it-IT" b="1" dirty="0" err="1"/>
              <a:t>Peruta</a:t>
            </a:r>
            <a:r>
              <a:rPr lang="it-IT" dirty="0"/>
              <a:t>, Ettore Lepore, Giorgio Mori, Mario Mazza, Giuliano Procacci, </a:t>
            </a:r>
            <a:r>
              <a:rPr lang="it-IT" b="1" dirty="0"/>
              <a:t>Rosario </a:t>
            </a:r>
            <a:r>
              <a:rPr lang="it-IT" b="1" dirty="0" err="1"/>
              <a:t>Villari</a:t>
            </a:r>
            <a:r>
              <a:rPr lang="it-IT" dirty="0"/>
              <a:t>; Coordinatore: </a:t>
            </a:r>
            <a:r>
              <a:rPr lang="it-IT" b="1" dirty="0"/>
              <a:t>Idomeneo </a:t>
            </a:r>
            <a:r>
              <a:rPr lang="it-IT" b="1" dirty="0" smtClean="0"/>
              <a:t>Barbadoro</a:t>
            </a:r>
            <a:r>
              <a:rPr lang="it-IT" dirty="0" smtClean="0"/>
              <a:t>. Storia d’Italia di impianto marxista come </a:t>
            </a:r>
            <a:r>
              <a:rPr lang="it-IT" dirty="0"/>
              <a:t>si può evincere dallo stesso piano dell’opera che sembra riprodurre la periodizzazione di Gramsci: società comunale e policentrismo, Rinascimento, un’epoca di transizione, il blocco storico nell’Italia unita. </a:t>
            </a:r>
          </a:p>
        </p:txBody>
      </p:sp>
    </p:spTree>
    <p:extLst>
      <p:ext uri="{BB962C8B-B14F-4D97-AF65-F5344CB8AC3E}">
        <p14:creationId xmlns:p14="http://schemas.microsoft.com/office/powerpoint/2010/main" val="121488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aperture di Volpe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Erede della «scuola economico-giuridica» dei primi anni del Novecento, sul piano metodologico Volpe si dimostra più aperto di Croce ai contatti con l’economia, il diritto e le scienze sociali; la sua è una storia d’archivio, mentre quella di Croce è prevalentemente una storia di idee e di personalità, fatta sui libri, più che sulle fonti.</a:t>
            </a:r>
          </a:p>
          <a:p>
            <a:r>
              <a:rPr lang="it-IT" dirty="0" smtClean="0"/>
              <a:t>Croce propone grandi quadri interpretativi di storia politica, Volpe un’analisi approfondita dei molteplici fattori sociali e istituzionali che hanno determinato la storia italiana.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249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Progetti editoriali: la </a:t>
            </a:r>
            <a:r>
              <a:rPr lang="it-IT" i="1" dirty="0"/>
              <a:t>Storia d’Italia</a:t>
            </a:r>
            <a:r>
              <a:rPr lang="it-IT" dirty="0"/>
              <a:t> </a:t>
            </a:r>
            <a:r>
              <a:rPr lang="it-IT" dirty="0" smtClean="0"/>
              <a:t>Einaudi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dirty="0"/>
              <a:t>prodotto politico più interessante della storiografia italiana di questa generazione è sicuramente la </a:t>
            </a:r>
            <a:r>
              <a:rPr lang="it-IT" i="1" dirty="0"/>
              <a:t>Storia d’Italia</a:t>
            </a:r>
            <a:r>
              <a:rPr lang="it-IT" dirty="0"/>
              <a:t> Einaudi, maturata negli anni Settanta fra Torino e Parigi per iniziativa di tre storici “eccentrici” (più francesi che italiani) come Ruggero Romano, Alberto Tenenti e Corrado </a:t>
            </a:r>
            <a:r>
              <a:rPr lang="it-IT" dirty="0" err="1"/>
              <a:t>Vivanti</a:t>
            </a:r>
            <a:r>
              <a:rPr lang="it-IT" dirty="0"/>
              <a:t>, capace di collegare la tradizione storicista di matrice liberale (Venturi, </a:t>
            </a:r>
            <a:r>
              <a:rPr lang="it-IT" dirty="0" err="1"/>
              <a:t>Galasso</a:t>
            </a:r>
            <a:r>
              <a:rPr lang="it-IT" dirty="0"/>
              <a:t>), la storiografia gramsciana (Nicola Badaloni, Emilio Sereni, Ernesto Ragionieri) e le suggestioni delle «Annales» (</a:t>
            </a:r>
            <a:r>
              <a:rPr lang="it-IT" dirty="0" err="1"/>
              <a:t>Braudel</a:t>
            </a:r>
            <a:r>
              <a:rPr lang="it-IT" dirty="0"/>
              <a:t>, Ginzburg, Gambi). </a:t>
            </a:r>
            <a:endParaRPr lang="it-IT" dirty="0" smtClean="0"/>
          </a:p>
          <a:p>
            <a:r>
              <a:rPr lang="it-IT" dirty="0" smtClean="0"/>
              <a:t>Non </a:t>
            </a:r>
            <a:r>
              <a:rPr lang="it-IT" dirty="0"/>
              <a:t>a caso vivacemente criticata dal liberale “</a:t>
            </a:r>
            <a:r>
              <a:rPr lang="it-IT" dirty="0" err="1"/>
              <a:t>volpiano</a:t>
            </a:r>
            <a:r>
              <a:rPr lang="it-IT" dirty="0"/>
              <a:t>” Rosario Romeo. 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930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Istituti e fondazioni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it-IT" dirty="0" smtClean="0"/>
              <a:t>L’</a:t>
            </a:r>
            <a:r>
              <a:rPr lang="it-IT" b="1" dirty="0" smtClean="0"/>
              <a:t>Istituto Italiano per gli studi storici </a:t>
            </a:r>
            <a:r>
              <a:rPr lang="it-IT" dirty="0" smtClean="0"/>
              <a:t>di Napoli fondato nel 1946 da B. Croce, diretto da </a:t>
            </a:r>
            <a:r>
              <a:rPr lang="it-IT" dirty="0" err="1" smtClean="0"/>
              <a:t>Chabod</a:t>
            </a:r>
            <a:r>
              <a:rPr lang="it-IT" dirty="0" smtClean="0"/>
              <a:t> (1946-60) è stato il principale canale di formazione post-universitaria degli storici del dopoguerra </a:t>
            </a:r>
          </a:p>
          <a:p>
            <a:pPr lvl="0"/>
            <a:r>
              <a:rPr lang="it-IT" dirty="0" smtClean="0"/>
              <a:t>la </a:t>
            </a:r>
            <a:r>
              <a:rPr lang="it-IT" b="1" i="1" dirty="0"/>
              <a:t>Fondazione Luigi Einaudi</a:t>
            </a:r>
            <a:r>
              <a:rPr lang="it-IT" b="1" dirty="0"/>
              <a:t> </a:t>
            </a:r>
            <a:r>
              <a:rPr lang="it-IT" dirty="0"/>
              <a:t>di Torino  (attiva dal 1970</a:t>
            </a:r>
            <a:r>
              <a:rPr lang="it-IT" dirty="0" smtClean="0"/>
              <a:t>) ponte </a:t>
            </a:r>
            <a:r>
              <a:rPr lang="it-IT" dirty="0"/>
              <a:t>di collegamento con la </a:t>
            </a:r>
            <a:r>
              <a:rPr lang="it-IT" dirty="0" smtClean="0"/>
              <a:t>Francia (Franco Venturi) con </a:t>
            </a:r>
            <a:r>
              <a:rPr lang="it-IT" dirty="0"/>
              <a:t>gli Stati </a:t>
            </a:r>
            <a:r>
              <a:rPr lang="it-IT" dirty="0" smtClean="0"/>
              <a:t>Uniti (Mario Einaudi) </a:t>
            </a:r>
            <a:r>
              <a:rPr lang="it-IT" dirty="0"/>
              <a:t>e con il S</a:t>
            </a:r>
            <a:r>
              <a:rPr lang="it-IT" dirty="0" smtClean="0"/>
              <a:t>udamerica (Marcello </a:t>
            </a:r>
            <a:r>
              <a:rPr lang="it-IT" dirty="0" err="1"/>
              <a:t>Carmagnani</a:t>
            </a:r>
            <a:r>
              <a:rPr lang="it-IT" dirty="0"/>
              <a:t>); </a:t>
            </a:r>
          </a:p>
          <a:p>
            <a:pPr lvl="0"/>
            <a:r>
              <a:rPr lang="it-IT" dirty="0"/>
              <a:t>l’ </a:t>
            </a:r>
            <a:r>
              <a:rPr lang="it-IT" b="1" i="1" dirty="0"/>
              <a:t>Istituto Universitario Europeo </a:t>
            </a:r>
            <a:r>
              <a:rPr lang="it-IT" dirty="0"/>
              <a:t>di Fiesole (attivo dal 1972), </a:t>
            </a:r>
            <a:r>
              <a:rPr lang="it-IT" dirty="0" smtClean="0"/>
              <a:t>canale </a:t>
            </a:r>
            <a:r>
              <a:rPr lang="it-IT" dirty="0"/>
              <a:t>di sprovincializzazione della storiografia italiana, grazie alla presenza prima di Stuart Woolf </a:t>
            </a:r>
            <a:r>
              <a:rPr lang="it-IT" dirty="0" smtClean="0"/>
              <a:t>(poi stabilitosi a </a:t>
            </a:r>
            <a:r>
              <a:rPr lang="it-IT" dirty="0"/>
              <a:t>Venezia), poi di Daniel Roche;</a:t>
            </a:r>
          </a:p>
          <a:p>
            <a:pPr lvl="0"/>
            <a:r>
              <a:rPr lang="it-IT" dirty="0"/>
              <a:t>l’</a:t>
            </a:r>
            <a:r>
              <a:rPr lang="it-IT" i="1" dirty="0"/>
              <a:t> </a:t>
            </a:r>
            <a:r>
              <a:rPr lang="it-IT" b="1" i="1" dirty="0"/>
              <a:t>Istituto storico italo-germanico</a:t>
            </a:r>
            <a:r>
              <a:rPr lang="it-IT" b="1" dirty="0"/>
              <a:t> </a:t>
            </a:r>
            <a:r>
              <a:rPr lang="it-IT" dirty="0"/>
              <a:t>di Trento (dal 1973</a:t>
            </a:r>
            <a:r>
              <a:rPr lang="it-IT" dirty="0" smtClean="0"/>
              <a:t>) </a:t>
            </a:r>
            <a:r>
              <a:rPr lang="it-IT" dirty="0"/>
              <a:t>stabilisce un canale di dialogo permanente con la storiografia </a:t>
            </a:r>
            <a:r>
              <a:rPr lang="it-IT" dirty="0" smtClean="0"/>
              <a:t>tedesca e austriaca, </a:t>
            </a:r>
            <a:r>
              <a:rPr lang="it-IT" dirty="0"/>
              <a:t>con la quale dagli anni Quaranta si erano quasi totalmente interrotti i </a:t>
            </a:r>
            <a:r>
              <a:rPr lang="it-IT" dirty="0" smtClean="0"/>
              <a:t>rapporti;</a:t>
            </a:r>
            <a:endParaRPr lang="it-IT" dirty="0"/>
          </a:p>
          <a:p>
            <a:pPr lvl="0"/>
            <a:r>
              <a:rPr lang="it-IT" dirty="0"/>
              <a:t>la </a:t>
            </a:r>
            <a:r>
              <a:rPr lang="it-IT" b="1" i="1" dirty="0"/>
              <a:t>Fondazione Luigi Firpo </a:t>
            </a:r>
            <a:r>
              <a:rPr lang="it-IT" dirty="0"/>
              <a:t>di Torino (dal 1989</a:t>
            </a:r>
            <a:r>
              <a:rPr lang="it-IT" dirty="0" smtClean="0"/>
              <a:t>) centro studi di storia del pensiero politico.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475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«stagione arida»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La generazione della crisi</a:t>
            </a:r>
          </a:p>
          <a:p>
            <a:pPr marL="0" indent="0">
              <a:buNone/>
            </a:pPr>
            <a:r>
              <a:rPr lang="it-IT" dirty="0"/>
              <a:t>È la leva nata fra il 1952 e il 1967, entrata nell’università </a:t>
            </a:r>
            <a:r>
              <a:rPr lang="it-IT" dirty="0" smtClean="0"/>
              <a:t>negli </a:t>
            </a:r>
            <a:r>
              <a:rPr lang="it-IT" dirty="0"/>
              <a:t>anni Ottanta e salita in cattedra negli anni Novanta.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È</a:t>
            </a:r>
            <a:r>
              <a:rPr lang="it-IT" dirty="0"/>
              <a:t> </a:t>
            </a:r>
            <a:r>
              <a:rPr lang="it-IT" dirty="0" smtClean="0"/>
              <a:t>la </a:t>
            </a:r>
            <a:r>
              <a:rPr lang="it-IT" dirty="0"/>
              <a:t>“generazione dei </a:t>
            </a:r>
            <a:r>
              <a:rPr lang="it-IT" dirty="0" smtClean="0"/>
              <a:t>dottorati”, formatasi </a:t>
            </a:r>
            <a:r>
              <a:rPr lang="it-IT" dirty="0"/>
              <a:t>per la prima volta all’interno di questi percorsi divenendone successivamente la guida </a:t>
            </a:r>
            <a:r>
              <a:rPr lang="it-IT" dirty="0" smtClean="0"/>
              <a:t>scientifica.</a:t>
            </a:r>
          </a:p>
          <a:p>
            <a:pPr marL="0" indent="0">
              <a:buNone/>
            </a:pPr>
            <a:r>
              <a:rPr lang="it-IT" dirty="0"/>
              <a:t>La </a:t>
            </a:r>
            <a:r>
              <a:rPr lang="it-IT" dirty="0" smtClean="0"/>
              <a:t>generazione degli </a:t>
            </a:r>
            <a:r>
              <a:rPr lang="it-IT" dirty="0"/>
              <a:t>attuali </a:t>
            </a:r>
            <a:r>
              <a:rPr lang="it-IT" dirty="0" smtClean="0"/>
              <a:t>cinquantenni è </a:t>
            </a:r>
            <a:r>
              <a:rPr lang="it-IT" dirty="0"/>
              <a:t>la generazione di quella che Furio Diaz ha definito la «stagione arida», ossia la stagione della “crisi della storiografia” e dell’appannamento complessivo del ruolo dello storico nella società.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Nel </a:t>
            </a:r>
            <a:r>
              <a:rPr lang="it-IT" dirty="0"/>
              <a:t>corso degli anni </a:t>
            </a:r>
            <a:r>
              <a:rPr lang="it-IT" dirty="0" smtClean="0"/>
              <a:t>Ottanta e Novanta, </a:t>
            </a:r>
            <a:r>
              <a:rPr lang="it-IT" dirty="0"/>
              <a:t>infatti, perdono di significato gran parte delle categorie storiografiche della lunga stagione precedente, che avevano retto per più generazioni (Nazione, Stato, rivoluzione, progresso, ecc</a:t>
            </a:r>
            <a:r>
              <a:rPr lang="it-IT" dirty="0" smtClean="0"/>
              <a:t>.). </a:t>
            </a:r>
          </a:p>
          <a:p>
            <a:pPr marL="0" indent="0">
              <a:buNone/>
            </a:pPr>
            <a:r>
              <a:rPr lang="it-IT" dirty="0" smtClean="0"/>
              <a:t>Le contraddizioni del presente inducono non pochi </a:t>
            </a:r>
            <a:r>
              <a:rPr lang="it-IT" dirty="0"/>
              <a:t>modernisti a</a:t>
            </a:r>
            <a:r>
              <a:rPr lang="it-IT" dirty="0" smtClean="0"/>
              <a:t> spostarsi </a:t>
            </a:r>
            <a:r>
              <a:rPr lang="it-IT" dirty="0"/>
              <a:t>verso la storia contemporanea e la politologia.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587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 Fra storiografia e politica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La contemporaneistica.</a:t>
            </a:r>
          </a:p>
          <a:p>
            <a:r>
              <a:rPr lang="it-IT" dirty="0" smtClean="0"/>
              <a:t>Ha osservato </a:t>
            </a:r>
            <a:r>
              <a:rPr lang="it-IT" b="1" dirty="0"/>
              <a:t>Giovanni De </a:t>
            </a:r>
            <a:r>
              <a:rPr lang="it-IT" b="1" dirty="0" smtClean="0"/>
              <a:t>Luna</a:t>
            </a:r>
            <a:r>
              <a:rPr lang="it-IT" dirty="0" smtClean="0"/>
              <a:t>: </a:t>
            </a:r>
            <a:r>
              <a:rPr lang="it-IT" dirty="0"/>
              <a:t>«Dagli anni Settanta fino a tutti gli anni Ottanta la memoria pubblica di questo paese fu costruita essenzialmente dai partiti </a:t>
            </a:r>
            <a:r>
              <a:rPr lang="it-IT" dirty="0" smtClean="0"/>
              <a:t>politici. </a:t>
            </a:r>
            <a:r>
              <a:rPr lang="it-IT" dirty="0"/>
              <a:t>Gli oggetti di studio, i temi della ricerca e quelli del dibattito storiografico si frammentarono in veri e propri feudi interpretativi, sorretti da archivi centralizzati, istituti e fondazioni, personale scientifico, tutti raccolti intorno agli eroi eponimi (Gramsci, Sturzo, Nenni, Einaudi, La Malfa) delle diverse tradizioni partitiche e delle varie culture politiche</a:t>
            </a:r>
            <a:r>
              <a:rPr lang="it-IT" dirty="0" smtClean="0"/>
              <a:t>».</a:t>
            </a:r>
          </a:p>
          <a:p>
            <a:r>
              <a:rPr lang="it-IT" dirty="0" smtClean="0"/>
              <a:t> </a:t>
            </a:r>
          </a:p>
          <a:p>
            <a:pPr marL="0" indent="0">
              <a:buNone/>
            </a:pPr>
            <a:r>
              <a:rPr lang="it-IT" b="1" dirty="0" smtClean="0"/>
              <a:t>La </a:t>
            </a:r>
            <a:r>
              <a:rPr lang="it-IT" b="1" dirty="0"/>
              <a:t>modernistica e </a:t>
            </a:r>
            <a:r>
              <a:rPr lang="it-IT" b="1" dirty="0" smtClean="0"/>
              <a:t> la </a:t>
            </a:r>
            <a:r>
              <a:rPr lang="it-IT" b="1" dirty="0"/>
              <a:t>medievistica. </a:t>
            </a:r>
            <a:endParaRPr lang="it-IT" b="1" dirty="0" smtClean="0"/>
          </a:p>
          <a:p>
            <a:r>
              <a:rPr lang="it-IT" dirty="0" smtClean="0"/>
              <a:t>Seppure in maniera meno accentuata anche in questo ambito la </a:t>
            </a:r>
            <a:r>
              <a:rPr lang="it-IT" dirty="0"/>
              <a:t>scelta dei temi di </a:t>
            </a:r>
            <a:r>
              <a:rPr lang="it-IT" dirty="0" smtClean="0"/>
              <a:t>ricerca è condizionata </a:t>
            </a:r>
            <a:r>
              <a:rPr lang="it-IT" dirty="0"/>
              <a:t>dagli orientamenti politici e </a:t>
            </a:r>
            <a:r>
              <a:rPr lang="it-IT" dirty="0" smtClean="0"/>
              <a:t>ideali. </a:t>
            </a:r>
          </a:p>
          <a:p>
            <a:r>
              <a:rPr lang="it-IT" dirty="0" smtClean="0"/>
              <a:t>Si verifica </a:t>
            </a:r>
            <a:r>
              <a:rPr lang="it-IT" dirty="0"/>
              <a:t>un’oggettiva convergenza fra una parte dei </a:t>
            </a:r>
            <a:r>
              <a:rPr lang="it-IT" dirty="0" smtClean="0"/>
              <a:t>cattolici </a:t>
            </a:r>
            <a:r>
              <a:rPr lang="it-IT" dirty="0"/>
              <a:t>e gli esponenti della sinistra </a:t>
            </a:r>
            <a:r>
              <a:rPr lang="it-IT" dirty="0" smtClean="0"/>
              <a:t>extraparlamentare, </a:t>
            </a:r>
            <a:r>
              <a:rPr lang="it-IT" dirty="0"/>
              <a:t>più interessati alla dimensione “sociale” che a quella statuale, al “micro” piuttosto che al “macro”, alla “resistenza” piuttosto che alla continuità, </a:t>
            </a:r>
            <a:r>
              <a:rPr lang="it-IT" dirty="0" smtClean="0"/>
              <a:t>allo </a:t>
            </a:r>
            <a:r>
              <a:rPr lang="it-IT" dirty="0"/>
              <a:t>studio del medioevo e </a:t>
            </a:r>
            <a:r>
              <a:rPr lang="it-IT" dirty="0" smtClean="0"/>
              <a:t>alla </a:t>
            </a:r>
            <a:r>
              <a:rPr lang="it-IT" dirty="0"/>
              <a:t>metodologia delle «Annales» (lunga durata, storia della civiltà materiale, storia delle mentalità). </a:t>
            </a:r>
            <a:endParaRPr lang="it-IT" dirty="0" smtClean="0"/>
          </a:p>
          <a:p>
            <a:r>
              <a:rPr lang="it-IT" dirty="0"/>
              <a:t>A</a:t>
            </a:r>
            <a:r>
              <a:rPr lang="it-IT" dirty="0" smtClean="0"/>
              <a:t>naloga </a:t>
            </a:r>
            <a:r>
              <a:rPr lang="it-IT" dirty="0"/>
              <a:t>convergenza si </a:t>
            </a:r>
            <a:r>
              <a:rPr lang="it-IT" dirty="0" smtClean="0"/>
              <a:t>verifica </a:t>
            </a:r>
            <a:r>
              <a:rPr lang="it-IT" dirty="0"/>
              <a:t>fra ricercatori vicini ai partiti tradizionali della </a:t>
            </a:r>
            <a:r>
              <a:rPr lang="it-IT" dirty="0" smtClean="0"/>
              <a:t>sinistra </a:t>
            </a:r>
            <a:r>
              <a:rPr lang="it-IT" dirty="0"/>
              <a:t>e studiosi legati all’area laica e </a:t>
            </a:r>
            <a:r>
              <a:rPr lang="it-IT" dirty="0" smtClean="0"/>
              <a:t>liberale, </a:t>
            </a:r>
            <a:r>
              <a:rPr lang="it-IT" dirty="0"/>
              <a:t>più attenti alla dimensione politica e statuale, alle dinamiche gruppi dirigenti e delle élites ed alla storia intellettuale.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859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REVISIONISMI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A partire dalla metà degli anni Ottanta, ma soprattutto negli anni Novanta – in seguito della fine della spinta a sinistra - la storiografia italiana vive una stagione di montante revisionismo che investe diversi ambiti.</a:t>
            </a:r>
          </a:p>
          <a:p>
            <a:r>
              <a:rPr lang="it-IT" dirty="0" smtClean="0"/>
              <a:t> Per comprendere questo fenomeno </a:t>
            </a:r>
            <a:r>
              <a:rPr lang="it-IT" dirty="0"/>
              <a:t>dobbiamo riflettere sul fatto che fra i tratti più marcatamente politici della storiografia italiana della seconda metà del Novecento – tratti che accomunano gli storici di matrice liberale e </a:t>
            </a:r>
            <a:r>
              <a:rPr lang="it-IT" dirty="0" smtClean="0"/>
              <a:t>socialista, i marxisti e gli stessi cattolici progressisti </a:t>
            </a:r>
            <a:r>
              <a:rPr lang="it-IT" dirty="0"/>
              <a:t>– vi era una lettura della storia d’Italia come </a:t>
            </a:r>
            <a:r>
              <a:rPr lang="it-IT" b="1" dirty="0">
                <a:solidFill>
                  <a:srgbClr val="FF0000"/>
                </a:solidFill>
              </a:rPr>
              <a:t>lunga battaglia per la modernizzazione</a:t>
            </a:r>
            <a:r>
              <a:rPr lang="it-IT" dirty="0"/>
              <a:t>, ossia come storia delle sue minoranze attive – e in alcuni casi eroiche – quasi sempre all’opposizione rispetto alle tendenze dominanti, ma fautrici - anche se sconfitte - di una vera trasformazione del paese. </a:t>
            </a:r>
            <a:endParaRPr lang="it-IT" dirty="0" smtClean="0"/>
          </a:p>
          <a:p>
            <a:r>
              <a:rPr lang="it-IT" dirty="0" smtClean="0"/>
              <a:t>Soggetti </a:t>
            </a:r>
            <a:r>
              <a:rPr lang="it-IT" dirty="0"/>
              <a:t>e protagonisti di questa storiografia erano </a:t>
            </a:r>
            <a:r>
              <a:rPr lang="it-IT" dirty="0">
                <a:solidFill>
                  <a:srgbClr val="FF0000"/>
                </a:solidFill>
              </a:rPr>
              <a:t>gli eretici e i riformatori, gli esuli  e i ribelli, i libertini, gli utopisti, i giacobini, i patrioti, i combattenti per la libertà, gli </a:t>
            </a:r>
            <a:r>
              <a:rPr lang="it-IT" dirty="0" smtClean="0">
                <a:solidFill>
                  <a:srgbClr val="FF0000"/>
                </a:solidFill>
              </a:rPr>
              <a:t>antifascisti. </a:t>
            </a:r>
            <a:endParaRPr lang="it-IT" dirty="0">
              <a:solidFill>
                <a:srgbClr val="FF000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008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REVISIONISMI DI FINE SECOLO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Fra </a:t>
            </a:r>
            <a:r>
              <a:rPr lang="it-IT" dirty="0"/>
              <a:t>gli anni Ottanta e Novanta </a:t>
            </a:r>
            <a:r>
              <a:rPr lang="it-IT" dirty="0" smtClean="0"/>
              <a:t>si assiste ad </a:t>
            </a:r>
            <a:r>
              <a:rPr lang="it-IT" dirty="0"/>
              <a:t>una profonda </a:t>
            </a:r>
            <a:r>
              <a:rPr lang="it-IT" dirty="0" smtClean="0"/>
              <a:t>trasformazione </a:t>
            </a:r>
            <a:r>
              <a:rPr lang="it-IT" dirty="0"/>
              <a:t>n</a:t>
            </a:r>
            <a:r>
              <a:rPr lang="it-IT" dirty="0" smtClean="0"/>
              <a:t>ella </a:t>
            </a:r>
            <a:r>
              <a:rPr lang="it-IT" dirty="0"/>
              <a:t>società italiana e nella sua vita politica che si </a:t>
            </a:r>
            <a:r>
              <a:rPr lang="it-IT" dirty="0" smtClean="0"/>
              <a:t>conclude </a:t>
            </a:r>
            <a:r>
              <a:rPr lang="it-IT" dirty="0"/>
              <a:t>con </a:t>
            </a:r>
            <a:r>
              <a:rPr lang="it-IT" dirty="0" smtClean="0"/>
              <a:t>la definitiva </a:t>
            </a:r>
            <a:r>
              <a:rPr lang="it-IT" dirty="0"/>
              <a:t>scomparsa dei partiti «ideologici» nati nel 1945 </a:t>
            </a:r>
            <a:r>
              <a:rPr lang="it-IT" dirty="0" smtClean="0"/>
              <a:t>(comunisti, socialisti, democrazia cristiana, partiti minori di centro) e </a:t>
            </a:r>
            <a:r>
              <a:rPr lang="it-IT" dirty="0"/>
              <a:t>con </a:t>
            </a:r>
            <a:r>
              <a:rPr lang="it-IT" dirty="0" smtClean="0"/>
              <a:t>la netta affermazione </a:t>
            </a:r>
            <a:r>
              <a:rPr lang="it-IT" dirty="0"/>
              <a:t>elettorale di </a:t>
            </a:r>
            <a:r>
              <a:rPr lang="it-IT" dirty="0" smtClean="0"/>
              <a:t>Berlusconi, </a:t>
            </a:r>
            <a:r>
              <a:rPr lang="it-IT" dirty="0"/>
              <a:t>alleato con gli ex fascisti di Alleanza Nazionale e con la formazione populista e xenofoba della Lega </a:t>
            </a:r>
            <a:r>
              <a:rPr lang="it-IT" dirty="0" smtClean="0"/>
              <a:t>Nord.</a:t>
            </a:r>
          </a:p>
          <a:p>
            <a:r>
              <a:rPr lang="it-IT" dirty="0" smtClean="0"/>
              <a:t>In questo contesto politico e culturale di decisa svolta a destra anche una parte della storiografia italiana reagisce ai </a:t>
            </a:r>
            <a:r>
              <a:rPr lang="it-IT" dirty="0"/>
              <a:t>tratti indubbiamente </a:t>
            </a:r>
            <a:r>
              <a:rPr lang="it-IT" dirty="0" smtClean="0"/>
              <a:t>ideologici della storiografia «progressista» della stagione precedente, proponendo </a:t>
            </a:r>
            <a:r>
              <a:rPr lang="it-IT" dirty="0"/>
              <a:t>una lettura diversa della storia d’Italia, </a:t>
            </a:r>
            <a:r>
              <a:rPr lang="it-IT" dirty="0" smtClean="0"/>
              <a:t>centrata </a:t>
            </a:r>
            <a:r>
              <a:rPr lang="it-IT" dirty="0"/>
              <a:t>sulle vicende della sua maggioranza moderata, allineata ai valori dominanti, variamente definibile come </a:t>
            </a:r>
            <a:r>
              <a:rPr lang="it-IT" i="1" dirty="0"/>
              <a:t>silenziosa</a:t>
            </a:r>
            <a:r>
              <a:rPr lang="it-IT" dirty="0"/>
              <a:t> o </a:t>
            </a:r>
            <a:r>
              <a:rPr lang="it-IT" i="1" dirty="0"/>
              <a:t>limacciosa</a:t>
            </a:r>
            <a:r>
              <a:rPr lang="it-IT" dirty="0"/>
              <a:t>, per lo più tradizionalista nei sentimenti e nei comportamenti, ostile ai cambiamenti e ossequiosamente devota alla Chiesa cattolica. </a:t>
            </a:r>
            <a:endParaRPr lang="it-IT" dirty="0" smtClean="0"/>
          </a:p>
          <a:p>
            <a:r>
              <a:rPr lang="it-IT" dirty="0" smtClean="0"/>
              <a:t>Soggetti </a:t>
            </a:r>
            <a:r>
              <a:rPr lang="it-IT" dirty="0"/>
              <a:t>e protagonisti di questa storiografia che si vuole antieroica sono da un lato gli uomini del popolo, gli «uomini qualunque», colti nella loro quotidianità e di conseguenza studiati in quadri di lungo periodo, dall’altro gli esponenti della cultura dominante: il clero cattolico </a:t>
            </a:r>
            <a:r>
              <a:rPr lang="it-IT" dirty="0" smtClean="0"/>
              <a:t>in luogo degli </a:t>
            </a:r>
            <a:r>
              <a:rPr lang="it-IT" dirty="0"/>
              <a:t>eretici; i quadri dell’antico regime </a:t>
            </a:r>
            <a:r>
              <a:rPr lang="it-IT" dirty="0" smtClean="0"/>
              <a:t>in luogo degli </a:t>
            </a:r>
            <a:r>
              <a:rPr lang="it-IT" dirty="0"/>
              <a:t>illuministi; i magistrati al servizio dell’Austria </a:t>
            </a:r>
            <a:r>
              <a:rPr lang="it-IT" dirty="0" smtClean="0"/>
              <a:t>in luogo dei patrioti </a:t>
            </a:r>
            <a:r>
              <a:rPr lang="it-IT" dirty="0"/>
              <a:t>mazziniani; i fascisti </a:t>
            </a:r>
            <a:r>
              <a:rPr lang="it-IT" dirty="0" smtClean="0"/>
              <a:t>in luogo dei </a:t>
            </a:r>
            <a:r>
              <a:rPr lang="it-IT" dirty="0"/>
              <a:t>partigiani. </a:t>
            </a:r>
          </a:p>
        </p:txBody>
      </p:sp>
    </p:spTree>
    <p:extLst>
      <p:ext uri="{BB962C8B-B14F-4D97-AF65-F5344CB8AC3E}">
        <p14:creationId xmlns:p14="http://schemas.microsoft.com/office/powerpoint/2010/main" val="167823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Quattro elementi di crisi ideale e storiografica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Con </a:t>
            </a:r>
            <a:r>
              <a:rPr lang="it-IT" dirty="0" smtClean="0"/>
              <a:t>gli </a:t>
            </a:r>
            <a:r>
              <a:rPr lang="it-IT" dirty="0"/>
              <a:t>anni </a:t>
            </a:r>
            <a:r>
              <a:rPr lang="it-IT" dirty="0" smtClean="0"/>
              <a:t>Novanta entrano </a:t>
            </a:r>
            <a:r>
              <a:rPr lang="it-IT" dirty="0"/>
              <a:t>in </a:t>
            </a:r>
            <a:r>
              <a:rPr lang="it-IT" dirty="0" smtClean="0"/>
              <a:t>crisi </a:t>
            </a:r>
            <a:r>
              <a:rPr lang="it-IT" b="1" dirty="0" smtClean="0"/>
              <a:t>contemporaneamente le </a:t>
            </a:r>
            <a:r>
              <a:rPr lang="it-IT" b="1" dirty="0"/>
              <a:t>quattro grandi </a:t>
            </a:r>
            <a:r>
              <a:rPr lang="it-IT" b="1" dirty="0" smtClean="0"/>
              <a:t>culture politiche</a:t>
            </a:r>
            <a:r>
              <a:rPr lang="it-IT" dirty="0" smtClean="0"/>
              <a:t> </a:t>
            </a:r>
            <a:r>
              <a:rPr lang="it-IT" dirty="0"/>
              <a:t>che avevano rappresentato fattori di identificazione e riconoscimento collettivo nel corso del Novecento: </a:t>
            </a:r>
            <a:endParaRPr lang="it-IT" dirty="0" smtClean="0"/>
          </a:p>
          <a:p>
            <a:r>
              <a:rPr lang="it-IT" dirty="0" smtClean="0"/>
              <a:t>a</a:t>
            </a:r>
            <a:r>
              <a:rPr lang="it-IT" dirty="0"/>
              <a:t>)</a:t>
            </a:r>
            <a:r>
              <a:rPr lang="it-IT" b="1" dirty="0">
                <a:solidFill>
                  <a:srgbClr val="FF0000"/>
                </a:solidFill>
              </a:rPr>
              <a:t> quella risorgimentale</a:t>
            </a:r>
            <a:r>
              <a:rPr lang="it-IT" dirty="0"/>
              <a:t>, fondata sullo Stato-Nazione e sull’esaltazione dei tratti comuni dell’identità italiana; </a:t>
            </a:r>
            <a:endParaRPr lang="it-IT" dirty="0" smtClean="0"/>
          </a:p>
          <a:p>
            <a:r>
              <a:rPr lang="it-IT" dirty="0" smtClean="0"/>
              <a:t>b</a:t>
            </a:r>
            <a:r>
              <a:rPr lang="it-IT" dirty="0"/>
              <a:t>) </a:t>
            </a:r>
            <a:r>
              <a:rPr lang="it-IT" b="1" dirty="0">
                <a:solidFill>
                  <a:srgbClr val="FF0000"/>
                </a:solidFill>
              </a:rPr>
              <a:t>quella riformista</a:t>
            </a:r>
            <a:r>
              <a:rPr lang="it-IT" dirty="0"/>
              <a:t>, fondata sulla centralità dello spirito pubblico e sulla capacità di formulare domande e fornire risposte efficaci ai problemi posti dalla crescita e dalla trasformazione sociale; </a:t>
            </a:r>
            <a:endParaRPr lang="it-IT" dirty="0" smtClean="0"/>
          </a:p>
          <a:p>
            <a:r>
              <a:rPr lang="it-IT" dirty="0" smtClean="0"/>
              <a:t>c</a:t>
            </a:r>
            <a:r>
              <a:rPr lang="it-IT" dirty="0"/>
              <a:t>) </a:t>
            </a:r>
            <a:r>
              <a:rPr lang="it-IT" b="1" dirty="0">
                <a:solidFill>
                  <a:srgbClr val="FF0000"/>
                </a:solidFill>
              </a:rPr>
              <a:t>quella cattolico-democratica</a:t>
            </a:r>
            <a:r>
              <a:rPr lang="it-IT" dirty="0"/>
              <a:t>, fondata su valori etici forti, seppure univoci, ma capace di intercettare i bisogni profondi di una società complessa e ancora in gran parte arretrata, rispondendo ai limiti del riformismo mediante la sussidiarietà della società civile rispetto allo Stato; </a:t>
            </a:r>
            <a:endParaRPr lang="it-IT" dirty="0" smtClean="0"/>
          </a:p>
          <a:p>
            <a:r>
              <a:rPr lang="it-IT" dirty="0" smtClean="0"/>
              <a:t>d</a:t>
            </a:r>
            <a:r>
              <a:rPr lang="it-IT" dirty="0"/>
              <a:t>) </a:t>
            </a:r>
            <a:r>
              <a:rPr lang="it-IT" b="1" dirty="0">
                <a:solidFill>
                  <a:srgbClr val="FF0000"/>
                </a:solidFill>
              </a:rPr>
              <a:t>quella del movimento operaio</a:t>
            </a:r>
            <a:r>
              <a:rPr lang="it-IT" dirty="0"/>
              <a:t>, forte delle sue organizzazioni sindacali e politiche di massa ed espressione dell’alleanza fra ceti produttivi in via di emancipazione e significativi settori del ceto medio.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33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533400"/>
            <a:ext cx="8712968" cy="9906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Rivalutazione del cattolicesimo della Controriforma e della dominazione spagnola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92560"/>
            <a:ext cx="8229600" cy="4876800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Più che di </a:t>
            </a:r>
            <a:r>
              <a:rPr lang="it-IT" i="1" dirty="0"/>
              <a:t>revisionismo</a:t>
            </a:r>
            <a:r>
              <a:rPr lang="it-IT" dirty="0"/>
              <a:t> in senso ideologico </a:t>
            </a:r>
            <a:r>
              <a:rPr lang="it-IT" dirty="0" smtClean="0"/>
              <a:t> si </a:t>
            </a:r>
            <a:r>
              <a:rPr lang="it-IT" dirty="0"/>
              <a:t>può parlare piuttosto </a:t>
            </a:r>
            <a:r>
              <a:rPr lang="it-IT" dirty="0" smtClean="0"/>
              <a:t>del </a:t>
            </a:r>
            <a:r>
              <a:rPr lang="it-IT" dirty="0"/>
              <a:t>programmatico ridimensionamento dei temi indicati dalla storiografia laica e progressista della stagione precedente (identificata soprattutto in </a:t>
            </a:r>
            <a:r>
              <a:rPr lang="it-IT" dirty="0" err="1"/>
              <a:t>Chabod</a:t>
            </a:r>
            <a:r>
              <a:rPr lang="it-IT" dirty="0"/>
              <a:t>, </a:t>
            </a:r>
            <a:r>
              <a:rPr lang="it-IT" dirty="0" err="1"/>
              <a:t>Cantimori</a:t>
            </a:r>
            <a:r>
              <a:rPr lang="it-IT" dirty="0"/>
              <a:t>, Venturi e nei loro allievi diretti). </a:t>
            </a:r>
            <a:endParaRPr lang="it-IT" dirty="0" smtClean="0"/>
          </a:p>
          <a:p>
            <a:r>
              <a:rPr lang="it-IT" dirty="0" smtClean="0"/>
              <a:t>La </a:t>
            </a:r>
            <a:r>
              <a:rPr lang="it-IT" dirty="0"/>
              <a:t>dimensione degli antichi stati italiani prevale su quella italiana e le differenze sugli elementi di unità. </a:t>
            </a:r>
            <a:endParaRPr lang="it-IT" dirty="0" smtClean="0"/>
          </a:p>
          <a:p>
            <a:r>
              <a:rPr lang="it-IT" dirty="0" smtClean="0"/>
              <a:t>Agli </a:t>
            </a:r>
            <a:r>
              <a:rPr lang="it-IT" dirty="0"/>
              <a:t>eretici e agli eterodossi studiati da Delio </a:t>
            </a:r>
            <a:r>
              <a:rPr lang="it-IT" dirty="0" err="1"/>
              <a:t>Cantimori</a:t>
            </a:r>
            <a:r>
              <a:rPr lang="it-IT" dirty="0"/>
              <a:t> - in alcuni casi additati come troppo propensi alla conversione e al tradimento – vengono sostituiti i devoti, presentati come autentici interpreti della società di antico regime e dei suoi bisogni </a:t>
            </a:r>
            <a:r>
              <a:rPr lang="it-IT" dirty="0" smtClean="0"/>
              <a:t>profondi</a:t>
            </a:r>
            <a:r>
              <a:rPr lang="it-IT" dirty="0"/>
              <a:t>.</a:t>
            </a:r>
            <a:endParaRPr lang="it-IT" dirty="0" smtClean="0"/>
          </a:p>
          <a:p>
            <a:r>
              <a:rPr lang="it-IT" dirty="0"/>
              <a:t>L</a:t>
            </a:r>
            <a:r>
              <a:rPr lang="it-IT" dirty="0" smtClean="0"/>
              <a:t>a </a:t>
            </a:r>
            <a:r>
              <a:rPr lang="it-IT" dirty="0"/>
              <a:t>Controriforma viene ricondotta non tanto ai suoi connotati repressivi e intolleranti – che pure non vengono negati – ma alla straordinaria capacità della Chiesa cattolica di risollevarsi dalla crisi di metà Cinquecento e di aderire profondamente ai bisogni espressi della società, fino a costituire per almeno tre secoli l’unico reale fattore di unificazione culturale e materiale della penisola, al di là delle divisioni e dei conflitti fra Stati. </a:t>
            </a:r>
            <a:endParaRPr lang="it-IT" dirty="0" smtClean="0"/>
          </a:p>
          <a:p>
            <a:r>
              <a:rPr lang="it-IT" dirty="0"/>
              <a:t>La «pax ispanica» del Cinque-Seicento, lungi dall’essere lo strumento di un’oppressione politica esercitata sulla penisola, punteggiata da rivolte e congiure, o l’espressione di una decadenza culturale e morale, viene riletta come efficace assetto di governo, basato su di un ampio consenso non solo dei ceti dirigenti, favorito da una fase di espansione economica da non sottovalutare.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838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07288" cy="9906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Svalutazione del riformismo settecentesco, della rivoluzione e del Risorgimento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6576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L</a:t>
            </a:r>
            <a:r>
              <a:rPr lang="it-IT" dirty="0" smtClean="0"/>
              <a:t>e </a:t>
            </a:r>
            <a:r>
              <a:rPr lang="it-IT" dirty="0"/>
              <a:t>idee degli illuministi </a:t>
            </a:r>
            <a:r>
              <a:rPr lang="it-IT" dirty="0" smtClean="0"/>
              <a:t>settecenteschi </a:t>
            </a:r>
            <a:r>
              <a:rPr lang="it-IT" dirty="0"/>
              <a:t>- </a:t>
            </a:r>
            <a:r>
              <a:rPr lang="it-IT" dirty="0" smtClean="0"/>
              <a:t> non più </a:t>
            </a:r>
            <a:r>
              <a:rPr lang="it-IT" dirty="0"/>
              <a:t>presentate come principale veicolo della modernizzazione - vengono per lo più ricondotte a conflitti tutti interni al ceto patrizio, ed espressione della tradizionale cultura </a:t>
            </a:r>
            <a:r>
              <a:rPr lang="it-IT" dirty="0" smtClean="0"/>
              <a:t>nobiliare, </a:t>
            </a:r>
            <a:r>
              <a:rPr lang="it-IT" dirty="0"/>
              <a:t>tesa a difendere i privilegi cetuali contro ogni ipotesi di </a:t>
            </a:r>
            <a:r>
              <a:rPr lang="it-IT" dirty="0" smtClean="0"/>
              <a:t>centralizzazione;</a:t>
            </a:r>
          </a:p>
          <a:p>
            <a:r>
              <a:rPr lang="it-IT" dirty="0"/>
              <a:t>L</a:t>
            </a:r>
            <a:r>
              <a:rPr lang="it-IT" dirty="0" smtClean="0"/>
              <a:t>’assolutismo </a:t>
            </a:r>
            <a:r>
              <a:rPr lang="it-IT" dirty="0"/>
              <a:t>riformatore, lungi dall’essere una via efficace alla </a:t>
            </a:r>
            <a:r>
              <a:rPr lang="it-IT" dirty="0" smtClean="0"/>
              <a:t>modernizzazione</a:t>
            </a:r>
            <a:r>
              <a:rPr lang="it-IT" dirty="0"/>
              <a:t>, viene riletto come illusione dirigista, o tutt’al più come punto di equilibrio e compromesso fra ceti e poteri locali. </a:t>
            </a:r>
            <a:endParaRPr lang="it-IT" dirty="0" smtClean="0"/>
          </a:p>
          <a:p>
            <a:r>
              <a:rPr lang="it-IT" dirty="0"/>
              <a:t>L</a:t>
            </a:r>
            <a:r>
              <a:rPr lang="it-IT" dirty="0" smtClean="0"/>
              <a:t>a </a:t>
            </a:r>
            <a:r>
              <a:rPr lang="it-IT" dirty="0"/>
              <a:t>lotta politica interna all’antico regime viene presentata non più come scontro o confronto di idee e progetti, ma come scontro tra clientele e consorterie, capaci di controllare pezzi di Stato; </a:t>
            </a:r>
            <a:endParaRPr lang="it-IT" dirty="0" smtClean="0"/>
          </a:p>
          <a:p>
            <a:r>
              <a:rPr lang="it-IT" dirty="0"/>
              <a:t>L</a:t>
            </a:r>
            <a:r>
              <a:rPr lang="it-IT" dirty="0" smtClean="0"/>
              <a:t>a frattura </a:t>
            </a:r>
            <a:r>
              <a:rPr lang="it-IT" dirty="0"/>
              <a:t>rivoluzionaria </a:t>
            </a:r>
            <a:r>
              <a:rPr lang="it-IT" dirty="0" smtClean="0"/>
              <a:t>di fine Settecento viene riletta di conseguenza come </a:t>
            </a:r>
            <a:r>
              <a:rPr lang="it-IT" dirty="0"/>
              <a:t>semplice adeguamento di una parte dei ceti dirigenti al nuovo assetto di potere determinato dall’occupazione </a:t>
            </a:r>
            <a:r>
              <a:rPr lang="it-IT" dirty="0" smtClean="0"/>
              <a:t>francese, negando </a:t>
            </a:r>
            <a:r>
              <a:rPr lang="it-IT" dirty="0"/>
              <a:t>ogni valore al “giacobinismo italiano</a:t>
            </a:r>
            <a:r>
              <a:rPr lang="it-IT" dirty="0" smtClean="0"/>
              <a:t>”.</a:t>
            </a:r>
          </a:p>
          <a:p>
            <a:r>
              <a:rPr lang="it-IT" dirty="0" smtClean="0"/>
              <a:t>Lo stesso </a:t>
            </a:r>
            <a:r>
              <a:rPr lang="it-IT" dirty="0"/>
              <a:t>Risorgimento </a:t>
            </a:r>
            <a:r>
              <a:rPr lang="it-IT" dirty="0" smtClean="0"/>
              <a:t>viene riproposto come </a:t>
            </a:r>
            <a:r>
              <a:rPr lang="it-IT" dirty="0"/>
              <a:t>l’autorappresentazione di un ceto intellettuale incapace e velleitario, privo di una reale cultura di governo, insensibile ai sentimenti popolari, fondamentalmente anticristiano.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4900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BIBLIOGRAFIA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13623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Sulla </a:t>
            </a:r>
            <a:r>
              <a:rPr lang="it-IT" b="1" dirty="0"/>
              <a:t>storiografia italiana del Novecento:</a:t>
            </a:r>
            <a:endParaRPr lang="it-IT" dirty="0"/>
          </a:p>
          <a:p>
            <a:r>
              <a:rPr lang="it-IT" dirty="0"/>
              <a:t>R. Romano, </a:t>
            </a:r>
            <a:r>
              <a:rPr lang="it-IT" i="1" dirty="0"/>
              <a:t>La storiografia italiana oggi</a:t>
            </a:r>
            <a:r>
              <a:rPr lang="it-IT" dirty="0"/>
              <a:t>, L’Espresso strumenti, Roma 1978</a:t>
            </a:r>
          </a:p>
          <a:p>
            <a:r>
              <a:rPr lang="it-IT" dirty="0"/>
              <a:t>G. </a:t>
            </a:r>
            <a:r>
              <a:rPr lang="it-IT" dirty="0" err="1"/>
              <a:t>Galasso</a:t>
            </a:r>
            <a:r>
              <a:rPr lang="it-IT" dirty="0"/>
              <a:t>, </a:t>
            </a:r>
            <a:r>
              <a:rPr lang="it-IT" i="1" dirty="0"/>
              <a:t>Storici italiani del Novecento</a:t>
            </a:r>
            <a:r>
              <a:rPr lang="it-IT" dirty="0"/>
              <a:t>, il Mulino, Bologna 2008; </a:t>
            </a:r>
          </a:p>
          <a:p>
            <a:r>
              <a:rPr lang="it-IT" dirty="0"/>
              <a:t>E. Di Rienzo, </a:t>
            </a:r>
            <a:r>
              <a:rPr lang="it-IT" i="1" dirty="0"/>
              <a:t>Un dopoguerra storiografico. Storici italiani tra guerra civile e Repubblica</a:t>
            </a:r>
            <a:r>
              <a:rPr lang="it-IT" dirty="0"/>
              <a:t>, Le Lettere, Roma 2004</a:t>
            </a:r>
          </a:p>
          <a:p>
            <a:r>
              <a:rPr lang="it-IT" dirty="0"/>
              <a:t>M. Angelini, </a:t>
            </a:r>
            <a:r>
              <a:rPr lang="it-IT" i="1" dirty="0"/>
              <a:t>Fare storia. Culture e pratiche della ricerca in Italia da Gioacchino Volpe a Federico </a:t>
            </a:r>
            <a:r>
              <a:rPr lang="it-IT" i="1" dirty="0" err="1"/>
              <a:t>Chabod</a:t>
            </a:r>
            <a:r>
              <a:rPr lang="it-IT" dirty="0"/>
              <a:t>, Carocci, Roma 2012.</a:t>
            </a:r>
          </a:p>
          <a:p>
            <a:r>
              <a:rPr lang="it-IT" dirty="0"/>
              <a:t>E. Romeo (a cura di), </a:t>
            </a:r>
            <a:r>
              <a:rPr lang="it-IT" i="1" dirty="0"/>
              <a:t>La scuola di Croce. Testimonianze sull’Istituto Italiano per gli studi storici</a:t>
            </a:r>
            <a:r>
              <a:rPr lang="it-IT" dirty="0"/>
              <a:t>, il Mulino, Bologna 1992</a:t>
            </a:r>
          </a:p>
          <a:p>
            <a:r>
              <a:rPr lang="it-IT" dirty="0"/>
              <a:t>G. Zazzara, </a:t>
            </a:r>
            <a:r>
              <a:rPr lang="it-IT" i="1" dirty="0"/>
              <a:t>La storia a sinistra. Ricerca e impegno politico dopo il fascismo</a:t>
            </a:r>
            <a:r>
              <a:rPr lang="it-IT" dirty="0"/>
              <a:t>, Laterza, Roma-Bari 2011.</a:t>
            </a:r>
          </a:p>
          <a:p>
            <a:r>
              <a:rPr lang="it-IT" dirty="0"/>
              <a:t>J. </a:t>
            </a:r>
            <a:r>
              <a:rPr lang="it-IT" dirty="0" err="1"/>
              <a:t>Revel</a:t>
            </a:r>
            <a:r>
              <a:rPr lang="it-IT" dirty="0"/>
              <a:t> (a cura di), </a:t>
            </a:r>
            <a:r>
              <a:rPr lang="it-IT" i="1" dirty="0"/>
              <a:t>Giochi di scala. La microstoria alla prova dell’esperienza</a:t>
            </a:r>
            <a:r>
              <a:rPr lang="it-IT" dirty="0"/>
              <a:t>, Viella, Roma 2006 (prima </a:t>
            </a:r>
            <a:r>
              <a:rPr lang="it-IT" dirty="0" err="1"/>
              <a:t>ediz</a:t>
            </a:r>
            <a:r>
              <a:rPr lang="it-IT" dirty="0"/>
              <a:t>. francese 1996).</a:t>
            </a:r>
          </a:p>
          <a:p>
            <a:r>
              <a:rPr lang="it-IT" dirty="0"/>
              <a:t>P. Lanaro (a cura di), </a:t>
            </a:r>
            <a:r>
              <a:rPr lang="it-IT" i="1" dirty="0"/>
              <a:t>Microstoria . A venticinque anni da “L’eredità immateriale”</a:t>
            </a:r>
            <a:r>
              <a:rPr lang="it-IT" dirty="0"/>
              <a:t>, F. Angeli, Milano 2011</a:t>
            </a:r>
          </a:p>
          <a:p>
            <a:r>
              <a:rPr lang="it-IT" i="1" dirty="0"/>
              <a:t>Enciclopedia Italiana di scienze, lettere ed arti. Il contributo italiano alla storia del pensiero</a:t>
            </a:r>
            <a:r>
              <a:rPr lang="it-IT" dirty="0"/>
              <a:t>, VIII appendice: </a:t>
            </a:r>
            <a:r>
              <a:rPr lang="it-IT" i="1" dirty="0"/>
              <a:t>Storia e politica </a:t>
            </a:r>
            <a:r>
              <a:rPr lang="it-IT" dirty="0"/>
              <a:t>(Dir. G. </a:t>
            </a:r>
            <a:r>
              <a:rPr lang="it-IT" dirty="0" err="1"/>
              <a:t>Galasso</a:t>
            </a:r>
            <a:r>
              <a:rPr lang="it-IT" dirty="0"/>
              <a:t>), Istituto della Enciclopedia Italiana, Roma 2013 [in part. i contributi di G. </a:t>
            </a:r>
            <a:r>
              <a:rPr lang="it-IT" dirty="0" err="1"/>
              <a:t>Galasso</a:t>
            </a:r>
            <a:r>
              <a:rPr lang="it-IT" dirty="0"/>
              <a:t>, R. </a:t>
            </a:r>
            <a:r>
              <a:rPr lang="it-IT" dirty="0" err="1"/>
              <a:t>Pertici</a:t>
            </a:r>
            <a:r>
              <a:rPr lang="it-IT" dirty="0"/>
              <a:t>, M. </a:t>
            </a:r>
            <a:r>
              <a:rPr lang="it-IT" dirty="0" err="1"/>
              <a:t>Mastrogregori</a:t>
            </a:r>
            <a:r>
              <a:rPr lang="it-IT" dirty="0"/>
              <a:t>, O. Raggio, A. Melloni]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 smtClean="0"/>
              <a:t>Sui </a:t>
            </a:r>
            <a:r>
              <a:rPr lang="it-IT" b="1" dirty="0"/>
              <a:t>principali storici italiani:</a:t>
            </a:r>
            <a:endParaRPr lang="it-IT" dirty="0"/>
          </a:p>
          <a:p>
            <a:r>
              <a:rPr lang="it-IT" dirty="0"/>
              <a:t>B. </a:t>
            </a:r>
            <a:r>
              <a:rPr lang="it-IT" dirty="0" err="1"/>
              <a:t>Vigezzi</a:t>
            </a:r>
            <a:r>
              <a:rPr lang="it-IT" dirty="0"/>
              <a:t> (a cura di), </a:t>
            </a:r>
            <a:r>
              <a:rPr lang="it-IT" i="1" dirty="0"/>
              <a:t>Federico </a:t>
            </a:r>
            <a:r>
              <a:rPr lang="it-IT" i="1" dirty="0" err="1"/>
              <a:t>Chabod</a:t>
            </a:r>
            <a:r>
              <a:rPr lang="it-IT" i="1" dirty="0"/>
              <a:t> e la “nuova storiografia italiana”</a:t>
            </a:r>
            <a:r>
              <a:rPr lang="it-IT" dirty="0"/>
              <a:t>, </a:t>
            </a:r>
            <a:r>
              <a:rPr lang="it-IT" dirty="0" err="1"/>
              <a:t>Jaca</a:t>
            </a:r>
            <a:r>
              <a:rPr lang="it-IT" dirty="0"/>
              <a:t> Book, Milano 1984; </a:t>
            </a:r>
          </a:p>
          <a:p>
            <a:r>
              <a:rPr lang="it-IT" dirty="0"/>
              <a:t>G. Sasso, </a:t>
            </a:r>
            <a:r>
              <a:rPr lang="it-IT" i="1" dirty="0"/>
              <a:t>Il guardiano della storiografia. Profilo di Federico </a:t>
            </a:r>
            <a:r>
              <a:rPr lang="it-IT" i="1" dirty="0" err="1"/>
              <a:t>Chabod</a:t>
            </a:r>
            <a:r>
              <a:rPr lang="it-IT" i="1" dirty="0"/>
              <a:t> e altri saggi</a:t>
            </a:r>
            <a:r>
              <a:rPr lang="it-IT" dirty="0"/>
              <a:t>, Guida, Napoli 1985; </a:t>
            </a:r>
          </a:p>
          <a:p>
            <a:r>
              <a:rPr lang="it-IT" dirty="0"/>
              <a:t>G. </a:t>
            </a:r>
            <a:r>
              <a:rPr lang="it-IT" dirty="0" err="1"/>
              <a:t>Miccoli</a:t>
            </a:r>
            <a:r>
              <a:rPr lang="it-IT" dirty="0"/>
              <a:t>, </a:t>
            </a:r>
            <a:r>
              <a:rPr lang="it-IT" i="1" dirty="0"/>
              <a:t>Delio </a:t>
            </a:r>
            <a:r>
              <a:rPr lang="it-IT" i="1" dirty="0" err="1"/>
              <a:t>Cantimori</a:t>
            </a:r>
            <a:r>
              <a:rPr lang="it-IT" i="1" dirty="0"/>
              <a:t>. La ricerca di una nuova critica storiografica</a:t>
            </a:r>
            <a:r>
              <a:rPr lang="it-IT" dirty="0"/>
              <a:t>, Einaudi, Torino 1970</a:t>
            </a:r>
          </a:p>
          <a:p>
            <a:r>
              <a:rPr lang="it-IT" dirty="0"/>
              <a:t>B. V. </a:t>
            </a:r>
            <a:r>
              <a:rPr lang="it-IT" dirty="0" err="1"/>
              <a:t>Bandini</a:t>
            </a:r>
            <a:r>
              <a:rPr lang="it-IT" dirty="0"/>
              <a:t> (a cura di), </a:t>
            </a:r>
            <a:r>
              <a:rPr lang="it-IT" i="1" dirty="0"/>
              <a:t>Storia e storiografia. Studi su Delio </a:t>
            </a:r>
            <a:r>
              <a:rPr lang="it-IT" i="1" dirty="0" err="1"/>
              <a:t>Cantimori</a:t>
            </a:r>
            <a:r>
              <a:rPr lang="it-IT" dirty="0"/>
              <a:t> (Atti del convegno di Russi, 7-8 ottobre 1978), Editori Riuniti, Roma 1979</a:t>
            </a:r>
          </a:p>
          <a:p>
            <a:r>
              <a:rPr lang="it-IT" dirty="0"/>
              <a:t>L. Guerci, G. Ricuperati (a cura di), </a:t>
            </a:r>
            <a:r>
              <a:rPr lang="it-IT" i="1" dirty="0"/>
              <a:t>Il coraggio della ragione. Franco Venturi intellettuale e storico cosmopolita</a:t>
            </a:r>
            <a:r>
              <a:rPr lang="it-IT" dirty="0"/>
              <a:t>, Fondazione Luigi Einaudi, Torino 1998; </a:t>
            </a:r>
          </a:p>
          <a:p>
            <a:r>
              <a:rPr lang="it-IT" dirty="0"/>
              <a:t>A. E. Baldini e M. Firpo (a cura di), </a:t>
            </a:r>
            <a:r>
              <a:rPr lang="it-IT" i="1" dirty="0"/>
              <a:t>Tradizione protestante e ricerca storica. L’impegno intellettuale di Giorgio Spini</a:t>
            </a:r>
            <a:r>
              <a:rPr lang="it-IT" dirty="0"/>
              <a:t>, </a:t>
            </a:r>
            <a:r>
              <a:rPr lang="it-IT" dirty="0" err="1"/>
              <a:t>Olschki</a:t>
            </a:r>
            <a:r>
              <a:rPr lang="it-IT" dirty="0"/>
              <a:t>, Firenze 1998; </a:t>
            </a:r>
          </a:p>
          <a:p>
            <a:r>
              <a:rPr lang="it-IT" dirty="0"/>
              <a:t>C. Mangio e M. Verga (a cura di), </a:t>
            </a:r>
            <a:r>
              <a:rPr lang="it-IT" i="1" dirty="0"/>
              <a:t>Il Settecento di Furio Diaz</a:t>
            </a:r>
            <a:r>
              <a:rPr lang="it-IT" dirty="0"/>
              <a:t>, Edizioni Plus, Pisa 2006; </a:t>
            </a:r>
          </a:p>
          <a:p>
            <a:r>
              <a:rPr lang="it-IT" dirty="0"/>
              <a:t>L. </a:t>
            </a:r>
            <a:r>
              <a:rPr lang="it-IT" dirty="0" err="1"/>
              <a:t>Cracco</a:t>
            </a:r>
            <a:r>
              <a:rPr lang="it-IT" dirty="0"/>
              <a:t> Ruggini (a cura di),</a:t>
            </a:r>
            <a:r>
              <a:rPr lang="it-IT" i="1" dirty="0"/>
              <a:t> Omaggio ad Arnaldo Momigliano. Storia e storiografia sul mondo antico</a:t>
            </a:r>
            <a:r>
              <a:rPr lang="it-IT" dirty="0"/>
              <a:t>. Convegno di studio (Cuneo-Caraglio, 22-23 ottobre 1988), New Press, Como 1989</a:t>
            </a:r>
          </a:p>
          <a:p>
            <a:r>
              <a:rPr lang="it-IT" dirty="0"/>
              <a:t>G. Del Torre (a cura di), </a:t>
            </a:r>
            <a:r>
              <a:rPr lang="it-IT" i="1" dirty="0"/>
              <a:t>Tra Venezia e l’Europa. Gli itinerari di uno storico del Novecento: Marino </a:t>
            </a:r>
            <a:r>
              <a:rPr lang="it-IT" i="1" dirty="0" err="1"/>
              <a:t>Berengo</a:t>
            </a:r>
            <a:r>
              <a:rPr lang="it-IT" dirty="0"/>
              <a:t>, Il Poligrafo, Padova 2003.</a:t>
            </a:r>
          </a:p>
          <a:p>
            <a:r>
              <a:rPr lang="it-IT" dirty="0"/>
              <a:t>E. Gentile, </a:t>
            </a:r>
            <a:r>
              <a:rPr lang="it-IT" i="1" dirty="0"/>
              <a:t>Renzo De Felice. Lo storico e il personaggio</a:t>
            </a:r>
            <a:r>
              <a:rPr lang="it-IT" dirty="0"/>
              <a:t>, Laterza, Roma-Bari 2003;</a:t>
            </a:r>
            <a:r>
              <a:rPr lang="it-IT" i="1" dirty="0"/>
              <a:t> </a:t>
            </a:r>
            <a:endParaRPr lang="it-IT" dirty="0"/>
          </a:p>
          <a:p>
            <a:r>
              <a:rPr lang="it-IT" dirty="0"/>
              <a:t>L. </a:t>
            </a:r>
            <a:r>
              <a:rPr lang="it-IT" dirty="0" err="1"/>
              <a:t>Boccalatte</a:t>
            </a:r>
            <a:r>
              <a:rPr lang="it-IT" dirty="0"/>
              <a:t> (a cura di), </a:t>
            </a:r>
            <a:r>
              <a:rPr lang="it-IT" i="1" dirty="0"/>
              <a:t>Guido </a:t>
            </a:r>
            <a:r>
              <a:rPr lang="it-IT" i="1" dirty="0" err="1"/>
              <a:t>Quazza</a:t>
            </a:r>
            <a:r>
              <a:rPr lang="it-IT" i="1" dirty="0"/>
              <a:t>. L’archivio e la biblioteca come autobiografia</a:t>
            </a:r>
            <a:r>
              <a:rPr lang="it-IT" dirty="0"/>
              <a:t>, Angeli, Milano 2008.</a:t>
            </a:r>
          </a:p>
          <a:p>
            <a:r>
              <a:rPr lang="it-IT" dirty="0"/>
              <a:t>G. Pescosolido, </a:t>
            </a:r>
            <a:r>
              <a:rPr lang="it-IT" i="1" dirty="0"/>
              <a:t>Rosario Romeo</a:t>
            </a:r>
            <a:r>
              <a:rPr lang="it-IT" dirty="0"/>
              <a:t>, Laterza, Roma-Bari 1990.</a:t>
            </a:r>
          </a:p>
          <a:p>
            <a:endParaRPr lang="it-IT" dirty="0" smtClean="0"/>
          </a:p>
          <a:p>
            <a:pPr marL="0" indent="0">
              <a:buNone/>
            </a:pPr>
            <a:r>
              <a:rPr lang="it-IT" b="1" dirty="0" smtClean="0"/>
              <a:t>Bilancio e prospettive dell’ultimo ventennio:</a:t>
            </a:r>
            <a:endParaRPr lang="it-IT" b="1" dirty="0"/>
          </a:p>
          <a:p>
            <a:r>
              <a:rPr lang="it-IT" dirty="0" smtClean="0"/>
              <a:t>F</a:t>
            </a:r>
            <a:r>
              <a:rPr lang="it-IT" dirty="0"/>
              <a:t>. Benigno, </a:t>
            </a:r>
            <a:r>
              <a:rPr lang="it-IT" i="1" dirty="0"/>
              <a:t>Parole nel tempo. Un lessico per pensare la storia</a:t>
            </a:r>
            <a:r>
              <a:rPr lang="it-IT" dirty="0"/>
              <a:t>, Viella, Roma 2013</a:t>
            </a:r>
          </a:p>
          <a:p>
            <a:r>
              <a:rPr lang="it-IT" dirty="0"/>
              <a:t>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437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L’eredità contesa di Croce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Alla caduta del fascismo </a:t>
            </a:r>
            <a:r>
              <a:rPr lang="it-IT" dirty="0"/>
              <a:t>solo Adolfo </a:t>
            </a:r>
            <a:r>
              <a:rPr lang="it-IT" dirty="0" err="1"/>
              <a:t>Omodeo</a:t>
            </a:r>
            <a:r>
              <a:rPr lang="it-IT" dirty="0"/>
              <a:t>, Arnaldo Momigliano e Franco </a:t>
            </a:r>
            <a:r>
              <a:rPr lang="it-IT" dirty="0" smtClean="0"/>
              <a:t>Venturi sono esplicitamente e genuinamente crociani.</a:t>
            </a:r>
          </a:p>
          <a:p>
            <a:r>
              <a:rPr lang="it-IT" dirty="0" smtClean="0"/>
              <a:t>Delio </a:t>
            </a:r>
            <a:r>
              <a:rPr lang="it-IT" dirty="0" err="1" smtClean="0"/>
              <a:t>Cantimori</a:t>
            </a:r>
            <a:r>
              <a:rPr lang="it-IT" dirty="0" smtClean="0"/>
              <a:t>, passato indenne dal fascismo al comunismo, non nasconde la propria matrice gentiliana. </a:t>
            </a:r>
          </a:p>
          <a:p>
            <a:r>
              <a:rPr lang="it-IT" dirty="0" smtClean="0"/>
              <a:t>Chi invece si presenta come il vero erede di Croce è </a:t>
            </a:r>
            <a:r>
              <a:rPr lang="it-IT" b="1" dirty="0" smtClean="0"/>
              <a:t>Federico </a:t>
            </a:r>
            <a:r>
              <a:rPr lang="it-IT" b="1" dirty="0" err="1" smtClean="0"/>
              <a:t>Chabod</a:t>
            </a:r>
            <a:r>
              <a:rPr lang="it-IT" dirty="0" smtClean="0"/>
              <a:t>, la cui produzione storiografica – almeno fino al 1943 - è in realtà influenzata più da Volpe che da Croce. L’assunzione dell’eredità crociana è dunque dettata da una chiara scelta politica antifascista, piuttosto che da una riflessione storiografica.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063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Crocio-</a:t>
            </a:r>
            <a:r>
              <a:rPr lang="it-IT" dirty="0" err="1" smtClean="0"/>
              <a:t>gramscismo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Paradossalmente l’eredità di Croce si trasmette, nel primo dopoguerra, in misura maggiore ad alcuni storici e filosofi marxisti che riescono a coniugare Gramsci con Croce nel solco di una tradizione storicista che ha i suoi precedenti in Francesco De Sanctis e Antonio Labriola e suoi epigoni negli intellettuali liberali che tra il 1945 e il 1950 aderiscono al PCI identificato come grande partito nazional-popolare erede della miglior tradizione risorgimentale.</a:t>
            </a:r>
          </a:p>
          <a:p>
            <a:r>
              <a:rPr lang="it-IT" dirty="0" smtClean="0"/>
              <a:t>Dalla constatazione dell’arretratezza italiana deriva l’esigenza di un’alleanza (nel segno di Croce e di Gramsci) fra la borghesia progressista e le masse operaie e contadine, contro la «borghesia parassitaria» (proprietari terrieri e burocrazia statale).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703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PRIMA GENERAZIONE DEL </a:t>
            </a:r>
            <a:r>
              <a:rPr lang="it-IT" dirty="0"/>
              <a:t>N</a:t>
            </a:r>
            <a:r>
              <a:rPr lang="it-IT" dirty="0" smtClean="0"/>
              <a:t>OVECENTO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24608"/>
            <a:ext cx="8229600" cy="3652664"/>
          </a:xfrm>
        </p:spPr>
        <p:txBody>
          <a:bodyPr>
            <a:normAutofit/>
          </a:bodyPr>
          <a:lstStyle/>
          <a:p>
            <a:r>
              <a:rPr lang="it-IT" dirty="0"/>
              <a:t>Adolfo </a:t>
            </a:r>
            <a:r>
              <a:rPr lang="it-IT" dirty="0" err="1"/>
              <a:t>Omodeo</a:t>
            </a:r>
            <a:r>
              <a:rPr lang="it-IT" dirty="0"/>
              <a:t> (1899-1946</a:t>
            </a:r>
            <a:r>
              <a:rPr lang="it-IT" dirty="0" smtClean="0"/>
              <a:t>) Napoli</a:t>
            </a:r>
            <a:endParaRPr lang="it-IT" dirty="0"/>
          </a:p>
          <a:p>
            <a:r>
              <a:rPr lang="it-IT" dirty="0"/>
              <a:t>Ernesto </a:t>
            </a:r>
            <a:r>
              <a:rPr lang="it-IT" dirty="0" err="1"/>
              <a:t>Sestan</a:t>
            </a:r>
            <a:r>
              <a:rPr lang="it-IT" dirty="0"/>
              <a:t> (1898-1986) </a:t>
            </a:r>
            <a:r>
              <a:rPr lang="it-IT" dirty="0" smtClean="0"/>
              <a:t>Firenze</a:t>
            </a:r>
            <a:endParaRPr lang="it-IT" dirty="0"/>
          </a:p>
          <a:p>
            <a:r>
              <a:rPr lang="it-IT" b="1" dirty="0">
                <a:solidFill>
                  <a:srgbClr val="FF0000"/>
                </a:solidFill>
              </a:rPr>
              <a:t>Federico </a:t>
            </a:r>
            <a:r>
              <a:rPr lang="it-IT" b="1" dirty="0" err="1">
                <a:solidFill>
                  <a:srgbClr val="FF0000"/>
                </a:solidFill>
              </a:rPr>
              <a:t>Chabod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/>
              <a:t>(1901-1960</a:t>
            </a:r>
            <a:r>
              <a:rPr lang="it-IT" b="1" dirty="0" smtClean="0"/>
              <a:t>) Milano-Roma</a:t>
            </a:r>
            <a:endParaRPr lang="it-IT" b="1" dirty="0"/>
          </a:p>
          <a:p>
            <a:r>
              <a:rPr lang="it-IT" dirty="0"/>
              <a:t>Walter Maturi (</a:t>
            </a:r>
            <a:r>
              <a:rPr lang="it-IT" dirty="0" smtClean="0"/>
              <a:t>1902-1961) Torino</a:t>
            </a:r>
            <a:endParaRPr lang="it-IT" dirty="0"/>
          </a:p>
          <a:p>
            <a:r>
              <a:rPr lang="it-IT" b="1" dirty="0">
                <a:solidFill>
                  <a:srgbClr val="FF0000"/>
                </a:solidFill>
              </a:rPr>
              <a:t>Delio </a:t>
            </a:r>
            <a:r>
              <a:rPr lang="it-IT" b="1" dirty="0" err="1">
                <a:solidFill>
                  <a:srgbClr val="FF0000"/>
                </a:solidFill>
              </a:rPr>
              <a:t>Cantimori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/>
              <a:t>(1904-1966</a:t>
            </a:r>
            <a:r>
              <a:rPr lang="it-IT" b="1" dirty="0" smtClean="0"/>
              <a:t>) Pisa-Firenze</a:t>
            </a:r>
          </a:p>
          <a:p>
            <a:r>
              <a:rPr lang="it-IT" dirty="0"/>
              <a:t>Arnaldo Momigliano (1908-1987) </a:t>
            </a:r>
            <a:r>
              <a:rPr lang="it-IT" dirty="0" smtClean="0"/>
              <a:t>Torino-Oxford</a:t>
            </a:r>
          </a:p>
        </p:txBody>
      </p:sp>
    </p:spTree>
    <p:extLst>
      <p:ext uri="{BB962C8B-B14F-4D97-AF65-F5344CB8AC3E}">
        <p14:creationId xmlns:p14="http://schemas.microsoft.com/office/powerpoint/2010/main" val="304308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</a:t>
            </a:r>
            <a:r>
              <a:rPr lang="it-IT" dirty="0" smtClean="0"/>
              <a:t>PRIMA GENERAZIONE </a:t>
            </a:r>
            <a:r>
              <a:rPr lang="it-IT" dirty="0"/>
              <a:t>DEL NOVECENTO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La generazione della guerra e del fascismo</a:t>
            </a:r>
          </a:p>
          <a:p>
            <a:r>
              <a:rPr lang="it-IT" dirty="0" smtClean="0"/>
              <a:t>Formatasi </a:t>
            </a:r>
            <a:r>
              <a:rPr lang="it-IT" dirty="0"/>
              <a:t>negli anni della dittatura all’interno della scuola e delle istituzioni fascistizzate, sotto la tutela di Gentile e Volpe (e in parte di Croce</a:t>
            </a:r>
            <a:r>
              <a:rPr lang="it-IT" dirty="0" smtClean="0"/>
              <a:t>), è </a:t>
            </a:r>
            <a:r>
              <a:rPr lang="it-IT" dirty="0"/>
              <a:t>la generazione del «lungo viaggio attraverso il fascismo» in rapporto non sempre facile con le istituzioni per la ricerca storica create dal </a:t>
            </a:r>
            <a:r>
              <a:rPr lang="it-IT" dirty="0" smtClean="0"/>
              <a:t>regime.</a:t>
            </a:r>
          </a:p>
          <a:p>
            <a:r>
              <a:rPr lang="it-IT" dirty="0" smtClean="0"/>
              <a:t>Alcuni di loro resteranno prigionieri della cultura fascista, mentre altri  (F. </a:t>
            </a:r>
            <a:r>
              <a:rPr lang="it-IT" dirty="0" err="1" smtClean="0"/>
              <a:t>Chabod</a:t>
            </a:r>
            <a:r>
              <a:rPr lang="it-IT" dirty="0" smtClean="0"/>
              <a:t>) si libereranno dando vita, nel dopoguerra, a nuove esperienze,</a:t>
            </a:r>
            <a:r>
              <a:rPr lang="it-IT" dirty="0"/>
              <a:t> </a:t>
            </a:r>
            <a:r>
              <a:rPr lang="it-IT" dirty="0" smtClean="0"/>
              <a:t>tentando di </a:t>
            </a:r>
            <a:r>
              <a:rPr lang="it-IT" dirty="0"/>
              <a:t>coniugare pratica storiografica e impegno civile, anche a costo di rinnegare e </a:t>
            </a:r>
            <a:r>
              <a:rPr lang="it-IT" dirty="0" smtClean="0"/>
              <a:t>riscrivere (manipolandolo) </a:t>
            </a:r>
            <a:r>
              <a:rPr lang="it-IT" dirty="0"/>
              <a:t>una parte del proprio passato e facendo i conti in maniera tormentata con i propri </a:t>
            </a:r>
            <a:r>
              <a:rPr lang="it-IT" dirty="0" smtClean="0"/>
              <a:t>maestri </a:t>
            </a:r>
            <a:r>
              <a:rPr lang="it-IT" dirty="0"/>
              <a:t>fascisti Volpe e </a:t>
            </a:r>
            <a:r>
              <a:rPr lang="it-IT" dirty="0" smtClean="0"/>
              <a:t>Gentile, sostituiti con gli </a:t>
            </a:r>
            <a:r>
              <a:rPr lang="it-IT" dirty="0"/>
              <a:t>antifascisti Croce e Salvemini. </a:t>
            </a:r>
            <a:endParaRPr lang="it-IT" dirty="0" smtClean="0"/>
          </a:p>
          <a:p>
            <a:r>
              <a:rPr lang="it-IT" dirty="0" smtClean="0"/>
              <a:t>Per </a:t>
            </a:r>
            <a:r>
              <a:rPr lang="it-IT" dirty="0"/>
              <a:t>una parte di questa </a:t>
            </a:r>
            <a:r>
              <a:rPr lang="it-IT" dirty="0" smtClean="0"/>
              <a:t>generazione (D. </a:t>
            </a:r>
            <a:r>
              <a:rPr lang="it-IT" dirty="0" err="1" smtClean="0"/>
              <a:t>Cantimori</a:t>
            </a:r>
            <a:r>
              <a:rPr lang="it-IT" dirty="0" smtClean="0"/>
              <a:t>) </a:t>
            </a:r>
            <a:r>
              <a:rPr lang="it-IT" dirty="0"/>
              <a:t>il marxismo diverrà una via di uscita alla crisi morale e intellettuale dell’Italia del dopoguerra, </a:t>
            </a:r>
            <a:r>
              <a:rPr lang="it-IT" dirty="0" smtClean="0"/>
              <a:t>fornendo </a:t>
            </a:r>
            <a:r>
              <a:rPr lang="it-IT" dirty="0"/>
              <a:t>una nuova chiave di lettura storicista. </a:t>
            </a:r>
          </a:p>
        </p:txBody>
      </p:sp>
    </p:spTree>
    <p:extLst>
      <p:ext uri="{BB962C8B-B14F-4D97-AF65-F5344CB8AC3E}">
        <p14:creationId xmlns:p14="http://schemas.microsoft.com/office/powerpoint/2010/main" val="399895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storiografia italiana e il </a:t>
            </a:r>
            <a:r>
              <a:rPr lang="it-IT" dirty="0"/>
              <a:t>f</a:t>
            </a:r>
            <a:r>
              <a:rPr lang="it-IT" dirty="0" smtClean="0"/>
              <a:t>ascismo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Nel ventennio fascista la storiografia italiana – connotata da un </a:t>
            </a:r>
            <a:r>
              <a:rPr lang="it-IT" dirty="0" smtClean="0">
                <a:solidFill>
                  <a:srgbClr val="FF0000"/>
                </a:solidFill>
              </a:rPr>
              <a:t>forte nazionalismo </a:t>
            </a:r>
            <a:r>
              <a:rPr lang="it-IT" dirty="0" smtClean="0"/>
              <a:t>- subisce un’inevitabile battuta d’arresto. </a:t>
            </a:r>
          </a:p>
          <a:p>
            <a:r>
              <a:rPr lang="it-IT" dirty="0" smtClean="0"/>
              <a:t>Ridotte al minimo le relazioni internazionali (salvo che con l’alleata Germania), bandito il marxismo, guardata con diffidenza la sociologia, il regime indica alcune linee di ricerca privilegiate:</a:t>
            </a:r>
          </a:p>
          <a:p>
            <a:r>
              <a:rPr lang="it-IT" b="1" dirty="0" smtClean="0"/>
              <a:t>- l’impero romano </a:t>
            </a:r>
            <a:r>
              <a:rPr lang="it-IT" dirty="0" smtClean="0"/>
              <a:t>(come modello del fascismo)</a:t>
            </a:r>
          </a:p>
          <a:p>
            <a:r>
              <a:rPr lang="it-IT" b="1" dirty="0" smtClean="0"/>
              <a:t>- l’età di Dante </a:t>
            </a:r>
            <a:r>
              <a:rPr lang="it-IT" dirty="0" smtClean="0"/>
              <a:t>(come fondamento della civiltà italiana)</a:t>
            </a:r>
          </a:p>
          <a:p>
            <a:r>
              <a:rPr lang="it-IT" dirty="0" smtClean="0"/>
              <a:t>- </a:t>
            </a:r>
            <a:r>
              <a:rPr lang="it-IT" b="1" dirty="0" smtClean="0"/>
              <a:t>il Rinascimento </a:t>
            </a:r>
            <a:r>
              <a:rPr lang="it-IT" dirty="0" smtClean="0"/>
              <a:t>(come espansione della cultura italiana in Europa)</a:t>
            </a:r>
          </a:p>
          <a:p>
            <a:r>
              <a:rPr lang="it-IT" dirty="0" smtClean="0"/>
              <a:t>-</a:t>
            </a:r>
            <a:r>
              <a:rPr lang="it-IT" b="1" dirty="0" smtClean="0"/>
              <a:t> il Risorgimento </a:t>
            </a:r>
            <a:r>
              <a:rPr lang="it-IT" dirty="0" smtClean="0"/>
              <a:t>(la costruzione della Nazione e la lotta contro lo straniero)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83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Chiar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1970</TotalTime>
  <Words>6472</Words>
  <Application>Microsoft Office PowerPoint</Application>
  <PresentationFormat>Presentazione su schermo (4:3)</PresentationFormat>
  <Paragraphs>361</Paragraphs>
  <Slides>49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49</vt:i4>
      </vt:variant>
    </vt:vector>
  </HeadingPairs>
  <TitlesOfParts>
    <vt:vector size="50" baseType="lpstr">
      <vt:lpstr>Chiaro</vt:lpstr>
      <vt:lpstr>  LA STORIOGRAFIA ITALIANA NEL SECONDO DOPOGUERRA</vt:lpstr>
      <vt:lpstr>Fare i conti con Croce e Volpe</vt:lpstr>
      <vt:lpstr>Croce e Volpe</vt:lpstr>
      <vt:lpstr>Le aperture di Volpe</vt:lpstr>
      <vt:lpstr>L’eredità contesa di Croce</vt:lpstr>
      <vt:lpstr>Crocio-gramscismo</vt:lpstr>
      <vt:lpstr>LA PRIMA GENERAZIONE DEL NOVECENTO</vt:lpstr>
      <vt:lpstr>LA PRIMA GENERAZIONE DEL NOVECENTO</vt:lpstr>
      <vt:lpstr>La storiografia italiana e il fascismo</vt:lpstr>
      <vt:lpstr>La storiografia italiana e il fascismo</vt:lpstr>
      <vt:lpstr>Alla ricerca dell’identità della nazione</vt:lpstr>
      <vt:lpstr>I due grandi maestri di metà Novecento: Federico Chabod e Delio Cantimori</vt:lpstr>
      <vt:lpstr>Arnaldo Momigliano (1908-1987)</vt:lpstr>
      <vt:lpstr>GLI UOMINI DELLA RESISTENZA ANTIFASCISTA</vt:lpstr>
      <vt:lpstr>GLI UOMINI DELLA RESISTENZA ANTIFASCISTA</vt:lpstr>
      <vt:lpstr>Temi e problemi</vt:lpstr>
      <vt:lpstr>Franco Venturi (1914-1994) </vt:lpstr>
      <vt:lpstr>Settecento riformatore (1969-1990)</vt:lpstr>
      <vt:lpstr>Il ritardo italiano</vt:lpstr>
      <vt:lpstr>La nascita della contemporaneistica italiana: Volpe e Croce</vt:lpstr>
      <vt:lpstr>La nascita della contemporaneistica italiana: Salvemini e Chabod</vt:lpstr>
      <vt:lpstr>La contemporaneistica italiana nel dopoguerra (1945-1970)</vt:lpstr>
      <vt:lpstr>La storia contemporanea e il fascismo</vt:lpstr>
      <vt:lpstr>Renzo De Felice e Guido Quazza</vt:lpstr>
      <vt:lpstr>LA SECONDA GENERAZIONE</vt:lpstr>
      <vt:lpstr>LA SECONDA GENERAZIONE</vt:lpstr>
      <vt:lpstr>La storiografia «gramsciana» in Italia</vt:lpstr>
      <vt:lpstr>La generazione degli anni sessanta</vt:lpstr>
      <vt:lpstr>GLI ANNI SESSANTA</vt:lpstr>
      <vt:lpstr>Il Risorgimento come elemento unificante della Nazione</vt:lpstr>
      <vt:lpstr>La crisi della storia del Risorgimento</vt:lpstr>
      <vt:lpstr>Un mutamento di prospettiva</vt:lpstr>
      <vt:lpstr>Il rinnovamento della storiografia italiana dopo gli anni Sessanta</vt:lpstr>
      <vt:lpstr>Carlo Ginzburg, Giovanni Levi e la rete di “Quaderni Storici” fra storia sociale, antropologia storica e microstoria</vt:lpstr>
      <vt:lpstr>Presentazione standard di PowerPoint</vt:lpstr>
      <vt:lpstr>LA TERZA GENERAZIONE </vt:lpstr>
      <vt:lpstr>Storici del 1968: «rossi ed esperti»?</vt:lpstr>
      <vt:lpstr>La breve stagione della storia sociale</vt:lpstr>
      <vt:lpstr>Due grandi storie «gramsciane»</vt:lpstr>
      <vt:lpstr>Progetti editoriali: la Storia d’Italia Einaudi</vt:lpstr>
      <vt:lpstr>Istituti e fondazioni</vt:lpstr>
      <vt:lpstr>La «stagione arida»</vt:lpstr>
      <vt:lpstr> Fra storiografia e politica</vt:lpstr>
      <vt:lpstr>REVISIONISMI</vt:lpstr>
      <vt:lpstr>REVISIONISMI DI FINE SECOLO</vt:lpstr>
      <vt:lpstr>Quattro elementi di crisi ideale e storiografica</vt:lpstr>
      <vt:lpstr>Rivalutazione del cattolicesimo della Controriforma e della dominazione spagnola</vt:lpstr>
      <vt:lpstr>Svalutazione del riformismo settecentesco, della rivoluzione e del Risorgimento</vt:lpstr>
      <vt:lpstr>BIBLIOGRAFIA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 Paolo Romagnani</dc:creator>
  <cp:lastModifiedBy>a</cp:lastModifiedBy>
  <cp:revision>121</cp:revision>
  <dcterms:created xsi:type="dcterms:W3CDTF">2014-06-30T13:48:26Z</dcterms:created>
  <dcterms:modified xsi:type="dcterms:W3CDTF">2016-01-20T15:13:07Z</dcterms:modified>
</cp:coreProperties>
</file>