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 id="312" r:id="rId24"/>
    <p:sldId id="279" r:id="rId25"/>
    <p:sldId id="280" r:id="rId26"/>
    <p:sldId id="281" r:id="rId27"/>
    <p:sldId id="282" r:id="rId28"/>
    <p:sldId id="283" r:id="rId29"/>
    <p:sldId id="284" r:id="rId30"/>
    <p:sldId id="286" r:id="rId31"/>
    <p:sldId id="285"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300" r:id="rId45"/>
    <p:sldId id="301" r:id="rId46"/>
    <p:sldId id="302" r:id="rId47"/>
    <p:sldId id="303" r:id="rId48"/>
    <p:sldId id="306" r:id="rId49"/>
    <p:sldId id="304" r:id="rId50"/>
    <p:sldId id="310" r:id="rId51"/>
    <p:sldId id="305" r:id="rId52"/>
    <p:sldId id="307" r:id="rId53"/>
    <p:sldId id="308" r:id="rId5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0" autoAdjust="0"/>
    <p:restoredTop sz="94660"/>
  </p:normalViewPr>
  <p:slideViewPr>
    <p:cSldViewPr>
      <p:cViewPr varScale="1">
        <p:scale>
          <a:sx n="65" d="100"/>
          <a:sy n="65" d="100"/>
        </p:scale>
        <p:origin x="-1268"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2CE6E0C-70AC-4A54-AB52-0AEEA3280EA2}" type="datetimeFigureOut">
              <a:rPr lang="it-IT" smtClean="0"/>
              <a:t>06/05/2016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EE6A0E5-DE15-4285-B91A-7640674264D9}" type="slidenum">
              <a:rPr lang="it-IT" smtClean="0"/>
              <a:t>‹N›</a:t>
            </a:fld>
            <a:endParaRPr lang="it-IT"/>
          </a:p>
        </p:txBody>
      </p:sp>
    </p:spTree>
    <p:extLst>
      <p:ext uri="{BB962C8B-B14F-4D97-AF65-F5344CB8AC3E}">
        <p14:creationId xmlns:p14="http://schemas.microsoft.com/office/powerpoint/2010/main" val="4071184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2CE6E0C-70AC-4A54-AB52-0AEEA3280EA2}" type="datetimeFigureOut">
              <a:rPr lang="it-IT" smtClean="0"/>
              <a:t>06/05/2016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EE6A0E5-DE15-4285-B91A-7640674264D9}" type="slidenum">
              <a:rPr lang="it-IT" smtClean="0"/>
              <a:t>‹N›</a:t>
            </a:fld>
            <a:endParaRPr lang="it-IT"/>
          </a:p>
        </p:txBody>
      </p:sp>
    </p:spTree>
    <p:extLst>
      <p:ext uri="{BB962C8B-B14F-4D97-AF65-F5344CB8AC3E}">
        <p14:creationId xmlns:p14="http://schemas.microsoft.com/office/powerpoint/2010/main" val="4171554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2CE6E0C-70AC-4A54-AB52-0AEEA3280EA2}" type="datetimeFigureOut">
              <a:rPr lang="it-IT" smtClean="0"/>
              <a:t>06/05/2016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EE6A0E5-DE15-4285-B91A-7640674264D9}" type="slidenum">
              <a:rPr lang="it-IT" smtClean="0"/>
              <a:t>‹N›</a:t>
            </a:fld>
            <a:endParaRPr lang="it-IT"/>
          </a:p>
        </p:txBody>
      </p:sp>
    </p:spTree>
    <p:extLst>
      <p:ext uri="{BB962C8B-B14F-4D97-AF65-F5344CB8AC3E}">
        <p14:creationId xmlns:p14="http://schemas.microsoft.com/office/powerpoint/2010/main" val="4831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2CE6E0C-70AC-4A54-AB52-0AEEA3280EA2}" type="datetimeFigureOut">
              <a:rPr lang="it-IT" smtClean="0"/>
              <a:t>06/05/2016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EE6A0E5-DE15-4285-B91A-7640674264D9}" type="slidenum">
              <a:rPr lang="it-IT" smtClean="0"/>
              <a:t>‹N›</a:t>
            </a:fld>
            <a:endParaRPr lang="it-IT"/>
          </a:p>
        </p:txBody>
      </p:sp>
    </p:spTree>
    <p:extLst>
      <p:ext uri="{BB962C8B-B14F-4D97-AF65-F5344CB8AC3E}">
        <p14:creationId xmlns:p14="http://schemas.microsoft.com/office/powerpoint/2010/main" val="1559518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2CE6E0C-70AC-4A54-AB52-0AEEA3280EA2}" type="datetimeFigureOut">
              <a:rPr lang="it-IT" smtClean="0"/>
              <a:t>06/05/2016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EE6A0E5-DE15-4285-B91A-7640674264D9}" type="slidenum">
              <a:rPr lang="it-IT" smtClean="0"/>
              <a:t>‹N›</a:t>
            </a:fld>
            <a:endParaRPr lang="it-IT"/>
          </a:p>
        </p:txBody>
      </p:sp>
    </p:spTree>
    <p:extLst>
      <p:ext uri="{BB962C8B-B14F-4D97-AF65-F5344CB8AC3E}">
        <p14:creationId xmlns:p14="http://schemas.microsoft.com/office/powerpoint/2010/main" val="1819726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2CE6E0C-70AC-4A54-AB52-0AEEA3280EA2}" type="datetimeFigureOut">
              <a:rPr lang="it-IT" smtClean="0"/>
              <a:t>06/05/2016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EE6A0E5-DE15-4285-B91A-7640674264D9}" type="slidenum">
              <a:rPr lang="it-IT" smtClean="0"/>
              <a:t>‹N›</a:t>
            </a:fld>
            <a:endParaRPr lang="it-IT"/>
          </a:p>
        </p:txBody>
      </p:sp>
    </p:spTree>
    <p:extLst>
      <p:ext uri="{BB962C8B-B14F-4D97-AF65-F5344CB8AC3E}">
        <p14:creationId xmlns:p14="http://schemas.microsoft.com/office/powerpoint/2010/main" val="3513214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2CE6E0C-70AC-4A54-AB52-0AEEA3280EA2}" type="datetimeFigureOut">
              <a:rPr lang="it-IT" smtClean="0"/>
              <a:t>06/05/2016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EE6A0E5-DE15-4285-B91A-7640674264D9}" type="slidenum">
              <a:rPr lang="it-IT" smtClean="0"/>
              <a:t>‹N›</a:t>
            </a:fld>
            <a:endParaRPr lang="it-IT"/>
          </a:p>
        </p:txBody>
      </p:sp>
    </p:spTree>
    <p:extLst>
      <p:ext uri="{BB962C8B-B14F-4D97-AF65-F5344CB8AC3E}">
        <p14:creationId xmlns:p14="http://schemas.microsoft.com/office/powerpoint/2010/main" val="580061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2CE6E0C-70AC-4A54-AB52-0AEEA3280EA2}" type="datetimeFigureOut">
              <a:rPr lang="it-IT" smtClean="0"/>
              <a:t>06/05/2016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EE6A0E5-DE15-4285-B91A-7640674264D9}" type="slidenum">
              <a:rPr lang="it-IT" smtClean="0"/>
              <a:t>‹N›</a:t>
            </a:fld>
            <a:endParaRPr lang="it-IT"/>
          </a:p>
        </p:txBody>
      </p:sp>
    </p:spTree>
    <p:extLst>
      <p:ext uri="{BB962C8B-B14F-4D97-AF65-F5344CB8AC3E}">
        <p14:creationId xmlns:p14="http://schemas.microsoft.com/office/powerpoint/2010/main" val="3512002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2CE6E0C-70AC-4A54-AB52-0AEEA3280EA2}" type="datetimeFigureOut">
              <a:rPr lang="it-IT" smtClean="0"/>
              <a:t>06/05/2016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EE6A0E5-DE15-4285-B91A-7640674264D9}" type="slidenum">
              <a:rPr lang="it-IT" smtClean="0"/>
              <a:t>‹N›</a:t>
            </a:fld>
            <a:endParaRPr lang="it-IT"/>
          </a:p>
        </p:txBody>
      </p:sp>
    </p:spTree>
    <p:extLst>
      <p:ext uri="{BB962C8B-B14F-4D97-AF65-F5344CB8AC3E}">
        <p14:creationId xmlns:p14="http://schemas.microsoft.com/office/powerpoint/2010/main" val="1194710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2CE6E0C-70AC-4A54-AB52-0AEEA3280EA2}" type="datetimeFigureOut">
              <a:rPr lang="it-IT" smtClean="0"/>
              <a:t>06/05/2016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EE6A0E5-DE15-4285-B91A-7640674264D9}" type="slidenum">
              <a:rPr lang="it-IT" smtClean="0"/>
              <a:t>‹N›</a:t>
            </a:fld>
            <a:endParaRPr lang="it-IT"/>
          </a:p>
        </p:txBody>
      </p:sp>
    </p:spTree>
    <p:extLst>
      <p:ext uri="{BB962C8B-B14F-4D97-AF65-F5344CB8AC3E}">
        <p14:creationId xmlns:p14="http://schemas.microsoft.com/office/powerpoint/2010/main" val="1450732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2CE6E0C-70AC-4A54-AB52-0AEEA3280EA2}" type="datetimeFigureOut">
              <a:rPr lang="it-IT" smtClean="0"/>
              <a:t>06/05/2016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EE6A0E5-DE15-4285-B91A-7640674264D9}" type="slidenum">
              <a:rPr lang="it-IT" smtClean="0"/>
              <a:t>‹N›</a:t>
            </a:fld>
            <a:endParaRPr lang="it-IT"/>
          </a:p>
        </p:txBody>
      </p:sp>
    </p:spTree>
    <p:extLst>
      <p:ext uri="{BB962C8B-B14F-4D97-AF65-F5344CB8AC3E}">
        <p14:creationId xmlns:p14="http://schemas.microsoft.com/office/powerpoint/2010/main" val="2538971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CE6E0C-70AC-4A54-AB52-0AEEA3280EA2}" type="datetimeFigureOut">
              <a:rPr lang="it-IT" smtClean="0"/>
              <a:t>06/05/2016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6A0E5-DE15-4285-B91A-7640674264D9}" type="slidenum">
              <a:rPr lang="it-IT" smtClean="0"/>
              <a:t>‹N›</a:t>
            </a:fld>
            <a:endParaRPr lang="it-IT"/>
          </a:p>
        </p:txBody>
      </p:sp>
    </p:spTree>
    <p:extLst>
      <p:ext uri="{BB962C8B-B14F-4D97-AF65-F5344CB8AC3E}">
        <p14:creationId xmlns:p14="http://schemas.microsoft.com/office/powerpoint/2010/main" val="2023024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rmojs.unina.it/index.php/rm/article/view/438/564"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Consigli cittadini</a:t>
            </a:r>
            <a:endParaRPr lang="it-IT" dirty="0"/>
          </a:p>
        </p:txBody>
      </p:sp>
      <p:sp>
        <p:nvSpPr>
          <p:cNvPr id="3" name="Sottotitolo 2"/>
          <p:cNvSpPr>
            <a:spLocks noGrp="1"/>
          </p:cNvSpPr>
          <p:nvPr>
            <p:ph type="subTitle" idx="1"/>
          </p:nvPr>
        </p:nvSpPr>
        <p:spPr/>
        <p:txBody>
          <a:bodyPr/>
          <a:lstStyle/>
          <a:p>
            <a:r>
              <a:rPr lang="it-IT" dirty="0" smtClean="0"/>
              <a:t>6 maggio 2016</a:t>
            </a:r>
            <a:endParaRPr lang="it-IT" dirty="0"/>
          </a:p>
        </p:txBody>
      </p:sp>
    </p:spTree>
    <p:extLst>
      <p:ext uri="{BB962C8B-B14F-4D97-AF65-F5344CB8AC3E}">
        <p14:creationId xmlns:p14="http://schemas.microsoft.com/office/powerpoint/2010/main" val="2148126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Verona 1178</a:t>
            </a:r>
            <a:endParaRPr lang="it-IT" sz="2800" dirty="0"/>
          </a:p>
        </p:txBody>
      </p:sp>
      <p:sp>
        <p:nvSpPr>
          <p:cNvPr id="3" name="Segnaposto contenuto 2"/>
          <p:cNvSpPr>
            <a:spLocks noGrp="1"/>
          </p:cNvSpPr>
          <p:nvPr>
            <p:ph idx="1"/>
          </p:nvPr>
        </p:nvSpPr>
        <p:spPr/>
        <p:txBody>
          <a:bodyPr>
            <a:normAutofit/>
          </a:bodyPr>
          <a:lstStyle/>
          <a:p>
            <a:r>
              <a:rPr lang="it-IT" dirty="0"/>
              <a:t>Nel 1178 il podestà di Verona agisce in una questione che riguarda il monastero di S. Zeno «con l’assistenza di un </a:t>
            </a:r>
            <a:r>
              <a:rPr lang="it-IT" dirty="0" err="1"/>
              <a:t>consilium</a:t>
            </a:r>
            <a:r>
              <a:rPr lang="it-IT" dirty="0"/>
              <a:t> </a:t>
            </a:r>
            <a:r>
              <a:rPr lang="it-IT" dirty="0" err="1"/>
              <a:t>sapientum</a:t>
            </a:r>
            <a:r>
              <a:rPr lang="it-IT" dirty="0"/>
              <a:t>… costituito “</a:t>
            </a:r>
            <a:r>
              <a:rPr lang="it-IT" dirty="0" err="1"/>
              <a:t>tam</a:t>
            </a:r>
            <a:r>
              <a:rPr lang="it-IT" dirty="0"/>
              <a:t> </a:t>
            </a:r>
            <a:r>
              <a:rPr lang="it-IT" dirty="0" err="1"/>
              <a:t>iudicum</a:t>
            </a:r>
            <a:r>
              <a:rPr lang="it-IT" dirty="0"/>
              <a:t> et </a:t>
            </a:r>
            <a:r>
              <a:rPr lang="it-IT" dirty="0" err="1"/>
              <a:t>assessorum</a:t>
            </a:r>
            <a:r>
              <a:rPr lang="it-IT" dirty="0"/>
              <a:t> </a:t>
            </a:r>
            <a:r>
              <a:rPr lang="it-IT" dirty="0" err="1"/>
              <a:t>eius</a:t>
            </a:r>
            <a:r>
              <a:rPr lang="it-IT" dirty="0"/>
              <a:t> </a:t>
            </a:r>
            <a:r>
              <a:rPr lang="it-IT" dirty="0" err="1"/>
              <a:t>necnon</a:t>
            </a:r>
            <a:r>
              <a:rPr lang="it-IT" dirty="0"/>
              <a:t> et </a:t>
            </a:r>
            <a:r>
              <a:rPr lang="it-IT" dirty="0" err="1"/>
              <a:t>causidicorum</a:t>
            </a:r>
            <a:r>
              <a:rPr lang="it-IT" dirty="0"/>
              <a:t> </a:t>
            </a:r>
            <a:r>
              <a:rPr lang="it-IT" dirty="0" err="1"/>
              <a:t>quam</a:t>
            </a:r>
            <a:r>
              <a:rPr lang="it-IT" dirty="0"/>
              <a:t> </a:t>
            </a:r>
            <a:r>
              <a:rPr lang="it-IT" dirty="0" err="1"/>
              <a:t>militum</a:t>
            </a:r>
            <a:r>
              <a:rPr lang="it-IT" dirty="0"/>
              <a:t> et </a:t>
            </a:r>
            <a:r>
              <a:rPr lang="it-IT" dirty="0" err="1"/>
              <a:t>negotiatorum</a:t>
            </a:r>
            <a:r>
              <a:rPr lang="it-IT" dirty="0"/>
              <a:t>”» (Castagnetti, </a:t>
            </a:r>
            <a:r>
              <a:rPr lang="it-IT" i="1" dirty="0"/>
              <a:t>Marca</a:t>
            </a:r>
            <a:r>
              <a:rPr lang="it-IT" dirty="0"/>
              <a:t>, p. 89; cfr. </a:t>
            </a:r>
            <a:r>
              <a:rPr lang="it-IT" dirty="0" err="1"/>
              <a:t>Ughelli</a:t>
            </a:r>
            <a:r>
              <a:rPr lang="it-IT" dirty="0"/>
              <a:t> V, col. 712).</a:t>
            </a:r>
          </a:p>
          <a:p>
            <a:endParaRPr lang="it-IT" dirty="0"/>
          </a:p>
        </p:txBody>
      </p:sp>
    </p:spTree>
    <p:extLst>
      <p:ext uri="{BB962C8B-B14F-4D97-AF65-F5344CB8AC3E}">
        <p14:creationId xmlns:p14="http://schemas.microsoft.com/office/powerpoint/2010/main" val="2332857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Mantova </a:t>
            </a:r>
            <a:endParaRPr lang="it-IT" sz="2400" dirty="0"/>
          </a:p>
        </p:txBody>
      </p:sp>
      <p:sp>
        <p:nvSpPr>
          <p:cNvPr id="3" name="Segnaposto contenuto 2"/>
          <p:cNvSpPr>
            <a:spLocks noGrp="1"/>
          </p:cNvSpPr>
          <p:nvPr>
            <p:ph idx="1"/>
          </p:nvPr>
        </p:nvSpPr>
        <p:spPr/>
        <p:txBody>
          <a:bodyPr>
            <a:normAutofit fontScale="92500" lnSpcReduction="10000"/>
          </a:bodyPr>
          <a:lstStyle/>
          <a:p>
            <a:r>
              <a:rPr lang="it-IT" dirty="0"/>
              <a:t>A quest’epoca non si può ancora parlare di consigli cittadini come organismi regolarmente convocati per attività di ordinaria </a:t>
            </a:r>
            <a:r>
              <a:rPr lang="it-IT" dirty="0" smtClean="0"/>
              <a:t>amministrazione</a:t>
            </a:r>
          </a:p>
          <a:p>
            <a:r>
              <a:rPr lang="it-IT" dirty="0" smtClean="0"/>
              <a:t>Ancora </a:t>
            </a:r>
            <a:r>
              <a:rPr lang="it-IT" dirty="0"/>
              <a:t>nel 1199 a Mantova (Navarrini, </a:t>
            </a:r>
            <a:r>
              <a:rPr lang="it-IT" i="1" dirty="0"/>
              <a:t>Liber</a:t>
            </a:r>
            <a:r>
              <a:rPr lang="it-IT" dirty="0"/>
              <a:t>, doc. 173) a proposito di un accordo con Padova si usa la formula «</a:t>
            </a:r>
            <a:r>
              <a:rPr lang="it-IT" dirty="0" err="1"/>
              <a:t>firmatum</a:t>
            </a:r>
            <a:r>
              <a:rPr lang="it-IT" dirty="0"/>
              <a:t> </a:t>
            </a:r>
            <a:r>
              <a:rPr lang="it-IT" dirty="0" err="1"/>
              <a:t>fuit</a:t>
            </a:r>
            <a:r>
              <a:rPr lang="it-IT" dirty="0"/>
              <a:t> </a:t>
            </a:r>
            <a:r>
              <a:rPr lang="it-IT" dirty="0" err="1"/>
              <a:t>consilium</a:t>
            </a:r>
            <a:r>
              <a:rPr lang="it-IT" dirty="0"/>
              <a:t>», ci si riferisce quindi al singolo provvedimento approvato da tutti coloro «</a:t>
            </a:r>
            <a:r>
              <a:rPr lang="it-IT" dirty="0" err="1"/>
              <a:t>quibus</a:t>
            </a:r>
            <a:r>
              <a:rPr lang="it-IT" dirty="0"/>
              <a:t> placet concordia </a:t>
            </a:r>
            <a:r>
              <a:rPr lang="it-IT" dirty="0" err="1"/>
              <a:t>Padue</a:t>
            </a:r>
            <a:r>
              <a:rPr lang="it-IT" dirty="0"/>
              <a:t>». </a:t>
            </a:r>
          </a:p>
        </p:txBody>
      </p:sp>
    </p:spTree>
    <p:extLst>
      <p:ext uri="{BB962C8B-B14F-4D97-AF65-F5344CB8AC3E}">
        <p14:creationId xmlns:p14="http://schemas.microsoft.com/office/powerpoint/2010/main" val="3914582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Padova e Arezzo</a:t>
            </a:r>
            <a:endParaRPr lang="it-IT" sz="2800" dirty="0"/>
          </a:p>
        </p:txBody>
      </p:sp>
      <p:sp>
        <p:nvSpPr>
          <p:cNvPr id="3" name="Segnaposto contenuto 2"/>
          <p:cNvSpPr>
            <a:spLocks noGrp="1"/>
          </p:cNvSpPr>
          <p:nvPr>
            <p:ph idx="1"/>
          </p:nvPr>
        </p:nvSpPr>
        <p:spPr/>
        <p:txBody>
          <a:bodyPr>
            <a:normAutofit lnSpcReduction="10000"/>
          </a:bodyPr>
          <a:lstStyle/>
          <a:p>
            <a:r>
              <a:rPr lang="it-IT" dirty="0"/>
              <a:t>A Padova stessa nel 1180 «in communi concione» giurano 160 cittadini, solo gli eminenti, ed è un avvio alla costituzione del consiglio maggiore stabile. </a:t>
            </a:r>
            <a:endParaRPr lang="it-IT" dirty="0" smtClean="0"/>
          </a:p>
          <a:p>
            <a:r>
              <a:rPr lang="it-IT" dirty="0" smtClean="0"/>
              <a:t>Ad </a:t>
            </a:r>
            <a:r>
              <a:rPr lang="it-IT" dirty="0"/>
              <a:t>Arezzo nel 1203 giurano gli accordi con Firenze 273 persone, non si sa come scelte, semplicemente definiti come </a:t>
            </a:r>
            <a:r>
              <a:rPr lang="it-IT" i="1" dirty="0" err="1"/>
              <a:t>infrascripti</a:t>
            </a:r>
            <a:r>
              <a:rPr lang="it-IT" i="1" dirty="0"/>
              <a:t> </a:t>
            </a:r>
            <a:r>
              <a:rPr lang="it-IT" i="1" dirty="0" err="1"/>
              <a:t>omnes</a:t>
            </a:r>
            <a:r>
              <a:rPr lang="it-IT" dirty="0"/>
              <a:t>, senza alcuna allusione a un consiglio organizzato, </a:t>
            </a:r>
          </a:p>
        </p:txBody>
      </p:sp>
    </p:spTree>
    <p:extLst>
      <p:ext uri="{BB962C8B-B14F-4D97-AF65-F5344CB8AC3E}">
        <p14:creationId xmlns:p14="http://schemas.microsoft.com/office/powerpoint/2010/main" val="2701576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Consilium</a:t>
            </a:r>
            <a:r>
              <a:rPr lang="it-IT" sz="2800" dirty="0" smtClean="0"/>
              <a:t> Campane </a:t>
            </a:r>
            <a:endParaRPr lang="it-IT" sz="2800" dirty="0"/>
          </a:p>
        </p:txBody>
      </p:sp>
      <p:sp>
        <p:nvSpPr>
          <p:cNvPr id="3" name="Segnaposto contenuto 2"/>
          <p:cNvSpPr>
            <a:spLocks noGrp="1"/>
          </p:cNvSpPr>
          <p:nvPr>
            <p:ph idx="1"/>
          </p:nvPr>
        </p:nvSpPr>
        <p:spPr/>
        <p:txBody>
          <a:bodyPr/>
          <a:lstStyle/>
          <a:p>
            <a:r>
              <a:rPr lang="it-IT" dirty="0" smtClean="0"/>
              <a:t>nel 1222 giurano la pace con Siena 196 «boni </a:t>
            </a:r>
            <a:r>
              <a:rPr lang="it-IT" dirty="0" err="1" smtClean="0"/>
              <a:t>homines</a:t>
            </a:r>
            <a:r>
              <a:rPr lang="it-IT" dirty="0" smtClean="0"/>
              <a:t> de </a:t>
            </a:r>
            <a:r>
              <a:rPr lang="it-IT" dirty="0" err="1" smtClean="0"/>
              <a:t>consilio</a:t>
            </a:r>
            <a:r>
              <a:rPr lang="it-IT" dirty="0" smtClean="0"/>
              <a:t> campane aretine </a:t>
            </a:r>
            <a:r>
              <a:rPr lang="it-IT" dirty="0" err="1" smtClean="0"/>
              <a:t>civitatis</a:t>
            </a:r>
            <a:r>
              <a:rPr lang="it-IT" dirty="0" smtClean="0"/>
              <a:t>», già divisi fra l’altro in due fazioni («ex parte </a:t>
            </a:r>
            <a:r>
              <a:rPr lang="it-IT" dirty="0" err="1" smtClean="0"/>
              <a:t>filiorum</a:t>
            </a:r>
            <a:r>
              <a:rPr lang="it-IT" dirty="0" smtClean="0"/>
              <a:t> </a:t>
            </a:r>
            <a:r>
              <a:rPr lang="it-IT" dirty="0" err="1" smtClean="0"/>
              <a:t>Boste</a:t>
            </a:r>
            <a:r>
              <a:rPr lang="it-IT" dirty="0" smtClean="0"/>
              <a:t>», «ex parte Tarlati»; </a:t>
            </a:r>
            <a:r>
              <a:rPr lang="it-IT" dirty="0" err="1" smtClean="0"/>
              <a:t>Delumeau</a:t>
            </a:r>
            <a:r>
              <a:rPr lang="it-IT" dirty="0" smtClean="0"/>
              <a:t> 1130). </a:t>
            </a:r>
          </a:p>
          <a:p>
            <a:endParaRPr lang="it-IT" dirty="0"/>
          </a:p>
        </p:txBody>
      </p:sp>
    </p:spTree>
    <p:extLst>
      <p:ext uri="{BB962C8B-B14F-4D97-AF65-F5344CB8AC3E}">
        <p14:creationId xmlns:p14="http://schemas.microsoft.com/office/powerpoint/2010/main" val="3169396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Perché si elenca? </a:t>
            </a:r>
            <a:endParaRPr lang="it-IT" sz="2800" dirty="0"/>
          </a:p>
        </p:txBody>
      </p:sp>
      <p:sp>
        <p:nvSpPr>
          <p:cNvPr id="3" name="Segnaposto contenuto 2"/>
          <p:cNvSpPr>
            <a:spLocks noGrp="1"/>
          </p:cNvSpPr>
          <p:nvPr>
            <p:ph idx="1"/>
          </p:nvPr>
        </p:nvSpPr>
        <p:spPr/>
        <p:txBody>
          <a:bodyPr/>
          <a:lstStyle/>
          <a:p>
            <a:r>
              <a:rPr lang="it-IT" dirty="0" smtClean="0"/>
              <a:t>il </a:t>
            </a:r>
            <a:r>
              <a:rPr lang="it-IT" dirty="0"/>
              <a:t>nesso fra politica estera ed elencazione nominativa dei consiglieri del comune, formalmente giuranti o meno </a:t>
            </a:r>
            <a:r>
              <a:rPr lang="it-IT" dirty="0" smtClean="0"/>
              <a:t>resta </a:t>
            </a:r>
            <a:r>
              <a:rPr lang="it-IT" dirty="0"/>
              <a:t>forte e stretto. </a:t>
            </a:r>
          </a:p>
        </p:txBody>
      </p:sp>
    </p:spTree>
    <p:extLst>
      <p:ext uri="{BB962C8B-B14F-4D97-AF65-F5344CB8AC3E}">
        <p14:creationId xmlns:p14="http://schemas.microsoft.com/office/powerpoint/2010/main" val="3202562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Iuramentum</a:t>
            </a:r>
            <a:r>
              <a:rPr lang="it-IT" sz="2800" dirty="0" smtClean="0"/>
              <a:t> </a:t>
            </a:r>
            <a:r>
              <a:rPr lang="it-IT" sz="2800" dirty="0" err="1" smtClean="0"/>
              <a:t>sequiminis</a:t>
            </a:r>
            <a:r>
              <a:rPr lang="it-IT" sz="2800" dirty="0" smtClean="0"/>
              <a:t> (</a:t>
            </a:r>
            <a:r>
              <a:rPr lang="it-IT" sz="2800" dirty="0" err="1" smtClean="0"/>
              <a:t>iuramentum</a:t>
            </a:r>
            <a:r>
              <a:rPr lang="it-IT" sz="2800" dirty="0" smtClean="0"/>
              <a:t> </a:t>
            </a:r>
            <a:r>
              <a:rPr lang="it-IT" sz="2800" dirty="0" err="1" smtClean="0"/>
              <a:t>sequendi</a:t>
            </a:r>
            <a:r>
              <a:rPr lang="it-IT" sz="2800" dirty="0" smtClean="0"/>
              <a:t>) </a:t>
            </a:r>
            <a:endParaRPr lang="it-IT" sz="2800" dirty="0"/>
          </a:p>
        </p:txBody>
      </p:sp>
      <p:sp>
        <p:nvSpPr>
          <p:cNvPr id="3" name="Segnaposto contenuto 2"/>
          <p:cNvSpPr>
            <a:spLocks noGrp="1"/>
          </p:cNvSpPr>
          <p:nvPr>
            <p:ph idx="1"/>
          </p:nvPr>
        </p:nvSpPr>
        <p:spPr/>
        <p:txBody>
          <a:bodyPr/>
          <a:lstStyle/>
          <a:p>
            <a:r>
              <a:rPr lang="it-IT" dirty="0" smtClean="0"/>
              <a:t>E’ il giuramento di «appoggio» di riconoscimento della legittimità dei consoli o del podestà </a:t>
            </a:r>
          </a:p>
          <a:p>
            <a:pPr marL="0" indent="0">
              <a:buNone/>
            </a:pPr>
            <a:r>
              <a:rPr lang="it-IT" dirty="0" smtClean="0"/>
              <a:t>(‘giuro di seguire il podestà)</a:t>
            </a:r>
            <a:endParaRPr lang="it-IT" dirty="0"/>
          </a:p>
        </p:txBody>
      </p:sp>
    </p:spTree>
    <p:extLst>
      <p:ext uri="{BB962C8B-B14F-4D97-AF65-F5344CB8AC3E}">
        <p14:creationId xmlns:p14="http://schemas.microsoft.com/office/powerpoint/2010/main" val="1821306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In politica estera</a:t>
            </a:r>
            <a:endParaRPr lang="it-IT" sz="2800" dirty="0"/>
          </a:p>
        </p:txBody>
      </p:sp>
      <p:sp>
        <p:nvSpPr>
          <p:cNvPr id="3" name="Segnaposto contenuto 2"/>
          <p:cNvSpPr>
            <a:spLocks noGrp="1"/>
          </p:cNvSpPr>
          <p:nvPr>
            <p:ph idx="1"/>
          </p:nvPr>
        </p:nvSpPr>
        <p:spPr/>
        <p:txBody>
          <a:bodyPr/>
          <a:lstStyle/>
          <a:p>
            <a:r>
              <a:rPr lang="it-IT" dirty="0" smtClean="0"/>
              <a:t>Per </a:t>
            </a:r>
            <a:r>
              <a:rPr lang="it-IT" dirty="0"/>
              <a:t>la loro macchinosità e complessità e per la grande intensificazione delle relazioni interstatali le procedure ‘democratiche’ di giuramento collettivo diventano via via meno </a:t>
            </a:r>
            <a:r>
              <a:rPr lang="it-IT" dirty="0" smtClean="0"/>
              <a:t>frequenti, </a:t>
            </a:r>
            <a:r>
              <a:rPr lang="it-IT" dirty="0"/>
              <a:t>e il giuramento di tutti i </a:t>
            </a:r>
            <a:r>
              <a:rPr lang="it-IT" dirty="0" err="1"/>
              <a:t>cives</a:t>
            </a:r>
            <a:r>
              <a:rPr lang="it-IT" dirty="0"/>
              <a:t> viene sostituito da forme miste, assai varie. </a:t>
            </a:r>
            <a:endParaRPr lang="it-IT" dirty="0" smtClean="0"/>
          </a:p>
          <a:p>
            <a:endParaRPr lang="it-IT" dirty="0"/>
          </a:p>
          <a:p>
            <a:endParaRPr lang="it-IT" dirty="0"/>
          </a:p>
        </p:txBody>
      </p:sp>
    </p:spTree>
    <p:extLst>
      <p:ext uri="{BB962C8B-B14F-4D97-AF65-F5344CB8AC3E}">
        <p14:creationId xmlns:p14="http://schemas.microsoft.com/office/powerpoint/2010/main" val="1546131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Gli estremi</a:t>
            </a:r>
            <a:endParaRPr lang="it-IT" sz="2800" dirty="0"/>
          </a:p>
        </p:txBody>
      </p:sp>
      <p:sp>
        <p:nvSpPr>
          <p:cNvPr id="3" name="Segnaposto contenuto 2"/>
          <p:cNvSpPr>
            <a:spLocks noGrp="1"/>
          </p:cNvSpPr>
          <p:nvPr>
            <p:ph idx="1"/>
          </p:nvPr>
        </p:nvSpPr>
        <p:spPr/>
        <p:txBody>
          <a:bodyPr>
            <a:normAutofit lnSpcReduction="10000"/>
          </a:bodyPr>
          <a:lstStyle/>
          <a:p>
            <a:pPr algn="just"/>
            <a:r>
              <a:rPr lang="it-IT" dirty="0" smtClean="0"/>
              <a:t>: o giurano i soli tecnici, i soli </a:t>
            </a:r>
            <a:r>
              <a:rPr lang="it-IT" dirty="0" err="1" smtClean="0"/>
              <a:t>sapientes</a:t>
            </a:r>
            <a:r>
              <a:rPr lang="it-IT" dirty="0" smtClean="0"/>
              <a:t> </a:t>
            </a:r>
            <a:r>
              <a:rPr lang="it-IT" dirty="0" smtClean="0"/>
              <a:t>e </a:t>
            </a:r>
            <a:r>
              <a:rPr lang="it-IT" dirty="0"/>
              <a:t>all’opposto i casi, in via di diminuzione sul lungo periodo, nei quali giurano tutti i cittadini, o una quota di cittadini (1000 capifamiglia), o tutti i cittadini atti alle armi, o una quota dei cittadini atti alle armi, mentre non compare, come organismo formalmente separato, il consiglio cittadino, vi sono moltissimi casi nei quali i consigli sono coinvolti. </a:t>
            </a:r>
          </a:p>
        </p:txBody>
      </p:sp>
    </p:spTree>
    <p:extLst>
      <p:ext uri="{BB962C8B-B14F-4D97-AF65-F5344CB8AC3E}">
        <p14:creationId xmlns:p14="http://schemas.microsoft.com/office/powerpoint/2010/main" val="1224099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Varie vie di mezzo</a:t>
            </a:r>
            <a:endParaRPr lang="it-IT" sz="2400" dirty="0"/>
          </a:p>
        </p:txBody>
      </p:sp>
      <p:sp>
        <p:nvSpPr>
          <p:cNvPr id="3" name="Segnaposto contenuto 2"/>
          <p:cNvSpPr>
            <a:spLocks noGrp="1"/>
          </p:cNvSpPr>
          <p:nvPr>
            <p:ph idx="1"/>
          </p:nvPr>
        </p:nvSpPr>
        <p:spPr/>
        <p:txBody>
          <a:bodyPr>
            <a:normAutofit fontScale="92500" lnSpcReduction="10000"/>
          </a:bodyPr>
          <a:lstStyle/>
          <a:p>
            <a:r>
              <a:rPr lang="it-IT" dirty="0" smtClean="0"/>
              <a:t>Talvolta, il giuramento dei consiglieri del comune si affianca al giuramento di tutti gli abitanti della città, inquadrati in contrade o in organizzazioni di popolo (come accade a Verona, Vicenza e Padova nel 1254): di tutti gli abitanti o di buona parte di essi. E’ il caso del giuramento pisano del 1228, come pure dei giuramenti di fedeltà dei Pisani e dei Pistoiesi a re Giovanni di Boemia nel 1331, e di tantissimi altri casi, nei quali la ricerca della completezza dei giuranti è più o meno ampia</a:t>
            </a:r>
          </a:p>
          <a:p>
            <a:endParaRPr lang="it-IT" dirty="0"/>
          </a:p>
        </p:txBody>
      </p:sp>
    </p:spTree>
    <p:extLst>
      <p:ext uri="{BB962C8B-B14F-4D97-AF65-F5344CB8AC3E}">
        <p14:creationId xmlns:p14="http://schemas.microsoft.com/office/powerpoint/2010/main" val="370811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Varianti </a:t>
            </a:r>
            <a:endParaRPr lang="it-IT" sz="2400" dirty="0"/>
          </a:p>
        </p:txBody>
      </p:sp>
      <p:sp>
        <p:nvSpPr>
          <p:cNvPr id="3" name="Segnaposto contenuto 2"/>
          <p:cNvSpPr>
            <a:spLocks noGrp="1"/>
          </p:cNvSpPr>
          <p:nvPr>
            <p:ph idx="1"/>
          </p:nvPr>
        </p:nvSpPr>
        <p:spPr/>
        <p:txBody>
          <a:bodyPr/>
          <a:lstStyle/>
          <a:p>
            <a:r>
              <a:rPr lang="it-IT" dirty="0"/>
              <a:t>Una variante di questo caso è il giuramento dei consiglieri più una rappresentanza convenzionale della popolazione, come i 100 uomini per porta che giurano a Parma nel 1182, un’altra ancora è il giuramento di un campione di 100 o 200 consiglieri. </a:t>
            </a:r>
          </a:p>
        </p:txBody>
      </p:sp>
    </p:spTree>
    <p:extLst>
      <p:ext uri="{BB962C8B-B14F-4D97-AF65-F5344CB8AC3E}">
        <p14:creationId xmlns:p14="http://schemas.microsoft.com/office/powerpoint/2010/main" val="70830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90066"/>
          </a:xfrm>
        </p:spPr>
        <p:txBody>
          <a:bodyPr>
            <a:normAutofit/>
          </a:bodyPr>
          <a:lstStyle/>
          <a:p>
            <a:r>
              <a:rPr lang="it-IT" sz="2400" dirty="0" smtClean="0"/>
              <a:t>I Consigli prima dei consigli</a:t>
            </a:r>
            <a:endParaRPr lang="it-IT" sz="2400" dirty="0"/>
          </a:p>
        </p:txBody>
      </p:sp>
      <p:sp>
        <p:nvSpPr>
          <p:cNvPr id="3" name="Segnaposto contenuto 2"/>
          <p:cNvSpPr>
            <a:spLocks noGrp="1"/>
          </p:cNvSpPr>
          <p:nvPr>
            <p:ph idx="1"/>
          </p:nvPr>
        </p:nvSpPr>
        <p:spPr/>
        <p:txBody>
          <a:bodyPr/>
          <a:lstStyle/>
          <a:p>
            <a:r>
              <a:rPr lang="it-IT" dirty="0" smtClean="0"/>
              <a:t>generici </a:t>
            </a:r>
            <a:r>
              <a:rPr lang="it-IT" dirty="0"/>
              <a:t>e genericamente menzionati </a:t>
            </a:r>
            <a:r>
              <a:rPr lang="it-IT" i="1" dirty="0" err="1"/>
              <a:t>conventus</a:t>
            </a:r>
            <a:r>
              <a:rPr lang="it-IT" i="1" dirty="0"/>
              <a:t> </a:t>
            </a:r>
            <a:r>
              <a:rPr lang="it-IT" i="1" dirty="0" err="1"/>
              <a:t>civium</a:t>
            </a:r>
            <a:r>
              <a:rPr lang="it-IT" i="1" dirty="0"/>
              <a:t> </a:t>
            </a:r>
            <a:r>
              <a:rPr lang="it-IT" dirty="0"/>
              <a:t>o </a:t>
            </a:r>
            <a:r>
              <a:rPr lang="it-IT" i="1" dirty="0" err="1"/>
              <a:t>conloquia</a:t>
            </a:r>
            <a:r>
              <a:rPr lang="it-IT" i="1" dirty="0"/>
              <a:t> </a:t>
            </a:r>
            <a:r>
              <a:rPr lang="it-IT" i="1" dirty="0" err="1"/>
              <a:t>civitatis</a:t>
            </a:r>
            <a:r>
              <a:rPr lang="it-IT" dirty="0"/>
              <a:t> della tradizione precomunale, esemplificati di solito con la Verona di </a:t>
            </a:r>
            <a:r>
              <a:rPr lang="it-IT" dirty="0" err="1"/>
              <a:t>Raterio</a:t>
            </a:r>
            <a:r>
              <a:rPr lang="it-IT" dirty="0"/>
              <a:t> </a:t>
            </a:r>
            <a:r>
              <a:rPr lang="it-IT" dirty="0" smtClean="0"/>
              <a:t>(</a:t>
            </a:r>
            <a:r>
              <a:rPr lang="it-IT" dirty="0"/>
              <a:t>metà del X secolo) o la Pisa di </a:t>
            </a:r>
            <a:r>
              <a:rPr lang="it-IT" dirty="0" err="1"/>
              <a:t>Daiberto</a:t>
            </a:r>
            <a:r>
              <a:rPr lang="it-IT" dirty="0"/>
              <a:t> (fine dell’XI secolo), </a:t>
            </a:r>
          </a:p>
        </p:txBody>
      </p:sp>
    </p:spTree>
    <p:extLst>
      <p:ext uri="{BB962C8B-B14F-4D97-AF65-F5344CB8AC3E}">
        <p14:creationId xmlns:p14="http://schemas.microsoft.com/office/powerpoint/2010/main" val="39429131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
            </a:r>
            <a:endParaRPr lang="it-IT" dirty="0"/>
          </a:p>
        </p:txBody>
      </p:sp>
      <p:sp>
        <p:nvSpPr>
          <p:cNvPr id="3" name="Segnaposto contenuto 2"/>
          <p:cNvSpPr>
            <a:spLocks noGrp="1"/>
          </p:cNvSpPr>
          <p:nvPr>
            <p:ph idx="1"/>
          </p:nvPr>
        </p:nvSpPr>
        <p:spPr/>
        <p:txBody>
          <a:bodyPr>
            <a:normAutofit lnSpcReduction="10000"/>
          </a:bodyPr>
          <a:lstStyle/>
          <a:p>
            <a:r>
              <a:rPr lang="it-IT" dirty="0"/>
              <a:t>Il parallelismo fra consigli formalizzati e consigli informali risulta evidente per esempio negli atti dell’accordo fra Cremona e Parma del 1188 sono posti sullo stesso piano il </a:t>
            </a:r>
            <a:r>
              <a:rPr lang="it-IT" i="1" dirty="0" err="1"/>
              <a:t>consilium</a:t>
            </a:r>
            <a:r>
              <a:rPr lang="it-IT" i="1" dirty="0"/>
              <a:t> Cremone</a:t>
            </a:r>
            <a:r>
              <a:rPr lang="it-IT" dirty="0"/>
              <a:t> e i suo 124 componenti e i «nomina </a:t>
            </a:r>
            <a:r>
              <a:rPr lang="it-IT" dirty="0" err="1"/>
              <a:t>eorum</a:t>
            </a:r>
            <a:r>
              <a:rPr lang="it-IT" dirty="0"/>
              <a:t> qui </a:t>
            </a:r>
            <a:r>
              <a:rPr lang="it-IT" dirty="0" err="1"/>
              <a:t>iuraverunt</a:t>
            </a:r>
            <a:r>
              <a:rPr lang="it-IT" dirty="0"/>
              <a:t> tenere </a:t>
            </a:r>
            <a:r>
              <a:rPr lang="it-IT" dirty="0" err="1"/>
              <a:t>pacem</a:t>
            </a:r>
            <a:r>
              <a:rPr lang="it-IT" dirty="0"/>
              <a:t> et </a:t>
            </a:r>
            <a:r>
              <a:rPr lang="it-IT" dirty="0" err="1"/>
              <a:t>concordiam</a:t>
            </a:r>
            <a:r>
              <a:rPr lang="it-IT" dirty="0"/>
              <a:t> inter </a:t>
            </a:r>
            <a:r>
              <a:rPr lang="it-IT" dirty="0" err="1"/>
              <a:t>Cremonam</a:t>
            </a:r>
            <a:r>
              <a:rPr lang="it-IT" dirty="0"/>
              <a:t> et </a:t>
            </a:r>
            <a:r>
              <a:rPr lang="it-IT" dirty="0" err="1"/>
              <a:t>Parmam</a:t>
            </a:r>
            <a:r>
              <a:rPr lang="it-IT" dirty="0"/>
              <a:t>», non esplicitamente menzionati come consiglieri anche se riuniti «in </a:t>
            </a:r>
            <a:r>
              <a:rPr lang="it-IT" dirty="0" err="1"/>
              <a:t>palatio</a:t>
            </a:r>
            <a:r>
              <a:rPr lang="it-IT" dirty="0"/>
              <a:t> </a:t>
            </a:r>
            <a:r>
              <a:rPr lang="it-IT" dirty="0" err="1"/>
              <a:t>civitatis</a:t>
            </a:r>
            <a:r>
              <a:rPr lang="it-IT" dirty="0"/>
              <a:t> Parme in quo </a:t>
            </a:r>
            <a:r>
              <a:rPr lang="it-IT" dirty="0" err="1"/>
              <a:t>fiunt</a:t>
            </a:r>
            <a:r>
              <a:rPr lang="it-IT" dirty="0"/>
              <a:t> </a:t>
            </a:r>
            <a:r>
              <a:rPr lang="it-IT" dirty="0" err="1"/>
              <a:t>consilia</a:t>
            </a:r>
            <a:r>
              <a:rPr lang="it-IT" dirty="0"/>
              <a:t>».</a:t>
            </a:r>
          </a:p>
          <a:p>
            <a:endParaRPr lang="it-IT" dirty="0"/>
          </a:p>
        </p:txBody>
      </p:sp>
    </p:spTree>
    <p:extLst>
      <p:ext uri="{BB962C8B-B14F-4D97-AF65-F5344CB8AC3E}">
        <p14:creationId xmlns:p14="http://schemas.microsoft.com/office/powerpoint/2010/main" val="2896838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Cresce la sensibilità per i consiglieri </a:t>
            </a:r>
            <a:endParaRPr lang="it-IT" sz="2800" dirty="0"/>
          </a:p>
        </p:txBody>
      </p:sp>
      <p:sp>
        <p:nvSpPr>
          <p:cNvPr id="3" name="Segnaposto contenuto 2"/>
          <p:cNvSpPr>
            <a:spLocks noGrp="1"/>
          </p:cNvSpPr>
          <p:nvPr>
            <p:ph idx="1"/>
          </p:nvPr>
        </p:nvSpPr>
        <p:spPr/>
        <p:txBody>
          <a:bodyPr>
            <a:normAutofit fontScale="92500" lnSpcReduction="20000"/>
          </a:bodyPr>
          <a:lstStyle/>
          <a:p>
            <a:pPr algn="just"/>
            <a:r>
              <a:rPr lang="it-IT" dirty="0"/>
              <a:t>A Bologna nel 1219, nella lista riportata dal </a:t>
            </a:r>
            <a:r>
              <a:rPr lang="it-IT" i="1" dirty="0"/>
              <a:t>Liber </a:t>
            </a:r>
            <a:r>
              <a:rPr lang="it-IT" i="1" dirty="0" err="1"/>
              <a:t>censuum</a:t>
            </a:r>
            <a:r>
              <a:rPr lang="it-IT" dirty="0"/>
              <a:t> </a:t>
            </a:r>
            <a:r>
              <a:rPr lang="it-IT" dirty="0" smtClean="0"/>
              <a:t>pistoiese </a:t>
            </a:r>
            <a:r>
              <a:rPr lang="it-IT" dirty="0"/>
              <a:t>giura il podestà e il consiglio il 2 giugno, e poi nell’arco di una decina di giorni i cittadini dei quattro quartieri, per un totale di appena 2180 (‘appena’ in riferimento alla dimensione demografica della città) giuranti</a:t>
            </a:r>
            <a:r>
              <a:rPr lang="it-IT" dirty="0" smtClean="0"/>
              <a:t>, </a:t>
            </a:r>
            <a:r>
              <a:rPr lang="it-IT" dirty="0"/>
              <a:t>ma per i consiglieri c’è una precisa percezione della opportunità che tutti giurino, e giurino a parte; infatti 15 di loro, «assenti nell’elenco generale dei consiglieri presenti il 2 giugno, giurarono poi in ordine sparso nei giorni successivi».  </a:t>
            </a:r>
          </a:p>
          <a:p>
            <a:endParaRPr lang="it-IT" dirty="0"/>
          </a:p>
        </p:txBody>
      </p:sp>
    </p:spTree>
    <p:extLst>
      <p:ext uri="{BB962C8B-B14F-4D97-AF65-F5344CB8AC3E}">
        <p14:creationId xmlns:p14="http://schemas.microsoft.com/office/powerpoint/2010/main" val="4189071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Un nesso che dura a lungo </a:t>
            </a:r>
            <a:endParaRPr lang="it-IT" sz="2800" dirty="0"/>
          </a:p>
        </p:txBody>
      </p:sp>
      <p:sp>
        <p:nvSpPr>
          <p:cNvPr id="3" name="Segnaposto contenuto 2"/>
          <p:cNvSpPr>
            <a:spLocks noGrp="1"/>
          </p:cNvSpPr>
          <p:nvPr>
            <p:ph idx="1"/>
          </p:nvPr>
        </p:nvSpPr>
        <p:spPr>
          <a:xfrm>
            <a:off x="467544" y="2132856"/>
            <a:ext cx="8229600" cy="4525963"/>
          </a:xfrm>
        </p:spPr>
        <p:txBody>
          <a:bodyPr>
            <a:normAutofit fontScale="70000" lnSpcReduction="20000"/>
          </a:bodyPr>
          <a:lstStyle/>
          <a:p>
            <a:r>
              <a:rPr lang="it-IT" dirty="0" smtClean="0"/>
              <a:t>, </a:t>
            </a:r>
            <a:r>
              <a:rPr lang="it-IT" dirty="0"/>
              <a:t>il nesso fra elenchi di consiglieri e politica estera resta vivo a lungo. </a:t>
            </a:r>
            <a:endParaRPr lang="it-IT" dirty="0" smtClean="0"/>
          </a:p>
          <a:p>
            <a:endParaRPr lang="it-IT" dirty="0"/>
          </a:p>
          <a:p>
            <a:r>
              <a:rPr lang="it-IT" dirty="0" smtClean="0"/>
              <a:t>nel </a:t>
            </a:r>
            <a:r>
              <a:rPr lang="it-IT" dirty="0"/>
              <a:t>1367 e nel </a:t>
            </a:r>
            <a:r>
              <a:rPr lang="it-IT" dirty="0" smtClean="0"/>
              <a:t>1369 Verona è </a:t>
            </a:r>
            <a:r>
              <a:rPr lang="it-IT" dirty="0"/>
              <a:t>soggetta da oltre un secolo al governo signorile </a:t>
            </a:r>
            <a:endParaRPr lang="it-IT" dirty="0" smtClean="0"/>
          </a:p>
          <a:p>
            <a:r>
              <a:rPr lang="it-IT" dirty="0" smtClean="0"/>
              <a:t>secondo </a:t>
            </a:r>
            <a:r>
              <a:rPr lang="it-IT" dirty="0"/>
              <a:t>gli schemi correnti gli organismi comunali dovrebbero essere atrofizzati se non inesistenti, </a:t>
            </a:r>
            <a:endParaRPr lang="it-IT" dirty="0" smtClean="0"/>
          </a:p>
          <a:p>
            <a:r>
              <a:rPr lang="it-IT" dirty="0"/>
              <a:t>i</a:t>
            </a:r>
            <a:r>
              <a:rPr lang="it-IT" dirty="0" smtClean="0"/>
              <a:t>n </a:t>
            </a:r>
            <a:r>
              <a:rPr lang="it-IT" dirty="0"/>
              <a:t>occasione di un accordo fra il comune di Verona e Venezia ci si </a:t>
            </a:r>
            <a:r>
              <a:rPr lang="it-IT" dirty="0" smtClean="0"/>
              <a:t>dà </a:t>
            </a:r>
            <a:r>
              <a:rPr lang="it-IT" dirty="0"/>
              <a:t>la pena di redigere lunghi elenchi nominativi di circa 750 nomi di consiglieri, accuratamente formalizzati, con i </a:t>
            </a:r>
            <a:r>
              <a:rPr lang="it-IT" i="1" dirty="0" err="1"/>
              <a:t>sapientes</a:t>
            </a:r>
            <a:r>
              <a:rPr lang="it-IT" i="1" dirty="0"/>
              <a:t> ad </a:t>
            </a:r>
            <a:r>
              <a:rPr lang="it-IT" i="1" dirty="0" err="1"/>
              <a:t>utilia</a:t>
            </a:r>
            <a:r>
              <a:rPr lang="it-IT" dirty="0"/>
              <a:t> ai primi posti seguiti, sulle due colonne, dai giudici e da un </a:t>
            </a:r>
            <a:r>
              <a:rPr lang="it-IT" dirty="0" smtClean="0"/>
              <a:t>grande numero di notai (Varanini </a:t>
            </a:r>
            <a:r>
              <a:rPr lang="it-IT" dirty="0"/>
              <a:t>1988</a:t>
            </a:r>
            <a:r>
              <a:rPr lang="it-IT" dirty="0" smtClean="0"/>
              <a:t>). </a:t>
            </a:r>
          </a:p>
          <a:p>
            <a:r>
              <a:rPr lang="it-IT" dirty="0" smtClean="0">
                <a:hlinkClick r:id="rId2"/>
              </a:rPr>
              <a:t>http://www.rmojs.unina.it/index.php/rm/article/view/438/564</a:t>
            </a:r>
            <a:endParaRPr lang="it-IT" dirty="0" smtClean="0"/>
          </a:p>
          <a:p>
            <a:endParaRPr lang="it-IT" dirty="0" smtClean="0"/>
          </a:p>
          <a:p>
            <a:endParaRPr lang="it-IT" dirty="0"/>
          </a:p>
          <a:p>
            <a:endParaRPr lang="it-IT" dirty="0"/>
          </a:p>
          <a:p>
            <a:endParaRPr lang="it-IT" dirty="0"/>
          </a:p>
        </p:txBody>
      </p:sp>
    </p:spTree>
    <p:extLst>
      <p:ext uri="{BB962C8B-B14F-4D97-AF65-F5344CB8AC3E}">
        <p14:creationId xmlns:p14="http://schemas.microsoft.com/office/powerpoint/2010/main" val="34979239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endParaRPr lang="it-IT" sz="2800" dirty="0"/>
          </a:p>
        </p:txBody>
      </p:sp>
      <p:sp>
        <p:nvSpPr>
          <p:cNvPr id="3" name="Segnaposto contenuto 2"/>
          <p:cNvSpPr>
            <a:spLocks noGrp="1"/>
          </p:cNvSpPr>
          <p:nvPr>
            <p:ph idx="1"/>
          </p:nvPr>
        </p:nvSpPr>
        <p:spPr/>
        <p:txBody>
          <a:bodyPr>
            <a:normAutofit fontScale="70000" lnSpcReduction="20000"/>
          </a:bodyPr>
          <a:lstStyle/>
          <a:p>
            <a:r>
              <a:rPr lang="it-IT" dirty="0"/>
              <a:t>Il consiglio maggiore del comune di Verona del 1367, radunato per la ratifica di un accordo commerciale con Venezia, è composto di circa 750 consiglieri. L’elenco nominativo, redatto su due colonne, è aperto dai dodici </a:t>
            </a:r>
            <a:r>
              <a:rPr lang="it-IT" i="1" dirty="0" err="1"/>
              <a:t>sapientes</a:t>
            </a:r>
            <a:r>
              <a:rPr lang="it-IT" i="1" dirty="0"/>
              <a:t> ad </a:t>
            </a:r>
            <a:r>
              <a:rPr lang="it-IT" i="1" dirty="0" err="1"/>
              <a:t>utilia</a:t>
            </a:r>
            <a:r>
              <a:rPr lang="it-IT" dirty="0"/>
              <a:t> e da un’ottantina di notai, complessivamente oltre il 10% del totale, mentre i giudici sono otto. Il numero dei consiglieri dei quali si rende nota una qualifica professionale è relativamente basso, circa un sesto dei consiglieri, con percentuali più rilevanti per gli orefici e per la fascia alta del settore tessile (20 fra drappieri e </a:t>
            </a:r>
            <a:r>
              <a:rPr lang="it-IT" dirty="0" err="1"/>
              <a:t>scavezzatori</a:t>
            </a:r>
            <a:r>
              <a:rPr lang="it-IT" dirty="0"/>
              <a:t> cioè venditori di panni a taglio); ma il tessile nel suo insieme è largamente rappresentato (tessitori, tintori, garzatori, merciai, sarti, </a:t>
            </a:r>
            <a:r>
              <a:rPr lang="it-IT" dirty="0" err="1"/>
              <a:t>pezzaroli</a:t>
            </a:r>
            <a:r>
              <a:rPr lang="it-IT" dirty="0"/>
              <a:t>), in modo sostanzialmente rispondente a quello che si sa dell’economia cittadina. È molto importante lo scrupolo di rappresentatività che si intravvede, in considerazione della presenza di residenti in tutte le contrade cittadine, comprese quelle della estrema periferia. </a:t>
            </a:r>
          </a:p>
          <a:p>
            <a:endParaRPr lang="it-IT" dirty="0"/>
          </a:p>
        </p:txBody>
      </p:sp>
    </p:spTree>
    <p:extLst>
      <p:ext uri="{BB962C8B-B14F-4D97-AF65-F5344CB8AC3E}">
        <p14:creationId xmlns:p14="http://schemas.microsoft.com/office/powerpoint/2010/main" val="1033600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Il comune ha una memoria da elefante</a:t>
            </a:r>
            <a:endParaRPr lang="it-IT" sz="2800" dirty="0"/>
          </a:p>
        </p:txBody>
      </p:sp>
      <p:sp>
        <p:nvSpPr>
          <p:cNvPr id="3" name="Segnaposto contenuto 2"/>
          <p:cNvSpPr>
            <a:spLocks noGrp="1"/>
          </p:cNvSpPr>
          <p:nvPr>
            <p:ph idx="1"/>
          </p:nvPr>
        </p:nvSpPr>
        <p:spPr/>
        <p:txBody>
          <a:bodyPr>
            <a:normAutofit lnSpcReduction="10000"/>
          </a:bodyPr>
          <a:lstStyle/>
          <a:p>
            <a:r>
              <a:rPr lang="it-IT" dirty="0"/>
              <a:t>Naturalmente, la memoria della </a:t>
            </a:r>
            <a:r>
              <a:rPr lang="it-IT" i="1" dirty="0"/>
              <a:t>concio</a:t>
            </a:r>
            <a:r>
              <a:rPr lang="it-IT" dirty="0"/>
              <a:t>, icona sempre valida dell’autogoverno civico, resta inestinguibile, anche nel </a:t>
            </a:r>
            <a:r>
              <a:rPr lang="it-IT" dirty="0" smtClean="0"/>
              <a:t>Quattrocento</a:t>
            </a:r>
          </a:p>
          <a:p>
            <a:r>
              <a:rPr lang="it-IT" dirty="0" smtClean="0"/>
              <a:t> ad esempio nelle </a:t>
            </a:r>
            <a:r>
              <a:rPr lang="it-IT" dirty="0"/>
              <a:t>occasioni solenni dell’anno giudiziario, in quanto le sentenze podestarili </a:t>
            </a:r>
            <a:r>
              <a:rPr lang="it-IT" i="1" dirty="0"/>
              <a:t>late in arengo</a:t>
            </a:r>
            <a:r>
              <a:rPr lang="it-IT" dirty="0"/>
              <a:t> sono inappellabili almeno in alcune città anche nello stato signorile e regionale </a:t>
            </a:r>
            <a:r>
              <a:rPr lang="it-IT" dirty="0" smtClean="0"/>
              <a:t>e </a:t>
            </a:r>
            <a:r>
              <a:rPr lang="it-IT" dirty="0"/>
              <a:t>soprattutto nel rito annuale o semestrale della estrazione a sorte dei </a:t>
            </a:r>
            <a:r>
              <a:rPr lang="it-IT" i="1" dirty="0"/>
              <a:t>brevia</a:t>
            </a:r>
            <a:r>
              <a:rPr lang="it-IT" dirty="0"/>
              <a:t>. </a:t>
            </a:r>
          </a:p>
        </p:txBody>
      </p:sp>
    </p:spTree>
    <p:extLst>
      <p:ext uri="{BB962C8B-B14F-4D97-AF65-F5344CB8AC3E}">
        <p14:creationId xmlns:p14="http://schemas.microsoft.com/office/powerpoint/2010/main" val="19733078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Gli arenghi</a:t>
            </a:r>
            <a:endParaRPr lang="it-IT" sz="2800" dirty="0"/>
          </a:p>
        </p:txBody>
      </p:sp>
      <p:sp>
        <p:nvSpPr>
          <p:cNvPr id="3" name="Segnaposto contenuto 2"/>
          <p:cNvSpPr>
            <a:spLocks noGrp="1"/>
          </p:cNvSpPr>
          <p:nvPr>
            <p:ph idx="1"/>
          </p:nvPr>
        </p:nvSpPr>
        <p:spPr/>
        <p:txBody>
          <a:bodyPr>
            <a:normAutofit fontScale="77500" lnSpcReduction="20000"/>
          </a:bodyPr>
          <a:lstStyle/>
          <a:p>
            <a:r>
              <a:rPr lang="it-IT" dirty="0"/>
              <a:t>A Modena nel Due-Trecento partecipano ad esso 1600 cittadini; a Cremona nel 1339 </a:t>
            </a:r>
            <a:r>
              <a:rPr lang="it-IT" dirty="0" smtClean="0"/>
              <a:t>il consiglio i </a:t>
            </a:r>
            <a:r>
              <a:rPr lang="it-IT" i="1" dirty="0"/>
              <a:t>brevia</a:t>
            </a:r>
            <a:r>
              <a:rPr lang="it-IT" dirty="0"/>
              <a:t> si chiama consiglio di </a:t>
            </a:r>
            <a:r>
              <a:rPr lang="it-IT" dirty="0" err="1"/>
              <a:t>Caravana</a:t>
            </a:r>
            <a:r>
              <a:rPr lang="it-IT" dirty="0"/>
              <a:t>. </a:t>
            </a:r>
            <a:endParaRPr lang="it-IT" dirty="0" smtClean="0"/>
          </a:p>
          <a:p>
            <a:r>
              <a:rPr lang="it-IT" dirty="0" smtClean="0"/>
              <a:t>Nello </a:t>
            </a:r>
            <a:r>
              <a:rPr lang="it-IT" dirty="0"/>
              <a:t>statuto visconteo di Bergamo del 1353 non si parla di concio, ma di </a:t>
            </a:r>
            <a:r>
              <a:rPr lang="it-IT" i="1" dirty="0" err="1"/>
              <a:t>conscilium</a:t>
            </a:r>
            <a:r>
              <a:rPr lang="it-IT" i="1" dirty="0"/>
              <a:t> generale</a:t>
            </a:r>
            <a:r>
              <a:rPr lang="it-IT" dirty="0"/>
              <a:t> nel quale una volta l’anno è eletta la Credenza di 800 componenti («</a:t>
            </a:r>
            <a:r>
              <a:rPr lang="it-IT" dirty="0" err="1"/>
              <a:t>Credencia</a:t>
            </a:r>
            <a:r>
              <a:rPr lang="it-IT" dirty="0"/>
              <a:t> </a:t>
            </a:r>
            <a:r>
              <a:rPr lang="it-IT" dirty="0" err="1"/>
              <a:t>comunis</a:t>
            </a:r>
            <a:r>
              <a:rPr lang="it-IT" dirty="0"/>
              <a:t> Pergami </a:t>
            </a:r>
            <a:r>
              <a:rPr lang="it-IT" dirty="0" err="1"/>
              <a:t>elligatur</a:t>
            </a:r>
            <a:r>
              <a:rPr lang="it-IT" dirty="0"/>
              <a:t> et </a:t>
            </a:r>
            <a:r>
              <a:rPr lang="it-IT" dirty="0" err="1"/>
              <a:t>eligi</a:t>
            </a:r>
            <a:r>
              <a:rPr lang="it-IT" dirty="0"/>
              <a:t> </a:t>
            </a:r>
            <a:r>
              <a:rPr lang="it-IT" dirty="0" err="1"/>
              <a:t>debeat</a:t>
            </a:r>
            <a:r>
              <a:rPr lang="it-IT" dirty="0"/>
              <a:t> </a:t>
            </a:r>
            <a:r>
              <a:rPr lang="it-IT" dirty="0" err="1"/>
              <a:t>quolibet</a:t>
            </a:r>
            <a:r>
              <a:rPr lang="it-IT" dirty="0"/>
              <a:t> anno…. in </a:t>
            </a:r>
            <a:r>
              <a:rPr lang="it-IT" dirty="0" err="1"/>
              <a:t>conscilio</a:t>
            </a:r>
            <a:r>
              <a:rPr lang="it-IT" dirty="0"/>
              <a:t> generali et per </a:t>
            </a:r>
            <a:r>
              <a:rPr lang="it-IT" dirty="0" err="1"/>
              <a:t>credendarios</a:t>
            </a:r>
            <a:r>
              <a:rPr lang="it-IT" dirty="0"/>
              <a:t> </a:t>
            </a:r>
            <a:r>
              <a:rPr lang="it-IT" dirty="0" err="1"/>
              <a:t>dicti</a:t>
            </a:r>
            <a:r>
              <a:rPr lang="it-IT" dirty="0"/>
              <a:t> </a:t>
            </a:r>
            <a:r>
              <a:rPr lang="it-IT" dirty="0" err="1"/>
              <a:t>comunis</a:t>
            </a:r>
            <a:r>
              <a:rPr lang="it-IT" dirty="0"/>
              <a:t> Pergami arbitrio </a:t>
            </a:r>
            <a:r>
              <a:rPr lang="it-IT" dirty="0" err="1"/>
              <a:t>ipsius</a:t>
            </a:r>
            <a:r>
              <a:rPr lang="it-IT" dirty="0"/>
              <a:t> </a:t>
            </a:r>
            <a:r>
              <a:rPr lang="it-IT" dirty="0" err="1"/>
              <a:t>conscilii</a:t>
            </a:r>
            <a:r>
              <a:rPr lang="it-IT" dirty="0"/>
              <a:t> </a:t>
            </a:r>
            <a:r>
              <a:rPr lang="it-IT" dirty="0" err="1"/>
              <a:t>generalis</a:t>
            </a:r>
            <a:r>
              <a:rPr lang="it-IT" dirty="0"/>
              <a:t> et </a:t>
            </a:r>
            <a:r>
              <a:rPr lang="it-IT" dirty="0" err="1"/>
              <a:t>credendariorum</a:t>
            </a:r>
            <a:r>
              <a:rPr lang="it-IT" dirty="0"/>
              <a:t> </a:t>
            </a:r>
            <a:r>
              <a:rPr lang="it-IT" dirty="0" err="1"/>
              <a:t>eiusdem</a:t>
            </a:r>
            <a:r>
              <a:rPr lang="it-IT" dirty="0"/>
              <a:t>»; </a:t>
            </a:r>
            <a:r>
              <a:rPr lang="it-IT" dirty="0" err="1"/>
              <a:t>Forgiarini</a:t>
            </a:r>
            <a:r>
              <a:rPr lang="it-IT" dirty="0"/>
              <a:t> e Storti </a:t>
            </a:r>
            <a:r>
              <a:rPr lang="it-IT" dirty="0" err="1"/>
              <a:t>Storchi</a:t>
            </a:r>
            <a:r>
              <a:rPr lang="it-IT" dirty="0"/>
              <a:t> 1996, p. 100), che di fatto coincide con esso. Anche in questo caso emerge sempre, in qualche momento della procedura, l’estrazione a sorte che è connaturato all’arengo. </a:t>
            </a:r>
          </a:p>
          <a:p>
            <a:endParaRPr lang="it-IT" dirty="0"/>
          </a:p>
        </p:txBody>
      </p:sp>
    </p:spTree>
    <p:extLst>
      <p:ext uri="{BB962C8B-B14F-4D97-AF65-F5344CB8AC3E}">
        <p14:creationId xmlns:p14="http://schemas.microsoft.com/office/powerpoint/2010/main" val="18393657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Bergamo nel 300</a:t>
            </a:r>
            <a:endParaRPr lang="it-IT" sz="2800" dirty="0"/>
          </a:p>
        </p:txBody>
      </p:sp>
      <p:sp>
        <p:nvSpPr>
          <p:cNvPr id="3" name="Segnaposto contenuto 2"/>
          <p:cNvSpPr>
            <a:spLocks noGrp="1"/>
          </p:cNvSpPr>
          <p:nvPr>
            <p:ph idx="1"/>
          </p:nvPr>
        </p:nvSpPr>
        <p:spPr/>
        <p:txBody>
          <a:bodyPr>
            <a:normAutofit fontScale="92500" lnSpcReduction="10000"/>
          </a:bodyPr>
          <a:lstStyle/>
          <a:p>
            <a:r>
              <a:rPr lang="it-IT" dirty="0" smtClean="0"/>
              <a:t>Nel prosieguo dello stesso statuto infatti si precisa «</a:t>
            </a:r>
            <a:r>
              <a:rPr lang="it-IT" dirty="0" err="1" smtClean="0"/>
              <a:t>quod</a:t>
            </a:r>
            <a:r>
              <a:rPr lang="it-IT" dirty="0" smtClean="0"/>
              <a:t> in </a:t>
            </a:r>
            <a:r>
              <a:rPr lang="it-IT" dirty="0" err="1" smtClean="0"/>
              <a:t>ipsa</a:t>
            </a:r>
            <a:r>
              <a:rPr lang="it-IT" dirty="0" smtClean="0"/>
              <a:t> et de </a:t>
            </a:r>
            <a:r>
              <a:rPr lang="it-IT" dirty="0" err="1" smtClean="0"/>
              <a:t>ipsa</a:t>
            </a:r>
            <a:r>
              <a:rPr lang="it-IT" dirty="0" smtClean="0"/>
              <a:t> </a:t>
            </a:r>
            <a:r>
              <a:rPr lang="it-IT" dirty="0" err="1" smtClean="0"/>
              <a:t>credencia</a:t>
            </a:r>
            <a:r>
              <a:rPr lang="it-IT" dirty="0" smtClean="0"/>
              <a:t> et </a:t>
            </a:r>
            <a:r>
              <a:rPr lang="it-IT" dirty="0" err="1" smtClean="0"/>
              <a:t>conscilio</a:t>
            </a:r>
            <a:r>
              <a:rPr lang="it-IT" dirty="0" smtClean="0"/>
              <a:t> generali </a:t>
            </a:r>
            <a:r>
              <a:rPr lang="it-IT" dirty="0" err="1" smtClean="0"/>
              <a:t>comunis</a:t>
            </a:r>
            <a:r>
              <a:rPr lang="it-IT" dirty="0" smtClean="0"/>
              <a:t> Pergami </a:t>
            </a:r>
            <a:r>
              <a:rPr lang="it-IT" dirty="0" err="1" smtClean="0"/>
              <a:t>dicte</a:t>
            </a:r>
            <a:r>
              <a:rPr lang="it-IT" dirty="0" smtClean="0"/>
              <a:t> </a:t>
            </a:r>
            <a:r>
              <a:rPr lang="it-IT" dirty="0" err="1" smtClean="0"/>
              <a:t>credencie</a:t>
            </a:r>
            <a:r>
              <a:rPr lang="it-IT" dirty="0" smtClean="0"/>
              <a:t> </a:t>
            </a:r>
            <a:r>
              <a:rPr lang="it-IT" dirty="0" err="1" smtClean="0"/>
              <a:t>sint</a:t>
            </a:r>
            <a:r>
              <a:rPr lang="it-IT" dirty="0" smtClean="0"/>
              <a:t> </a:t>
            </a:r>
            <a:r>
              <a:rPr lang="it-IT" dirty="0" err="1" smtClean="0"/>
              <a:t>solumodo</a:t>
            </a:r>
            <a:r>
              <a:rPr lang="it-IT" dirty="0" smtClean="0"/>
              <a:t> </a:t>
            </a:r>
            <a:r>
              <a:rPr lang="it-IT" dirty="0" err="1" smtClean="0"/>
              <a:t>octocentum</a:t>
            </a:r>
            <a:r>
              <a:rPr lang="it-IT" dirty="0" smtClean="0"/>
              <a:t> </a:t>
            </a:r>
            <a:r>
              <a:rPr lang="it-IT" dirty="0" err="1" smtClean="0"/>
              <a:t>credendarii</a:t>
            </a:r>
            <a:r>
              <a:rPr lang="it-IT" dirty="0" smtClean="0"/>
              <a:t>», eletti a sorte (25 elettori della credenza abbiano la facoltà di eleggere 24 </a:t>
            </a:r>
            <a:r>
              <a:rPr lang="it-IT" i="1" dirty="0" err="1" smtClean="0"/>
              <a:t>credendarii</a:t>
            </a:r>
            <a:r>
              <a:rPr lang="it-IT" dirty="0" smtClean="0"/>
              <a:t> ciascuno; i restanti 200 «</a:t>
            </a:r>
            <a:r>
              <a:rPr lang="it-IT" dirty="0" err="1" smtClean="0"/>
              <a:t>singulariter</a:t>
            </a:r>
            <a:r>
              <a:rPr lang="it-IT" dirty="0" smtClean="0"/>
              <a:t> per </a:t>
            </a:r>
            <a:r>
              <a:rPr lang="it-IT" dirty="0" err="1" smtClean="0"/>
              <a:t>singullos</a:t>
            </a:r>
            <a:r>
              <a:rPr lang="it-IT" dirty="0" smtClean="0"/>
              <a:t> </a:t>
            </a:r>
            <a:r>
              <a:rPr lang="it-IT" dirty="0" err="1" smtClean="0"/>
              <a:t>electores</a:t>
            </a:r>
            <a:r>
              <a:rPr lang="it-IT" dirty="0" smtClean="0"/>
              <a:t> </a:t>
            </a:r>
            <a:r>
              <a:rPr lang="it-IT" dirty="0" err="1" smtClean="0"/>
              <a:t>elligantur</a:t>
            </a:r>
            <a:r>
              <a:rPr lang="it-IT" dirty="0" smtClean="0"/>
              <a:t> </a:t>
            </a:r>
            <a:r>
              <a:rPr lang="it-IT" dirty="0" err="1" smtClean="0"/>
              <a:t>unus</a:t>
            </a:r>
            <a:r>
              <a:rPr lang="it-IT" dirty="0" smtClean="0"/>
              <a:t> pro </a:t>
            </a:r>
            <a:r>
              <a:rPr lang="it-IT" dirty="0" err="1" smtClean="0"/>
              <a:t>quolibet</a:t>
            </a:r>
            <a:r>
              <a:rPr lang="it-IT" dirty="0" smtClean="0"/>
              <a:t> &lt;ma il testo originario recitava correttamente </a:t>
            </a:r>
            <a:r>
              <a:rPr lang="it-IT" dirty="0" err="1" smtClean="0"/>
              <a:t>unus</a:t>
            </a:r>
            <a:r>
              <a:rPr lang="it-IT" dirty="0" smtClean="0"/>
              <a:t> pro </a:t>
            </a:r>
            <a:r>
              <a:rPr lang="it-IT" dirty="0" err="1" smtClean="0"/>
              <a:t>qualibet</a:t>
            </a:r>
            <a:r>
              <a:rPr lang="it-IT" dirty="0" smtClean="0"/>
              <a:t> porta&gt;»).</a:t>
            </a:r>
          </a:p>
          <a:p>
            <a:endParaRPr lang="it-IT" dirty="0"/>
          </a:p>
        </p:txBody>
      </p:sp>
    </p:spTree>
    <p:extLst>
      <p:ext uri="{BB962C8B-B14F-4D97-AF65-F5344CB8AC3E}">
        <p14:creationId xmlns:p14="http://schemas.microsoft.com/office/powerpoint/2010/main" val="42042324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Un fantasma sempre presente</a:t>
            </a:r>
            <a:endParaRPr lang="it-IT" sz="2800" dirty="0"/>
          </a:p>
        </p:txBody>
      </p:sp>
      <p:sp>
        <p:nvSpPr>
          <p:cNvPr id="3" name="Segnaposto contenuto 2"/>
          <p:cNvSpPr>
            <a:spLocks noGrp="1"/>
          </p:cNvSpPr>
          <p:nvPr>
            <p:ph idx="1"/>
          </p:nvPr>
        </p:nvSpPr>
        <p:spPr/>
        <p:txBody>
          <a:bodyPr>
            <a:normAutofit fontScale="92500" lnSpcReduction="10000"/>
          </a:bodyPr>
          <a:lstStyle/>
          <a:p>
            <a:r>
              <a:rPr lang="it-IT" dirty="0"/>
              <a:t>La perpetuazione del simulacro dell’arengo vale anche nei centri minori soggetti, </a:t>
            </a:r>
            <a:r>
              <a:rPr lang="it-IT" i="1" dirty="0"/>
              <a:t>e</a:t>
            </a:r>
            <a:r>
              <a:rPr lang="it-IT" dirty="0"/>
              <a:t> in statuti tardi imposti e redatti dalla dominante, come nel caso di Pescia del </a:t>
            </a:r>
            <a:r>
              <a:rPr lang="it-IT" dirty="0" smtClean="0"/>
              <a:t>1339: </a:t>
            </a:r>
            <a:r>
              <a:rPr lang="it-IT" dirty="0"/>
              <a:t>«de non </a:t>
            </a:r>
            <a:r>
              <a:rPr lang="it-IT" dirty="0" err="1"/>
              <a:t>retinendo</a:t>
            </a:r>
            <a:r>
              <a:rPr lang="it-IT" dirty="0"/>
              <a:t> </a:t>
            </a:r>
            <a:r>
              <a:rPr lang="it-IT" dirty="0" err="1"/>
              <a:t>parlamentum</a:t>
            </a:r>
            <a:r>
              <a:rPr lang="it-IT" dirty="0"/>
              <a:t> </a:t>
            </a:r>
            <a:r>
              <a:rPr lang="it-IT" dirty="0" err="1"/>
              <a:t>nisi</a:t>
            </a:r>
            <a:r>
              <a:rPr lang="it-IT" dirty="0"/>
              <a:t> </a:t>
            </a:r>
            <a:r>
              <a:rPr lang="it-IT" dirty="0" err="1"/>
              <a:t>prium</a:t>
            </a:r>
            <a:r>
              <a:rPr lang="it-IT" dirty="0"/>
              <a:t> per </a:t>
            </a:r>
            <a:r>
              <a:rPr lang="it-IT" dirty="0" err="1"/>
              <a:t>consilium</a:t>
            </a:r>
            <a:r>
              <a:rPr lang="it-IT" dirty="0"/>
              <a:t> generale et </a:t>
            </a:r>
            <a:r>
              <a:rPr lang="it-IT" dirty="0" err="1"/>
              <a:t>partis</a:t>
            </a:r>
            <a:r>
              <a:rPr lang="it-IT" dirty="0"/>
              <a:t> guelfe </a:t>
            </a:r>
            <a:r>
              <a:rPr lang="it-IT" dirty="0" err="1"/>
              <a:t>fuerit</a:t>
            </a:r>
            <a:r>
              <a:rPr lang="it-IT" dirty="0"/>
              <a:t> </a:t>
            </a:r>
            <a:r>
              <a:rPr lang="it-IT" dirty="0" err="1"/>
              <a:t>reformatum</a:t>
            </a:r>
            <a:r>
              <a:rPr lang="it-IT" dirty="0"/>
              <a:t>», con cautele </a:t>
            </a:r>
            <a:r>
              <a:rPr lang="it-IT" dirty="0" err="1"/>
              <a:t>procedural</a:t>
            </a:r>
            <a:r>
              <a:rPr lang="it-IT" dirty="0"/>
              <a:t>-politiche [maggioranza qualificata dei consoli e priori presenti in consiglio per convocare il </a:t>
            </a:r>
            <a:r>
              <a:rPr lang="it-IT" dirty="0" err="1"/>
              <a:t>parlamentum</a:t>
            </a:r>
            <a:r>
              <a:rPr lang="it-IT" dirty="0"/>
              <a:t>, motivazione esplicitata]). </a:t>
            </a:r>
          </a:p>
        </p:txBody>
      </p:sp>
    </p:spTree>
    <p:extLst>
      <p:ext uri="{BB962C8B-B14F-4D97-AF65-F5344CB8AC3E}">
        <p14:creationId xmlns:p14="http://schemas.microsoft.com/office/powerpoint/2010/main" val="12176902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solidFill>
                  <a:srgbClr val="FF0000"/>
                </a:solidFill>
              </a:rPr>
              <a:t>Torniamo ai consigli maggiori del XII secolo</a:t>
            </a:r>
            <a:endParaRPr lang="it-IT" sz="2800" dirty="0">
              <a:solidFill>
                <a:srgbClr val="FF0000"/>
              </a:solidFill>
            </a:endParaRPr>
          </a:p>
        </p:txBody>
      </p:sp>
      <p:sp>
        <p:nvSpPr>
          <p:cNvPr id="3" name="Segnaposto contenuto 2"/>
          <p:cNvSpPr>
            <a:spLocks noGrp="1"/>
          </p:cNvSpPr>
          <p:nvPr>
            <p:ph idx="1"/>
          </p:nvPr>
        </p:nvSpPr>
        <p:spPr/>
        <p:txBody>
          <a:bodyPr>
            <a:normAutofit fontScale="85000" lnSpcReduction="10000"/>
          </a:bodyPr>
          <a:lstStyle/>
          <a:p>
            <a:r>
              <a:rPr lang="it-IT" dirty="0"/>
              <a:t>Ma torniamo, per l’appunto, alla comparsa dei consigli maggiori nel XII secolo. Le tracce implicite del passaggio dall’arengo o </a:t>
            </a:r>
            <a:r>
              <a:rPr lang="it-IT" i="1" dirty="0" err="1"/>
              <a:t>parlamentum</a:t>
            </a:r>
            <a:r>
              <a:rPr lang="it-IT" dirty="0"/>
              <a:t> (Arezzo 1153) che in ogni caso continua ad essere convocato per alcune rituali scadenze annuali, al consiglio (che sarà detto talvolta [Perugia 1210] </a:t>
            </a:r>
            <a:r>
              <a:rPr lang="it-IT" i="1" dirty="0"/>
              <a:t>generale </a:t>
            </a:r>
            <a:r>
              <a:rPr lang="it-IT" i="1" dirty="0" err="1"/>
              <a:t>conscilium</a:t>
            </a:r>
            <a:r>
              <a:rPr lang="it-IT" dirty="0"/>
              <a:t>, o </a:t>
            </a:r>
            <a:r>
              <a:rPr lang="it-IT" i="1" dirty="0" err="1"/>
              <a:t>consilium</a:t>
            </a:r>
            <a:r>
              <a:rPr lang="it-IT" i="1" dirty="0"/>
              <a:t> </a:t>
            </a:r>
            <a:r>
              <a:rPr lang="it-IT" i="1" dirty="0" err="1"/>
              <a:t>maius</a:t>
            </a:r>
            <a:r>
              <a:rPr lang="it-IT" dirty="0"/>
              <a:t>, oppure definito sulla base del numero) stanno già nell’aggettivazione che talvolta ne accompagna le riunioni, </a:t>
            </a:r>
            <a:r>
              <a:rPr lang="it-IT" i="1" dirty="0" err="1"/>
              <a:t>plena</a:t>
            </a:r>
            <a:r>
              <a:rPr lang="it-IT" i="1" dirty="0"/>
              <a:t> concio</a:t>
            </a:r>
            <a:r>
              <a:rPr lang="it-IT" dirty="0"/>
              <a:t>, </a:t>
            </a:r>
            <a:r>
              <a:rPr lang="it-IT" i="1" dirty="0" err="1"/>
              <a:t>contio</a:t>
            </a:r>
            <a:r>
              <a:rPr lang="it-IT" i="1" dirty="0"/>
              <a:t> </a:t>
            </a:r>
            <a:r>
              <a:rPr lang="it-IT" i="1" dirty="0" err="1"/>
              <a:t>maxima</a:t>
            </a:r>
            <a:r>
              <a:rPr lang="it-IT" i="1" dirty="0"/>
              <a:t> et </a:t>
            </a:r>
            <a:r>
              <a:rPr lang="it-IT" i="1" dirty="0" err="1"/>
              <a:t>plenissima</a:t>
            </a:r>
            <a:r>
              <a:rPr lang="it-IT" dirty="0"/>
              <a:t> (1179: sono definizioni di un documento veronese) e che presuppone un’alternativa ad essa. </a:t>
            </a:r>
          </a:p>
        </p:txBody>
      </p:sp>
    </p:spTree>
    <p:extLst>
      <p:ext uri="{BB962C8B-B14F-4D97-AF65-F5344CB8AC3E}">
        <p14:creationId xmlns:p14="http://schemas.microsoft.com/office/powerpoint/2010/main" val="31934594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solidFill>
                  <a:srgbClr val="FF0000"/>
                </a:solidFill>
              </a:rPr>
              <a:t>Pistoia </a:t>
            </a:r>
            <a:endParaRPr lang="it-IT" sz="2400" dirty="0">
              <a:solidFill>
                <a:srgbClr val="FF0000"/>
              </a:solidFill>
            </a:endParaRPr>
          </a:p>
        </p:txBody>
      </p:sp>
      <p:sp>
        <p:nvSpPr>
          <p:cNvPr id="3" name="Segnaposto contenuto 2"/>
          <p:cNvSpPr>
            <a:spLocks noGrp="1"/>
          </p:cNvSpPr>
          <p:nvPr>
            <p:ph idx="1"/>
          </p:nvPr>
        </p:nvSpPr>
        <p:spPr/>
        <p:txBody>
          <a:bodyPr>
            <a:normAutofit/>
          </a:bodyPr>
          <a:lstStyle/>
          <a:p>
            <a:r>
              <a:rPr lang="it-IT" dirty="0"/>
              <a:t>A Pistoia, in un medesimo item del Breve </a:t>
            </a:r>
            <a:r>
              <a:rPr lang="it-IT" dirty="0" err="1"/>
              <a:t>consulum</a:t>
            </a:r>
            <a:r>
              <a:rPr lang="it-IT" dirty="0"/>
              <a:t> (datato dall’editore tra 1140 e 1180, ma forse più probabilmente vicino a questa data), si menzionano sia </a:t>
            </a:r>
            <a:r>
              <a:rPr lang="it-IT" i="1" dirty="0" err="1"/>
              <a:t>aringum</a:t>
            </a:r>
            <a:r>
              <a:rPr lang="it-IT" dirty="0"/>
              <a:t> che </a:t>
            </a:r>
            <a:r>
              <a:rPr lang="it-IT" i="1" dirty="0" err="1"/>
              <a:t>consilium</a:t>
            </a:r>
            <a:r>
              <a:rPr lang="it-IT" dirty="0"/>
              <a:t> (</a:t>
            </a:r>
            <a:r>
              <a:rPr lang="it-IT" dirty="0" err="1"/>
              <a:t>Rauty</a:t>
            </a:r>
            <a:r>
              <a:rPr lang="it-IT" dirty="0"/>
              <a:t> 1996, p. 195: </a:t>
            </a:r>
            <a:r>
              <a:rPr lang="it-IT" i="1" dirty="0"/>
              <a:t>item duo castaldi </a:t>
            </a:r>
            <a:r>
              <a:rPr lang="it-IT" i="1" dirty="0" err="1"/>
              <a:t>palam</a:t>
            </a:r>
            <a:r>
              <a:rPr lang="it-IT" i="1" dirty="0"/>
              <a:t> in aringo </a:t>
            </a:r>
            <a:r>
              <a:rPr lang="it-IT" i="1" dirty="0" err="1"/>
              <a:t>eligantur</a:t>
            </a:r>
            <a:r>
              <a:rPr lang="it-IT" i="1" dirty="0"/>
              <a:t>… qui </a:t>
            </a:r>
            <a:r>
              <a:rPr lang="it-IT" i="1" dirty="0" err="1"/>
              <a:t>omnes</a:t>
            </a:r>
            <a:r>
              <a:rPr lang="it-IT" i="1" dirty="0"/>
              <a:t> </a:t>
            </a:r>
            <a:r>
              <a:rPr lang="it-IT" i="1" dirty="0" err="1"/>
              <a:t>iurent</a:t>
            </a:r>
            <a:r>
              <a:rPr lang="it-IT" i="1" dirty="0"/>
              <a:t> in comuni </a:t>
            </a:r>
            <a:r>
              <a:rPr lang="it-IT" i="1" dirty="0" err="1"/>
              <a:t>consilio</a:t>
            </a:r>
            <a:r>
              <a:rPr lang="it-IT" i="1" dirty="0"/>
              <a:t> </a:t>
            </a:r>
            <a:r>
              <a:rPr lang="it-IT" i="1" dirty="0" err="1"/>
              <a:t>secundum</a:t>
            </a:r>
            <a:r>
              <a:rPr lang="it-IT" i="1" dirty="0"/>
              <a:t> </a:t>
            </a:r>
            <a:r>
              <a:rPr lang="it-IT" i="1" dirty="0" err="1"/>
              <a:t>quod</a:t>
            </a:r>
            <a:r>
              <a:rPr lang="it-IT" i="1" dirty="0"/>
              <a:t> </a:t>
            </a:r>
            <a:r>
              <a:rPr lang="it-IT" i="1" dirty="0" err="1"/>
              <a:t>consiliarii</a:t>
            </a:r>
            <a:r>
              <a:rPr lang="it-IT" i="1" dirty="0"/>
              <a:t> </a:t>
            </a:r>
            <a:r>
              <a:rPr lang="it-IT" i="1" dirty="0" err="1"/>
              <a:t>omnes</a:t>
            </a:r>
            <a:r>
              <a:rPr lang="it-IT" i="1" dirty="0"/>
              <a:t> </a:t>
            </a:r>
            <a:r>
              <a:rPr lang="it-IT" i="1" dirty="0" err="1"/>
              <a:t>vel</a:t>
            </a:r>
            <a:r>
              <a:rPr lang="it-IT" i="1" dirty="0"/>
              <a:t> </a:t>
            </a:r>
            <a:r>
              <a:rPr lang="it-IT" i="1" dirty="0" err="1"/>
              <a:t>maior</a:t>
            </a:r>
            <a:r>
              <a:rPr lang="it-IT" i="1" dirty="0"/>
              <a:t> pars </a:t>
            </a:r>
            <a:r>
              <a:rPr lang="it-IT" i="1" dirty="0" err="1"/>
              <a:t>consilium</a:t>
            </a:r>
            <a:r>
              <a:rPr lang="it-IT" i="1" dirty="0"/>
              <a:t> </a:t>
            </a:r>
            <a:r>
              <a:rPr lang="it-IT" i="1" dirty="0" err="1"/>
              <a:t>dederint</a:t>
            </a:r>
            <a:r>
              <a:rPr lang="it-IT" i="1" dirty="0"/>
              <a:t> de officio </a:t>
            </a:r>
            <a:r>
              <a:rPr lang="it-IT" i="1" dirty="0" err="1"/>
              <a:t>castaldonatus</a:t>
            </a:r>
            <a:r>
              <a:rPr lang="it-IT" dirty="0"/>
              <a:t>). </a:t>
            </a:r>
          </a:p>
        </p:txBody>
      </p:sp>
    </p:spTree>
    <p:extLst>
      <p:ext uri="{BB962C8B-B14F-4D97-AF65-F5344CB8AC3E}">
        <p14:creationId xmlns:p14="http://schemas.microsoft.com/office/powerpoint/2010/main" val="2278791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Il «desiderio» degli storici di trovare consigli </a:t>
            </a:r>
            <a:endParaRPr lang="it-IT" sz="2400" dirty="0"/>
          </a:p>
        </p:txBody>
      </p:sp>
      <p:sp>
        <p:nvSpPr>
          <p:cNvPr id="3" name="Segnaposto contenuto 2"/>
          <p:cNvSpPr>
            <a:spLocks noGrp="1"/>
          </p:cNvSpPr>
          <p:nvPr>
            <p:ph idx="1"/>
          </p:nvPr>
        </p:nvSpPr>
        <p:spPr/>
        <p:txBody>
          <a:bodyPr>
            <a:normAutofit fontScale="92500"/>
          </a:bodyPr>
          <a:lstStyle/>
          <a:p>
            <a:r>
              <a:rPr lang="it-IT" dirty="0"/>
              <a:t>Il nesso fra la presenza di un elenco nominativo e l’idea di rappresentanza collegiale talvolta ha portato a equivoci clamorosi, come per la lista dei cittadini bresciani dell’anno 1038 trascritta nel </a:t>
            </a:r>
            <a:r>
              <a:rPr lang="it-IT" i="1" dirty="0" err="1"/>
              <a:t>liber</a:t>
            </a:r>
            <a:r>
              <a:rPr lang="it-IT" i="1" dirty="0"/>
              <a:t> </a:t>
            </a:r>
            <a:r>
              <a:rPr lang="it-IT" i="1" dirty="0" err="1"/>
              <a:t>poteris</a:t>
            </a:r>
            <a:r>
              <a:rPr lang="it-IT" dirty="0"/>
              <a:t>, che il Bosisio considerò quarant’anni fa un consiglio cittadino, mentre si tratta dei destinatari di una cessione di beni episcopali, che è ovviamente un fatto rilevante, ma è altro da una rappresentanza esplicita della città. </a:t>
            </a:r>
          </a:p>
        </p:txBody>
      </p:sp>
    </p:spTree>
    <p:extLst>
      <p:ext uri="{BB962C8B-B14F-4D97-AF65-F5344CB8AC3E}">
        <p14:creationId xmlns:p14="http://schemas.microsoft.com/office/powerpoint/2010/main" val="9963976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Pistoia</a:t>
            </a:r>
            <a:endParaRPr lang="it-IT" sz="3200" dirty="0"/>
          </a:p>
        </p:txBody>
      </p:sp>
      <p:sp>
        <p:nvSpPr>
          <p:cNvPr id="3" name="Segnaposto contenuto 2"/>
          <p:cNvSpPr>
            <a:spLocks noGrp="1"/>
          </p:cNvSpPr>
          <p:nvPr>
            <p:ph idx="1"/>
          </p:nvPr>
        </p:nvSpPr>
        <p:spPr/>
        <p:txBody>
          <a:bodyPr>
            <a:normAutofit fontScale="85000" lnSpcReduction="20000"/>
          </a:bodyPr>
          <a:lstStyle/>
          <a:p>
            <a:r>
              <a:rPr lang="it-IT" dirty="0" smtClean="0"/>
              <a:t>In un altro (ivi, p. 295, S. 53) si oppone </a:t>
            </a:r>
            <a:r>
              <a:rPr lang="it-IT" i="1" dirty="0" err="1" smtClean="0"/>
              <a:t>contio</a:t>
            </a:r>
            <a:r>
              <a:rPr lang="it-IT" dirty="0" smtClean="0"/>
              <a:t> a </a:t>
            </a:r>
            <a:r>
              <a:rPr lang="it-IT" i="1" dirty="0" smtClean="0"/>
              <a:t>comune </a:t>
            </a:r>
            <a:r>
              <a:rPr lang="it-IT" i="1" dirty="0" err="1" smtClean="0"/>
              <a:t>consilium</a:t>
            </a:r>
            <a:r>
              <a:rPr lang="it-IT" dirty="0" smtClean="0"/>
              <a:t>, e in un altro ancora (lettura mensile del breve giurato dal podestà) si distingue il comune </a:t>
            </a:r>
            <a:r>
              <a:rPr lang="it-IT" dirty="0" err="1" smtClean="0"/>
              <a:t>consilium</a:t>
            </a:r>
            <a:r>
              <a:rPr lang="it-IT" dirty="0" smtClean="0"/>
              <a:t> (</a:t>
            </a:r>
            <a:r>
              <a:rPr lang="it-IT" i="1" dirty="0" err="1" smtClean="0"/>
              <a:t>legere</a:t>
            </a:r>
            <a:r>
              <a:rPr lang="it-IT" i="1" dirty="0" smtClean="0"/>
              <a:t>… </a:t>
            </a:r>
            <a:r>
              <a:rPr lang="it-IT" i="1" dirty="0" err="1" smtClean="0"/>
              <a:t>coram</a:t>
            </a:r>
            <a:r>
              <a:rPr lang="it-IT" i="1" dirty="0" smtClean="0"/>
              <a:t> se in comuni </a:t>
            </a:r>
            <a:r>
              <a:rPr lang="it-IT" i="1" dirty="0" err="1" smtClean="0"/>
              <a:t>consilio</a:t>
            </a:r>
            <a:r>
              <a:rPr lang="it-IT" i="1" dirty="0" smtClean="0"/>
              <a:t> </a:t>
            </a:r>
            <a:r>
              <a:rPr lang="it-IT" i="1" dirty="0" err="1" smtClean="0"/>
              <a:t>coram</a:t>
            </a:r>
            <a:r>
              <a:rPr lang="it-IT" i="1" dirty="0" smtClean="0"/>
              <a:t> </a:t>
            </a:r>
            <a:r>
              <a:rPr lang="it-IT" i="1" dirty="0" err="1" smtClean="0"/>
              <a:t>consiliariis</a:t>
            </a:r>
            <a:r>
              <a:rPr lang="it-IT" dirty="0" smtClean="0"/>
              <a:t>) dalla </a:t>
            </a:r>
            <a:r>
              <a:rPr lang="it-IT" i="1" dirty="0" err="1" smtClean="0"/>
              <a:t>contio</a:t>
            </a:r>
            <a:r>
              <a:rPr lang="it-IT" dirty="0" smtClean="0"/>
              <a:t> (</a:t>
            </a:r>
            <a:r>
              <a:rPr lang="it-IT" dirty="0" err="1" smtClean="0"/>
              <a:t>periurium</a:t>
            </a:r>
            <a:r>
              <a:rPr lang="it-IT" dirty="0" smtClean="0"/>
              <a:t> </a:t>
            </a:r>
            <a:r>
              <a:rPr lang="it-IT" dirty="0" err="1" smtClean="0"/>
              <a:t>patefacere</a:t>
            </a:r>
            <a:r>
              <a:rPr lang="it-IT" dirty="0" smtClean="0"/>
              <a:t> </a:t>
            </a:r>
            <a:r>
              <a:rPr lang="it-IT" dirty="0" err="1" smtClean="0"/>
              <a:t>populo</a:t>
            </a:r>
            <a:r>
              <a:rPr lang="it-IT" dirty="0" smtClean="0"/>
              <a:t> in </a:t>
            </a:r>
            <a:r>
              <a:rPr lang="it-IT" dirty="0" err="1" smtClean="0"/>
              <a:t>contione</a:t>
            </a:r>
            <a:r>
              <a:rPr lang="it-IT" dirty="0" smtClean="0"/>
              <a:t>; p. 317, S. 94).  </a:t>
            </a:r>
            <a:r>
              <a:rPr lang="it-IT" dirty="0" smtClean="0">
                <a:effectLst/>
              </a:rPr>
              <a:t> </a:t>
            </a:r>
          </a:p>
          <a:p>
            <a:pPr algn="just"/>
            <a:r>
              <a:rPr lang="it-IT" dirty="0" smtClean="0"/>
              <a:t>Nello stesso Breve, p. 205, un’altra menzione del consiglio è un’aggiunta di altra mano al testo originario (</a:t>
            </a:r>
            <a:r>
              <a:rPr lang="it-IT" dirty="0" err="1" smtClean="0"/>
              <a:t>nisi</a:t>
            </a:r>
            <a:r>
              <a:rPr lang="it-IT" dirty="0" smtClean="0"/>
              <a:t> </a:t>
            </a:r>
            <a:r>
              <a:rPr lang="it-IT" dirty="0" err="1" smtClean="0"/>
              <a:t>remanserit</a:t>
            </a:r>
            <a:r>
              <a:rPr lang="it-IT" dirty="0" smtClean="0"/>
              <a:t> comuni </a:t>
            </a:r>
            <a:r>
              <a:rPr lang="it-IT" dirty="0" err="1" smtClean="0"/>
              <a:t>consilio</a:t>
            </a:r>
            <a:r>
              <a:rPr lang="it-IT" dirty="0" smtClean="0"/>
              <a:t> omnium </a:t>
            </a:r>
            <a:r>
              <a:rPr lang="it-IT" dirty="0" err="1" smtClean="0"/>
              <a:t>consiliariorum</a:t>
            </a:r>
            <a:r>
              <a:rPr lang="it-IT" dirty="0" smtClean="0"/>
              <a:t> </a:t>
            </a:r>
            <a:r>
              <a:rPr lang="it-IT" dirty="0" err="1" smtClean="0"/>
              <a:t>vel</a:t>
            </a:r>
            <a:r>
              <a:rPr lang="it-IT" dirty="0" smtClean="0"/>
              <a:t> </a:t>
            </a:r>
            <a:r>
              <a:rPr lang="it-IT" dirty="0" err="1" smtClean="0"/>
              <a:t>maioris</a:t>
            </a:r>
            <a:r>
              <a:rPr lang="it-IT" dirty="0" smtClean="0"/>
              <a:t> </a:t>
            </a:r>
            <a:r>
              <a:rPr lang="it-IT" dirty="0" err="1" smtClean="0"/>
              <a:t>partis</a:t>
            </a:r>
            <a:r>
              <a:rPr lang="it-IT" dirty="0" smtClean="0"/>
              <a:t>). Ivi, p. 211 (B.81),«</a:t>
            </a:r>
            <a:r>
              <a:rPr lang="it-IT" dirty="0" err="1" smtClean="0"/>
              <a:t>habebo</a:t>
            </a:r>
            <a:r>
              <a:rPr lang="it-IT" dirty="0" smtClean="0"/>
              <a:t> in comuni  </a:t>
            </a:r>
            <a:r>
              <a:rPr lang="it-IT" dirty="0" err="1" smtClean="0"/>
              <a:t>consilio</a:t>
            </a:r>
            <a:r>
              <a:rPr lang="it-IT" dirty="0" smtClean="0"/>
              <a:t>  </a:t>
            </a:r>
            <a:r>
              <a:rPr lang="it-IT" dirty="0" err="1" smtClean="0"/>
              <a:t>omnes</a:t>
            </a:r>
            <a:r>
              <a:rPr lang="it-IT" dirty="0" smtClean="0"/>
              <a:t> </a:t>
            </a:r>
            <a:r>
              <a:rPr lang="it-IT" dirty="0" err="1" smtClean="0"/>
              <a:t>consules</a:t>
            </a:r>
            <a:r>
              <a:rPr lang="it-IT" dirty="0" smtClean="0"/>
              <a:t> </a:t>
            </a:r>
            <a:r>
              <a:rPr lang="it-IT" dirty="0" err="1" smtClean="0"/>
              <a:t>negotiatorum</a:t>
            </a:r>
            <a:r>
              <a:rPr lang="it-IT" dirty="0" smtClean="0"/>
              <a:t>, quorum </a:t>
            </a:r>
            <a:r>
              <a:rPr lang="it-IT" dirty="0" err="1" smtClean="0"/>
              <a:t>cuilibet</a:t>
            </a:r>
            <a:r>
              <a:rPr lang="it-IT" dirty="0" smtClean="0"/>
              <a:t> </a:t>
            </a:r>
            <a:r>
              <a:rPr lang="it-IT" dirty="0" err="1" smtClean="0"/>
              <a:t>dabo</a:t>
            </a:r>
            <a:r>
              <a:rPr lang="it-IT" dirty="0" smtClean="0"/>
              <a:t> XX s., X  pro </a:t>
            </a:r>
            <a:r>
              <a:rPr lang="it-IT" dirty="0" err="1" smtClean="0"/>
              <a:t>eorum</a:t>
            </a:r>
            <a:r>
              <a:rPr lang="it-IT" dirty="0" smtClean="0"/>
              <a:t> </a:t>
            </a:r>
            <a:r>
              <a:rPr lang="it-IT" dirty="0" err="1" smtClean="0"/>
              <a:t>consulatu</a:t>
            </a:r>
            <a:r>
              <a:rPr lang="it-IT" dirty="0" smtClean="0"/>
              <a:t> et X pro </a:t>
            </a:r>
            <a:r>
              <a:rPr lang="it-IT" dirty="0" err="1" smtClean="0"/>
              <a:t>consilio</a:t>
            </a:r>
            <a:r>
              <a:rPr lang="it-IT" dirty="0" smtClean="0"/>
              <a:t>». </a:t>
            </a:r>
          </a:p>
          <a:p>
            <a:endParaRPr lang="it-IT" dirty="0"/>
          </a:p>
        </p:txBody>
      </p:sp>
    </p:spTree>
    <p:extLst>
      <p:ext uri="{BB962C8B-B14F-4D97-AF65-F5344CB8AC3E}">
        <p14:creationId xmlns:p14="http://schemas.microsoft.com/office/powerpoint/2010/main" val="32896329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Ancora Pistoia</a:t>
            </a:r>
            <a:endParaRPr lang="it-IT" sz="2400" dirty="0"/>
          </a:p>
        </p:txBody>
      </p:sp>
      <p:sp>
        <p:nvSpPr>
          <p:cNvPr id="3" name="Segnaposto contenuto 2"/>
          <p:cNvSpPr>
            <a:spLocks noGrp="1"/>
          </p:cNvSpPr>
          <p:nvPr>
            <p:ph idx="1"/>
          </p:nvPr>
        </p:nvSpPr>
        <p:spPr/>
        <p:txBody>
          <a:bodyPr>
            <a:normAutofit fontScale="85000" lnSpcReduction="10000"/>
          </a:bodyPr>
          <a:lstStyle/>
          <a:p>
            <a:r>
              <a:rPr lang="it-IT" dirty="0" smtClean="0"/>
              <a:t>Anche nello Statuto del podestà (S.59, p. 305) una semanticamente ambigua aggiunta relativa al ‘comune </a:t>
            </a:r>
            <a:r>
              <a:rPr lang="it-IT" dirty="0" err="1" smtClean="0"/>
              <a:t>consilium</a:t>
            </a:r>
            <a:r>
              <a:rPr lang="it-IT" dirty="0" smtClean="0"/>
              <a:t>’ («set </a:t>
            </a:r>
            <a:r>
              <a:rPr lang="it-IT" dirty="0" err="1" smtClean="0"/>
              <a:t>possit</a:t>
            </a:r>
            <a:r>
              <a:rPr lang="it-IT" dirty="0" smtClean="0"/>
              <a:t> hoc </a:t>
            </a:r>
            <a:r>
              <a:rPr lang="it-IT" dirty="0" err="1" smtClean="0"/>
              <a:t>devetum</a:t>
            </a:r>
            <a:r>
              <a:rPr lang="it-IT" dirty="0" smtClean="0"/>
              <a:t> </a:t>
            </a:r>
            <a:r>
              <a:rPr lang="it-IT" dirty="0" err="1" smtClean="0"/>
              <a:t>mutari</a:t>
            </a:r>
            <a:r>
              <a:rPr lang="it-IT" dirty="0" smtClean="0"/>
              <a:t> et </a:t>
            </a:r>
            <a:r>
              <a:rPr lang="it-IT" dirty="0" err="1" smtClean="0"/>
              <a:t>relinqui</a:t>
            </a:r>
            <a:r>
              <a:rPr lang="it-IT" dirty="0" smtClean="0"/>
              <a:t> </a:t>
            </a:r>
            <a:r>
              <a:rPr lang="it-IT" dirty="0" err="1" smtClean="0"/>
              <a:t>cum</a:t>
            </a:r>
            <a:r>
              <a:rPr lang="it-IT" dirty="0" smtClean="0"/>
              <a:t> comuni </a:t>
            </a:r>
            <a:r>
              <a:rPr lang="it-IT" dirty="0" err="1" smtClean="0"/>
              <a:t>consilio</a:t>
            </a:r>
            <a:r>
              <a:rPr lang="it-IT" dirty="0" smtClean="0"/>
              <a:t>»). </a:t>
            </a:r>
          </a:p>
          <a:p>
            <a:r>
              <a:rPr lang="it-IT" dirty="0" smtClean="0"/>
              <a:t>Cfr. anche nello stesso Breve, p. 169, B.39: il camerlengo deve manifestare </a:t>
            </a:r>
            <a:r>
              <a:rPr lang="it-IT" dirty="0" err="1" smtClean="0"/>
              <a:t>coram</a:t>
            </a:r>
            <a:r>
              <a:rPr lang="it-IT" dirty="0" smtClean="0"/>
              <a:t> XII </a:t>
            </a:r>
            <a:r>
              <a:rPr lang="it-IT" dirty="0" err="1" smtClean="0"/>
              <a:t>consiliariis</a:t>
            </a:r>
            <a:r>
              <a:rPr lang="it-IT" dirty="0" smtClean="0"/>
              <a:t> qui ad comune </a:t>
            </a:r>
            <a:r>
              <a:rPr lang="it-IT" dirty="0" err="1" smtClean="0"/>
              <a:t>consilium</a:t>
            </a:r>
            <a:r>
              <a:rPr lang="it-IT" dirty="0" smtClean="0"/>
              <a:t> </a:t>
            </a:r>
            <a:r>
              <a:rPr lang="it-IT" dirty="0" err="1" smtClean="0"/>
              <a:t>fuerint</a:t>
            </a:r>
            <a:r>
              <a:rPr lang="it-IT" dirty="0" smtClean="0"/>
              <a:t>, che l’editore traduce “comunicare la situazione… ai dodici consiglieri del consiglio comune”; forse meglio “comunicare la situazione a dodici consiglieri”, senza presupporre l’esistenza di un consiglio ristretto in epoca così alta.</a:t>
            </a:r>
          </a:p>
          <a:p>
            <a:endParaRPr lang="it-IT" dirty="0"/>
          </a:p>
        </p:txBody>
      </p:sp>
    </p:spTree>
    <p:extLst>
      <p:ext uri="{BB962C8B-B14F-4D97-AF65-F5344CB8AC3E}">
        <p14:creationId xmlns:p14="http://schemas.microsoft.com/office/powerpoint/2010/main" val="8996654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Vicenza </a:t>
            </a:r>
            <a:endParaRPr lang="it-IT" sz="2800" dirty="0"/>
          </a:p>
        </p:txBody>
      </p:sp>
      <p:sp>
        <p:nvSpPr>
          <p:cNvPr id="3" name="Segnaposto contenuto 2"/>
          <p:cNvSpPr>
            <a:spLocks noGrp="1"/>
          </p:cNvSpPr>
          <p:nvPr>
            <p:ph idx="1"/>
          </p:nvPr>
        </p:nvSpPr>
        <p:spPr/>
        <p:txBody>
          <a:bodyPr/>
          <a:lstStyle/>
          <a:p>
            <a:r>
              <a:rPr lang="it-IT" dirty="0"/>
              <a:t>A Vicenza, in documentazione sciolta si parla di </a:t>
            </a:r>
            <a:r>
              <a:rPr lang="it-IT" i="1" dirty="0" err="1"/>
              <a:t>consilium</a:t>
            </a:r>
            <a:r>
              <a:rPr lang="it-IT" i="1" dirty="0"/>
              <a:t> generale</a:t>
            </a:r>
            <a:r>
              <a:rPr lang="it-IT" dirty="0"/>
              <a:t> o </a:t>
            </a:r>
            <a:r>
              <a:rPr lang="it-IT" i="1" dirty="0" err="1"/>
              <a:t>arenga</a:t>
            </a:r>
            <a:r>
              <a:rPr lang="it-IT" dirty="0"/>
              <a:t> o </a:t>
            </a:r>
            <a:r>
              <a:rPr lang="it-IT" i="1" dirty="0" err="1"/>
              <a:t>maxima</a:t>
            </a:r>
            <a:r>
              <a:rPr lang="it-IT" i="1" dirty="0"/>
              <a:t> </a:t>
            </a:r>
            <a:r>
              <a:rPr lang="it-IT" i="1" dirty="0" err="1"/>
              <a:t>multitudo</a:t>
            </a:r>
            <a:r>
              <a:rPr lang="it-IT" i="1" dirty="0"/>
              <a:t> </a:t>
            </a:r>
            <a:r>
              <a:rPr lang="it-IT" i="1" dirty="0" err="1"/>
              <a:t>hominum</a:t>
            </a:r>
            <a:r>
              <a:rPr lang="it-IT" i="1" dirty="0"/>
              <a:t> </a:t>
            </a:r>
            <a:r>
              <a:rPr lang="it-IT" i="1" dirty="0" err="1"/>
              <a:t>Vincentie</a:t>
            </a:r>
            <a:r>
              <a:rPr lang="it-IT" i="1" dirty="0"/>
              <a:t> ad </a:t>
            </a:r>
            <a:r>
              <a:rPr lang="it-IT" i="1" dirty="0" err="1"/>
              <a:t>consilium</a:t>
            </a:r>
            <a:r>
              <a:rPr lang="it-IT" dirty="0"/>
              <a:t> o </a:t>
            </a:r>
            <a:r>
              <a:rPr lang="it-IT" i="1" dirty="0"/>
              <a:t>concio</a:t>
            </a:r>
            <a:r>
              <a:rPr lang="it-IT" dirty="0"/>
              <a:t>, contrapposta al </a:t>
            </a:r>
            <a:r>
              <a:rPr lang="it-IT" i="1" dirty="0" err="1"/>
              <a:t>plenarium</a:t>
            </a:r>
            <a:r>
              <a:rPr lang="it-IT" i="1" dirty="0"/>
              <a:t> </a:t>
            </a:r>
            <a:r>
              <a:rPr lang="it-IT" i="1" dirty="0" err="1"/>
              <a:t>consilium</a:t>
            </a:r>
            <a:r>
              <a:rPr lang="it-IT" dirty="0"/>
              <a:t> o </a:t>
            </a:r>
            <a:r>
              <a:rPr lang="it-IT" i="1" dirty="0"/>
              <a:t>comune </a:t>
            </a:r>
            <a:r>
              <a:rPr lang="it-IT" i="1" dirty="0" err="1"/>
              <a:t>consilium</a:t>
            </a:r>
            <a:r>
              <a:rPr lang="it-IT" dirty="0"/>
              <a:t> o </a:t>
            </a:r>
            <a:r>
              <a:rPr lang="it-IT" i="1" dirty="0" err="1"/>
              <a:t>consilium</a:t>
            </a:r>
            <a:r>
              <a:rPr lang="it-IT" i="1" dirty="0"/>
              <a:t> </a:t>
            </a:r>
            <a:r>
              <a:rPr lang="it-IT" i="1" dirty="0" err="1"/>
              <a:t>maius</a:t>
            </a:r>
            <a:r>
              <a:rPr lang="it-IT" i="1" dirty="0"/>
              <a:t> </a:t>
            </a:r>
            <a:r>
              <a:rPr lang="it-IT" dirty="0"/>
              <a:t>o </a:t>
            </a:r>
            <a:r>
              <a:rPr lang="it-IT" i="1" dirty="0" err="1"/>
              <a:t>consilium</a:t>
            </a:r>
            <a:r>
              <a:rPr lang="it-IT" i="1" dirty="0"/>
              <a:t> </a:t>
            </a:r>
            <a:r>
              <a:rPr lang="it-IT" i="1" dirty="0" err="1"/>
              <a:t>trecentorum</a:t>
            </a:r>
            <a:r>
              <a:rPr lang="it-IT" dirty="0"/>
              <a:t>. </a:t>
            </a:r>
          </a:p>
          <a:p>
            <a:endParaRPr lang="it-IT" dirty="0"/>
          </a:p>
        </p:txBody>
      </p:sp>
    </p:spTree>
    <p:extLst>
      <p:ext uri="{BB962C8B-B14F-4D97-AF65-F5344CB8AC3E}">
        <p14:creationId xmlns:p14="http://schemas.microsoft.com/office/powerpoint/2010/main" val="19542318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Perché</a:t>
            </a:r>
            <a:endParaRPr lang="it-IT" sz="3200" dirty="0"/>
          </a:p>
        </p:txBody>
      </p:sp>
      <p:sp>
        <p:nvSpPr>
          <p:cNvPr id="3" name="Segnaposto contenuto 2"/>
          <p:cNvSpPr>
            <a:spLocks noGrp="1"/>
          </p:cNvSpPr>
          <p:nvPr>
            <p:ph idx="1"/>
          </p:nvPr>
        </p:nvSpPr>
        <p:spPr/>
        <p:txBody>
          <a:bodyPr>
            <a:normAutofit fontScale="92500" lnSpcReduction="20000"/>
          </a:bodyPr>
          <a:lstStyle/>
          <a:p>
            <a:r>
              <a:rPr lang="it-IT" b="1" dirty="0"/>
              <a:t>passaggio dal consiglio/evento al consiglio/struttura, dall’eccezionalità alla prassi, dalla ratifica ai poteri </a:t>
            </a:r>
            <a:r>
              <a:rPr lang="it-IT" b="1" dirty="0" smtClean="0"/>
              <a:t>deliberativi</a:t>
            </a:r>
            <a:endParaRPr lang="it-IT" dirty="0" smtClean="0"/>
          </a:p>
          <a:p>
            <a:r>
              <a:rPr lang="it-IT" dirty="0" smtClean="0"/>
              <a:t>Banda cronologica abbastanza </a:t>
            </a:r>
            <a:r>
              <a:rPr lang="it-IT" dirty="0"/>
              <a:t>ampia, e la si può individuare nel quarantennio 1180-1220 a patto di non pretendere di individuare un certificato di nascita. </a:t>
            </a:r>
            <a:endParaRPr lang="it-IT" dirty="0" smtClean="0"/>
          </a:p>
          <a:p>
            <a:r>
              <a:rPr lang="it-IT" dirty="0" smtClean="0"/>
              <a:t>È </a:t>
            </a:r>
            <a:r>
              <a:rPr lang="it-IT" dirty="0"/>
              <a:t>naturale che lo sfondo ‘costituzionale’ sul quale si colloca questa trasformazione vada in qualche modo individuato nella comparsa del podestà, e in particolare del podestà o rettore non-cittadino, </a:t>
            </a:r>
          </a:p>
        </p:txBody>
      </p:sp>
    </p:spTree>
    <p:extLst>
      <p:ext uri="{BB962C8B-B14F-4D97-AF65-F5344CB8AC3E}">
        <p14:creationId xmlns:p14="http://schemas.microsoft.com/office/powerpoint/2010/main" val="29662668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Indizi</a:t>
            </a:r>
            <a:endParaRPr lang="it-IT" sz="3200" dirty="0"/>
          </a:p>
        </p:txBody>
      </p:sp>
      <p:sp>
        <p:nvSpPr>
          <p:cNvPr id="3" name="Segnaposto contenuto 2"/>
          <p:cNvSpPr>
            <a:spLocks noGrp="1"/>
          </p:cNvSpPr>
          <p:nvPr>
            <p:ph idx="1"/>
          </p:nvPr>
        </p:nvSpPr>
        <p:spPr/>
        <p:txBody>
          <a:bodyPr>
            <a:normAutofit lnSpcReduction="10000"/>
          </a:bodyPr>
          <a:lstStyle/>
          <a:p>
            <a:r>
              <a:rPr lang="it-IT" dirty="0"/>
              <a:t>La transizione è espressa talvolta dal termine </a:t>
            </a:r>
            <a:r>
              <a:rPr lang="it-IT" i="1" dirty="0" err="1"/>
              <a:t>consiliarius</a:t>
            </a:r>
            <a:r>
              <a:rPr lang="it-IT" dirty="0"/>
              <a:t>. In un documento aretino del 1199 si parla di una decisione del podestà che agisce col consenso del </a:t>
            </a:r>
            <a:r>
              <a:rPr lang="it-IT" i="1" dirty="0" err="1"/>
              <a:t>camerarius</a:t>
            </a:r>
            <a:r>
              <a:rPr lang="it-IT" dirty="0"/>
              <a:t>, «et </a:t>
            </a:r>
            <a:r>
              <a:rPr lang="it-IT" dirty="0" err="1"/>
              <a:t>aliorum</a:t>
            </a:r>
            <a:r>
              <a:rPr lang="it-IT" dirty="0"/>
              <a:t> </a:t>
            </a:r>
            <a:r>
              <a:rPr lang="it-IT" dirty="0" err="1"/>
              <a:t>consciliariorum</a:t>
            </a:r>
            <a:r>
              <a:rPr lang="it-IT" dirty="0"/>
              <a:t> </a:t>
            </a:r>
            <a:r>
              <a:rPr lang="it-IT" dirty="0" err="1"/>
              <a:t>cum</a:t>
            </a:r>
            <a:r>
              <a:rPr lang="it-IT" dirty="0"/>
              <a:t> omnium </a:t>
            </a:r>
            <a:r>
              <a:rPr lang="it-IT" dirty="0" err="1"/>
              <a:t>consensu</a:t>
            </a:r>
            <a:r>
              <a:rPr lang="it-IT" dirty="0"/>
              <a:t> et </a:t>
            </a:r>
            <a:r>
              <a:rPr lang="it-IT" dirty="0" err="1"/>
              <a:t>voluntate</a:t>
            </a:r>
            <a:r>
              <a:rPr lang="it-IT" dirty="0"/>
              <a:t>», ove i </a:t>
            </a:r>
            <a:r>
              <a:rPr lang="it-IT" i="1" dirty="0" err="1"/>
              <a:t>consciliarii</a:t>
            </a:r>
            <a:r>
              <a:rPr lang="it-IT" dirty="0"/>
              <a:t> sono coloro che danno </a:t>
            </a:r>
            <a:r>
              <a:rPr lang="it-IT" i="1" dirty="0" err="1"/>
              <a:t>conscilium</a:t>
            </a:r>
            <a:r>
              <a:rPr lang="it-IT" dirty="0"/>
              <a:t>, e possono essere tanto i  ‘consiglieri’ di un organismo allargato quanto un ristretto gruppo di persone chiamate a dare tale </a:t>
            </a:r>
            <a:r>
              <a:rPr lang="it-IT" i="1" dirty="0" err="1"/>
              <a:t>consilium</a:t>
            </a:r>
            <a:r>
              <a:rPr lang="it-IT" dirty="0"/>
              <a:t>. </a:t>
            </a:r>
          </a:p>
        </p:txBody>
      </p:sp>
    </p:spTree>
    <p:extLst>
      <p:ext uri="{BB962C8B-B14F-4D97-AF65-F5344CB8AC3E}">
        <p14:creationId xmlns:p14="http://schemas.microsoft.com/office/powerpoint/2010/main" val="18546672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Primi vagiti dei consigli</a:t>
            </a:r>
            <a:endParaRPr lang="it-IT" sz="3200" dirty="0"/>
          </a:p>
        </p:txBody>
      </p:sp>
      <p:sp>
        <p:nvSpPr>
          <p:cNvPr id="3" name="Segnaposto contenuto 2"/>
          <p:cNvSpPr>
            <a:spLocks noGrp="1"/>
          </p:cNvSpPr>
          <p:nvPr>
            <p:ph idx="1"/>
          </p:nvPr>
        </p:nvSpPr>
        <p:spPr/>
        <p:txBody>
          <a:bodyPr>
            <a:normAutofit fontScale="92500" lnSpcReduction="20000"/>
          </a:bodyPr>
          <a:lstStyle/>
          <a:p>
            <a:r>
              <a:rPr lang="it-IT" dirty="0"/>
              <a:t>A Modena abbiamo la menzione di un </a:t>
            </a:r>
            <a:r>
              <a:rPr lang="it-IT" i="1" dirty="0" err="1"/>
              <a:t>consilium</a:t>
            </a:r>
            <a:r>
              <a:rPr lang="it-IT" i="1" dirty="0"/>
              <a:t> </a:t>
            </a:r>
            <a:r>
              <a:rPr lang="it-IT" i="1" dirty="0" err="1"/>
              <a:t>crossum</a:t>
            </a:r>
            <a:r>
              <a:rPr lang="it-IT" dirty="0"/>
              <a:t> del 1178 e nel 1179 dei </a:t>
            </a:r>
            <a:r>
              <a:rPr lang="it-IT" dirty="0" err="1"/>
              <a:t>cittadinatici</a:t>
            </a:r>
            <a:r>
              <a:rPr lang="it-IT" dirty="0"/>
              <a:t> sono giurati «in comuni </a:t>
            </a:r>
            <a:r>
              <a:rPr lang="it-IT" dirty="0" err="1"/>
              <a:t>conscilio</a:t>
            </a:r>
            <a:r>
              <a:rPr lang="it-IT" dirty="0"/>
              <a:t> maiori», ma nel 1182 sono ricordati degli «</a:t>
            </a:r>
            <a:r>
              <a:rPr lang="it-IT" dirty="0" err="1"/>
              <a:t>homines</a:t>
            </a:r>
            <a:r>
              <a:rPr lang="it-IT" dirty="0"/>
              <a:t> de </a:t>
            </a:r>
            <a:r>
              <a:rPr lang="it-IT" dirty="0" err="1"/>
              <a:t>conscilio</a:t>
            </a:r>
            <a:r>
              <a:rPr lang="it-IT" dirty="0"/>
              <a:t> et </a:t>
            </a:r>
            <a:r>
              <a:rPr lang="it-IT" dirty="0" err="1"/>
              <a:t>sedecim</a:t>
            </a:r>
            <a:r>
              <a:rPr lang="it-IT" dirty="0"/>
              <a:t> et </a:t>
            </a:r>
            <a:r>
              <a:rPr lang="it-IT" dirty="0" err="1"/>
              <a:t>quadraginta</a:t>
            </a:r>
            <a:r>
              <a:rPr lang="it-IT" dirty="0"/>
              <a:t>» (</a:t>
            </a:r>
            <a:r>
              <a:rPr lang="it-IT" dirty="0" err="1"/>
              <a:t>Rölker</a:t>
            </a:r>
            <a:r>
              <a:rPr lang="it-IT" dirty="0"/>
              <a:t>, </a:t>
            </a:r>
            <a:r>
              <a:rPr lang="it-IT" i="1" dirty="0"/>
              <a:t>Modena</a:t>
            </a:r>
            <a:r>
              <a:rPr lang="it-IT" dirty="0"/>
              <a:t>, cap. IV, p. 249), e nel 1235 si ricorda un </a:t>
            </a:r>
            <a:r>
              <a:rPr lang="it-IT" i="1" dirty="0" err="1"/>
              <a:t>consilium</a:t>
            </a:r>
            <a:r>
              <a:rPr lang="it-IT" i="1" dirty="0"/>
              <a:t> </a:t>
            </a:r>
            <a:r>
              <a:rPr lang="it-IT" i="1" dirty="0" err="1"/>
              <a:t>Centum</a:t>
            </a:r>
            <a:r>
              <a:rPr lang="it-IT" dirty="0"/>
              <a:t> (</a:t>
            </a:r>
            <a:r>
              <a:rPr lang="it-IT" dirty="0" err="1"/>
              <a:t>Rölker</a:t>
            </a:r>
            <a:r>
              <a:rPr lang="it-IT" dirty="0"/>
              <a:t> 250). Ad Arezzo nel 1226 compare anche un consiglio degli Ottanta, più probabilmente in aggiunta a quello della Campana e non in sua sostituzione (</a:t>
            </a:r>
            <a:r>
              <a:rPr lang="it-IT" dirty="0" err="1"/>
              <a:t>Delumeau</a:t>
            </a:r>
            <a:r>
              <a:rPr lang="it-IT" dirty="0"/>
              <a:t> p. 1130). </a:t>
            </a:r>
          </a:p>
        </p:txBody>
      </p:sp>
    </p:spTree>
    <p:extLst>
      <p:ext uri="{BB962C8B-B14F-4D97-AF65-F5344CB8AC3E}">
        <p14:creationId xmlns:p14="http://schemas.microsoft.com/office/powerpoint/2010/main" val="5140425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Treviso </a:t>
            </a:r>
            <a:endParaRPr lang="it-IT" sz="2800" dirty="0"/>
          </a:p>
        </p:txBody>
      </p:sp>
      <p:sp>
        <p:nvSpPr>
          <p:cNvPr id="3" name="Segnaposto contenuto 2"/>
          <p:cNvSpPr>
            <a:spLocks noGrp="1"/>
          </p:cNvSpPr>
          <p:nvPr>
            <p:ph idx="1"/>
          </p:nvPr>
        </p:nvSpPr>
        <p:spPr/>
        <p:txBody>
          <a:bodyPr>
            <a:normAutofit fontScale="77500" lnSpcReduction="20000"/>
          </a:bodyPr>
          <a:lstStyle/>
          <a:p>
            <a:r>
              <a:rPr lang="it-IT" dirty="0" smtClean="0"/>
              <a:t>A Treviso, ove un </a:t>
            </a:r>
            <a:r>
              <a:rPr lang="it-IT" i="1" dirty="0" err="1" smtClean="0"/>
              <a:t>consilium</a:t>
            </a:r>
            <a:r>
              <a:rPr lang="it-IT" dirty="0" smtClean="0"/>
              <a:t> è citato già nel 1178 (la specificazione di </a:t>
            </a:r>
            <a:r>
              <a:rPr lang="it-IT" i="1" dirty="0" err="1" smtClean="0"/>
              <a:t>maius</a:t>
            </a:r>
            <a:r>
              <a:rPr lang="it-IT" dirty="0" smtClean="0"/>
              <a:t> o dei Trecento compare solo nello statuto del 1233, ma già nel 1208 annovera 298 presenze), un collegio più ristretto è probabilmente già dal 1188 il </a:t>
            </a:r>
            <a:r>
              <a:rPr lang="it-IT" b="1" dirty="0" smtClean="0">
                <a:solidFill>
                  <a:srgbClr val="FF0000"/>
                </a:solidFill>
              </a:rPr>
              <a:t>consiglio di credenza </a:t>
            </a:r>
            <a:r>
              <a:rPr lang="it-IT" dirty="0" smtClean="0"/>
              <a:t>(nella parte antichissima del </a:t>
            </a:r>
            <a:r>
              <a:rPr lang="it-IT" b="1" dirty="0" smtClean="0">
                <a:solidFill>
                  <a:srgbClr val="FF0000"/>
                </a:solidFill>
              </a:rPr>
              <a:t>breve</a:t>
            </a:r>
            <a:r>
              <a:rPr lang="it-IT" dirty="0" smtClean="0"/>
              <a:t> </a:t>
            </a:r>
            <a:r>
              <a:rPr lang="it-IT" b="1" dirty="0" err="1" smtClean="0">
                <a:solidFill>
                  <a:srgbClr val="FF0000"/>
                </a:solidFill>
              </a:rPr>
              <a:t>sequimenti</a:t>
            </a:r>
            <a:r>
              <a:rPr lang="it-IT" b="1" dirty="0" smtClean="0">
                <a:solidFill>
                  <a:srgbClr val="FF0000"/>
                </a:solidFill>
              </a:rPr>
              <a:t> </a:t>
            </a:r>
            <a:r>
              <a:rPr lang="it-IT" dirty="0" smtClean="0"/>
              <a:t>c’è la formula «(</a:t>
            </a:r>
            <a:r>
              <a:rPr lang="it-IT" dirty="0" err="1" smtClean="0"/>
              <a:t>iuro</a:t>
            </a:r>
            <a:r>
              <a:rPr lang="it-IT" dirty="0" smtClean="0"/>
              <a:t>) </a:t>
            </a:r>
            <a:r>
              <a:rPr lang="it-IT" dirty="0" err="1" smtClean="0"/>
              <a:t>credentias</a:t>
            </a:r>
            <a:r>
              <a:rPr lang="it-IT" dirty="0" smtClean="0"/>
              <a:t> </a:t>
            </a:r>
            <a:r>
              <a:rPr lang="it-IT" dirty="0" err="1" smtClean="0"/>
              <a:t>quas</a:t>
            </a:r>
            <a:r>
              <a:rPr lang="it-IT" dirty="0" smtClean="0"/>
              <a:t> </a:t>
            </a:r>
            <a:r>
              <a:rPr lang="it-IT" dirty="0" err="1" smtClean="0"/>
              <a:t>michi</a:t>
            </a:r>
            <a:r>
              <a:rPr lang="it-IT" dirty="0" smtClean="0"/>
              <a:t> </a:t>
            </a:r>
            <a:r>
              <a:rPr lang="it-IT" dirty="0" err="1" smtClean="0"/>
              <a:t>dixerint</a:t>
            </a:r>
            <a:r>
              <a:rPr lang="it-IT" dirty="0" smtClean="0"/>
              <a:t> sub sacramento </a:t>
            </a:r>
            <a:r>
              <a:rPr lang="it-IT" dirty="0" err="1" smtClean="0"/>
              <a:t>omnes</a:t>
            </a:r>
            <a:r>
              <a:rPr lang="it-IT" dirty="0" smtClean="0"/>
              <a:t> </a:t>
            </a:r>
            <a:r>
              <a:rPr lang="it-IT" dirty="0" err="1" smtClean="0"/>
              <a:t>secretas</a:t>
            </a:r>
            <a:r>
              <a:rPr lang="it-IT" dirty="0" smtClean="0"/>
              <a:t> </a:t>
            </a:r>
            <a:r>
              <a:rPr lang="it-IT" dirty="0" err="1" smtClean="0"/>
              <a:t>habere</a:t>
            </a:r>
            <a:r>
              <a:rPr lang="it-IT" dirty="0" smtClean="0"/>
              <a:t> et tenere», che lo configura «forma di convocazione a numero chiuso e con secreto giurato del consiglio maggiore o forse della concione», Liberali p. 10) che lo statuto del 1207 presenta come «</a:t>
            </a:r>
            <a:r>
              <a:rPr lang="it-IT" dirty="0" err="1" smtClean="0"/>
              <a:t>conscilium</a:t>
            </a:r>
            <a:r>
              <a:rPr lang="it-IT" dirty="0" smtClean="0"/>
              <a:t> </a:t>
            </a:r>
            <a:r>
              <a:rPr lang="it-IT" dirty="0" err="1" smtClean="0"/>
              <a:t>quinquaginta</a:t>
            </a:r>
            <a:r>
              <a:rPr lang="it-IT" dirty="0" smtClean="0"/>
              <a:t>» o «</a:t>
            </a:r>
            <a:r>
              <a:rPr lang="it-IT" dirty="0" err="1" smtClean="0"/>
              <a:t>conscilium</a:t>
            </a:r>
            <a:r>
              <a:rPr lang="it-IT" dirty="0" smtClean="0"/>
              <a:t> </a:t>
            </a:r>
            <a:r>
              <a:rPr lang="it-IT" dirty="0" err="1" smtClean="0"/>
              <a:t>credentie</a:t>
            </a:r>
            <a:r>
              <a:rPr lang="it-IT" dirty="0" smtClean="0"/>
              <a:t> ad </a:t>
            </a:r>
            <a:r>
              <a:rPr lang="it-IT" dirty="0" err="1" smtClean="0"/>
              <a:t>minus</a:t>
            </a:r>
            <a:r>
              <a:rPr lang="it-IT" dirty="0" smtClean="0"/>
              <a:t> </a:t>
            </a:r>
            <a:r>
              <a:rPr lang="it-IT" dirty="0" err="1" smtClean="0"/>
              <a:t>quinquaginta</a:t>
            </a:r>
            <a:r>
              <a:rPr lang="it-IT" dirty="0" smtClean="0"/>
              <a:t> </a:t>
            </a:r>
            <a:r>
              <a:rPr lang="it-IT" dirty="0" err="1" smtClean="0"/>
              <a:t>hominum</a:t>
            </a:r>
            <a:r>
              <a:rPr lang="it-IT" dirty="0" smtClean="0"/>
              <a:t>» (Liberali 1951; Rando e </a:t>
            </a:r>
            <a:r>
              <a:rPr lang="it-IT" dirty="0" err="1" smtClean="0"/>
              <a:t>Husmann</a:t>
            </a:r>
            <a:r>
              <a:rPr lang="it-IT" dirty="0" smtClean="0"/>
              <a:t> 1991).</a:t>
            </a:r>
          </a:p>
          <a:p>
            <a:endParaRPr lang="it-IT" dirty="0"/>
          </a:p>
        </p:txBody>
      </p:sp>
    </p:spTree>
    <p:extLst>
      <p:ext uri="{BB962C8B-B14F-4D97-AF65-F5344CB8AC3E}">
        <p14:creationId xmlns:p14="http://schemas.microsoft.com/office/powerpoint/2010/main" val="29207232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solidFill>
                  <a:srgbClr val="FF0000"/>
                </a:solidFill>
              </a:rPr>
              <a:t>Singillatim</a:t>
            </a:r>
            <a:r>
              <a:rPr lang="it-IT" sz="2800" dirty="0" smtClean="0">
                <a:solidFill>
                  <a:srgbClr val="FF0000"/>
                </a:solidFill>
              </a:rPr>
              <a:t> inquisita </a:t>
            </a:r>
            <a:endParaRPr lang="it-IT" sz="2800" dirty="0">
              <a:solidFill>
                <a:srgbClr val="FF0000"/>
              </a:solidFill>
            </a:endParaRPr>
          </a:p>
        </p:txBody>
      </p:sp>
      <p:sp>
        <p:nvSpPr>
          <p:cNvPr id="3" name="Segnaposto contenuto 2"/>
          <p:cNvSpPr>
            <a:spLocks noGrp="1"/>
          </p:cNvSpPr>
          <p:nvPr>
            <p:ph idx="1"/>
          </p:nvPr>
        </p:nvSpPr>
        <p:spPr/>
        <p:txBody>
          <a:bodyPr>
            <a:normAutofit fontScale="92500" lnSpcReduction="20000"/>
          </a:bodyPr>
          <a:lstStyle/>
          <a:p>
            <a:r>
              <a:rPr lang="it-IT" dirty="0"/>
              <a:t>Nel 1201, a Verona, si elencano tutti i consiglieri in occasione di una delibera concernente provvedimenti di immunità fiscale per le chiese e i </a:t>
            </a:r>
            <a:r>
              <a:rPr lang="it-IT" i="1" dirty="0"/>
              <a:t>loci religiosi</a:t>
            </a:r>
            <a:r>
              <a:rPr lang="it-IT" dirty="0"/>
              <a:t>, sul quale il podestà </a:t>
            </a:r>
            <a:r>
              <a:rPr lang="it-IT" dirty="0" err="1"/>
              <a:t>Salinguerra</a:t>
            </a:r>
            <a:r>
              <a:rPr lang="it-IT" dirty="0"/>
              <a:t> </a:t>
            </a:r>
            <a:r>
              <a:rPr lang="it-IT" i="1" dirty="0" err="1"/>
              <a:t>peciit</a:t>
            </a:r>
            <a:r>
              <a:rPr lang="it-IT" i="1" dirty="0"/>
              <a:t> </a:t>
            </a:r>
            <a:r>
              <a:rPr lang="it-IT" i="1" dirty="0" err="1"/>
              <a:t>consilium</a:t>
            </a:r>
            <a:r>
              <a:rPr lang="it-IT" i="1" dirty="0"/>
              <a:t> a </a:t>
            </a:r>
            <a:r>
              <a:rPr lang="it-IT" i="1" dirty="0" err="1"/>
              <a:t>comunitate</a:t>
            </a:r>
            <a:r>
              <a:rPr lang="it-IT" i="1" dirty="0"/>
              <a:t> </a:t>
            </a:r>
            <a:r>
              <a:rPr lang="it-IT" i="1" dirty="0" err="1"/>
              <a:t>ipsius</a:t>
            </a:r>
            <a:r>
              <a:rPr lang="it-IT" i="1" dirty="0"/>
              <a:t> </a:t>
            </a:r>
            <a:r>
              <a:rPr lang="it-IT" i="1" dirty="0" err="1"/>
              <a:t>consilii</a:t>
            </a:r>
            <a:r>
              <a:rPr lang="it-IT" dirty="0"/>
              <a:t> (si noti la </a:t>
            </a:r>
            <a:r>
              <a:rPr lang="it-IT" dirty="0" smtClean="0">
                <a:solidFill>
                  <a:srgbClr val="FF0000"/>
                </a:solidFill>
              </a:rPr>
              <a:t>doppia </a:t>
            </a:r>
            <a:r>
              <a:rPr lang="it-IT" dirty="0" smtClean="0"/>
              <a:t>sfumatura </a:t>
            </a:r>
            <a:r>
              <a:rPr lang="it-IT" dirty="0"/>
              <a:t>semantica di </a:t>
            </a:r>
            <a:r>
              <a:rPr lang="it-IT" i="1" dirty="0" err="1"/>
              <a:t>consilium</a:t>
            </a:r>
            <a:r>
              <a:rPr lang="it-IT" dirty="0"/>
              <a:t>) e si ritiene che </a:t>
            </a:r>
            <a:r>
              <a:rPr lang="it-IT" dirty="0" err="1"/>
              <a:t>che</a:t>
            </a:r>
            <a:r>
              <a:rPr lang="it-IT" dirty="0"/>
              <a:t> la </a:t>
            </a:r>
            <a:r>
              <a:rPr lang="it-IT" i="1" dirty="0" err="1"/>
              <a:t>voluntas</a:t>
            </a:r>
            <a:r>
              <a:rPr lang="it-IT" i="1" dirty="0"/>
              <a:t> omnium </a:t>
            </a:r>
            <a:r>
              <a:rPr lang="it-IT" i="1" dirty="0" err="1"/>
              <a:t>consiliatorum</a:t>
            </a:r>
            <a:r>
              <a:rPr lang="it-IT" dirty="0"/>
              <a:t> (</a:t>
            </a:r>
            <a:r>
              <a:rPr lang="it-IT" i="1" dirty="0" err="1"/>
              <a:t>consiliatorum</a:t>
            </a:r>
            <a:r>
              <a:rPr lang="it-IT" dirty="0"/>
              <a:t>, si badi, non </a:t>
            </a:r>
            <a:r>
              <a:rPr lang="it-IT" i="1" dirty="0" err="1"/>
              <a:t>consiliariorum</a:t>
            </a:r>
            <a:r>
              <a:rPr lang="it-IT" dirty="0"/>
              <a:t>: dunque “autori di un consiglio” e non “membri di un consiglio”) debba essere su questo tema specifico  </a:t>
            </a:r>
            <a:r>
              <a:rPr lang="it-IT" i="1" dirty="0" err="1"/>
              <a:t>singilatim</a:t>
            </a:r>
            <a:r>
              <a:rPr lang="it-IT" i="1" dirty="0"/>
              <a:t> inquisita</a:t>
            </a:r>
            <a:r>
              <a:rPr lang="it-IT" dirty="0"/>
              <a:t>. </a:t>
            </a:r>
          </a:p>
        </p:txBody>
      </p:sp>
    </p:spTree>
    <p:extLst>
      <p:ext uri="{BB962C8B-B14F-4D97-AF65-F5344CB8AC3E}">
        <p14:creationId xmlns:p14="http://schemas.microsoft.com/office/powerpoint/2010/main" val="19063917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solidFill>
                  <a:srgbClr val="FF0000"/>
                </a:solidFill>
              </a:rPr>
              <a:t>Verona 1238</a:t>
            </a:r>
            <a:endParaRPr lang="it-IT" sz="2800" dirty="0">
              <a:solidFill>
                <a:srgbClr val="FF0000"/>
              </a:solidFill>
            </a:endParaRPr>
          </a:p>
        </p:txBody>
      </p:sp>
      <p:sp>
        <p:nvSpPr>
          <p:cNvPr id="3" name="Segnaposto contenuto 2"/>
          <p:cNvSpPr>
            <a:spLocks noGrp="1"/>
          </p:cNvSpPr>
          <p:nvPr>
            <p:ph idx="1"/>
          </p:nvPr>
        </p:nvSpPr>
        <p:spPr/>
        <p:txBody>
          <a:bodyPr/>
          <a:lstStyle/>
          <a:p>
            <a:r>
              <a:rPr lang="it-IT" dirty="0"/>
              <a:t>Nel 1238 si fa lo stesso in occasione della alienazione di una parte importante dei beni comuni (e anche nel 1216 e 1225 occupandosi di beni comuni, pur non riportando l’elenco dei </a:t>
            </a:r>
            <a:r>
              <a:rPr lang="it-IT" dirty="0" err="1"/>
              <a:t>cives</a:t>
            </a:r>
            <a:r>
              <a:rPr lang="it-IT" dirty="0"/>
              <a:t> si presta attenzione alla composizione del consiglio precisando inusualmente che esso è composto </a:t>
            </a:r>
            <a:r>
              <a:rPr lang="it-IT" i="1" dirty="0"/>
              <a:t>de </a:t>
            </a:r>
            <a:r>
              <a:rPr lang="it-IT" i="1" dirty="0" err="1"/>
              <a:t>militibus</a:t>
            </a:r>
            <a:r>
              <a:rPr lang="it-IT" i="1" dirty="0"/>
              <a:t> et </a:t>
            </a:r>
            <a:r>
              <a:rPr lang="it-IT" i="1" dirty="0" err="1"/>
              <a:t>sapientibus</a:t>
            </a:r>
            <a:r>
              <a:rPr lang="it-IT" i="1" dirty="0"/>
              <a:t> et </a:t>
            </a:r>
            <a:r>
              <a:rPr lang="it-IT" i="1" dirty="0" err="1"/>
              <a:t>mercatoribus</a:t>
            </a:r>
            <a:r>
              <a:rPr lang="it-IT" dirty="0"/>
              <a:t> [Castagnetti Marca, p. 89]). </a:t>
            </a:r>
          </a:p>
        </p:txBody>
      </p:sp>
    </p:spTree>
    <p:extLst>
      <p:ext uri="{BB962C8B-B14F-4D97-AF65-F5344CB8AC3E}">
        <p14:creationId xmlns:p14="http://schemas.microsoft.com/office/powerpoint/2010/main" val="28145257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solidFill>
                  <a:srgbClr val="FF0000"/>
                </a:solidFill>
              </a:rPr>
              <a:t>Perché in tanti</a:t>
            </a:r>
            <a:endParaRPr lang="it-IT" sz="2800" dirty="0">
              <a:solidFill>
                <a:srgbClr val="FF0000"/>
              </a:solidFill>
            </a:endParaRPr>
          </a:p>
        </p:txBody>
      </p:sp>
      <p:sp>
        <p:nvSpPr>
          <p:cNvPr id="3" name="Segnaposto contenuto 2"/>
          <p:cNvSpPr>
            <a:spLocks noGrp="1"/>
          </p:cNvSpPr>
          <p:nvPr>
            <p:ph idx="1"/>
          </p:nvPr>
        </p:nvSpPr>
        <p:spPr/>
        <p:txBody>
          <a:bodyPr>
            <a:normAutofit/>
          </a:bodyPr>
          <a:lstStyle/>
          <a:p>
            <a:r>
              <a:rPr lang="it-IT" dirty="0" smtClean="0"/>
              <a:t>Insoddisfazione o insofferenza </a:t>
            </a:r>
            <a:r>
              <a:rPr lang="it-IT" dirty="0"/>
              <a:t>per la preminenza aristocratica nei consigli, insofferenza manifestata dai ceti urbani in ascesa (proprietari fondiari, artigiani, mercanti). </a:t>
            </a:r>
          </a:p>
        </p:txBody>
      </p:sp>
    </p:spTree>
    <p:extLst>
      <p:ext uri="{BB962C8B-B14F-4D97-AF65-F5344CB8AC3E}">
        <p14:creationId xmlns:p14="http://schemas.microsoft.com/office/powerpoint/2010/main" val="2297002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2074"/>
          </a:xfrm>
        </p:spPr>
        <p:txBody>
          <a:bodyPr>
            <a:normAutofit/>
          </a:bodyPr>
          <a:lstStyle/>
          <a:p>
            <a:r>
              <a:rPr lang="it-IT" sz="2400" dirty="0" smtClean="0"/>
              <a:t>Rappresentanze informali</a:t>
            </a:r>
            <a:endParaRPr lang="it-IT" sz="2400" dirty="0"/>
          </a:p>
        </p:txBody>
      </p:sp>
      <p:sp>
        <p:nvSpPr>
          <p:cNvPr id="3" name="Segnaposto contenuto 2"/>
          <p:cNvSpPr>
            <a:spLocks noGrp="1"/>
          </p:cNvSpPr>
          <p:nvPr>
            <p:ph idx="1"/>
          </p:nvPr>
        </p:nvSpPr>
        <p:spPr/>
        <p:txBody>
          <a:bodyPr/>
          <a:lstStyle/>
          <a:p>
            <a:r>
              <a:rPr lang="it-IT" dirty="0" smtClean="0"/>
              <a:t>la </a:t>
            </a:r>
            <a:r>
              <a:rPr lang="it-IT" dirty="0"/>
              <a:t>rappresentanza informale dei Veronesi che nel  1107, a Rialto, giurano un accordo commerciale con Venezia: ne sono elencati nominativamente oltre 40, ma si aggiunge «et multi </a:t>
            </a:r>
            <a:r>
              <a:rPr lang="it-IT" dirty="0" err="1"/>
              <a:t>alii</a:t>
            </a:r>
            <a:r>
              <a:rPr lang="it-IT" dirty="0"/>
              <a:t>»; globalmente sono definiti «</a:t>
            </a:r>
            <a:r>
              <a:rPr lang="it-IT" dirty="0" err="1"/>
              <a:t>vos</a:t>
            </a:r>
            <a:r>
              <a:rPr lang="it-IT" dirty="0"/>
              <a:t> </a:t>
            </a:r>
            <a:r>
              <a:rPr lang="it-IT" dirty="0" err="1"/>
              <a:t>omnes</a:t>
            </a:r>
            <a:r>
              <a:rPr lang="it-IT" dirty="0"/>
              <a:t> </a:t>
            </a:r>
            <a:r>
              <a:rPr lang="it-IT" dirty="0" err="1"/>
              <a:t>Veronenses</a:t>
            </a:r>
            <a:r>
              <a:rPr lang="it-IT" dirty="0"/>
              <a:t> de </a:t>
            </a:r>
            <a:r>
              <a:rPr lang="it-IT" dirty="0" err="1"/>
              <a:t>episcopatu</a:t>
            </a:r>
            <a:r>
              <a:rPr lang="it-IT" dirty="0"/>
              <a:t> et de </a:t>
            </a:r>
            <a:r>
              <a:rPr lang="it-IT" dirty="0" err="1"/>
              <a:t>comitatu</a:t>
            </a:r>
            <a:r>
              <a:rPr lang="it-IT" dirty="0"/>
              <a:t> Verone»</a:t>
            </a:r>
          </a:p>
        </p:txBody>
      </p:sp>
    </p:spTree>
    <p:extLst>
      <p:ext uri="{BB962C8B-B14F-4D97-AF65-F5344CB8AC3E}">
        <p14:creationId xmlns:p14="http://schemas.microsoft.com/office/powerpoint/2010/main" val="29674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Contrasti di «classe»</a:t>
            </a:r>
            <a:endParaRPr lang="it-IT" sz="3200" dirty="0"/>
          </a:p>
        </p:txBody>
      </p:sp>
      <p:sp>
        <p:nvSpPr>
          <p:cNvPr id="3" name="Segnaposto contenuto 2"/>
          <p:cNvSpPr>
            <a:spLocks noGrp="1"/>
          </p:cNvSpPr>
          <p:nvPr>
            <p:ph idx="1"/>
          </p:nvPr>
        </p:nvSpPr>
        <p:spPr/>
        <p:txBody>
          <a:bodyPr/>
          <a:lstStyle/>
          <a:p>
            <a:r>
              <a:rPr lang="it-IT" dirty="0"/>
              <a:t>In qualche caso il contrasto di ceto genera assemblee formalmente distinte e documenti formalmente distinti, come a Piacenza nel 1220 ove per mandato del podestà si trascrive nella documentazione pubblica un breve che elenca i «</a:t>
            </a:r>
            <a:r>
              <a:rPr lang="it-IT" dirty="0" err="1"/>
              <a:t>consciliarii</a:t>
            </a:r>
            <a:r>
              <a:rPr lang="it-IT" dirty="0"/>
              <a:t> </a:t>
            </a:r>
            <a:r>
              <a:rPr lang="it-IT" dirty="0" err="1"/>
              <a:t>militum</a:t>
            </a:r>
            <a:r>
              <a:rPr lang="it-IT" dirty="0"/>
              <a:t> qui </a:t>
            </a:r>
            <a:r>
              <a:rPr lang="it-IT" dirty="0" err="1"/>
              <a:t>iuraverunt</a:t>
            </a:r>
            <a:r>
              <a:rPr lang="it-IT" dirty="0"/>
              <a:t> </a:t>
            </a:r>
            <a:r>
              <a:rPr lang="it-IT" dirty="0" err="1"/>
              <a:t>observare</a:t>
            </a:r>
            <a:r>
              <a:rPr lang="it-IT" dirty="0"/>
              <a:t> </a:t>
            </a:r>
            <a:r>
              <a:rPr lang="it-IT" dirty="0" err="1"/>
              <a:t>precepta</a:t>
            </a:r>
            <a:r>
              <a:rPr lang="it-IT" dirty="0"/>
              <a:t> domini </a:t>
            </a:r>
            <a:r>
              <a:rPr lang="it-IT" dirty="0" err="1"/>
              <a:t>Andaloe</a:t>
            </a:r>
            <a:r>
              <a:rPr lang="it-IT" dirty="0"/>
              <a:t> </a:t>
            </a:r>
            <a:r>
              <a:rPr lang="it-IT" dirty="0" err="1"/>
              <a:t>potestatis</a:t>
            </a:r>
            <a:r>
              <a:rPr lang="it-IT" dirty="0"/>
              <a:t> </a:t>
            </a:r>
            <a:r>
              <a:rPr lang="it-IT" dirty="0" err="1"/>
              <a:t>Placentie</a:t>
            </a:r>
            <a:r>
              <a:rPr lang="it-IT" dirty="0"/>
              <a:t>» riunitisi nel 1219. </a:t>
            </a:r>
          </a:p>
        </p:txBody>
      </p:sp>
    </p:spTree>
    <p:extLst>
      <p:ext uri="{BB962C8B-B14F-4D97-AF65-F5344CB8AC3E}">
        <p14:creationId xmlns:p14="http://schemas.microsoft.com/office/powerpoint/2010/main" val="37659298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solidFill>
                  <a:srgbClr val="FF0000"/>
                </a:solidFill>
              </a:rPr>
              <a:t>Ubi</a:t>
            </a:r>
            <a:r>
              <a:rPr lang="it-IT" sz="2800" dirty="0" smtClean="0">
                <a:solidFill>
                  <a:srgbClr val="FF0000"/>
                </a:solidFill>
              </a:rPr>
              <a:t> </a:t>
            </a:r>
            <a:r>
              <a:rPr lang="it-IT" sz="2800" dirty="0" err="1" smtClean="0">
                <a:solidFill>
                  <a:srgbClr val="FF0000"/>
                </a:solidFill>
              </a:rPr>
              <a:t>multitudo</a:t>
            </a:r>
            <a:r>
              <a:rPr lang="it-IT" sz="2800" dirty="0" smtClean="0">
                <a:solidFill>
                  <a:srgbClr val="FF0000"/>
                </a:solidFill>
              </a:rPr>
              <a:t>, </a:t>
            </a:r>
            <a:r>
              <a:rPr lang="it-IT" sz="2800" dirty="0" err="1" smtClean="0">
                <a:solidFill>
                  <a:srgbClr val="FF0000"/>
                </a:solidFill>
              </a:rPr>
              <a:t>ibi</a:t>
            </a:r>
            <a:r>
              <a:rPr lang="it-IT" sz="2800" dirty="0" smtClean="0">
                <a:solidFill>
                  <a:srgbClr val="FF0000"/>
                </a:solidFill>
              </a:rPr>
              <a:t> </a:t>
            </a:r>
            <a:r>
              <a:rPr lang="it-IT" sz="2800" dirty="0" err="1" smtClean="0">
                <a:solidFill>
                  <a:srgbClr val="FF0000"/>
                </a:solidFill>
              </a:rPr>
              <a:t>confusio</a:t>
            </a:r>
            <a:endParaRPr lang="it-IT" sz="2800" dirty="0">
              <a:solidFill>
                <a:srgbClr val="FF0000"/>
              </a:solidFill>
            </a:endParaRPr>
          </a:p>
        </p:txBody>
      </p:sp>
      <p:sp>
        <p:nvSpPr>
          <p:cNvPr id="3" name="Segnaposto contenuto 2"/>
          <p:cNvSpPr>
            <a:spLocks noGrp="1"/>
          </p:cNvSpPr>
          <p:nvPr>
            <p:ph idx="1"/>
          </p:nvPr>
        </p:nvSpPr>
        <p:spPr/>
        <p:txBody>
          <a:bodyPr>
            <a:normAutofit/>
          </a:bodyPr>
          <a:lstStyle/>
          <a:p>
            <a:r>
              <a:rPr lang="it-IT" dirty="0" smtClean="0"/>
              <a:t>Negli anni 30-40 l’</a:t>
            </a:r>
            <a:r>
              <a:rPr lang="it-IT" i="1" dirty="0" err="1" smtClean="0"/>
              <a:t>Oculus</a:t>
            </a:r>
            <a:r>
              <a:rPr lang="it-IT" i="1" dirty="0" smtClean="0"/>
              <a:t> </a:t>
            </a:r>
            <a:r>
              <a:rPr lang="it-IT" i="1" dirty="0" err="1"/>
              <a:t>pastoralis</a:t>
            </a:r>
            <a:r>
              <a:rPr lang="it-IT" dirty="0"/>
              <a:t> fa presente il problema dell’affollamento dei numerosità dei consigli, dell’aspirazione degli arricchiti ma anche degli </a:t>
            </a:r>
            <a:r>
              <a:rPr lang="it-IT" i="1" dirty="0" err="1"/>
              <a:t>iuvenes</a:t>
            </a:r>
            <a:r>
              <a:rPr lang="it-IT" dirty="0"/>
              <a:t> di farne parte, della necessità di evitare un andamento caotico delle sedute. </a:t>
            </a:r>
          </a:p>
        </p:txBody>
      </p:sp>
    </p:spTree>
    <p:extLst>
      <p:ext uri="{BB962C8B-B14F-4D97-AF65-F5344CB8AC3E}">
        <p14:creationId xmlns:p14="http://schemas.microsoft.com/office/powerpoint/2010/main" val="29605792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numeri</a:t>
            </a:r>
            <a:endParaRPr lang="it-IT" dirty="0"/>
          </a:p>
        </p:txBody>
      </p:sp>
      <p:sp>
        <p:nvSpPr>
          <p:cNvPr id="3" name="Segnaposto contenuto 2"/>
          <p:cNvSpPr>
            <a:spLocks noGrp="1"/>
          </p:cNvSpPr>
          <p:nvPr>
            <p:ph idx="1"/>
          </p:nvPr>
        </p:nvSpPr>
        <p:spPr/>
        <p:txBody>
          <a:bodyPr>
            <a:normAutofit fontScale="85000" lnSpcReduction="10000"/>
          </a:bodyPr>
          <a:lstStyle/>
          <a:p>
            <a:r>
              <a:rPr lang="it-IT" dirty="0"/>
              <a:t>». Qualche altro caso di ampliamenti molto decisi degli effettivi dei consigli in città demograficamente modeste (è ovvio che la consistenza demografica un suo peso ce l’ha, da incrociare col quadro istituzionale) è attestato. A Modena (</a:t>
            </a:r>
            <a:r>
              <a:rPr lang="it-IT" dirty="0" err="1"/>
              <a:t>Rölker</a:t>
            </a:r>
            <a:r>
              <a:rPr lang="it-IT" dirty="0"/>
              <a:t> p. 249) si passa da una lista di 149 consiglieri del 1188 a 141 nel 1202 a 179 consiglieri nel 1218, a 327 nel 1220, con un aumento ingiustificato dal punto di vista del formalismo costituzionale. Ad Arezzo nel 1234 sono 400 gli effettivi di un consiglio generale, che era detto ancora nel 1226 consiglio dei Duecento (</a:t>
            </a:r>
            <a:r>
              <a:rPr lang="it-IT" dirty="0" err="1"/>
              <a:t>Delumeau</a:t>
            </a:r>
            <a:r>
              <a:rPr lang="it-IT" dirty="0"/>
              <a:t>, p. 1130-1131). </a:t>
            </a:r>
          </a:p>
        </p:txBody>
      </p:sp>
    </p:spTree>
    <p:extLst>
      <p:ext uri="{BB962C8B-B14F-4D97-AF65-F5344CB8AC3E}">
        <p14:creationId xmlns:p14="http://schemas.microsoft.com/office/powerpoint/2010/main" val="16127555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A Vicenza la ricerca molto accurata di </a:t>
            </a:r>
            <a:r>
              <a:rPr lang="it-IT" dirty="0" err="1"/>
              <a:t>Morsoletto</a:t>
            </a:r>
            <a:r>
              <a:rPr lang="it-IT" dirty="0"/>
              <a:t> ha riscontrato un’oscillazione fra 100 e 150 unità nel primo decennio del Duecento, 300 componenti nel 1231, 500 nel 1234 (</a:t>
            </a:r>
            <a:r>
              <a:rPr lang="it-IT" i="1" dirty="0"/>
              <a:t>generale </a:t>
            </a:r>
            <a:r>
              <a:rPr lang="it-IT" i="1" dirty="0" err="1"/>
              <a:t>consilium</a:t>
            </a:r>
            <a:r>
              <a:rPr lang="it-IT" i="1" dirty="0"/>
              <a:t> </a:t>
            </a:r>
            <a:r>
              <a:rPr lang="it-IT" i="1" dirty="0" err="1"/>
              <a:t>Quingentorum</a:t>
            </a:r>
            <a:r>
              <a:rPr lang="it-IT" dirty="0"/>
              <a:t>, peraltro forse una dilatazione episodica visto che siamo nell’anno di fra Giovanni da Schio; </a:t>
            </a:r>
            <a:r>
              <a:rPr lang="it-IT" dirty="0" err="1"/>
              <a:t>Morsoletto</a:t>
            </a:r>
            <a:r>
              <a:rPr lang="it-IT" dirty="0"/>
              <a:t> p. 132). </a:t>
            </a:r>
          </a:p>
          <a:p>
            <a:endParaRPr lang="it-IT" dirty="0"/>
          </a:p>
        </p:txBody>
      </p:sp>
    </p:spTree>
    <p:extLst>
      <p:ext uri="{BB962C8B-B14F-4D97-AF65-F5344CB8AC3E}">
        <p14:creationId xmlns:p14="http://schemas.microsoft.com/office/powerpoint/2010/main" val="19424063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
            </a:r>
            <a:endParaRPr lang="it-IT" dirty="0"/>
          </a:p>
        </p:txBody>
      </p:sp>
      <p:sp>
        <p:nvSpPr>
          <p:cNvPr id="3" name="Segnaposto contenuto 2"/>
          <p:cNvSpPr>
            <a:spLocks noGrp="1"/>
          </p:cNvSpPr>
          <p:nvPr>
            <p:ph idx="1"/>
          </p:nvPr>
        </p:nvSpPr>
        <p:spPr/>
        <p:txBody>
          <a:bodyPr>
            <a:normAutofit fontScale="85000" lnSpcReduction="20000"/>
          </a:bodyPr>
          <a:lstStyle/>
          <a:p>
            <a:r>
              <a:rPr lang="it-IT" dirty="0"/>
              <a:t>significativi anche i casi di Pisa ove nel 1256 si riunisce un consiglio di 327 componenti, di Siena ove sotto i Nove il consiglio è composto di 400 persone, di Parma ove negli anni Ottanta il consiglio del comune di popolo e dei crocesignati è di 500 membri («generale </a:t>
            </a:r>
            <a:r>
              <a:rPr lang="it-IT" dirty="0" err="1"/>
              <a:t>consilium</a:t>
            </a:r>
            <a:r>
              <a:rPr lang="it-IT" dirty="0"/>
              <a:t> </a:t>
            </a:r>
            <a:r>
              <a:rPr lang="it-IT" dirty="0" err="1"/>
              <a:t>quingentorum</a:t>
            </a:r>
            <a:r>
              <a:rPr lang="it-IT" dirty="0"/>
              <a:t> et </a:t>
            </a:r>
            <a:r>
              <a:rPr lang="it-IT" dirty="0" err="1"/>
              <a:t>plurium</a:t>
            </a:r>
            <a:r>
              <a:rPr lang="it-IT" dirty="0"/>
              <a:t> </a:t>
            </a:r>
            <a:r>
              <a:rPr lang="it-IT" dirty="0" err="1"/>
              <a:t>communis</a:t>
            </a:r>
            <a:r>
              <a:rPr lang="it-IT" dirty="0"/>
              <a:t> et </a:t>
            </a:r>
            <a:r>
              <a:rPr lang="it-IT" dirty="0" err="1"/>
              <a:t>populi</a:t>
            </a:r>
            <a:r>
              <a:rPr lang="it-IT" dirty="0"/>
              <a:t> Parme») e di Modena, dove nel 1262 e 1270 si cita il consiglio degli Ottocento (400 popolari, che si riunivano anche per conto proprio, e forse 100 uomini per porta, «de </a:t>
            </a:r>
            <a:r>
              <a:rPr lang="it-IT" dirty="0" err="1"/>
              <a:t>magnatibus</a:t>
            </a:r>
            <a:r>
              <a:rPr lang="it-IT" dirty="0"/>
              <a:t> et </a:t>
            </a:r>
            <a:r>
              <a:rPr lang="it-IT" dirty="0" err="1"/>
              <a:t>populo</a:t>
            </a:r>
            <a:r>
              <a:rPr lang="it-IT" dirty="0"/>
              <a:t> </a:t>
            </a:r>
            <a:r>
              <a:rPr lang="it-IT" dirty="0" err="1"/>
              <a:t>Mutine</a:t>
            </a:r>
            <a:r>
              <a:rPr lang="it-IT" dirty="0"/>
              <a:t> per </a:t>
            </a:r>
            <a:r>
              <a:rPr lang="it-IT" dirty="0" err="1"/>
              <a:t>quamlibet</a:t>
            </a:r>
            <a:r>
              <a:rPr lang="it-IT" dirty="0"/>
              <a:t> </a:t>
            </a:r>
            <a:r>
              <a:rPr lang="it-IT" dirty="0" err="1"/>
              <a:t>portam</a:t>
            </a:r>
            <a:r>
              <a:rPr lang="it-IT" dirty="0"/>
              <a:t>», come venne poi ribadito nel 1306 dopo la cacciata degli Estensi. (</a:t>
            </a:r>
            <a:r>
              <a:rPr lang="it-IT" dirty="0" err="1"/>
              <a:t>Rölker</a:t>
            </a:r>
            <a:r>
              <a:rPr lang="it-IT" dirty="0"/>
              <a:t> 251). </a:t>
            </a:r>
          </a:p>
        </p:txBody>
      </p:sp>
    </p:spTree>
    <p:extLst>
      <p:ext uri="{BB962C8B-B14F-4D97-AF65-F5344CB8AC3E}">
        <p14:creationId xmlns:p14="http://schemas.microsoft.com/office/powerpoint/2010/main" val="9059009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A Piacenza il consiglio generale è di 600 persone, 100 per ogni porta. A Lucca nel 1309 il consiglio maggiore e generale è di 550 membri, 110 per ogni borgo o porta, eletti </a:t>
            </a:r>
            <a:r>
              <a:rPr lang="it-IT" i="1" dirty="0" smtClean="0"/>
              <a:t>ad brevia</a:t>
            </a:r>
            <a:r>
              <a:rPr lang="it-IT" dirty="0" smtClean="0"/>
              <a:t> dai vicini. (A Parma alla fine del Duecento (</a:t>
            </a:r>
            <a:r>
              <a:rPr lang="it-IT" dirty="0" err="1" smtClean="0"/>
              <a:t>liber</a:t>
            </a:r>
            <a:r>
              <a:rPr lang="it-IT" dirty="0" smtClean="0"/>
              <a:t> </a:t>
            </a:r>
            <a:r>
              <a:rPr lang="it-IT" dirty="0" err="1" smtClean="0"/>
              <a:t>iurium</a:t>
            </a:r>
            <a:r>
              <a:rPr lang="it-IT" dirty="0" smtClean="0"/>
              <a:t>) consiglio di 500 persone (comune popolo e crocesignati) «generale </a:t>
            </a:r>
            <a:r>
              <a:rPr lang="it-IT" dirty="0" err="1" smtClean="0"/>
              <a:t>consilium</a:t>
            </a:r>
            <a:r>
              <a:rPr lang="it-IT" dirty="0" smtClean="0"/>
              <a:t> </a:t>
            </a:r>
            <a:r>
              <a:rPr lang="it-IT" dirty="0" err="1" smtClean="0"/>
              <a:t>quingentorum</a:t>
            </a:r>
            <a:r>
              <a:rPr lang="it-IT" dirty="0" smtClean="0"/>
              <a:t> et </a:t>
            </a:r>
            <a:r>
              <a:rPr lang="it-IT" dirty="0" err="1" smtClean="0"/>
              <a:t>plurium</a:t>
            </a:r>
            <a:r>
              <a:rPr lang="it-IT" dirty="0" smtClean="0"/>
              <a:t> </a:t>
            </a:r>
            <a:r>
              <a:rPr lang="it-IT" dirty="0" err="1" smtClean="0"/>
              <a:t>communis</a:t>
            </a:r>
            <a:r>
              <a:rPr lang="it-IT" dirty="0" smtClean="0"/>
              <a:t> et </a:t>
            </a:r>
            <a:r>
              <a:rPr lang="it-IT" dirty="0" err="1" smtClean="0"/>
              <a:t>populi</a:t>
            </a:r>
            <a:r>
              <a:rPr lang="it-IT" dirty="0" smtClean="0"/>
              <a:t> Parme», 1285; «generale </a:t>
            </a:r>
            <a:r>
              <a:rPr lang="it-IT" dirty="0" err="1" smtClean="0"/>
              <a:t>consilium</a:t>
            </a:r>
            <a:r>
              <a:rPr lang="it-IT" dirty="0" smtClean="0"/>
              <a:t> </a:t>
            </a:r>
            <a:r>
              <a:rPr lang="it-IT" dirty="0" err="1" smtClean="0"/>
              <a:t>communis</a:t>
            </a:r>
            <a:r>
              <a:rPr lang="it-IT" dirty="0" smtClean="0"/>
              <a:t> et </a:t>
            </a:r>
            <a:r>
              <a:rPr lang="it-IT" dirty="0" err="1" smtClean="0"/>
              <a:t>populi</a:t>
            </a:r>
            <a:r>
              <a:rPr lang="it-IT" dirty="0" smtClean="0"/>
              <a:t> Parme in quo </a:t>
            </a:r>
            <a:r>
              <a:rPr lang="it-IT" dirty="0" err="1" smtClean="0"/>
              <a:t>fuerunt</a:t>
            </a:r>
            <a:r>
              <a:rPr lang="it-IT" dirty="0" smtClean="0"/>
              <a:t> </a:t>
            </a:r>
            <a:r>
              <a:rPr lang="it-IT" dirty="0" err="1" smtClean="0"/>
              <a:t>quingenti</a:t>
            </a:r>
            <a:r>
              <a:rPr lang="it-IT" dirty="0" smtClean="0"/>
              <a:t> </a:t>
            </a:r>
            <a:r>
              <a:rPr lang="it-IT" dirty="0" err="1" smtClean="0"/>
              <a:t>consiliarii</a:t>
            </a:r>
            <a:r>
              <a:rPr lang="it-IT" dirty="0" smtClean="0"/>
              <a:t> et </a:t>
            </a:r>
            <a:r>
              <a:rPr lang="it-IT" dirty="0" err="1" smtClean="0"/>
              <a:t>plures</a:t>
            </a:r>
            <a:r>
              <a:rPr lang="it-IT" dirty="0" smtClean="0"/>
              <a:t>» (votazione per bussoli e ballotte con 41 </a:t>
            </a:r>
            <a:r>
              <a:rPr lang="it-IT" dirty="0" err="1" smtClean="0"/>
              <a:t>conrari</a:t>
            </a:r>
            <a:r>
              <a:rPr lang="it-IT" dirty="0" smtClean="0"/>
              <a:t>) </a:t>
            </a:r>
          </a:p>
          <a:p>
            <a:r>
              <a:rPr lang="it-IT" dirty="0" smtClean="0"/>
              <a:t>1280: Gerardo Boiardo «</a:t>
            </a:r>
            <a:r>
              <a:rPr lang="it-IT" dirty="0" err="1" smtClean="0"/>
              <a:t>capitaneus</a:t>
            </a:r>
            <a:r>
              <a:rPr lang="it-IT" dirty="0" smtClean="0"/>
              <a:t> </a:t>
            </a:r>
            <a:r>
              <a:rPr lang="it-IT" dirty="0" err="1" smtClean="0"/>
              <a:t>Societatis</a:t>
            </a:r>
            <a:r>
              <a:rPr lang="it-IT" dirty="0" smtClean="0"/>
              <a:t> </a:t>
            </a:r>
            <a:r>
              <a:rPr lang="it-IT" dirty="0" err="1" smtClean="0"/>
              <a:t>Croxatorum</a:t>
            </a:r>
            <a:r>
              <a:rPr lang="it-IT" dirty="0" smtClean="0"/>
              <a:t> </a:t>
            </a:r>
            <a:r>
              <a:rPr lang="it-IT" dirty="0" err="1" smtClean="0"/>
              <a:t>populi</a:t>
            </a:r>
            <a:r>
              <a:rPr lang="it-IT" dirty="0" smtClean="0"/>
              <a:t> Parme et domini anziani </a:t>
            </a:r>
            <a:r>
              <a:rPr lang="it-IT" dirty="0" err="1" smtClean="0"/>
              <a:t>primiçerii</a:t>
            </a:r>
            <a:r>
              <a:rPr lang="it-IT" dirty="0" smtClean="0"/>
              <a:t> et </a:t>
            </a:r>
            <a:r>
              <a:rPr lang="it-IT" dirty="0" err="1" smtClean="0"/>
              <a:t>ceteri</a:t>
            </a:r>
            <a:r>
              <a:rPr lang="it-IT" dirty="0" smtClean="0"/>
              <a:t> qui </a:t>
            </a:r>
            <a:r>
              <a:rPr lang="it-IT" dirty="0" err="1" smtClean="0"/>
              <a:t>cum</a:t>
            </a:r>
            <a:r>
              <a:rPr lang="it-IT" dirty="0" smtClean="0"/>
              <a:t> </a:t>
            </a:r>
            <a:r>
              <a:rPr lang="it-IT" dirty="0" err="1" smtClean="0"/>
              <a:t>eis</a:t>
            </a:r>
            <a:r>
              <a:rPr lang="it-IT" dirty="0" smtClean="0"/>
              <a:t> </a:t>
            </a:r>
            <a:r>
              <a:rPr lang="it-IT" dirty="0" err="1" smtClean="0"/>
              <a:t>sunt</a:t>
            </a:r>
            <a:r>
              <a:rPr lang="it-IT" dirty="0" smtClean="0"/>
              <a:t> ad </a:t>
            </a:r>
            <a:r>
              <a:rPr lang="it-IT" dirty="0" err="1" smtClean="0"/>
              <a:t>negocia</a:t>
            </a:r>
            <a:r>
              <a:rPr lang="it-IT" dirty="0" smtClean="0"/>
              <a:t> </a:t>
            </a:r>
            <a:r>
              <a:rPr lang="it-IT" dirty="0" err="1" smtClean="0"/>
              <a:t>communis</a:t>
            </a:r>
            <a:r>
              <a:rPr lang="it-IT" dirty="0" smtClean="0"/>
              <a:t> </a:t>
            </a:r>
            <a:r>
              <a:rPr lang="it-IT" dirty="0" err="1" smtClean="0"/>
              <a:t>facienda</a:t>
            </a:r>
            <a:r>
              <a:rPr lang="it-IT" dirty="0" smtClean="0"/>
              <a:t>, de </a:t>
            </a:r>
            <a:r>
              <a:rPr lang="it-IT" dirty="0" err="1" smtClean="0"/>
              <a:t>voluntate</a:t>
            </a:r>
            <a:r>
              <a:rPr lang="it-IT" dirty="0" smtClean="0"/>
              <a:t> et </a:t>
            </a:r>
            <a:r>
              <a:rPr lang="it-IT" dirty="0" err="1" smtClean="0"/>
              <a:t>consensu</a:t>
            </a:r>
            <a:r>
              <a:rPr lang="it-IT" dirty="0" smtClean="0"/>
              <a:t> </a:t>
            </a:r>
            <a:r>
              <a:rPr lang="it-IT" dirty="0" err="1" smtClean="0"/>
              <a:t>consilii</a:t>
            </a:r>
            <a:r>
              <a:rPr lang="it-IT" dirty="0" smtClean="0"/>
              <a:t> </a:t>
            </a:r>
            <a:r>
              <a:rPr lang="it-IT" dirty="0" err="1" smtClean="0"/>
              <a:t>generalis</a:t>
            </a:r>
            <a:r>
              <a:rPr lang="it-IT" dirty="0" smtClean="0"/>
              <a:t> </a:t>
            </a:r>
            <a:r>
              <a:rPr lang="it-IT" dirty="0" err="1" smtClean="0"/>
              <a:t>predicte</a:t>
            </a:r>
            <a:r>
              <a:rPr lang="it-IT" dirty="0" smtClean="0"/>
              <a:t> </a:t>
            </a:r>
            <a:r>
              <a:rPr lang="it-IT" dirty="0" err="1" smtClean="0"/>
              <a:t>societatis</a:t>
            </a:r>
            <a:r>
              <a:rPr lang="it-IT" dirty="0" smtClean="0"/>
              <a:t> </a:t>
            </a:r>
            <a:r>
              <a:rPr lang="it-IT" dirty="0" err="1" smtClean="0"/>
              <a:t>Croxatorum</a:t>
            </a:r>
            <a:r>
              <a:rPr lang="it-IT" dirty="0" smtClean="0"/>
              <a:t>, coadunati in </a:t>
            </a:r>
            <a:r>
              <a:rPr lang="it-IT" dirty="0" err="1" smtClean="0"/>
              <a:t>palatio</a:t>
            </a:r>
            <a:r>
              <a:rPr lang="it-IT" dirty="0" smtClean="0"/>
              <a:t> </a:t>
            </a:r>
            <a:r>
              <a:rPr lang="it-IT" dirty="0" err="1" smtClean="0"/>
              <a:t>communis</a:t>
            </a:r>
            <a:r>
              <a:rPr lang="it-IT" dirty="0" smtClean="0"/>
              <a:t>»</a:t>
            </a:r>
          </a:p>
          <a:p>
            <a:r>
              <a:rPr lang="it-IT" dirty="0" smtClean="0"/>
              <a:t>Numero di brevi doppio dei vicini, metà non scritti e metà con la scritta ‘</a:t>
            </a:r>
            <a:r>
              <a:rPr lang="it-IT" dirty="0" err="1" smtClean="0"/>
              <a:t>elector</a:t>
            </a:r>
            <a:r>
              <a:rPr lang="it-IT" dirty="0" smtClean="0"/>
              <a:t> </a:t>
            </a:r>
            <a:r>
              <a:rPr lang="it-IT" dirty="0" err="1" smtClean="0"/>
              <a:t>consiliarii</a:t>
            </a:r>
            <a:r>
              <a:rPr lang="it-IT" dirty="0" smtClean="0"/>
              <a:t>’; chi sorteggia questo elegge (maggiore di 18 anni, almeno 25 lire di estimo)</a:t>
            </a:r>
            <a:endParaRPr lang="it-IT" dirty="0"/>
          </a:p>
        </p:txBody>
      </p:sp>
    </p:spTree>
    <p:extLst>
      <p:ext uri="{BB962C8B-B14F-4D97-AF65-F5344CB8AC3E}">
        <p14:creationId xmlns:p14="http://schemas.microsoft.com/office/powerpoint/2010/main" val="146788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Come si elegge </a:t>
            </a:r>
            <a:endParaRPr lang="it-IT" sz="3200" dirty="0"/>
          </a:p>
        </p:txBody>
      </p:sp>
      <p:sp>
        <p:nvSpPr>
          <p:cNvPr id="3" name="Segnaposto contenuto 2"/>
          <p:cNvSpPr>
            <a:spLocks noGrp="1"/>
          </p:cNvSpPr>
          <p:nvPr>
            <p:ph idx="1"/>
          </p:nvPr>
        </p:nvSpPr>
        <p:spPr/>
        <p:txBody>
          <a:bodyPr>
            <a:normAutofit fontScale="70000" lnSpcReduction="20000"/>
          </a:bodyPr>
          <a:lstStyle/>
          <a:p>
            <a:r>
              <a:rPr lang="it-IT" dirty="0" smtClean="0"/>
              <a:t>Il </a:t>
            </a:r>
            <a:r>
              <a:rPr lang="it-IT" dirty="0"/>
              <a:t>primo e più ovvio fattore è il diretto influsso delle dinamiche politiche sull’assetto </a:t>
            </a:r>
            <a:r>
              <a:rPr lang="it-IT" dirty="0" smtClean="0"/>
              <a:t>costituzionale</a:t>
            </a:r>
          </a:p>
          <a:p>
            <a:endParaRPr lang="it-IT" dirty="0"/>
          </a:p>
          <a:p>
            <a:endParaRPr lang="it-IT" dirty="0" smtClean="0"/>
          </a:p>
          <a:p>
            <a:pPr marL="0" indent="0">
              <a:buNone/>
            </a:pPr>
            <a:r>
              <a:rPr lang="it-IT" dirty="0" smtClean="0"/>
              <a:t>SI PUO’ CREARE UN ALTRO CONSIGLIO, QUELLO POPOLARE </a:t>
            </a:r>
          </a:p>
          <a:p>
            <a:pPr marL="0" indent="0">
              <a:buNone/>
            </a:pPr>
            <a:endParaRPr lang="it-IT" dirty="0"/>
          </a:p>
          <a:p>
            <a:pPr marL="0" indent="0">
              <a:buNone/>
            </a:pPr>
            <a:r>
              <a:rPr lang="it-IT" dirty="0" smtClean="0"/>
              <a:t>con </a:t>
            </a:r>
            <a:r>
              <a:rPr lang="it-IT" dirty="0"/>
              <a:t>l’affiancamento di istanze collegiali del popolo ai tradizionali organismi consiliari del comune (le varie </a:t>
            </a:r>
            <a:r>
              <a:rPr lang="it-IT" i="1" dirty="0" err="1"/>
              <a:t>comunancie</a:t>
            </a:r>
            <a:r>
              <a:rPr lang="it-IT" dirty="0" smtClean="0"/>
              <a:t>),</a:t>
            </a:r>
            <a:r>
              <a:rPr lang="it-IT" dirty="0" smtClean="0"/>
              <a:t> </a:t>
            </a:r>
          </a:p>
          <a:p>
            <a:pPr marL="0" indent="0">
              <a:buNone/>
            </a:pPr>
            <a:endParaRPr lang="it-IT" dirty="0"/>
          </a:p>
          <a:p>
            <a:pPr marL="0" indent="0">
              <a:buNone/>
            </a:pPr>
            <a:r>
              <a:rPr lang="it-IT" dirty="0" smtClean="0"/>
              <a:t>SI PUO’ DIVIDERE PREVENTIVAMENTE</a:t>
            </a:r>
            <a:r>
              <a:rPr lang="it-IT" dirty="0" smtClean="0"/>
              <a:t> IL CONSIGLIO è il caso </a:t>
            </a:r>
            <a:r>
              <a:rPr lang="it-IT" dirty="0"/>
              <a:t>di Milano, ove si predeterminano quote del 50% per la divisione degli 800 membri del consiglio fra i </a:t>
            </a:r>
            <a:r>
              <a:rPr lang="it-IT" i="1" dirty="0" err="1"/>
              <a:t>capitanei</a:t>
            </a:r>
            <a:r>
              <a:rPr lang="it-IT" i="1" dirty="0"/>
              <a:t> et </a:t>
            </a:r>
            <a:r>
              <a:rPr lang="it-IT" i="1" dirty="0" err="1"/>
              <a:t>vavasores</a:t>
            </a:r>
            <a:r>
              <a:rPr lang="it-IT" dirty="0"/>
              <a:t> e le organizzazioni popolari della Credenza di S. Ambrogio e della Motta), </a:t>
            </a:r>
          </a:p>
        </p:txBody>
      </p:sp>
    </p:spTree>
    <p:extLst>
      <p:ext uri="{BB962C8B-B14F-4D97-AF65-F5344CB8AC3E}">
        <p14:creationId xmlns:p14="http://schemas.microsoft.com/office/powerpoint/2010/main" val="15259142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
            </a:r>
            <a:endParaRPr lang="it-IT" dirty="0"/>
          </a:p>
        </p:txBody>
      </p:sp>
      <p:sp>
        <p:nvSpPr>
          <p:cNvPr id="3" name="Segnaposto contenuto 2"/>
          <p:cNvSpPr>
            <a:spLocks noGrp="1"/>
          </p:cNvSpPr>
          <p:nvPr>
            <p:ph idx="1"/>
          </p:nvPr>
        </p:nvSpPr>
        <p:spPr/>
        <p:txBody>
          <a:bodyPr/>
          <a:lstStyle/>
          <a:p>
            <a:r>
              <a:rPr lang="it-IT" dirty="0" smtClean="0"/>
              <a:t>oppure con la ripartizione preventiva in sede di designazione dei grandi elettori (a domini Piacenza, per esempio, si opera </a:t>
            </a:r>
            <a:r>
              <a:rPr lang="it-IT" i="1" dirty="0" smtClean="0"/>
              <a:t>per </a:t>
            </a:r>
            <a:r>
              <a:rPr lang="it-IT" i="1" dirty="0" err="1" smtClean="0"/>
              <a:t>compromissum</a:t>
            </a:r>
            <a:r>
              <a:rPr lang="it-IT" dirty="0" smtClean="0"/>
              <a:t> con una commissione di 24 membri, quattro per ogni porta, di cui due </a:t>
            </a:r>
            <a:r>
              <a:rPr lang="it-IT" i="1" dirty="0" err="1" smtClean="0"/>
              <a:t>milites</a:t>
            </a:r>
            <a:r>
              <a:rPr lang="it-IT" dirty="0" smtClean="0"/>
              <a:t> e due </a:t>
            </a:r>
            <a:r>
              <a:rPr lang="it-IT" i="1" dirty="0" err="1" smtClean="0"/>
              <a:t>populares</a:t>
            </a:r>
            <a:r>
              <a:rPr lang="it-IT" dirty="0" smtClean="0"/>
              <a:t> designano i Seicento). </a:t>
            </a:r>
          </a:p>
          <a:p>
            <a:endParaRPr lang="it-IT" dirty="0"/>
          </a:p>
        </p:txBody>
      </p:sp>
    </p:spTree>
    <p:extLst>
      <p:ext uri="{BB962C8B-B14F-4D97-AF65-F5344CB8AC3E}">
        <p14:creationId xmlns:p14="http://schemas.microsoft.com/office/powerpoint/2010/main" val="23277651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a:t>
            </a:r>
            <a:r>
              <a:rPr lang="it-IT" sz="2800" dirty="0" smtClean="0">
                <a:solidFill>
                  <a:srgbClr val="FF0000"/>
                </a:solidFill>
              </a:rPr>
              <a:t>Amici</a:t>
            </a:r>
            <a:endParaRPr lang="it-IT" dirty="0"/>
          </a:p>
        </p:txBody>
      </p:sp>
      <p:sp>
        <p:nvSpPr>
          <p:cNvPr id="3" name="Segnaposto contenuto 2"/>
          <p:cNvSpPr>
            <a:spLocks noGrp="1"/>
          </p:cNvSpPr>
          <p:nvPr>
            <p:ph idx="1"/>
          </p:nvPr>
        </p:nvSpPr>
        <p:spPr/>
        <p:txBody>
          <a:bodyPr>
            <a:normAutofit lnSpcReduction="10000"/>
          </a:bodyPr>
          <a:lstStyle/>
          <a:p>
            <a:r>
              <a:rPr lang="it-IT" dirty="0" smtClean="0"/>
              <a:t>A Mantova, gli statuti </a:t>
            </a:r>
            <a:r>
              <a:rPr lang="it-IT" dirty="0" err="1" smtClean="0"/>
              <a:t>bonacolsiani</a:t>
            </a:r>
            <a:r>
              <a:rPr lang="it-IT" dirty="0" smtClean="0"/>
              <a:t> del 1313 circa prevedono che la «cronica </a:t>
            </a:r>
            <a:r>
              <a:rPr lang="it-IT" dirty="0" err="1" smtClean="0"/>
              <a:t>consilii</a:t>
            </a:r>
            <a:r>
              <a:rPr lang="it-IT" dirty="0" smtClean="0"/>
              <a:t> </a:t>
            </a:r>
            <a:r>
              <a:rPr lang="it-IT" dirty="0" err="1" smtClean="0"/>
              <a:t>maioris</a:t>
            </a:r>
            <a:r>
              <a:rPr lang="it-IT" dirty="0" smtClean="0"/>
              <a:t> </a:t>
            </a:r>
            <a:r>
              <a:rPr lang="it-IT" dirty="0" err="1" smtClean="0"/>
              <a:t>ordinetur</a:t>
            </a:r>
            <a:r>
              <a:rPr lang="it-IT" dirty="0" smtClean="0"/>
              <a:t> ut </a:t>
            </a:r>
            <a:r>
              <a:rPr lang="it-IT" dirty="0" err="1" smtClean="0"/>
              <a:t>placuerit</a:t>
            </a:r>
            <a:r>
              <a:rPr lang="it-IT" dirty="0" smtClean="0"/>
              <a:t> </a:t>
            </a:r>
            <a:r>
              <a:rPr lang="it-IT" dirty="0" err="1" smtClean="0"/>
              <a:t>dominis</a:t>
            </a:r>
            <a:r>
              <a:rPr lang="it-IT" dirty="0" smtClean="0"/>
              <a:t> </a:t>
            </a:r>
            <a:r>
              <a:rPr lang="it-IT" dirty="0" err="1" smtClean="0"/>
              <a:t>vicariis</a:t>
            </a:r>
            <a:r>
              <a:rPr lang="it-IT" dirty="0" smtClean="0"/>
              <a:t> et </a:t>
            </a:r>
            <a:r>
              <a:rPr lang="it-IT" dirty="0" err="1" smtClean="0"/>
              <a:t>omnes</a:t>
            </a:r>
            <a:r>
              <a:rPr lang="it-IT" dirty="0" smtClean="0"/>
              <a:t> qui </a:t>
            </a:r>
            <a:r>
              <a:rPr lang="it-IT" dirty="0" err="1" smtClean="0"/>
              <a:t>fuerint</a:t>
            </a:r>
            <a:r>
              <a:rPr lang="it-IT" dirty="0" smtClean="0"/>
              <a:t> in </a:t>
            </a:r>
            <a:r>
              <a:rPr lang="it-IT" dirty="0" err="1" smtClean="0"/>
              <a:t>dicta</a:t>
            </a:r>
            <a:r>
              <a:rPr lang="it-IT" dirty="0" smtClean="0"/>
              <a:t> cronica </a:t>
            </a:r>
            <a:r>
              <a:rPr lang="it-IT" dirty="0" err="1" smtClean="0"/>
              <a:t>necnon</a:t>
            </a:r>
            <a:r>
              <a:rPr lang="it-IT" dirty="0" smtClean="0"/>
              <a:t> </a:t>
            </a:r>
            <a:r>
              <a:rPr lang="it-IT" dirty="0" err="1" smtClean="0"/>
              <a:t>illi</a:t>
            </a:r>
            <a:r>
              <a:rPr lang="it-IT" dirty="0" smtClean="0"/>
              <a:t> de </a:t>
            </a:r>
            <a:r>
              <a:rPr lang="it-IT" dirty="0" err="1" smtClean="0"/>
              <a:t>consilio</a:t>
            </a:r>
            <a:r>
              <a:rPr lang="it-IT" dirty="0" smtClean="0"/>
              <a:t> </a:t>
            </a:r>
            <a:r>
              <a:rPr lang="it-IT" dirty="0" err="1" smtClean="0"/>
              <a:t>credentie</a:t>
            </a:r>
            <a:r>
              <a:rPr lang="it-IT" dirty="0" smtClean="0"/>
              <a:t> </a:t>
            </a:r>
            <a:r>
              <a:rPr lang="it-IT" dirty="0" err="1" smtClean="0"/>
              <a:t>sint</a:t>
            </a:r>
            <a:r>
              <a:rPr lang="it-IT" dirty="0" smtClean="0"/>
              <a:t> de </a:t>
            </a:r>
            <a:r>
              <a:rPr lang="it-IT" dirty="0" err="1" smtClean="0"/>
              <a:t>consilio</a:t>
            </a:r>
            <a:r>
              <a:rPr lang="it-IT" dirty="0" smtClean="0"/>
              <a:t> maiori et ad </a:t>
            </a:r>
            <a:r>
              <a:rPr lang="it-IT" dirty="0" err="1" smtClean="0"/>
              <a:t>ipsum</a:t>
            </a:r>
            <a:r>
              <a:rPr lang="it-IT" dirty="0" smtClean="0"/>
              <a:t> </a:t>
            </a:r>
            <a:r>
              <a:rPr lang="it-IT" dirty="0" err="1" smtClean="0"/>
              <a:t>consilium</a:t>
            </a:r>
            <a:r>
              <a:rPr lang="it-IT" dirty="0" smtClean="0"/>
              <a:t> venire </a:t>
            </a:r>
            <a:r>
              <a:rPr lang="it-IT" dirty="0" err="1" smtClean="0"/>
              <a:t>teneantur</a:t>
            </a:r>
            <a:r>
              <a:rPr lang="it-IT" dirty="0" smtClean="0"/>
              <a:t>. </a:t>
            </a:r>
            <a:r>
              <a:rPr lang="it-IT" dirty="0" err="1" smtClean="0"/>
              <a:t>Iudices</a:t>
            </a:r>
            <a:r>
              <a:rPr lang="it-IT" dirty="0" smtClean="0"/>
              <a:t> </a:t>
            </a:r>
            <a:r>
              <a:rPr lang="it-IT" dirty="0" err="1" smtClean="0"/>
              <a:t>quoque</a:t>
            </a:r>
            <a:r>
              <a:rPr lang="it-IT" dirty="0" smtClean="0"/>
              <a:t> amici </a:t>
            </a:r>
            <a:r>
              <a:rPr lang="it-IT" dirty="0" err="1" smtClean="0"/>
              <a:t>comunis</a:t>
            </a:r>
            <a:r>
              <a:rPr lang="it-IT" dirty="0" smtClean="0"/>
              <a:t> </a:t>
            </a:r>
            <a:r>
              <a:rPr lang="it-IT" dirty="0" err="1" smtClean="0"/>
              <a:t>Mantue</a:t>
            </a:r>
            <a:r>
              <a:rPr lang="it-IT" dirty="0" smtClean="0"/>
              <a:t> </a:t>
            </a:r>
            <a:r>
              <a:rPr lang="it-IT" dirty="0" err="1" smtClean="0"/>
              <a:t>possint</a:t>
            </a:r>
            <a:r>
              <a:rPr lang="it-IT" dirty="0" smtClean="0"/>
              <a:t> esse de </a:t>
            </a:r>
            <a:r>
              <a:rPr lang="it-IT" dirty="0" err="1" smtClean="0"/>
              <a:t>consilio</a:t>
            </a:r>
            <a:r>
              <a:rPr lang="it-IT" dirty="0" smtClean="0"/>
              <a:t> ipso maiori et ad </a:t>
            </a:r>
            <a:r>
              <a:rPr lang="it-IT" dirty="0" err="1" smtClean="0"/>
              <a:t>ipsum</a:t>
            </a:r>
            <a:r>
              <a:rPr lang="it-IT" dirty="0" smtClean="0"/>
              <a:t> venire, dum </a:t>
            </a:r>
            <a:r>
              <a:rPr lang="it-IT" dirty="0" err="1" smtClean="0"/>
              <a:t>tamen</a:t>
            </a:r>
            <a:r>
              <a:rPr lang="it-IT" dirty="0" smtClean="0"/>
              <a:t> </a:t>
            </a:r>
            <a:r>
              <a:rPr lang="it-IT" dirty="0" err="1" smtClean="0"/>
              <a:t>sint</a:t>
            </a:r>
            <a:r>
              <a:rPr lang="it-IT" dirty="0" smtClean="0"/>
              <a:t> </a:t>
            </a:r>
            <a:r>
              <a:rPr lang="it-IT" dirty="0" err="1" smtClean="0"/>
              <a:t>originarii</a:t>
            </a:r>
            <a:r>
              <a:rPr lang="it-IT" dirty="0" smtClean="0"/>
              <a:t> </a:t>
            </a:r>
            <a:r>
              <a:rPr lang="it-IT" dirty="0" err="1" smtClean="0"/>
              <a:t>civitatis</a:t>
            </a:r>
            <a:r>
              <a:rPr lang="it-IT" dirty="0" smtClean="0"/>
              <a:t> </a:t>
            </a:r>
            <a:r>
              <a:rPr lang="it-IT" dirty="0" err="1" smtClean="0"/>
              <a:t>Mantue</a:t>
            </a:r>
            <a:r>
              <a:rPr lang="it-IT" dirty="0" smtClean="0"/>
              <a:t>»</a:t>
            </a:r>
          </a:p>
          <a:p>
            <a:endParaRPr lang="it-IT" dirty="0"/>
          </a:p>
        </p:txBody>
      </p:sp>
    </p:spTree>
    <p:extLst>
      <p:ext uri="{BB962C8B-B14F-4D97-AF65-F5344CB8AC3E}">
        <p14:creationId xmlns:p14="http://schemas.microsoft.com/office/powerpoint/2010/main" val="38747865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
            </a:r>
            <a:endParaRPr lang="it-IT" dirty="0"/>
          </a:p>
        </p:txBody>
      </p:sp>
      <p:sp>
        <p:nvSpPr>
          <p:cNvPr id="3" name="Segnaposto contenuto 2"/>
          <p:cNvSpPr>
            <a:spLocks noGrp="1"/>
          </p:cNvSpPr>
          <p:nvPr>
            <p:ph idx="1"/>
          </p:nvPr>
        </p:nvSpPr>
        <p:spPr/>
        <p:txBody>
          <a:bodyPr/>
          <a:lstStyle/>
          <a:p>
            <a:r>
              <a:rPr lang="it-IT" dirty="0"/>
              <a:t>fra le critiche che il poeta trevigiano Nicolò de’ Rossi rivolge a </a:t>
            </a:r>
            <a:r>
              <a:rPr lang="it-IT" dirty="0" err="1"/>
              <a:t>Cangrande</a:t>
            </a:r>
            <a:r>
              <a:rPr lang="it-IT" dirty="0"/>
              <a:t> I della Scala nei suoi sonetti c’è anche il fatto che «al suo consiglio non suona campane»</a:t>
            </a:r>
          </a:p>
        </p:txBody>
      </p:sp>
    </p:spTree>
    <p:extLst>
      <p:ext uri="{BB962C8B-B14F-4D97-AF65-F5344CB8AC3E}">
        <p14:creationId xmlns:p14="http://schemas.microsoft.com/office/powerpoint/2010/main" val="1399110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1107</a:t>
            </a:r>
            <a:endParaRPr lang="it-IT" sz="2800" dirty="0"/>
          </a:p>
        </p:txBody>
      </p:sp>
      <p:sp>
        <p:nvSpPr>
          <p:cNvPr id="3" name="Segnaposto contenuto 2"/>
          <p:cNvSpPr>
            <a:spLocks noGrp="1"/>
          </p:cNvSpPr>
          <p:nvPr>
            <p:ph idx="1"/>
          </p:nvPr>
        </p:nvSpPr>
        <p:spPr/>
        <p:txBody>
          <a:bodyPr/>
          <a:lstStyle/>
          <a:p>
            <a:r>
              <a:rPr lang="it-IT" dirty="0"/>
              <a:t>Il dato nuovo in un documento come </a:t>
            </a:r>
            <a:r>
              <a:rPr lang="it-IT" dirty="0" smtClean="0"/>
              <a:t>quello del 1107 </a:t>
            </a:r>
            <a:r>
              <a:rPr lang="it-IT" dirty="0"/>
              <a:t>è la necessità di rappresentare la città all’esterno, una funzione per la quale sono sentite indispensabili la nominatività e il giuramento, ciò che </a:t>
            </a:r>
            <a:r>
              <a:rPr lang="it-IT" dirty="0" smtClean="0"/>
              <a:t>resterà </a:t>
            </a:r>
            <a:r>
              <a:rPr lang="it-IT" dirty="0"/>
              <a:t>una costante per i tre secoli successivi. </a:t>
            </a:r>
          </a:p>
        </p:txBody>
      </p:sp>
    </p:spTree>
    <p:extLst>
      <p:ext uri="{BB962C8B-B14F-4D97-AF65-F5344CB8AC3E}">
        <p14:creationId xmlns:p14="http://schemas.microsoft.com/office/powerpoint/2010/main" val="323167650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Le maniere forti dei signori: Vicenz</a:t>
            </a:r>
            <a:r>
              <a:rPr lang="it-IT" sz="2800" dirty="0"/>
              <a:t>a</a:t>
            </a:r>
          </a:p>
        </p:txBody>
      </p:sp>
      <p:sp>
        <p:nvSpPr>
          <p:cNvPr id="3" name="Segnaposto contenuto 2"/>
          <p:cNvSpPr>
            <a:spLocks noGrp="1"/>
          </p:cNvSpPr>
          <p:nvPr>
            <p:ph idx="1"/>
          </p:nvPr>
        </p:nvSpPr>
        <p:spPr/>
        <p:txBody>
          <a:bodyPr>
            <a:normAutofit fontScale="70000" lnSpcReduction="20000"/>
          </a:bodyPr>
          <a:lstStyle/>
          <a:p>
            <a:pPr algn="just"/>
            <a:r>
              <a:rPr lang="it-IT" dirty="0"/>
              <a:t>A proposito delle maniere forti dell’intervento signorile, è eloquente il caso di Vicenza nel Trecento. Racconta il cronista Conforto da Costozza che quando morì </a:t>
            </a:r>
            <a:r>
              <a:rPr lang="it-IT" dirty="0" err="1"/>
              <a:t>Cansignorio</a:t>
            </a:r>
            <a:r>
              <a:rPr lang="it-IT" dirty="0"/>
              <a:t> della Scala, nel 1375, la mattina prestissimo oltre 80 </a:t>
            </a:r>
            <a:r>
              <a:rPr lang="it-IT" i="1" dirty="0"/>
              <a:t>ex </a:t>
            </a:r>
            <a:r>
              <a:rPr lang="it-IT" i="1" dirty="0" err="1"/>
              <a:t>melioribus</a:t>
            </a:r>
            <a:r>
              <a:rPr lang="it-IT" i="1" dirty="0"/>
              <a:t> </a:t>
            </a:r>
            <a:r>
              <a:rPr lang="it-IT" i="1" dirty="0" err="1"/>
              <a:t>civibus</a:t>
            </a:r>
            <a:r>
              <a:rPr lang="it-IT" i="1" dirty="0"/>
              <a:t> </a:t>
            </a:r>
            <a:r>
              <a:rPr lang="it-IT" i="1" dirty="0" err="1"/>
              <a:t>Vincentie</a:t>
            </a:r>
            <a:r>
              <a:rPr lang="it-IT" dirty="0"/>
              <a:t> fra i quali lui stesso, furono </a:t>
            </a:r>
            <a:r>
              <a:rPr lang="it-IT" i="1" dirty="0" err="1"/>
              <a:t>curialiter</a:t>
            </a:r>
            <a:r>
              <a:rPr lang="it-IT" i="1" dirty="0"/>
              <a:t> </a:t>
            </a:r>
            <a:r>
              <a:rPr lang="it-IT" i="1" dirty="0" err="1"/>
              <a:t>detempti</a:t>
            </a:r>
            <a:r>
              <a:rPr lang="it-IT" dirty="0"/>
              <a:t> in una sala del palazzo comunale, ove </a:t>
            </a:r>
            <a:r>
              <a:rPr lang="it-IT" i="1" dirty="0"/>
              <a:t>territi</a:t>
            </a:r>
            <a:r>
              <a:rPr lang="it-IT" dirty="0"/>
              <a:t>, terrorizzati, rimasero per ore finché non giunse il podestà il capitano e il fattore scaligero con una lettera che di </a:t>
            </a:r>
            <a:r>
              <a:rPr lang="it-IT" dirty="0" err="1"/>
              <a:t>Cansignorio</a:t>
            </a:r>
            <a:r>
              <a:rPr lang="it-IT" dirty="0"/>
              <a:t> che «</a:t>
            </a:r>
            <a:r>
              <a:rPr lang="it-IT" dirty="0" err="1"/>
              <a:t>mandabat</a:t>
            </a:r>
            <a:r>
              <a:rPr lang="it-IT" dirty="0"/>
              <a:t> </a:t>
            </a:r>
            <a:r>
              <a:rPr lang="it-IT" dirty="0" err="1"/>
              <a:t>quod</a:t>
            </a:r>
            <a:r>
              <a:rPr lang="it-IT" dirty="0"/>
              <a:t> per </a:t>
            </a:r>
            <a:r>
              <a:rPr lang="it-IT" dirty="0" err="1"/>
              <a:t>maius</a:t>
            </a:r>
            <a:r>
              <a:rPr lang="it-IT" dirty="0"/>
              <a:t> </a:t>
            </a:r>
            <a:r>
              <a:rPr lang="it-IT" dirty="0" err="1"/>
              <a:t>consilium</a:t>
            </a:r>
            <a:r>
              <a:rPr lang="it-IT" dirty="0"/>
              <a:t> et </a:t>
            </a:r>
            <a:r>
              <a:rPr lang="it-IT" dirty="0" err="1"/>
              <a:t>populum</a:t>
            </a:r>
            <a:r>
              <a:rPr lang="it-IT" dirty="0"/>
              <a:t> </a:t>
            </a:r>
            <a:r>
              <a:rPr lang="it-IT" dirty="0" err="1"/>
              <a:t>vicentinum</a:t>
            </a:r>
            <a:r>
              <a:rPr lang="it-IT" dirty="0"/>
              <a:t>» lui medesimo e i figli Bartolomeo e Antonio fossero eletti </a:t>
            </a:r>
            <a:r>
              <a:rPr lang="it-IT" i="1" dirty="0"/>
              <a:t>domini </a:t>
            </a:r>
            <a:r>
              <a:rPr lang="it-IT" i="1" dirty="0" err="1"/>
              <a:t>generales</a:t>
            </a:r>
            <a:r>
              <a:rPr lang="it-IT" dirty="0"/>
              <a:t> in solido. Si assicurava così la successione. I maggiorenti giurarono e poi «pulsato </a:t>
            </a:r>
            <a:r>
              <a:rPr lang="it-IT" dirty="0" err="1"/>
              <a:t>consilio</a:t>
            </a:r>
            <a:r>
              <a:rPr lang="it-IT" dirty="0"/>
              <a:t> </a:t>
            </a:r>
            <a:r>
              <a:rPr lang="it-IT" dirty="0" err="1"/>
              <a:t>eoque</a:t>
            </a:r>
            <a:r>
              <a:rPr lang="it-IT" dirty="0"/>
              <a:t> coadunato et generali </a:t>
            </a:r>
            <a:r>
              <a:rPr lang="it-IT" dirty="0" err="1"/>
              <a:t>populi</a:t>
            </a:r>
            <a:r>
              <a:rPr lang="it-IT" dirty="0"/>
              <a:t> </a:t>
            </a:r>
            <a:r>
              <a:rPr lang="it-IT" dirty="0" err="1"/>
              <a:t>multitudine</a:t>
            </a:r>
            <a:r>
              <a:rPr lang="it-IT" dirty="0"/>
              <a:t>» fu fatto quanto richiesto e consegnato il vessillo del popolo dal delegato del consiglio, «</a:t>
            </a:r>
            <a:r>
              <a:rPr lang="it-IT" dirty="0" err="1"/>
              <a:t>ubi</a:t>
            </a:r>
            <a:r>
              <a:rPr lang="it-IT" dirty="0"/>
              <a:t> </a:t>
            </a:r>
            <a:r>
              <a:rPr lang="it-IT" dirty="0" err="1"/>
              <a:t>etiam</a:t>
            </a:r>
            <a:r>
              <a:rPr lang="it-IT" dirty="0"/>
              <a:t> </a:t>
            </a:r>
            <a:r>
              <a:rPr lang="it-IT" dirty="0" err="1"/>
              <a:t>omnes</a:t>
            </a:r>
            <a:r>
              <a:rPr lang="it-IT" dirty="0"/>
              <a:t> </a:t>
            </a:r>
            <a:r>
              <a:rPr lang="it-IT" dirty="0" err="1"/>
              <a:t>singulariter</a:t>
            </a:r>
            <a:r>
              <a:rPr lang="it-IT" dirty="0"/>
              <a:t> </a:t>
            </a:r>
            <a:r>
              <a:rPr lang="it-IT" dirty="0" err="1"/>
              <a:t>descripti</a:t>
            </a:r>
            <a:r>
              <a:rPr lang="it-IT" dirty="0"/>
              <a:t>» cioè i consiglieri «</a:t>
            </a:r>
            <a:r>
              <a:rPr lang="it-IT" dirty="0" err="1"/>
              <a:t>iuraverunt</a:t>
            </a:r>
            <a:r>
              <a:rPr lang="it-IT" dirty="0"/>
              <a:t> </a:t>
            </a:r>
            <a:r>
              <a:rPr lang="it-IT" dirty="0" err="1"/>
              <a:t>fidelitatem</a:t>
            </a:r>
            <a:r>
              <a:rPr lang="it-IT" dirty="0"/>
              <a:t>»</a:t>
            </a:r>
          </a:p>
        </p:txBody>
      </p:sp>
    </p:spTree>
    <p:extLst>
      <p:ext uri="{BB962C8B-B14F-4D97-AF65-F5344CB8AC3E}">
        <p14:creationId xmlns:p14="http://schemas.microsoft.com/office/powerpoint/2010/main" val="10064227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l"/>
            <a:r>
              <a:rPr lang="it-IT" sz="2400" dirty="0" smtClean="0"/>
              <a:t>Altri signori rispettano le forme</a:t>
            </a:r>
            <a:endParaRPr lang="it-IT" sz="2400" dirty="0"/>
          </a:p>
        </p:txBody>
      </p:sp>
      <p:sp>
        <p:nvSpPr>
          <p:cNvPr id="3" name="Segnaposto contenuto 2"/>
          <p:cNvSpPr>
            <a:spLocks noGrp="1"/>
          </p:cNvSpPr>
          <p:nvPr>
            <p:ph idx="1"/>
          </p:nvPr>
        </p:nvSpPr>
        <p:spPr/>
        <p:txBody>
          <a:bodyPr>
            <a:normAutofit/>
          </a:bodyPr>
          <a:lstStyle/>
          <a:p>
            <a:r>
              <a:rPr lang="it-IT" dirty="0"/>
              <a:t>Con Matteo Visconti, 1313, il reclutamento dei consiglieri passa a base territoriale ed è gestito dai Dodici di Provvisione; nel 1330 il consiglio è ridotto da 1.200 a 900 (designazione delle parrocchie, poi scelta dei Dodici). Idem a Verona e a Padova </a:t>
            </a:r>
          </a:p>
        </p:txBody>
      </p:sp>
    </p:spTree>
    <p:extLst>
      <p:ext uri="{BB962C8B-B14F-4D97-AF65-F5344CB8AC3E}">
        <p14:creationId xmlns:p14="http://schemas.microsoft.com/office/powerpoint/2010/main" val="38690309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Cremona viscontea 1339</a:t>
            </a:r>
            <a:endParaRPr lang="it-IT" sz="2800" dirty="0"/>
          </a:p>
        </p:txBody>
      </p:sp>
      <p:sp>
        <p:nvSpPr>
          <p:cNvPr id="3" name="Segnaposto contenuto 2"/>
          <p:cNvSpPr>
            <a:spLocks noGrp="1"/>
          </p:cNvSpPr>
          <p:nvPr>
            <p:ph idx="1"/>
          </p:nvPr>
        </p:nvSpPr>
        <p:spPr/>
        <p:txBody>
          <a:bodyPr>
            <a:normAutofit fontScale="85000" lnSpcReduction="20000"/>
          </a:bodyPr>
          <a:lstStyle/>
          <a:p>
            <a:r>
              <a:rPr lang="it-IT" dirty="0"/>
              <a:t>Negli statuti cremonesi del 1339 l’organismo consiliare ristretto, i 16 deputati eletti nel consiglio dei Quattrocento </a:t>
            </a:r>
            <a:r>
              <a:rPr lang="it-IT" i="1" dirty="0" err="1"/>
              <a:t>quod</a:t>
            </a:r>
            <a:r>
              <a:rPr lang="it-IT" i="1" dirty="0"/>
              <a:t> </a:t>
            </a:r>
            <a:r>
              <a:rPr lang="it-IT" i="1" dirty="0" err="1"/>
              <a:t>appellatur</a:t>
            </a:r>
            <a:r>
              <a:rPr lang="it-IT" i="1" dirty="0"/>
              <a:t> </a:t>
            </a:r>
            <a:r>
              <a:rPr lang="it-IT" i="1" dirty="0" err="1"/>
              <a:t>conscilium</a:t>
            </a:r>
            <a:r>
              <a:rPr lang="it-IT" i="1" dirty="0"/>
              <a:t> generale</a:t>
            </a:r>
            <a:r>
              <a:rPr lang="it-IT" dirty="0"/>
              <a:t>, scelgono due o tre uomini per vicinia che eleggono 50 consiglieri per ciascuna delle quattro porte «de </a:t>
            </a:r>
            <a:r>
              <a:rPr lang="it-IT" dirty="0" err="1"/>
              <a:t>singulis</a:t>
            </a:r>
            <a:r>
              <a:rPr lang="it-IT" dirty="0"/>
              <a:t> </a:t>
            </a:r>
            <a:r>
              <a:rPr lang="it-IT" dirty="0" err="1"/>
              <a:t>viciniis</a:t>
            </a:r>
            <a:r>
              <a:rPr lang="it-IT" dirty="0"/>
              <a:t> </a:t>
            </a:r>
            <a:r>
              <a:rPr lang="it-IT" dirty="0" err="1"/>
              <a:t>secundum</a:t>
            </a:r>
            <a:r>
              <a:rPr lang="it-IT" dirty="0"/>
              <a:t> </a:t>
            </a:r>
            <a:r>
              <a:rPr lang="it-IT" dirty="0" err="1"/>
              <a:t>qualitatem</a:t>
            </a:r>
            <a:r>
              <a:rPr lang="it-IT" dirty="0"/>
              <a:t> </a:t>
            </a:r>
            <a:r>
              <a:rPr lang="it-IT" dirty="0" err="1"/>
              <a:t>viciniarum</a:t>
            </a:r>
            <a:r>
              <a:rPr lang="it-IT" dirty="0"/>
              <a:t> de </a:t>
            </a:r>
            <a:r>
              <a:rPr lang="it-IT" dirty="0" err="1"/>
              <a:t>melioribus</a:t>
            </a:r>
            <a:r>
              <a:rPr lang="it-IT" dirty="0"/>
              <a:t> </a:t>
            </a:r>
            <a:r>
              <a:rPr lang="it-IT" dirty="0" err="1"/>
              <a:t>civitatis</a:t>
            </a:r>
            <a:r>
              <a:rPr lang="it-IT" dirty="0"/>
              <a:t> Cremone» con età minima di 30 anni. Il consiglio dei Duecento ha la «</a:t>
            </a:r>
            <a:r>
              <a:rPr lang="it-IT" dirty="0" err="1"/>
              <a:t>plena</a:t>
            </a:r>
            <a:r>
              <a:rPr lang="it-IT" dirty="0"/>
              <a:t> et libera et </a:t>
            </a:r>
            <a:r>
              <a:rPr lang="it-IT" dirty="0" err="1"/>
              <a:t>generalis</a:t>
            </a:r>
            <a:r>
              <a:rPr lang="it-IT" dirty="0"/>
              <a:t> </a:t>
            </a:r>
            <a:r>
              <a:rPr lang="it-IT" dirty="0" err="1"/>
              <a:t>baylia</a:t>
            </a:r>
            <a:r>
              <a:rPr lang="it-IT" dirty="0"/>
              <a:t>», e se c’è il numero legale di 100 le sue delibere prese a maggioranza valgono </a:t>
            </a:r>
            <a:r>
              <a:rPr lang="it-IT" dirty="0" err="1"/>
              <a:t>ac</a:t>
            </a:r>
            <a:r>
              <a:rPr lang="it-IT" dirty="0"/>
              <a:t> si factum </a:t>
            </a:r>
            <a:r>
              <a:rPr lang="it-IT" dirty="0" err="1"/>
              <a:t>provissum</a:t>
            </a:r>
            <a:r>
              <a:rPr lang="it-IT" dirty="0"/>
              <a:t> et </a:t>
            </a:r>
            <a:r>
              <a:rPr lang="it-IT" dirty="0" err="1"/>
              <a:t>ordinatum</a:t>
            </a:r>
            <a:r>
              <a:rPr lang="it-IT" dirty="0"/>
              <a:t> </a:t>
            </a:r>
            <a:r>
              <a:rPr lang="it-IT" dirty="0" err="1"/>
              <a:t>fuisset</a:t>
            </a:r>
            <a:r>
              <a:rPr lang="it-IT" dirty="0"/>
              <a:t> per </a:t>
            </a:r>
            <a:r>
              <a:rPr lang="it-IT" dirty="0" err="1"/>
              <a:t>publicum</a:t>
            </a:r>
            <a:r>
              <a:rPr lang="it-IT" dirty="0"/>
              <a:t> </a:t>
            </a:r>
            <a:r>
              <a:rPr lang="it-IT" dirty="0" err="1"/>
              <a:t>arengherium</a:t>
            </a:r>
            <a:r>
              <a:rPr lang="it-IT" dirty="0"/>
              <a:t> et </a:t>
            </a:r>
            <a:r>
              <a:rPr lang="it-IT" dirty="0" err="1"/>
              <a:t>conscilium</a:t>
            </a:r>
            <a:r>
              <a:rPr lang="it-IT" dirty="0"/>
              <a:t> </a:t>
            </a:r>
            <a:r>
              <a:rPr lang="it-IT" dirty="0" err="1"/>
              <a:t>hominum</a:t>
            </a:r>
            <a:r>
              <a:rPr lang="it-IT" dirty="0"/>
              <a:t> </a:t>
            </a:r>
            <a:r>
              <a:rPr lang="it-IT" dirty="0" err="1"/>
              <a:t>civitatis</a:t>
            </a:r>
            <a:r>
              <a:rPr lang="it-IT" dirty="0"/>
              <a:t> Cremone. I nomi vengono scritti nel codice </a:t>
            </a:r>
            <a:r>
              <a:rPr lang="it-IT" dirty="0" smtClean="0"/>
              <a:t>statutario. </a:t>
            </a:r>
            <a:endParaRPr lang="it-IT" dirty="0"/>
          </a:p>
        </p:txBody>
      </p:sp>
    </p:spTree>
    <p:extLst>
      <p:ext uri="{BB962C8B-B14F-4D97-AF65-F5344CB8AC3E}">
        <p14:creationId xmlns:p14="http://schemas.microsoft.com/office/powerpoint/2010/main" val="1950615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Scimmiottamenti o imposizioni</a:t>
            </a:r>
            <a:endParaRPr lang="it-IT" sz="3200" dirty="0"/>
          </a:p>
        </p:txBody>
      </p:sp>
      <p:sp>
        <p:nvSpPr>
          <p:cNvPr id="3" name="Segnaposto contenuto 2"/>
          <p:cNvSpPr>
            <a:spLocks noGrp="1"/>
          </p:cNvSpPr>
          <p:nvPr>
            <p:ph idx="1"/>
          </p:nvPr>
        </p:nvSpPr>
        <p:spPr/>
        <p:txBody>
          <a:bodyPr>
            <a:normAutofit lnSpcReduction="10000"/>
          </a:bodyPr>
          <a:lstStyle/>
          <a:p>
            <a:pPr algn="just"/>
            <a:r>
              <a:rPr lang="it-IT" dirty="0"/>
              <a:t>Talvolta le norme previste per un centro urbano sono applicate o imitate nei centri soggetti. Le norme cremonesi del 1339 sul «</a:t>
            </a:r>
            <a:r>
              <a:rPr lang="it-IT" dirty="0" err="1"/>
              <a:t>conscilium</a:t>
            </a:r>
            <a:r>
              <a:rPr lang="it-IT" dirty="0"/>
              <a:t> generale» sono adottate a Viadana, a proposito del consiglio dei 40 «</a:t>
            </a:r>
            <a:r>
              <a:rPr lang="it-IT" dirty="0" err="1"/>
              <a:t>quod</a:t>
            </a:r>
            <a:r>
              <a:rPr lang="it-IT" dirty="0"/>
              <a:t> </a:t>
            </a:r>
            <a:r>
              <a:rPr lang="it-IT" dirty="0" err="1"/>
              <a:t>consilium</a:t>
            </a:r>
            <a:r>
              <a:rPr lang="it-IT" dirty="0"/>
              <a:t> </a:t>
            </a:r>
            <a:r>
              <a:rPr lang="it-IT" dirty="0" err="1"/>
              <a:t>appelletur</a:t>
            </a:r>
            <a:r>
              <a:rPr lang="it-IT" dirty="0"/>
              <a:t> </a:t>
            </a:r>
            <a:r>
              <a:rPr lang="it-IT" dirty="0" err="1"/>
              <a:t>consilium</a:t>
            </a:r>
            <a:r>
              <a:rPr lang="it-IT" dirty="0"/>
              <a:t> generale </a:t>
            </a:r>
            <a:r>
              <a:rPr lang="it-IT" dirty="0" err="1"/>
              <a:t>comunis</a:t>
            </a:r>
            <a:r>
              <a:rPr lang="it-IT" dirty="0"/>
              <a:t> et </a:t>
            </a:r>
            <a:r>
              <a:rPr lang="it-IT" dirty="0" err="1"/>
              <a:t>hominum</a:t>
            </a:r>
            <a:r>
              <a:rPr lang="it-IT" dirty="0"/>
              <a:t> </a:t>
            </a:r>
            <a:r>
              <a:rPr lang="it-IT" dirty="0" err="1"/>
              <a:t>Viteliane</a:t>
            </a:r>
            <a:r>
              <a:rPr lang="it-IT" dirty="0"/>
              <a:t>» che è composto su designazione dei due rami dei </a:t>
            </a:r>
            <a:r>
              <a:rPr lang="it-IT" dirty="0" err="1"/>
              <a:t>Cavalcabò</a:t>
            </a:r>
            <a:r>
              <a:rPr lang="it-IT" dirty="0"/>
              <a:t> al 50% ciascuno</a:t>
            </a:r>
            <a:r>
              <a:rPr lang="it-IT" dirty="0" smtClean="0">
                <a:effectLst/>
              </a:rPr>
              <a:t> </a:t>
            </a:r>
            <a:r>
              <a:rPr lang="it-IT" dirty="0"/>
              <a:t>(ambedue citate in </a:t>
            </a:r>
            <a:r>
              <a:rPr lang="it-IT" dirty="0" err="1"/>
              <a:t>Solazzi</a:t>
            </a:r>
            <a:r>
              <a:rPr lang="it-IT" dirty="0"/>
              <a:t>, p. 98)</a:t>
            </a:r>
          </a:p>
          <a:p>
            <a:endParaRPr lang="it-IT" dirty="0"/>
          </a:p>
        </p:txBody>
      </p:sp>
    </p:spTree>
    <p:extLst>
      <p:ext uri="{BB962C8B-B14F-4D97-AF65-F5344CB8AC3E}">
        <p14:creationId xmlns:p14="http://schemas.microsoft.com/office/powerpoint/2010/main" val="4234783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Pace di Fontaniva, 1147</a:t>
            </a:r>
            <a:endParaRPr lang="it-IT" sz="2400" dirty="0"/>
          </a:p>
        </p:txBody>
      </p:sp>
      <p:sp>
        <p:nvSpPr>
          <p:cNvPr id="3" name="Segnaposto contenuto 2"/>
          <p:cNvSpPr>
            <a:spLocks noGrp="1"/>
          </p:cNvSpPr>
          <p:nvPr>
            <p:ph idx="1"/>
          </p:nvPr>
        </p:nvSpPr>
        <p:spPr/>
        <p:txBody>
          <a:bodyPr>
            <a:normAutofit fontScale="85000" lnSpcReduction="10000"/>
          </a:bodyPr>
          <a:lstStyle/>
          <a:p>
            <a:r>
              <a:rPr lang="it-IT" dirty="0" smtClean="0"/>
              <a:t>già </a:t>
            </a:r>
            <a:r>
              <a:rPr lang="it-IT" dirty="0"/>
              <a:t>consolidato il rapporto fra la magistratura consolare e gruppi consistenti di cittadini che svolgono una inequivocabile funzione di rappresentanza cittadina senza essere esplicitamente definiti </a:t>
            </a:r>
            <a:r>
              <a:rPr lang="it-IT" i="1" dirty="0" err="1"/>
              <a:t>consilium</a:t>
            </a:r>
            <a:r>
              <a:rPr lang="it-IT" dirty="0"/>
              <a:t>. </a:t>
            </a:r>
            <a:endParaRPr lang="it-IT" dirty="0" smtClean="0"/>
          </a:p>
          <a:p>
            <a:r>
              <a:rPr lang="it-IT" dirty="0" smtClean="0"/>
              <a:t>Siamo fuori città, in un contesto di politica estera: </a:t>
            </a:r>
          </a:p>
          <a:p>
            <a:pPr marL="0" indent="0">
              <a:buNone/>
            </a:pPr>
            <a:endParaRPr lang="it-IT" dirty="0" smtClean="0"/>
          </a:p>
          <a:p>
            <a:pPr marL="0" indent="0">
              <a:buNone/>
            </a:pPr>
            <a:r>
              <a:rPr lang="it-IT" dirty="0" smtClean="0"/>
              <a:t>Giurano  </a:t>
            </a:r>
            <a:r>
              <a:rPr lang="it-IT" dirty="0"/>
              <a:t>sette consoli vicentini, che compaiono qui per la prima </a:t>
            </a:r>
            <a:r>
              <a:rPr lang="it-IT" dirty="0" smtClean="0"/>
              <a:t>volta</a:t>
            </a:r>
          </a:p>
          <a:p>
            <a:pPr marL="0" indent="0">
              <a:buNone/>
            </a:pPr>
            <a:r>
              <a:rPr lang="it-IT" dirty="0" smtClean="0"/>
              <a:t>e </a:t>
            </a:r>
            <a:r>
              <a:rPr lang="it-IT" i="1" dirty="0" err="1"/>
              <a:t>deinde</a:t>
            </a:r>
            <a:r>
              <a:rPr lang="it-IT" i="1" dirty="0"/>
              <a:t> </a:t>
            </a:r>
            <a:r>
              <a:rPr lang="it-IT" i="1" dirty="0" err="1"/>
              <a:t>similiter</a:t>
            </a:r>
            <a:r>
              <a:rPr lang="it-IT" i="1" dirty="0"/>
              <a:t> ibidem per se et comune nostre </a:t>
            </a:r>
            <a:r>
              <a:rPr lang="it-IT" i="1" dirty="0" err="1"/>
              <a:t>civitatis</a:t>
            </a:r>
            <a:r>
              <a:rPr lang="it-IT" i="1" dirty="0"/>
              <a:t> </a:t>
            </a:r>
            <a:r>
              <a:rPr lang="it-IT" i="1" dirty="0" err="1"/>
              <a:t>iuraverunt</a:t>
            </a:r>
            <a:r>
              <a:rPr lang="it-IT" i="1" dirty="0"/>
              <a:t> et </a:t>
            </a:r>
            <a:r>
              <a:rPr lang="it-IT" i="1" dirty="0" err="1"/>
              <a:t>hii</a:t>
            </a:r>
            <a:r>
              <a:rPr lang="it-IT" i="1" dirty="0"/>
              <a:t> </a:t>
            </a:r>
            <a:r>
              <a:rPr lang="it-IT" i="1" dirty="0" err="1"/>
              <a:t>alii</a:t>
            </a:r>
            <a:r>
              <a:rPr lang="it-IT" i="1" dirty="0"/>
              <a:t> vicentini nostri</a:t>
            </a:r>
            <a:r>
              <a:rPr lang="it-IT" dirty="0"/>
              <a:t>, circa 45 uomini nominativamente elencati. </a:t>
            </a:r>
          </a:p>
        </p:txBody>
      </p:sp>
    </p:spTree>
    <p:extLst>
      <p:ext uri="{BB962C8B-B14F-4D97-AF65-F5344CB8AC3E}">
        <p14:creationId xmlns:p14="http://schemas.microsoft.com/office/powerpoint/2010/main" val="1565182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Pace di Fontaniva, 1147 </a:t>
            </a:r>
            <a:endParaRPr lang="it-IT" sz="2400" dirty="0"/>
          </a:p>
        </p:txBody>
      </p:sp>
      <p:sp>
        <p:nvSpPr>
          <p:cNvPr id="3" name="Segnaposto contenuto 2"/>
          <p:cNvSpPr>
            <a:spLocks noGrp="1"/>
          </p:cNvSpPr>
          <p:nvPr>
            <p:ph idx="1"/>
          </p:nvPr>
        </p:nvSpPr>
        <p:spPr/>
        <p:txBody>
          <a:bodyPr/>
          <a:lstStyle/>
          <a:p>
            <a:r>
              <a:rPr lang="it-IT" dirty="0"/>
              <a:t>Per Padova giurano pure i consoli (e giurano </a:t>
            </a:r>
            <a:r>
              <a:rPr lang="it-IT" i="1" dirty="0"/>
              <a:t>super </a:t>
            </a:r>
            <a:r>
              <a:rPr lang="it-IT" i="1" dirty="0" err="1"/>
              <a:t>suas</a:t>
            </a:r>
            <a:r>
              <a:rPr lang="it-IT" i="1" dirty="0"/>
              <a:t> </a:t>
            </a:r>
            <a:r>
              <a:rPr lang="it-IT" i="1" dirty="0" err="1"/>
              <a:t>litteras</a:t>
            </a:r>
            <a:r>
              <a:rPr lang="it-IT" i="1" dirty="0"/>
              <a:t> </a:t>
            </a:r>
            <a:r>
              <a:rPr lang="it-IT" dirty="0"/>
              <a:t>oltre che sul vangelo), poi 46 </a:t>
            </a:r>
            <a:r>
              <a:rPr lang="it-IT" i="1" dirty="0"/>
              <a:t>qui </a:t>
            </a:r>
            <a:r>
              <a:rPr lang="it-IT" i="1" dirty="0" err="1"/>
              <a:t>consules</a:t>
            </a:r>
            <a:r>
              <a:rPr lang="it-IT" i="1" dirty="0"/>
              <a:t> </a:t>
            </a:r>
            <a:r>
              <a:rPr lang="it-IT" i="1" dirty="0" err="1"/>
              <a:t>tunc</a:t>
            </a:r>
            <a:r>
              <a:rPr lang="it-IT" i="1" dirty="0"/>
              <a:t> non </a:t>
            </a:r>
            <a:r>
              <a:rPr lang="it-IT" i="1" dirty="0" err="1"/>
              <a:t>erant</a:t>
            </a:r>
            <a:r>
              <a:rPr lang="it-IT" dirty="0"/>
              <a:t>,</a:t>
            </a:r>
            <a:r>
              <a:rPr lang="it-IT" i="1" dirty="0"/>
              <a:t> </a:t>
            </a:r>
            <a:r>
              <a:rPr lang="it-IT" dirty="0"/>
              <a:t>e più tardi </a:t>
            </a:r>
            <a:r>
              <a:rPr lang="it-IT" i="1" dirty="0" err="1"/>
              <a:t>hii</a:t>
            </a:r>
            <a:r>
              <a:rPr lang="it-IT" i="1" dirty="0"/>
              <a:t> </a:t>
            </a:r>
            <a:r>
              <a:rPr lang="it-IT" i="1" dirty="0" err="1"/>
              <a:t>alii</a:t>
            </a:r>
            <a:r>
              <a:rPr lang="it-IT" i="1" dirty="0"/>
              <a:t> in numero de </a:t>
            </a:r>
            <a:r>
              <a:rPr lang="it-IT" i="1" dirty="0" err="1"/>
              <a:t>quingentis</a:t>
            </a:r>
            <a:r>
              <a:rPr lang="it-IT" i="1" dirty="0"/>
              <a:t> quorum </a:t>
            </a:r>
            <a:r>
              <a:rPr lang="it-IT" i="1" dirty="0" err="1"/>
              <a:t>hec</a:t>
            </a:r>
            <a:r>
              <a:rPr lang="it-IT" i="1" dirty="0"/>
              <a:t> </a:t>
            </a:r>
            <a:r>
              <a:rPr lang="it-IT" i="1" dirty="0" err="1"/>
              <a:t>sunt</a:t>
            </a:r>
            <a:r>
              <a:rPr lang="it-IT" i="1" dirty="0"/>
              <a:t> nomina</a:t>
            </a:r>
            <a:r>
              <a:rPr lang="it-IT" dirty="0"/>
              <a:t>, anche se in realtà ne sono elencati soltanto 160.</a:t>
            </a:r>
          </a:p>
        </p:txBody>
      </p:sp>
    </p:spTree>
    <p:extLst>
      <p:ext uri="{BB962C8B-B14F-4D97-AF65-F5344CB8AC3E}">
        <p14:creationId xmlns:p14="http://schemas.microsoft.com/office/powerpoint/2010/main" val="1786959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Bergamo 1167</a:t>
            </a:r>
            <a:endParaRPr lang="it-IT" sz="3200" dirty="0"/>
          </a:p>
        </p:txBody>
      </p:sp>
      <p:sp>
        <p:nvSpPr>
          <p:cNvPr id="3" name="Segnaposto contenuto 2"/>
          <p:cNvSpPr>
            <a:spLocks noGrp="1"/>
          </p:cNvSpPr>
          <p:nvPr>
            <p:ph idx="1"/>
          </p:nvPr>
        </p:nvSpPr>
        <p:spPr/>
        <p:txBody>
          <a:bodyPr/>
          <a:lstStyle/>
          <a:p>
            <a:r>
              <a:rPr lang="it-IT" dirty="0"/>
              <a:t>Si tratta evidentemente di una </a:t>
            </a:r>
            <a:r>
              <a:rPr lang="it-IT" i="1" dirty="0"/>
              <a:t>élite</a:t>
            </a:r>
            <a:r>
              <a:rPr lang="it-IT" dirty="0"/>
              <a:t> indeterminata, così come genericamente </a:t>
            </a:r>
            <a:r>
              <a:rPr lang="it-IT" i="1" dirty="0"/>
              <a:t>de </a:t>
            </a:r>
            <a:r>
              <a:rPr lang="it-IT" i="1" dirty="0" err="1"/>
              <a:t>melioribus</a:t>
            </a:r>
            <a:r>
              <a:rPr lang="it-IT" i="1" dirty="0"/>
              <a:t> </a:t>
            </a:r>
            <a:r>
              <a:rPr lang="it-IT" i="1" dirty="0" err="1"/>
              <a:t>civitatis</a:t>
            </a:r>
            <a:r>
              <a:rPr lang="it-IT" dirty="0"/>
              <a:t> sono i 200 bergamaschi che nel 1167 sottoscrivono la lega con Brescia, Cremona e Mantova </a:t>
            </a:r>
          </a:p>
        </p:txBody>
      </p:sp>
    </p:spTree>
    <p:extLst>
      <p:ext uri="{BB962C8B-B14F-4D97-AF65-F5344CB8AC3E}">
        <p14:creationId xmlns:p14="http://schemas.microsoft.com/office/powerpoint/2010/main" val="462377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Mantova 1164</a:t>
            </a:r>
            <a:endParaRPr lang="it-IT" sz="2800" dirty="0"/>
          </a:p>
        </p:txBody>
      </p:sp>
      <p:sp>
        <p:nvSpPr>
          <p:cNvPr id="3" name="Segnaposto contenuto 2"/>
          <p:cNvSpPr>
            <a:spLocks noGrp="1"/>
          </p:cNvSpPr>
          <p:nvPr>
            <p:ph idx="1"/>
          </p:nvPr>
        </p:nvSpPr>
        <p:spPr/>
        <p:txBody>
          <a:bodyPr/>
          <a:lstStyle/>
          <a:p>
            <a:r>
              <a:rPr lang="it-IT" dirty="0"/>
              <a:t>La stessa funzione di avallo fondato su una generale eminenza sociale la possiamo trovare e una copia sincrona del diploma federiciano per Mantova del 1164, nel quale di un certo numero di maggiorenti mantovani si dice «isti </a:t>
            </a:r>
            <a:r>
              <a:rPr lang="it-IT" dirty="0" err="1"/>
              <a:t>omnes</a:t>
            </a:r>
            <a:r>
              <a:rPr lang="it-IT" dirty="0"/>
              <a:t> </a:t>
            </a:r>
            <a:r>
              <a:rPr lang="it-IT" dirty="0" err="1"/>
              <a:t>iuraverunt</a:t>
            </a:r>
            <a:r>
              <a:rPr lang="it-IT" dirty="0"/>
              <a:t> se </a:t>
            </a:r>
            <a:r>
              <a:rPr lang="it-IT" dirty="0" err="1"/>
              <a:t>nullam</a:t>
            </a:r>
            <a:r>
              <a:rPr lang="it-IT" dirty="0"/>
              <a:t> </a:t>
            </a:r>
            <a:r>
              <a:rPr lang="it-IT" dirty="0" err="1"/>
              <a:t>pactionem</a:t>
            </a:r>
            <a:r>
              <a:rPr lang="it-IT" dirty="0"/>
              <a:t> </a:t>
            </a:r>
            <a:r>
              <a:rPr lang="it-IT" dirty="0" err="1"/>
              <a:t>vel</a:t>
            </a:r>
            <a:r>
              <a:rPr lang="it-IT" dirty="0"/>
              <a:t> </a:t>
            </a:r>
            <a:r>
              <a:rPr lang="it-IT" dirty="0" err="1"/>
              <a:t>societatem</a:t>
            </a:r>
            <a:r>
              <a:rPr lang="it-IT" dirty="0"/>
              <a:t> </a:t>
            </a:r>
            <a:r>
              <a:rPr lang="it-IT" dirty="0" err="1"/>
              <a:t>fecisse</a:t>
            </a:r>
            <a:r>
              <a:rPr lang="it-IT" dirty="0"/>
              <a:t> </a:t>
            </a:r>
            <a:r>
              <a:rPr lang="it-IT" dirty="0" err="1"/>
              <a:t>cum</a:t>
            </a:r>
            <a:r>
              <a:rPr lang="it-IT" dirty="0"/>
              <a:t> </a:t>
            </a:r>
            <a:r>
              <a:rPr lang="it-IT" dirty="0" err="1"/>
              <a:t>veronensibus</a:t>
            </a:r>
            <a:r>
              <a:rPr lang="it-IT" dirty="0"/>
              <a:t> </a:t>
            </a:r>
            <a:r>
              <a:rPr lang="it-IT" dirty="0" err="1"/>
              <a:t>paduanis</a:t>
            </a:r>
            <a:r>
              <a:rPr lang="it-IT" dirty="0"/>
              <a:t> </a:t>
            </a:r>
            <a:r>
              <a:rPr lang="it-IT" dirty="0" err="1"/>
              <a:t>vicentinis</a:t>
            </a:r>
            <a:r>
              <a:rPr lang="it-IT" dirty="0"/>
              <a:t> </a:t>
            </a:r>
            <a:r>
              <a:rPr lang="it-IT" dirty="0" err="1"/>
              <a:t>seu</a:t>
            </a:r>
            <a:r>
              <a:rPr lang="it-IT" dirty="0"/>
              <a:t> </a:t>
            </a:r>
            <a:r>
              <a:rPr lang="it-IT" dirty="0" err="1"/>
              <a:t>venetis</a:t>
            </a:r>
            <a:r>
              <a:rPr lang="it-IT" dirty="0"/>
              <a:t>» (Navarrini, </a:t>
            </a:r>
            <a:r>
              <a:rPr lang="it-IT" i="1" dirty="0"/>
              <a:t>Liber</a:t>
            </a:r>
            <a:r>
              <a:rPr lang="it-IT" dirty="0"/>
              <a:t>). </a:t>
            </a:r>
          </a:p>
        </p:txBody>
      </p:sp>
    </p:spTree>
    <p:extLst>
      <p:ext uri="{BB962C8B-B14F-4D97-AF65-F5344CB8AC3E}">
        <p14:creationId xmlns:p14="http://schemas.microsoft.com/office/powerpoint/2010/main" val="260427294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4029</Words>
  <Application>Microsoft Office PowerPoint</Application>
  <PresentationFormat>Presentazione su schermo (4:3)</PresentationFormat>
  <Paragraphs>133</Paragraphs>
  <Slides>53</Slides>
  <Notes>0</Notes>
  <HiddenSlides>0</HiddenSlides>
  <MMClips>0</MMClips>
  <ScaleCrop>false</ScaleCrop>
  <HeadingPairs>
    <vt:vector size="4" baseType="variant">
      <vt:variant>
        <vt:lpstr>Tema</vt:lpstr>
      </vt:variant>
      <vt:variant>
        <vt:i4>1</vt:i4>
      </vt:variant>
      <vt:variant>
        <vt:lpstr>Titoli diapositive</vt:lpstr>
      </vt:variant>
      <vt:variant>
        <vt:i4>53</vt:i4>
      </vt:variant>
    </vt:vector>
  </HeadingPairs>
  <TitlesOfParts>
    <vt:vector size="54" baseType="lpstr">
      <vt:lpstr>Tema di Office</vt:lpstr>
      <vt:lpstr>Consigli cittadini</vt:lpstr>
      <vt:lpstr>I Consigli prima dei consigli</vt:lpstr>
      <vt:lpstr>Il «desiderio» degli storici di trovare consigli </vt:lpstr>
      <vt:lpstr>Rappresentanze informali</vt:lpstr>
      <vt:lpstr>1107</vt:lpstr>
      <vt:lpstr>Pace di Fontaniva, 1147</vt:lpstr>
      <vt:lpstr>Pace di Fontaniva, 1147 </vt:lpstr>
      <vt:lpstr>Bergamo 1167</vt:lpstr>
      <vt:lpstr>Mantova 1164</vt:lpstr>
      <vt:lpstr>Verona 1178</vt:lpstr>
      <vt:lpstr>Mantova </vt:lpstr>
      <vt:lpstr>Padova e Arezzo</vt:lpstr>
      <vt:lpstr>Consilium Campane </vt:lpstr>
      <vt:lpstr>Perché si elenca? </vt:lpstr>
      <vt:lpstr>Iuramentum sequiminis (iuramentum sequendi) </vt:lpstr>
      <vt:lpstr>In politica estera</vt:lpstr>
      <vt:lpstr>Gli estremi</vt:lpstr>
      <vt:lpstr>Varie vie di mezzo</vt:lpstr>
      <vt:lpstr>Varianti </vt:lpstr>
      <vt:lpstr>.</vt:lpstr>
      <vt:lpstr>Cresce la sensibilità per i consiglieri </vt:lpstr>
      <vt:lpstr>Un nesso che dura a lungo </vt:lpstr>
      <vt:lpstr>Presentazione standard di PowerPoint</vt:lpstr>
      <vt:lpstr>Il comune ha una memoria da elefante</vt:lpstr>
      <vt:lpstr>Gli arenghi</vt:lpstr>
      <vt:lpstr>Bergamo nel 300</vt:lpstr>
      <vt:lpstr>Un fantasma sempre presente</vt:lpstr>
      <vt:lpstr>Torniamo ai consigli maggiori del XII secolo</vt:lpstr>
      <vt:lpstr>Pistoia </vt:lpstr>
      <vt:lpstr>Pistoia</vt:lpstr>
      <vt:lpstr>Ancora Pistoia</vt:lpstr>
      <vt:lpstr>Vicenza </vt:lpstr>
      <vt:lpstr>Perché</vt:lpstr>
      <vt:lpstr>Indizi</vt:lpstr>
      <vt:lpstr>Primi vagiti dei consigli</vt:lpstr>
      <vt:lpstr>Treviso </vt:lpstr>
      <vt:lpstr>Singillatim inquisita </vt:lpstr>
      <vt:lpstr>Verona 1238</vt:lpstr>
      <vt:lpstr>Perché in tanti</vt:lpstr>
      <vt:lpstr>Contrasti di «classe»</vt:lpstr>
      <vt:lpstr>Ubi multitudo, ibi confusio</vt:lpstr>
      <vt:lpstr>numeri</vt:lpstr>
      <vt:lpstr>Presentazione standard di PowerPoint</vt:lpstr>
      <vt:lpstr>-</vt:lpstr>
      <vt:lpstr>-</vt:lpstr>
      <vt:lpstr>Come si elegge </vt:lpstr>
      <vt:lpstr>.</vt:lpstr>
      <vt:lpstr>. Amici</vt:lpstr>
      <vt:lpstr>..</vt:lpstr>
      <vt:lpstr>Le maniere forti dei signori: Vicenza</vt:lpstr>
      <vt:lpstr>Altri signori rispettano le forme</vt:lpstr>
      <vt:lpstr>Cremona viscontea 1339</vt:lpstr>
      <vt:lpstr>Scimmiottamenti o imposizioni</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Consigli cittadini</dc:title>
  <dc:creator>Gian Maria Varanini</dc:creator>
  <cp:lastModifiedBy>Gian Maria Varanini</cp:lastModifiedBy>
  <cp:revision>11</cp:revision>
  <dcterms:created xsi:type="dcterms:W3CDTF">2016-05-06T09:19:27Z</dcterms:created>
  <dcterms:modified xsi:type="dcterms:W3CDTF">2016-05-06T11:08:07Z</dcterms:modified>
</cp:coreProperties>
</file>