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2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Stile chiaro 1 - Color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7AC3CCA-C797-4891-BE02-D94E43425B78}" styleName="Stile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13" autoAdjust="0"/>
    <p:restoredTop sz="94671" autoAdjust="0"/>
  </p:normalViewPr>
  <p:slideViewPr>
    <p:cSldViewPr>
      <p:cViewPr varScale="1">
        <p:scale>
          <a:sx n="77" d="100"/>
          <a:sy n="77" d="100"/>
        </p:scale>
        <p:origin x="-1108" y="-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A42F334-C08E-4577-8EEB-668811EB6BA8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CDEDC7D-8788-4893-A62D-B29F41E8D92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83427A-479C-45AC-B59D-CAED32677C9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14F816-2485-4AEB-9C8B-4A6E154FB17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0"/>
          <p:cNvSpPr/>
          <p:nvPr userDrawn="1"/>
        </p:nvSpPr>
        <p:spPr>
          <a:xfrm>
            <a:off x="928688" y="3648075"/>
            <a:ext cx="7291387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" name="Picture 4" descr="NewMarchi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71438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7"/>
          <p:cNvSpPr>
            <a:spLocks noChangeArrowheads="1"/>
          </p:cNvSpPr>
          <p:nvPr userDrawn="1"/>
        </p:nvSpPr>
        <p:spPr bwMode="auto">
          <a:xfrm>
            <a:off x="0" y="765175"/>
            <a:ext cx="827088" cy="6092825"/>
          </a:xfrm>
          <a:prstGeom prst="rect">
            <a:avLst/>
          </a:prstGeom>
          <a:solidFill>
            <a:srgbClr val="FFC1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10" name="Rectangle 19"/>
          <p:cNvSpPr>
            <a:spLocks noChangeArrowheads="1"/>
          </p:cNvSpPr>
          <p:nvPr userDrawn="1"/>
        </p:nvSpPr>
        <p:spPr bwMode="auto">
          <a:xfrm>
            <a:off x="828675" y="0"/>
            <a:ext cx="7491413" cy="765175"/>
          </a:xfrm>
          <a:prstGeom prst="rect">
            <a:avLst/>
          </a:prstGeom>
          <a:solidFill>
            <a:srgbClr val="62D862">
              <a:alpha val="75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pic>
        <p:nvPicPr>
          <p:cNvPr id="11" name="Picture 20" descr="logodipartiment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58188" y="7143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0"/>
          <p:cNvSpPr>
            <a:spLocks noChangeArrowheads="1"/>
          </p:cNvSpPr>
          <p:nvPr userDrawn="1"/>
        </p:nvSpPr>
        <p:spPr bwMode="auto">
          <a:xfrm>
            <a:off x="928688" y="3643313"/>
            <a:ext cx="214312" cy="1284287"/>
          </a:xfrm>
          <a:prstGeom prst="rect">
            <a:avLst/>
          </a:prstGeom>
          <a:solidFill>
            <a:srgbClr val="62D862">
              <a:alpha val="75000"/>
            </a:srgbClr>
          </a:solidFill>
          <a:ln w="9525">
            <a:solidFill>
              <a:srgbClr val="62D86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13" name="Rectangle 26"/>
          <p:cNvSpPr>
            <a:spLocks noChangeArrowheads="1"/>
          </p:cNvSpPr>
          <p:nvPr userDrawn="1"/>
        </p:nvSpPr>
        <p:spPr bwMode="auto">
          <a:xfrm>
            <a:off x="928688" y="5072063"/>
            <a:ext cx="238125" cy="642937"/>
          </a:xfrm>
          <a:prstGeom prst="rect">
            <a:avLst/>
          </a:prstGeom>
          <a:solidFill>
            <a:srgbClr val="FFC1E0">
              <a:alpha val="70000"/>
            </a:srgbClr>
          </a:solidFill>
          <a:ln w="9525">
            <a:solidFill>
              <a:srgbClr val="FFC1E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733800"/>
            <a:ext cx="6858000" cy="1143000"/>
          </a:xfrm>
        </p:spPr>
        <p:txBody>
          <a:bodyPr anchor="ctr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 anchor="ctr"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it-IT" dirty="0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14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823DCB18-4AD0-43A5-B308-C0F5F507F1FF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15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E941E7-AF94-40A6-A4C4-9092E9FE5C57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370BF-EB13-4948-8A73-69F71A09849D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096E9-85A3-48A3-85CD-D16BAC270D2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8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77580-9739-4799-A22F-57C0B508987A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6F9A0-58AA-4549-A9F6-2696863C68F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bg>
      <p:bgPr>
        <a:solidFill>
          <a:schemeClr val="bg1">
            <a:alpha val="5019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NewMarchi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71438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7"/>
          <p:cNvSpPr>
            <a:spLocks noChangeArrowheads="1"/>
          </p:cNvSpPr>
          <p:nvPr userDrawn="1"/>
        </p:nvSpPr>
        <p:spPr bwMode="auto">
          <a:xfrm>
            <a:off x="0" y="765175"/>
            <a:ext cx="357188" cy="6092825"/>
          </a:xfrm>
          <a:prstGeom prst="rect">
            <a:avLst/>
          </a:prstGeom>
          <a:solidFill>
            <a:srgbClr val="FFC1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6" name="Rectangle 19"/>
          <p:cNvSpPr>
            <a:spLocks noChangeArrowheads="1"/>
          </p:cNvSpPr>
          <p:nvPr userDrawn="1"/>
        </p:nvSpPr>
        <p:spPr bwMode="auto">
          <a:xfrm>
            <a:off x="828675" y="0"/>
            <a:ext cx="7491413" cy="357188"/>
          </a:xfrm>
          <a:prstGeom prst="rect">
            <a:avLst/>
          </a:prstGeom>
          <a:solidFill>
            <a:srgbClr val="62D862">
              <a:alpha val="75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pic>
        <p:nvPicPr>
          <p:cNvPr id="7" name="Picture 20" descr="logodipartiment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58188" y="7143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642958"/>
          </a:xfrm>
        </p:spPr>
        <p:txBody>
          <a:bodyPr/>
          <a:lstStyle/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tx2"/>
              </a:buClr>
              <a:defRPr/>
            </a:lvl1pPr>
            <a:lvl2pPr>
              <a:buClr>
                <a:schemeClr val="tx1">
                  <a:lumMod val="50000"/>
                  <a:lumOff val="50000"/>
                </a:schemeClr>
              </a:buClr>
              <a:defRPr/>
            </a:lvl2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8D75E-7161-4331-AD3D-2B9730A5B33C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FFA45-37AA-4D69-83A8-8F1A56B6654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7F088-5ECA-4031-9E7E-5F943CD39F3C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FB48D-784E-49FB-B32B-10AEA77D8B0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1CE52-B575-4851-A57B-11C4A6B8B605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81C8B-1090-432A-8608-13CB015F8F00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9E4FC-CD3A-4933-AD32-BC7FC5614AF0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A87F1-3001-4C42-AE7A-2B4E7E4EFEC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63296-4958-4EA6-AD6B-F8ADA65CDE14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A6FE0-B245-43D6-BEEB-6B9490B421B5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1FCEC-9316-449F-8507-8E2140EF4545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9D9EA-1C54-4423-9DE3-BCE1224F54FF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9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E99A0-9FF5-4EDD-A074-427CBD2AC2BF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1B0FF-CDBC-4063-BB89-730ACE5B325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F49C2-E736-477F-A7FF-B64C2962DACD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C7E80-8B3E-4815-9610-2E2BE6C4B0F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  <a:endParaRPr lang="en-US" smtClean="0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A833EB8-87B8-4729-A619-935FD180A9AB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9729EBA-5AD8-4FE9-978B-F914ECE5AACE}" type="slidenum">
              <a:rPr lang="en-US"/>
              <a:pPr>
                <a:defRPr/>
              </a:pPr>
              <a:t>‹N›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18" r:id="rId4"/>
    <p:sldLayoutId id="2147483719" r:id="rId5"/>
    <p:sldLayoutId id="2147483724" r:id="rId6"/>
    <p:sldLayoutId id="2147483725" r:id="rId7"/>
    <p:sldLayoutId id="2147483726" r:id="rId8"/>
    <p:sldLayoutId id="2147483727" r:id="rId9"/>
    <p:sldLayoutId id="2147483720" r:id="rId10"/>
    <p:sldLayoutId id="214748372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19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it-IT" dirty="0" smtClean="0"/>
              <a:t>COMUNICAZIONE ONLINE, RETI E VIRTUALITA’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it-IT" dirty="0" smtClean="0">
                <a:solidFill>
                  <a:schemeClr val="tx1"/>
                </a:solidFill>
              </a:rPr>
              <a:t>MATTEO CRISTANI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MIME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114800" cy="4937760"/>
          </a:xfrm>
        </p:spPr>
        <p:txBody>
          <a:bodyPr/>
          <a:lstStyle/>
          <a:p>
            <a:r>
              <a:rPr lang="it-IT" dirty="0" smtClean="0"/>
              <a:t>Text</a:t>
            </a:r>
          </a:p>
          <a:p>
            <a:pPr lvl="1"/>
            <a:r>
              <a:rPr lang="it-IT" dirty="0" smtClean="0"/>
              <a:t>esempi di </a:t>
            </a:r>
            <a:r>
              <a:rPr lang="it-IT" dirty="0" err="1" smtClean="0"/>
              <a:t>subtypes</a:t>
            </a:r>
            <a:r>
              <a:rPr lang="it-IT" dirty="0" smtClean="0"/>
              <a:t>: </a:t>
            </a:r>
            <a:r>
              <a:rPr lang="it-IT" dirty="0" err="1" smtClean="0"/>
              <a:t>plain</a:t>
            </a:r>
            <a:r>
              <a:rPr lang="it-IT" dirty="0" smtClean="0"/>
              <a:t>, html</a:t>
            </a:r>
            <a:r>
              <a:rPr lang="it-IT" dirty="0" smtClean="0"/>
              <a:t>.</a:t>
            </a:r>
            <a:endParaRPr lang="it-IT" dirty="0" smtClean="0"/>
          </a:p>
          <a:p>
            <a:r>
              <a:rPr lang="it-IT" dirty="0" err="1" smtClean="0"/>
              <a:t>Image</a:t>
            </a:r>
            <a:endParaRPr lang="it-IT" dirty="0" smtClean="0"/>
          </a:p>
          <a:p>
            <a:pPr lvl="1"/>
            <a:r>
              <a:rPr lang="it-IT" dirty="0" smtClean="0"/>
              <a:t>esempi di </a:t>
            </a:r>
            <a:r>
              <a:rPr lang="it-IT" dirty="0" err="1" smtClean="0"/>
              <a:t>subtypes</a:t>
            </a:r>
            <a:r>
              <a:rPr lang="it-IT" dirty="0" smtClean="0"/>
              <a:t>: jpeg, gif</a:t>
            </a:r>
            <a:r>
              <a:rPr lang="it-IT" dirty="0" smtClean="0"/>
              <a:t>.</a:t>
            </a:r>
            <a:endParaRPr lang="it-IT" dirty="0" smtClean="0"/>
          </a:p>
          <a:p>
            <a:r>
              <a:rPr lang="it-IT" dirty="0" smtClean="0"/>
              <a:t>Audio</a:t>
            </a:r>
          </a:p>
          <a:p>
            <a:pPr lvl="1"/>
            <a:r>
              <a:rPr lang="it-IT" dirty="0" smtClean="0"/>
              <a:t>esempi di </a:t>
            </a:r>
            <a:r>
              <a:rPr lang="it-IT" dirty="0" err="1" smtClean="0"/>
              <a:t>subtypes</a:t>
            </a:r>
            <a:r>
              <a:rPr lang="it-IT" dirty="0" smtClean="0"/>
              <a:t>: </a:t>
            </a:r>
            <a:r>
              <a:rPr lang="it-IT" dirty="0" err="1" smtClean="0"/>
              <a:t>basic</a:t>
            </a:r>
            <a:r>
              <a:rPr lang="it-IT" dirty="0" smtClean="0"/>
              <a:t> (8-bit </a:t>
            </a:r>
            <a:r>
              <a:rPr lang="it-IT" dirty="0" err="1" smtClean="0"/>
              <a:t>mu-law</a:t>
            </a:r>
            <a:r>
              <a:rPr lang="it-IT" dirty="0" smtClean="0"/>
              <a:t> </a:t>
            </a:r>
            <a:r>
              <a:rPr lang="it-IT" dirty="0" err="1" smtClean="0"/>
              <a:t>encoded</a:t>
            </a:r>
            <a:r>
              <a:rPr lang="it-IT" dirty="0" smtClean="0"/>
              <a:t>), 32kadpcm (32kbps </a:t>
            </a:r>
            <a:r>
              <a:rPr lang="it-IT" dirty="0" err="1" smtClean="0"/>
              <a:t>coding</a:t>
            </a:r>
            <a:r>
              <a:rPr lang="it-IT" dirty="0" smtClean="0"/>
              <a:t>).</a:t>
            </a:r>
            <a:endParaRPr lang="it-IT" dirty="0"/>
          </a:p>
        </p:txBody>
      </p:sp>
      <p:sp>
        <p:nvSpPr>
          <p:cNvPr id="7" name="Segnaposto contenuto 2"/>
          <p:cNvSpPr txBox="1">
            <a:spLocks/>
          </p:cNvSpPr>
          <p:nvPr/>
        </p:nvSpPr>
        <p:spPr bwMode="auto">
          <a:xfrm>
            <a:off x="4716016" y="1340768"/>
            <a:ext cx="4114800" cy="4937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hangingPunct="0">
              <a:spcBef>
                <a:spcPts val="600"/>
              </a:spcBef>
              <a:buClr>
                <a:schemeClr val="tx2"/>
              </a:buClr>
              <a:buSzPct val="76000"/>
              <a:buFont typeface="Wingdings 3" pitchFamily="18" charset="2"/>
              <a:buChar char=""/>
            </a:pPr>
            <a:r>
              <a:rPr lang="it-IT" sz="2300" b="1" dirty="0" smtClean="0">
                <a:solidFill>
                  <a:schemeClr val="tx2"/>
                </a:solidFill>
                <a:latin typeface="+mn-lt"/>
                <a:cs typeface="+mn-cs"/>
              </a:rPr>
              <a:t>Video</a:t>
            </a:r>
          </a:p>
          <a:p>
            <a:pPr marL="730250" lvl="1" indent="-273050" eaLnBrk="0" hangingPunct="0">
              <a:spcBef>
                <a:spcPts val="600"/>
              </a:spcBef>
              <a:buClr>
                <a:schemeClr val="tx2"/>
              </a:buClr>
              <a:buSzPct val="76000"/>
              <a:buFont typeface="Wingdings 3" pitchFamily="18" charset="2"/>
              <a:buChar char=""/>
            </a:pPr>
            <a:r>
              <a:rPr lang="it-IT" sz="2300" dirty="0" smtClean="0">
                <a:solidFill>
                  <a:schemeClr val="tx2"/>
                </a:solidFill>
                <a:latin typeface="+mn-lt"/>
                <a:cs typeface="+mn-cs"/>
              </a:rPr>
              <a:t>esempi di </a:t>
            </a:r>
            <a:r>
              <a:rPr lang="it-IT" sz="2300" dirty="0" err="1" smtClean="0">
                <a:solidFill>
                  <a:schemeClr val="tx2"/>
                </a:solidFill>
                <a:latin typeface="+mn-lt"/>
                <a:cs typeface="+mn-cs"/>
              </a:rPr>
              <a:t>subtypes</a:t>
            </a:r>
            <a:r>
              <a:rPr lang="it-IT" sz="2300" dirty="0" smtClean="0">
                <a:solidFill>
                  <a:schemeClr val="tx2"/>
                </a:solidFill>
                <a:latin typeface="+mn-lt"/>
                <a:cs typeface="+mn-cs"/>
              </a:rPr>
              <a:t>: mpeg, </a:t>
            </a:r>
            <a:r>
              <a:rPr lang="it-IT" sz="2300" dirty="0" err="1" smtClean="0">
                <a:solidFill>
                  <a:schemeClr val="tx2"/>
                </a:solidFill>
                <a:latin typeface="+mn-lt"/>
                <a:cs typeface="+mn-cs"/>
              </a:rPr>
              <a:t>quicktimes</a:t>
            </a:r>
            <a:r>
              <a:rPr lang="it-IT" sz="2300" dirty="0" smtClean="0">
                <a:solidFill>
                  <a:schemeClr val="tx2"/>
                </a:solidFill>
                <a:latin typeface="+mn-lt"/>
                <a:cs typeface="+mn-cs"/>
              </a:rPr>
              <a:t>.</a:t>
            </a:r>
          </a:p>
          <a:p>
            <a:pPr marL="273050" lvl="0" indent="-273050" eaLnBrk="0" hangingPunct="0">
              <a:spcBef>
                <a:spcPts val="600"/>
              </a:spcBef>
              <a:buClr>
                <a:schemeClr val="tx2"/>
              </a:buClr>
              <a:buSzPct val="76000"/>
              <a:buFont typeface="Wingdings 3" pitchFamily="18" charset="2"/>
              <a:buChar char=""/>
            </a:pPr>
            <a:endParaRPr lang="it-IT" sz="2300" dirty="0" smtClean="0">
              <a:solidFill>
                <a:schemeClr val="tx2"/>
              </a:solidFill>
              <a:latin typeface="+mn-lt"/>
              <a:cs typeface="+mn-cs"/>
            </a:endParaRPr>
          </a:p>
          <a:p>
            <a:pPr marL="273050" lvl="0" indent="-273050" eaLnBrk="0" hangingPunct="0">
              <a:spcBef>
                <a:spcPts val="600"/>
              </a:spcBef>
              <a:buClr>
                <a:schemeClr val="tx2"/>
              </a:buClr>
              <a:buSzPct val="76000"/>
              <a:buFont typeface="Wingdings 3" pitchFamily="18" charset="2"/>
              <a:buChar char=""/>
            </a:pPr>
            <a:r>
              <a:rPr lang="it-IT" sz="2300" b="1" dirty="0" err="1" smtClean="0">
                <a:solidFill>
                  <a:schemeClr val="tx2"/>
                </a:solidFill>
                <a:latin typeface="+mn-lt"/>
                <a:cs typeface="+mn-cs"/>
              </a:rPr>
              <a:t>Application</a:t>
            </a:r>
            <a:endParaRPr lang="it-IT" sz="2300" b="1" dirty="0" smtClean="0">
              <a:solidFill>
                <a:schemeClr val="tx2"/>
              </a:solidFill>
              <a:latin typeface="+mn-lt"/>
              <a:cs typeface="+mn-cs"/>
            </a:endParaRPr>
          </a:p>
          <a:p>
            <a:pPr marL="730250" lvl="1" indent="-273050" eaLnBrk="0" hangingPunct="0">
              <a:spcBef>
                <a:spcPts val="600"/>
              </a:spcBef>
              <a:buClr>
                <a:schemeClr val="tx2"/>
              </a:buClr>
              <a:buSzPct val="76000"/>
              <a:buFont typeface="Wingdings 3" pitchFamily="18" charset="2"/>
              <a:buChar char=""/>
            </a:pPr>
            <a:r>
              <a:rPr lang="it-IT" sz="2300" dirty="0" smtClean="0">
                <a:solidFill>
                  <a:schemeClr val="tx2"/>
                </a:solidFill>
                <a:latin typeface="+mn-lt"/>
                <a:cs typeface="+mn-cs"/>
              </a:rPr>
              <a:t>altri dati che devono essere processati dal </a:t>
            </a:r>
            <a:r>
              <a:rPr lang="it-IT" sz="2300" dirty="0" err="1" smtClean="0">
                <a:solidFill>
                  <a:schemeClr val="tx2"/>
                </a:solidFill>
                <a:latin typeface="+mn-lt"/>
                <a:cs typeface="+mn-cs"/>
              </a:rPr>
              <a:t>reader</a:t>
            </a:r>
            <a:r>
              <a:rPr lang="it-IT" sz="2300" dirty="0" smtClean="0">
                <a:solidFill>
                  <a:schemeClr val="tx2"/>
                </a:solidFill>
                <a:latin typeface="+mn-lt"/>
                <a:cs typeface="+mn-cs"/>
              </a:rPr>
              <a:t> prima di essere visibili;</a:t>
            </a:r>
          </a:p>
          <a:p>
            <a:pPr marL="730250" lvl="1" indent="-273050" eaLnBrk="0" hangingPunct="0">
              <a:spcBef>
                <a:spcPts val="600"/>
              </a:spcBef>
              <a:buClr>
                <a:schemeClr val="tx2"/>
              </a:buClr>
              <a:buSzPct val="76000"/>
              <a:buFont typeface="Wingdings 3" pitchFamily="18" charset="2"/>
              <a:buChar char=""/>
            </a:pPr>
            <a:r>
              <a:rPr lang="it-IT" sz="2300" dirty="0" smtClean="0">
                <a:solidFill>
                  <a:schemeClr val="tx2"/>
                </a:solidFill>
                <a:latin typeface="+mn-lt"/>
                <a:cs typeface="+mn-cs"/>
              </a:rPr>
              <a:t>esempi di </a:t>
            </a:r>
            <a:r>
              <a:rPr lang="it-IT" sz="2300" dirty="0" err="1" smtClean="0">
                <a:solidFill>
                  <a:schemeClr val="tx2"/>
                </a:solidFill>
                <a:latin typeface="+mn-lt"/>
                <a:cs typeface="+mn-cs"/>
              </a:rPr>
              <a:t>subtypes</a:t>
            </a:r>
            <a:r>
              <a:rPr lang="it-IT" sz="2300" dirty="0" smtClean="0">
                <a:solidFill>
                  <a:schemeClr val="tx2"/>
                </a:solidFill>
                <a:latin typeface="+mn-lt"/>
                <a:cs typeface="+mn-cs"/>
              </a:rPr>
              <a:t>: </a:t>
            </a:r>
            <a:r>
              <a:rPr lang="it-IT" sz="2300" dirty="0" err="1" smtClean="0">
                <a:solidFill>
                  <a:schemeClr val="tx2"/>
                </a:solidFill>
                <a:latin typeface="+mn-lt"/>
                <a:cs typeface="+mn-cs"/>
              </a:rPr>
              <a:t>msword</a:t>
            </a:r>
            <a:r>
              <a:rPr lang="it-IT" sz="2300" dirty="0" smtClean="0">
                <a:solidFill>
                  <a:schemeClr val="tx2"/>
                </a:solidFill>
                <a:latin typeface="+mn-lt"/>
                <a:cs typeface="+mn-cs"/>
              </a:rPr>
              <a:t>, </a:t>
            </a:r>
            <a:r>
              <a:rPr lang="it-IT" sz="2300" dirty="0" err="1" smtClean="0">
                <a:solidFill>
                  <a:schemeClr val="tx2"/>
                </a:solidFill>
                <a:latin typeface="+mn-lt"/>
                <a:cs typeface="+mn-cs"/>
              </a:rPr>
              <a:t>octet-stream</a:t>
            </a:r>
            <a:r>
              <a:rPr lang="it-IT" sz="2300" dirty="0" smtClean="0">
                <a:solidFill>
                  <a:schemeClr val="tx2"/>
                </a:solidFill>
                <a:latin typeface="+mn-lt"/>
                <a:cs typeface="+mn-cs"/>
              </a:rPr>
              <a:t>.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76000"/>
              <a:buFont typeface="Wingdings 3" pitchFamily="18" charset="2"/>
              <a:buChar char=""/>
              <a:tabLst/>
              <a:defRPr/>
            </a:pPr>
            <a:endParaRPr kumimoji="0" lang="it-IT" sz="23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LETTURA LATO CLIENT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3140968"/>
            <a:ext cx="8229600" cy="3015992"/>
          </a:xfrm>
        </p:spPr>
        <p:txBody>
          <a:bodyPr/>
          <a:lstStyle/>
          <a:p>
            <a:r>
              <a:rPr lang="it-IT" dirty="0" smtClean="0"/>
              <a:t>SMTP: spedizione al server di ricezione e memorizzazione.</a:t>
            </a:r>
          </a:p>
          <a:p>
            <a:r>
              <a:rPr lang="it-IT" dirty="0" smtClean="0"/>
              <a:t>Protocolli di accesso mail: recupero dal server.</a:t>
            </a:r>
          </a:p>
          <a:p>
            <a:pPr lvl="1"/>
            <a:r>
              <a:rPr lang="it-IT" dirty="0" smtClean="0"/>
              <a:t>POP: Post Office </a:t>
            </a:r>
            <a:r>
              <a:rPr lang="it-IT" dirty="0" err="1" smtClean="0"/>
              <a:t>Protocol</a:t>
            </a:r>
            <a:r>
              <a:rPr lang="it-IT" dirty="0" smtClean="0"/>
              <a:t> [</a:t>
            </a:r>
            <a:r>
              <a:rPr lang="it-IT" dirty="0" smtClean="0">
                <a:solidFill>
                  <a:srgbClr val="FF0000"/>
                </a:solidFill>
              </a:rPr>
              <a:t>RFC 1939</a:t>
            </a:r>
            <a:r>
              <a:rPr lang="it-IT" dirty="0" smtClean="0"/>
              <a:t>].</a:t>
            </a:r>
          </a:p>
          <a:p>
            <a:pPr lvl="1"/>
            <a:r>
              <a:rPr lang="it-IT" dirty="0" smtClean="0"/>
              <a:t>Autorizzazione (</a:t>
            </a:r>
            <a:r>
              <a:rPr lang="it-IT" dirty="0" err="1" smtClean="0"/>
              <a:t>agent</a:t>
            </a:r>
            <a:r>
              <a:rPr lang="it-IT" dirty="0" smtClean="0"/>
              <a:t> &lt;</a:t>
            </a:r>
            <a:r>
              <a:rPr lang="it-IT" dirty="0" err="1" smtClean="0"/>
              <a:t>--</a:t>
            </a:r>
            <a:r>
              <a:rPr lang="it-IT" dirty="0" smtClean="0"/>
              <a:t>&gt; server) e download.</a:t>
            </a:r>
          </a:p>
          <a:p>
            <a:r>
              <a:rPr lang="it-IT" dirty="0" smtClean="0"/>
              <a:t>IMAP: Internet Mail Access </a:t>
            </a:r>
            <a:r>
              <a:rPr lang="it-IT" dirty="0" err="1" smtClean="0"/>
              <a:t>Protocol</a:t>
            </a:r>
            <a:r>
              <a:rPr lang="it-IT" dirty="0" smtClean="0"/>
              <a:t> [</a:t>
            </a:r>
            <a:r>
              <a:rPr lang="it-IT" dirty="0" smtClean="0">
                <a:solidFill>
                  <a:srgbClr val="FF0000"/>
                </a:solidFill>
              </a:rPr>
              <a:t>RFC 2060</a:t>
            </a:r>
            <a:r>
              <a:rPr lang="it-IT" dirty="0" smtClean="0"/>
              <a:t>].</a:t>
            </a:r>
          </a:p>
          <a:p>
            <a:pPr lvl="1"/>
            <a:r>
              <a:rPr lang="it-IT" dirty="0" smtClean="0"/>
              <a:t>Più funzionalità e maggiore complessità</a:t>
            </a:r>
            <a:r>
              <a:rPr lang="it-IT" dirty="0" smtClean="0"/>
              <a:t>.</a:t>
            </a:r>
            <a:endParaRPr lang="it-IT" dirty="0" smtClean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268760"/>
            <a:ext cx="6647656" cy="15270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RFC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Letteralmente: </a:t>
            </a:r>
            <a:r>
              <a:rPr lang="it-IT" dirty="0" err="1" smtClean="0"/>
              <a:t>Request</a:t>
            </a:r>
            <a:r>
              <a:rPr lang="it-IT" dirty="0" smtClean="0"/>
              <a:t> </a:t>
            </a:r>
            <a:r>
              <a:rPr lang="it-IT" dirty="0" err="1" smtClean="0"/>
              <a:t>For</a:t>
            </a:r>
            <a:r>
              <a:rPr lang="it-IT" dirty="0" smtClean="0"/>
              <a:t> </a:t>
            </a:r>
            <a:r>
              <a:rPr lang="it-IT" dirty="0" err="1" smtClean="0"/>
              <a:t>Comments</a:t>
            </a:r>
            <a:r>
              <a:rPr lang="it-IT" dirty="0" smtClean="0"/>
              <a:t>;</a:t>
            </a:r>
          </a:p>
          <a:p>
            <a:r>
              <a:rPr lang="it-IT" dirty="0" smtClean="0"/>
              <a:t>Si tratta di raccomandazioni di formato, del tutto informali, rilasciate sulla rete internet nel tempo, che definiscono i formati di svariati protocolli di rete e di applicazioni di rete, analogamente.</a:t>
            </a:r>
          </a:p>
          <a:p>
            <a:r>
              <a:rPr lang="it-IT" dirty="0" err="1" smtClean="0"/>
              <a:t>Repository</a:t>
            </a:r>
            <a:r>
              <a:rPr lang="it-IT" dirty="0" smtClean="0"/>
              <a:t>:</a:t>
            </a:r>
          </a:p>
          <a:p>
            <a:pPr lvl="1"/>
            <a:r>
              <a:rPr lang="it-IT" dirty="0" smtClean="0"/>
              <a:t>http://james.apache.org/server/rfclist/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400" dirty="0" smtClean="0"/>
              <a:t>FUNZIONI </a:t>
            </a:r>
            <a:r>
              <a:rPr lang="it-IT" sz="2400" dirty="0" err="1" smtClean="0"/>
              <a:t>DI</a:t>
            </a:r>
            <a:r>
              <a:rPr lang="it-IT" sz="2400" dirty="0" smtClean="0"/>
              <a:t> UN CLIENT </a:t>
            </a:r>
            <a:r>
              <a:rPr lang="it-IT" sz="2400" dirty="0" err="1" smtClean="0"/>
              <a:t>DI</a:t>
            </a:r>
            <a:r>
              <a:rPr lang="it-IT" sz="2400" dirty="0" smtClean="0"/>
              <a:t> POSTA ELETTRONICA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READ</a:t>
            </a:r>
            <a:endParaRPr lang="it-IT" dirty="0" smtClean="0"/>
          </a:p>
          <a:p>
            <a:r>
              <a:rPr lang="it-IT" dirty="0" smtClean="0"/>
              <a:t>REPLY</a:t>
            </a:r>
            <a:endParaRPr lang="it-IT" dirty="0" smtClean="0"/>
          </a:p>
          <a:p>
            <a:r>
              <a:rPr lang="it-IT" cap="all" dirty="0" smtClean="0"/>
              <a:t>Reply </a:t>
            </a:r>
            <a:r>
              <a:rPr lang="it-IT" cap="all" dirty="0" err="1" smtClean="0"/>
              <a:t>to</a:t>
            </a:r>
            <a:r>
              <a:rPr lang="it-IT" cap="all" dirty="0" smtClean="0"/>
              <a:t> </a:t>
            </a:r>
            <a:r>
              <a:rPr lang="it-IT" cap="all" dirty="0" err="1" smtClean="0"/>
              <a:t>All</a:t>
            </a:r>
            <a:endParaRPr lang="it-IT" cap="all" dirty="0" smtClean="0"/>
          </a:p>
          <a:p>
            <a:r>
              <a:rPr lang="it-IT" cap="all" dirty="0" err="1" smtClean="0"/>
              <a:t>Forward</a:t>
            </a:r>
            <a:r>
              <a:rPr lang="it-IT" cap="all" dirty="0" smtClean="0"/>
              <a:t> </a:t>
            </a:r>
          </a:p>
          <a:p>
            <a:r>
              <a:rPr lang="it-IT" dirty="0" smtClean="0"/>
              <a:t>DELETE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SICUREZZA DELLA POSTA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La posta elettronica non è sicura</a:t>
            </a:r>
          </a:p>
          <a:p>
            <a:r>
              <a:rPr lang="it-IT" dirty="0" smtClean="0"/>
              <a:t>Un messaggio può</a:t>
            </a:r>
          </a:p>
          <a:p>
            <a:pPr lvl="1"/>
            <a:r>
              <a:rPr lang="it-IT" dirty="0" smtClean="0"/>
              <a:t>Essere intercettato		PRIVACY</a:t>
            </a:r>
          </a:p>
          <a:p>
            <a:pPr lvl="1"/>
            <a:r>
              <a:rPr lang="it-IT" dirty="0" smtClean="0"/>
              <a:t>Essere manipolato			INTEGRITY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PROTOCOLLI PER LA SICUREZZA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Esistono due questioni base per migliorare la sicurezza di un sistema di posta</a:t>
            </a:r>
          </a:p>
          <a:p>
            <a:pPr marL="731838" lvl="1" indent="-457200">
              <a:buFont typeface="+mj-lt"/>
              <a:buAutoNum type="arabicPeriod"/>
            </a:pPr>
            <a:r>
              <a:rPr lang="it-IT" dirty="0" smtClean="0"/>
              <a:t>La definizione di un protocollo di interscambio postale che garantisca riservatezza e integrità</a:t>
            </a:r>
          </a:p>
          <a:p>
            <a:pPr marL="731838" lvl="1" indent="-457200">
              <a:buFont typeface="+mj-lt"/>
              <a:buAutoNum type="arabicPeriod"/>
            </a:pPr>
            <a:r>
              <a:rPr lang="it-IT" dirty="0" smtClean="0"/>
              <a:t>L’estensione dei sistemi di gestione degli allegati per garantire la sicurezza anche a quel livello 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PROTOCOLLI </a:t>
            </a:r>
            <a:r>
              <a:rPr lang="it-IT" dirty="0" err="1" smtClean="0"/>
              <a:t>DI</a:t>
            </a:r>
            <a:r>
              <a:rPr lang="it-IT" dirty="0" smtClean="0"/>
              <a:t> POSTA SICURA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Protocolli crittografici</a:t>
            </a:r>
          </a:p>
          <a:p>
            <a:pPr lvl="1"/>
            <a:r>
              <a:rPr lang="it-IT" dirty="0" smtClean="0"/>
              <a:t>A chiave singola</a:t>
            </a:r>
          </a:p>
          <a:p>
            <a:pPr lvl="1"/>
            <a:r>
              <a:rPr lang="it-IT" dirty="0" smtClean="0"/>
              <a:t>A doppia chiave</a:t>
            </a:r>
          </a:p>
          <a:p>
            <a:pPr lvl="1"/>
            <a:r>
              <a:rPr lang="it-IT" dirty="0" smtClean="0"/>
              <a:t>Misti</a:t>
            </a:r>
          </a:p>
          <a:p>
            <a:r>
              <a:rPr lang="it-IT" dirty="0" smtClean="0"/>
              <a:t>PGP</a:t>
            </a:r>
          </a:p>
          <a:p>
            <a:pPr lvl="1"/>
            <a:r>
              <a:rPr lang="it-IT" dirty="0" smtClean="0"/>
              <a:t>È un protocollo misto</a:t>
            </a:r>
          </a:p>
          <a:p>
            <a:pPr lvl="1"/>
            <a:r>
              <a:rPr lang="it-IT" dirty="0" smtClean="0"/>
              <a:t>Garantisce, oltre alla posta, anche gli allegati, attraverso l’estensione di MIME ad S/MIME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PGP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PGP è un programma di crittografia e firma digitale ideato e sviluppato da Phil </a:t>
            </a:r>
            <a:r>
              <a:rPr lang="it-IT" dirty="0" err="1" smtClean="0"/>
              <a:t>Zimmermann</a:t>
            </a:r>
            <a:r>
              <a:rPr lang="it-IT" dirty="0" smtClean="0"/>
              <a:t> nel 1991</a:t>
            </a:r>
          </a:p>
          <a:p>
            <a:pPr lvl="1"/>
            <a:r>
              <a:rPr lang="it-IT" dirty="0" smtClean="0"/>
              <a:t>Uno dei </a:t>
            </a:r>
            <a:r>
              <a:rPr lang="it-IT" dirty="0" err="1" smtClean="0"/>
              <a:t>crittosistemi</a:t>
            </a:r>
            <a:r>
              <a:rPr lang="it-IT" dirty="0" smtClean="0"/>
              <a:t> più usati al mondo</a:t>
            </a:r>
          </a:p>
          <a:p>
            <a:pPr lvl="1"/>
            <a:r>
              <a:rPr lang="it-IT" dirty="0" smtClean="0"/>
              <a:t>Divenuto un prodotto commerciale della PGP corp.</a:t>
            </a:r>
          </a:p>
          <a:p>
            <a:r>
              <a:rPr lang="it-IT" dirty="0" err="1" smtClean="0"/>
              <a:t>OpenPGP</a:t>
            </a:r>
            <a:r>
              <a:rPr lang="it-IT" dirty="0" smtClean="0"/>
              <a:t> è uno standard Internet (RFC 4880) che è stato pubblicato sulla base della specifica originale di PGP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WEB OF TRUST (Luca </a:t>
            </a:r>
            <a:r>
              <a:rPr lang="it-IT" dirty="0" err="1" smtClean="0"/>
              <a:t>Aiello</a:t>
            </a:r>
            <a:r>
              <a:rPr lang="it-IT" dirty="0" smtClean="0"/>
              <a:t>)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2792" cy="4937760"/>
          </a:xfrm>
        </p:spPr>
        <p:txBody>
          <a:bodyPr/>
          <a:lstStyle/>
          <a:p>
            <a:r>
              <a:rPr lang="it-IT" dirty="0" smtClean="0"/>
              <a:t>L’utente A conosce solo B</a:t>
            </a:r>
          </a:p>
          <a:p>
            <a:pPr lvl="1"/>
            <a:r>
              <a:rPr lang="it-IT" dirty="0" smtClean="0"/>
              <a:t>Ha verificato l’identità di B e ha firmato la sua chiave</a:t>
            </a:r>
          </a:p>
          <a:p>
            <a:pPr lvl="1"/>
            <a:r>
              <a:rPr lang="it-IT" dirty="0" smtClean="0"/>
              <a:t>Si fida di B</a:t>
            </a:r>
          </a:p>
          <a:p>
            <a:r>
              <a:rPr lang="it-IT" dirty="0" smtClean="0"/>
              <a:t>B conosce C</a:t>
            </a:r>
          </a:p>
          <a:p>
            <a:pPr lvl="1"/>
            <a:r>
              <a:rPr lang="it-IT" dirty="0" smtClean="0"/>
              <a:t>Ha verificato l’identità di C e ha firmato la sua chiave</a:t>
            </a:r>
          </a:p>
          <a:p>
            <a:pPr lvl="1"/>
            <a:r>
              <a:rPr lang="it-IT" dirty="0" smtClean="0"/>
              <a:t>Invia ad A la chiave di C firmata</a:t>
            </a:r>
          </a:p>
          <a:p>
            <a:r>
              <a:rPr lang="it-IT" dirty="0" smtClean="0"/>
              <a:t>A si fida di B e accetta la chiave di C </a:t>
            </a:r>
            <a:r>
              <a:rPr lang="it-IT" dirty="0" smtClean="0"/>
              <a:t>come valida</a:t>
            </a:r>
          </a:p>
          <a:p>
            <a:pPr lvl="1"/>
            <a:r>
              <a:rPr lang="it-IT" dirty="0" smtClean="0"/>
              <a:t>Questo non implica che A si debba fidare di C!</a:t>
            </a:r>
          </a:p>
          <a:p>
            <a:endParaRPr lang="it-IT" dirty="0"/>
          </a:p>
        </p:txBody>
      </p: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78337" y="4470747"/>
            <a:ext cx="10668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64275" y="2565747"/>
            <a:ext cx="1185862" cy="11858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02537" y="4470747"/>
            <a:ext cx="1541463" cy="1117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4692650" y="5537547"/>
            <a:ext cx="388937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449263">
              <a:buClr>
                <a:srgbClr val="000000"/>
              </a:buClr>
              <a:buSzPct val="100000"/>
              <a:buFont typeface="Calibri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400">
                <a:solidFill>
                  <a:srgbClr val="000000"/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7221537" y="2413347"/>
            <a:ext cx="249238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449263">
              <a:buClr>
                <a:srgbClr val="000000"/>
              </a:buClr>
              <a:buSzPct val="100000"/>
              <a:buFont typeface="Calibri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400">
                <a:solidFill>
                  <a:srgbClr val="000000"/>
                </a:solidFill>
                <a:latin typeface="Calibri" pitchFamily="34" charset="0"/>
              </a:rPr>
              <a:t>B</a:t>
            </a:r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8516937" y="5537547"/>
            <a:ext cx="246063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449263">
              <a:buClr>
                <a:srgbClr val="000000"/>
              </a:buClr>
              <a:buSzPct val="100000"/>
              <a:buFont typeface="Calibri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400">
                <a:solidFill>
                  <a:srgbClr val="000000"/>
                </a:solidFill>
                <a:latin typeface="Calibri" pitchFamily="34" charset="0"/>
              </a:rPr>
              <a:t>C</a:t>
            </a:r>
          </a:p>
        </p:txBody>
      </p:sp>
      <p:cxnSp>
        <p:nvCxnSpPr>
          <p:cNvPr id="20" name="AutoShape 11"/>
          <p:cNvCxnSpPr>
            <a:cxnSpLocks noChangeShapeType="1"/>
          </p:cNvCxnSpPr>
          <p:nvPr/>
        </p:nvCxnSpPr>
        <p:spPr bwMode="auto">
          <a:xfrm>
            <a:off x="5545137" y="5004147"/>
            <a:ext cx="2057400" cy="26988"/>
          </a:xfrm>
          <a:prstGeom prst="straightConnector1">
            <a:avLst/>
          </a:prstGeom>
          <a:noFill/>
          <a:ln w="15840">
            <a:solidFill>
              <a:srgbClr val="000000"/>
            </a:solidFill>
            <a:prstDash val="dash"/>
            <a:miter lim="800000"/>
            <a:headEnd/>
            <a:tailEnd type="triangle" w="med" len="med"/>
          </a:ln>
        </p:spPr>
      </p:cxnSp>
      <p:sp>
        <p:nvSpPr>
          <p:cNvPr id="21" name="Line 12"/>
          <p:cNvSpPr>
            <a:spLocks noChangeShapeType="1"/>
          </p:cNvSpPr>
          <p:nvPr/>
        </p:nvSpPr>
        <p:spPr bwMode="auto">
          <a:xfrm flipV="1">
            <a:off x="5316537" y="3475385"/>
            <a:ext cx="1066800" cy="1228725"/>
          </a:xfrm>
          <a:prstGeom prst="line">
            <a:avLst/>
          </a:prstGeom>
          <a:noFill/>
          <a:ln w="22320">
            <a:solidFill>
              <a:srgbClr val="000000"/>
            </a:solidFill>
            <a:prstDash val="lgDashDotDot"/>
            <a:miter lim="800000"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cxnSp>
        <p:nvCxnSpPr>
          <p:cNvPr id="22" name="AutoShape 14"/>
          <p:cNvCxnSpPr>
            <a:cxnSpLocks noChangeShapeType="1"/>
          </p:cNvCxnSpPr>
          <p:nvPr/>
        </p:nvCxnSpPr>
        <p:spPr bwMode="auto">
          <a:xfrm flipV="1">
            <a:off x="4402137" y="1422747"/>
            <a:ext cx="838200" cy="76200"/>
          </a:xfrm>
          <a:prstGeom prst="curved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</p:cxnSp>
      <p:sp>
        <p:nvSpPr>
          <p:cNvPr id="23" name="Line 15"/>
          <p:cNvSpPr>
            <a:spLocks noChangeShapeType="1"/>
          </p:cNvSpPr>
          <p:nvPr/>
        </p:nvSpPr>
        <p:spPr bwMode="auto">
          <a:xfrm>
            <a:off x="4478337" y="1727547"/>
            <a:ext cx="728663" cy="1588"/>
          </a:xfrm>
          <a:prstGeom prst="line">
            <a:avLst/>
          </a:prstGeom>
          <a:noFill/>
          <a:ln w="22320">
            <a:solidFill>
              <a:srgbClr val="000000"/>
            </a:solidFill>
            <a:prstDash val="lgDashDotDot"/>
            <a:miter lim="800000"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cxnSp>
        <p:nvCxnSpPr>
          <p:cNvPr id="24" name="AutoShape 16"/>
          <p:cNvCxnSpPr>
            <a:cxnSpLocks noChangeShapeType="1"/>
          </p:cNvCxnSpPr>
          <p:nvPr/>
        </p:nvCxnSpPr>
        <p:spPr bwMode="auto">
          <a:xfrm>
            <a:off x="4402137" y="2032347"/>
            <a:ext cx="838200" cy="1588"/>
          </a:xfrm>
          <a:prstGeom prst="straightConnector1">
            <a:avLst/>
          </a:prstGeom>
          <a:noFill/>
          <a:ln w="15840">
            <a:solidFill>
              <a:srgbClr val="000000"/>
            </a:solidFill>
            <a:prstDash val="dash"/>
            <a:miter lim="800000"/>
            <a:headEnd/>
            <a:tailEnd type="triangle" w="med" len="med"/>
          </a:ln>
        </p:spPr>
      </p:cxnSp>
      <p:sp>
        <p:nvSpPr>
          <p:cNvPr id="25" name="Text Box 17"/>
          <p:cNvSpPr txBox="1">
            <a:spLocks noChangeArrowheads="1"/>
          </p:cNvSpPr>
          <p:nvPr/>
        </p:nvSpPr>
        <p:spPr bwMode="auto">
          <a:xfrm>
            <a:off x="5316537" y="1268760"/>
            <a:ext cx="3679825" cy="92551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defTabSz="449263">
              <a:buClr>
                <a:srgbClr val="000000"/>
              </a:buClr>
              <a:buSzPct val="100000"/>
              <a:buFont typeface="Calibri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1800" dirty="0">
                <a:solidFill>
                  <a:srgbClr val="000000"/>
                </a:solidFill>
                <a:latin typeface="Calibri" pitchFamily="34" charset="0"/>
              </a:rPr>
              <a:t>Ritiene valida la chiave di</a:t>
            </a:r>
          </a:p>
          <a:p>
            <a:pPr defTabSz="449263">
              <a:buClr>
                <a:srgbClr val="000000"/>
              </a:buClr>
              <a:buSzPct val="100000"/>
              <a:buFont typeface="Calibri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1800" dirty="0">
                <a:solidFill>
                  <a:srgbClr val="000000"/>
                </a:solidFill>
                <a:latin typeface="Calibri" pitchFamily="34" charset="0"/>
              </a:rPr>
              <a:t>Si fida di</a:t>
            </a:r>
          </a:p>
          <a:p>
            <a:pPr defTabSz="449263">
              <a:buClr>
                <a:srgbClr val="000000"/>
              </a:buClr>
              <a:buSzPct val="100000"/>
              <a:buFont typeface="Calibri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1800" dirty="0">
                <a:solidFill>
                  <a:srgbClr val="000000"/>
                </a:solidFill>
                <a:latin typeface="Calibri" pitchFamily="34" charset="0"/>
              </a:rPr>
              <a:t>Ritiene valida, per fiducia, la chiave </a:t>
            </a:r>
            <a:r>
              <a:rPr lang="it-IT" sz="1800" dirty="0" smtClean="0">
                <a:solidFill>
                  <a:srgbClr val="000000"/>
                </a:solidFill>
                <a:latin typeface="Calibri" pitchFamily="34" charset="0"/>
              </a:rPr>
              <a:t>di</a:t>
            </a:r>
            <a:endParaRPr lang="it-IT" sz="1800" dirty="0">
              <a:solidFill>
                <a:srgbClr val="000000"/>
              </a:solidFill>
              <a:latin typeface="Calibri" pitchFamily="34" charset="0"/>
            </a:endParaRPr>
          </a:p>
        </p:txBody>
      </p:sp>
      <p:cxnSp>
        <p:nvCxnSpPr>
          <p:cNvPr id="26" name="AutoShape 19"/>
          <p:cNvCxnSpPr>
            <a:cxnSpLocks noChangeShapeType="1"/>
          </p:cNvCxnSpPr>
          <p:nvPr/>
        </p:nvCxnSpPr>
        <p:spPr bwMode="auto">
          <a:xfrm rot="16200000">
            <a:off x="4982368" y="3188841"/>
            <a:ext cx="1311275" cy="12525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7" name="AutoShape 20"/>
          <p:cNvCxnSpPr>
            <a:cxnSpLocks noChangeShapeType="1"/>
          </p:cNvCxnSpPr>
          <p:nvPr/>
        </p:nvCxnSpPr>
        <p:spPr bwMode="auto">
          <a:xfrm rot="5400000" flipH="1">
            <a:off x="7256462" y="3353147"/>
            <a:ext cx="1311275" cy="92392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WEB OF TRUST</a:t>
            </a:r>
            <a:endParaRPr lang="it-IT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295400"/>
            <a:ext cx="6943725" cy="5019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500063"/>
            <a:ext cx="8229600" cy="642937"/>
          </a:xfrm>
        </p:spPr>
        <p:txBody>
          <a:bodyPr/>
          <a:lstStyle/>
          <a:p>
            <a:pPr eaLnBrk="1" hangingPunct="1"/>
            <a:r>
              <a:rPr lang="it-IT" dirty="0" smtClean="0"/>
              <a:t>INDICE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196753"/>
            <a:ext cx="8229600" cy="720080"/>
          </a:xfrm>
        </p:spPr>
        <p:txBody>
          <a:bodyPr/>
          <a:lstStyle/>
          <a:p>
            <a:pPr eaLnBrk="1" hangingPunct="1"/>
            <a:r>
              <a:rPr lang="it-IT" dirty="0" smtClean="0"/>
              <a:t>CICLO DELLE LEZIONI</a:t>
            </a:r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755576" y="1988840"/>
          <a:ext cx="7704858" cy="3960441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284143"/>
                <a:gridCol w="1284143"/>
                <a:gridCol w="1284143"/>
                <a:gridCol w="1284143"/>
                <a:gridCol w="1284143"/>
                <a:gridCol w="1284143"/>
              </a:tblGrid>
              <a:tr h="1320147"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LEZ.</a:t>
                      </a:r>
                      <a:r>
                        <a:rPr lang="it-IT" b="1" baseline="0" dirty="0" smtClean="0">
                          <a:solidFill>
                            <a:schemeClr val="tx1"/>
                          </a:solidFill>
                        </a:rPr>
                        <a:t> 1</a:t>
                      </a:r>
                    </a:p>
                    <a:p>
                      <a:r>
                        <a:rPr lang="it-IT" sz="1200" b="0" i="1" dirty="0" smtClean="0">
                          <a:solidFill>
                            <a:schemeClr val="tx1"/>
                          </a:solidFill>
                        </a:rPr>
                        <a:t>INTRODUZIONE</a:t>
                      </a:r>
                      <a:r>
                        <a:rPr lang="it-IT" sz="1200" b="0" i="1" baseline="0" dirty="0" smtClean="0">
                          <a:solidFill>
                            <a:schemeClr val="tx1"/>
                          </a:solidFill>
                        </a:rPr>
                        <a:t> AL CORSO</a:t>
                      </a:r>
                      <a:endParaRPr lang="it-IT" sz="1200" b="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2	</a:t>
                      </a:r>
                    </a:p>
                    <a:p>
                      <a:r>
                        <a:rPr lang="it-IT" sz="1200" b="0" i="1" dirty="0" smtClean="0"/>
                        <a:t>LA</a:t>
                      </a:r>
                      <a:r>
                        <a:rPr lang="it-IT" sz="1200" b="0" i="1" baseline="0" dirty="0" smtClean="0"/>
                        <a:t> RETE INTERNET</a:t>
                      </a:r>
                      <a:endParaRPr lang="it-IT" sz="12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3</a:t>
                      </a:r>
                      <a:endParaRPr lang="it-IT" b="1" dirty="0" smtClean="0"/>
                    </a:p>
                    <a:p>
                      <a:r>
                        <a:rPr lang="it-IT" sz="1200" b="0" i="1" dirty="0" smtClean="0"/>
                        <a:t>IL WEB</a:t>
                      </a:r>
                      <a:endParaRPr lang="it-IT" sz="12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>
                          <a:solidFill>
                            <a:srgbClr val="FF0000"/>
                          </a:solidFill>
                        </a:rPr>
                        <a:t>LEZ.</a:t>
                      </a:r>
                      <a:r>
                        <a:rPr lang="it-IT" b="1" baseline="0" dirty="0" smtClean="0">
                          <a:solidFill>
                            <a:srgbClr val="FF0000"/>
                          </a:solidFill>
                        </a:rPr>
                        <a:t> 4</a:t>
                      </a:r>
                      <a:endParaRPr lang="it-IT" b="1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LA POSTA ELETTRONICA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5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 RETI P2P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6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CLASSI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APPLICAZIONI WEB</a:t>
                      </a:r>
                    </a:p>
                  </a:txBody>
                  <a:tcPr/>
                </a:tc>
              </a:tr>
              <a:tr h="13201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PORTALI E MOTORI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RICERCA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8</a:t>
                      </a:r>
                      <a:endParaRPr lang="it-IT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 SOCIAL NETWORKS</a:t>
                      </a:r>
                    </a:p>
                    <a:p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CONCETTO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IPERTESTO</a:t>
                      </a:r>
                      <a:endParaRPr kumimoji="0" lang="it-IT" sz="1200" b="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PROGETTO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IPERTESTI</a:t>
                      </a:r>
                      <a:endParaRPr kumimoji="0" lang="it-IT" sz="1200" b="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IL LINGUAGGIO HTML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LEZ. 12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ESERCITAZIONE SU HTML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3201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13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LABORATORIO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SVILUPPO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PAGINE WEB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14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LABORATORIO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SVILUPPO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PAGINE WEB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15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WEB 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16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LABORATORIO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SVILUPPO </a:t>
                      </a:r>
                      <a:b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WEB 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17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LABORATORIO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SVILUPPO </a:t>
                      </a:r>
                      <a:b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WEB 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18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SOMMARIO DEL CORSO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NETIQUETTE (da </a:t>
            </a:r>
            <a:r>
              <a:rPr lang="it-IT" dirty="0" err="1" smtClean="0"/>
              <a:t>gentilionline.it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PRINCIPI GENERALI</a:t>
            </a:r>
          </a:p>
          <a:p>
            <a:pPr lvl="1"/>
            <a:r>
              <a:rPr lang="it-IT" dirty="0" smtClean="0"/>
              <a:t>Non </a:t>
            </a:r>
            <a:r>
              <a:rPr lang="it-IT" dirty="0" smtClean="0"/>
              <a:t>sprecare </a:t>
            </a:r>
            <a:r>
              <a:rPr lang="it-IT" dirty="0" smtClean="0"/>
              <a:t>risorse </a:t>
            </a:r>
            <a:r>
              <a:rPr lang="it-IT" dirty="0" smtClean="0"/>
              <a:t>(di tempo, di rete, di calcolo e di spazio di memoria) non proprie.</a:t>
            </a:r>
          </a:p>
          <a:p>
            <a:pPr lvl="1"/>
            <a:r>
              <a:rPr lang="it-IT" dirty="0" smtClean="0"/>
              <a:t>Ricordarsi che gli altri interlocutori sono esseri umani. 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COMUNICAZIONE 1-1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L’altro utente è un essere umano che può avere una cultura diversa quindi :</a:t>
            </a:r>
          </a:p>
          <a:p>
            <a:pPr lvl="1"/>
            <a:r>
              <a:rPr lang="it-IT" dirty="0" smtClean="0"/>
              <a:t>È importante essere educati</a:t>
            </a:r>
          </a:p>
          <a:p>
            <a:pPr lvl="1"/>
            <a:r>
              <a:rPr lang="it-IT" dirty="0" smtClean="0"/>
              <a:t>Attenzione ad unità di misura, fuso orario, acronimi, ecc. (ad es.: “ci sentiamo domani mattina” in una mail ad un destinatario oltreoceano)</a:t>
            </a:r>
          </a:p>
          <a:p>
            <a:r>
              <a:rPr lang="it-IT" dirty="0" smtClean="0"/>
              <a:t>Uso appropriato dei caratteri per enfasi:</a:t>
            </a:r>
          </a:p>
          <a:p>
            <a:pPr lvl="1"/>
            <a:r>
              <a:rPr lang="it-IT" dirty="0" err="1" smtClean="0"/>
              <a:t>Bold</a:t>
            </a:r>
            <a:endParaRPr lang="it-IT" dirty="0" smtClean="0"/>
          </a:p>
          <a:p>
            <a:pPr lvl="1"/>
            <a:r>
              <a:rPr lang="it-IT" dirty="0" smtClean="0"/>
              <a:t>Underscore</a:t>
            </a:r>
          </a:p>
          <a:p>
            <a:pPr lvl="1"/>
            <a:r>
              <a:rPr lang="it-IT" dirty="0" smtClean="0"/>
              <a:t>SHOUTING (usare con criterio)</a:t>
            </a:r>
          </a:p>
          <a:p>
            <a:pPr lvl="1"/>
            <a:r>
              <a:rPr lang="it-IT" dirty="0" smtClean="0"/>
              <a:t>Emoticon/</a:t>
            </a:r>
            <a:r>
              <a:rPr lang="it-IT" dirty="0" err="1" smtClean="0"/>
              <a:t>smileys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COMUNICAZIONI 1-1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Essere compatibili è un segno di rispetto</a:t>
            </a:r>
          </a:p>
          <a:p>
            <a:pPr lvl="1"/>
            <a:r>
              <a:rPr lang="it-IT" dirty="0" smtClean="0"/>
              <a:t>Non tutti i mail </a:t>
            </a:r>
            <a:r>
              <a:rPr lang="it-IT" dirty="0" err="1" smtClean="0"/>
              <a:t>reader</a:t>
            </a:r>
            <a:r>
              <a:rPr lang="it-IT" dirty="0" smtClean="0"/>
              <a:t> gestiscono mail HTML</a:t>
            </a:r>
          </a:p>
          <a:p>
            <a:pPr lvl="1"/>
            <a:r>
              <a:rPr lang="it-IT" dirty="0" smtClean="0"/>
              <a:t>Non tutti sono in grado di gestire formati di file proprietari di programmi (.</a:t>
            </a:r>
            <a:r>
              <a:rPr lang="it-IT" dirty="0" err="1" smtClean="0"/>
              <a:t>psp</a:t>
            </a:r>
            <a:r>
              <a:rPr lang="it-IT" dirty="0" smtClean="0"/>
              <a:t>, .</a:t>
            </a:r>
            <a:r>
              <a:rPr lang="it-IT" dirty="0" err="1" smtClean="0"/>
              <a:t>xcf</a:t>
            </a:r>
            <a:r>
              <a:rPr lang="it-IT" dirty="0" smtClean="0"/>
              <a:t>, .doc, .</a:t>
            </a:r>
            <a:r>
              <a:rPr lang="it-IT" dirty="0" err="1" smtClean="0"/>
              <a:t>sxw</a:t>
            </a:r>
            <a:r>
              <a:rPr lang="it-IT" dirty="0" smtClean="0"/>
              <a:t>, ecc) </a:t>
            </a:r>
          </a:p>
          <a:p>
            <a:r>
              <a:rPr lang="it-IT" dirty="0" smtClean="0"/>
              <a:t>Ridurre lo spreco di banda</a:t>
            </a:r>
          </a:p>
          <a:p>
            <a:pPr lvl="1"/>
            <a:r>
              <a:rPr lang="it-IT" dirty="0" smtClean="0"/>
              <a:t>Limitare la dimensione degli allegati</a:t>
            </a:r>
          </a:p>
          <a:p>
            <a:pPr lvl="1"/>
            <a:r>
              <a:rPr lang="it-IT" dirty="0" smtClean="0"/>
              <a:t>Comprimere i file prima di spedirli</a:t>
            </a:r>
          </a:p>
          <a:p>
            <a:r>
              <a:rPr lang="it-IT" dirty="0" smtClean="0"/>
              <a:t>Chiedere prima di inviare allegati enormi (limiti nelle dimensioni delle mail </a:t>
            </a:r>
            <a:r>
              <a:rPr lang="it-IT" dirty="0" err="1" smtClean="0"/>
              <a:t>boxes</a:t>
            </a:r>
            <a:r>
              <a:rPr lang="it-IT" dirty="0" smtClean="0"/>
              <a:t>) 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QUOTING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err="1" smtClean="0"/>
              <a:t>Quoting</a:t>
            </a:r>
            <a:r>
              <a:rPr lang="it-IT" dirty="0" smtClean="0"/>
              <a:t>: riportare sezioni di un messaggio a cui si risponde.</a:t>
            </a:r>
          </a:p>
          <a:p>
            <a:r>
              <a:rPr lang="it-IT" dirty="0" smtClean="0"/>
              <a:t>Il </a:t>
            </a:r>
            <a:r>
              <a:rPr lang="it-IT" dirty="0" err="1" smtClean="0"/>
              <a:t>quoting</a:t>
            </a:r>
            <a:r>
              <a:rPr lang="it-IT" dirty="0" smtClean="0"/>
              <a:t> aumenta la leggibilità dei messaggi (fornisce contesto).</a:t>
            </a:r>
          </a:p>
          <a:p>
            <a:r>
              <a:rPr lang="it-IT" dirty="0" smtClean="0"/>
              <a:t>Non si quota tutto ma solo le parti interessanti</a:t>
            </a:r>
          </a:p>
          <a:p>
            <a:r>
              <a:rPr lang="it-IT" dirty="0" smtClean="0"/>
              <a:t>Usare [...]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FLAMING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err="1" smtClean="0"/>
              <a:t>Flame</a:t>
            </a:r>
            <a:r>
              <a:rPr lang="it-IT" dirty="0" smtClean="0"/>
              <a:t>: risposta altamente emotiva.</a:t>
            </a:r>
          </a:p>
          <a:p>
            <a:r>
              <a:rPr lang="it-IT" dirty="0" smtClean="0"/>
              <a:t>Tipicamente un messaggio di </a:t>
            </a:r>
            <a:r>
              <a:rPr lang="it-IT" dirty="0" err="1" smtClean="0"/>
              <a:t>flame</a:t>
            </a:r>
            <a:r>
              <a:rPr lang="it-IT" dirty="0" smtClean="0"/>
              <a:t> è isolato ed evidenziato nel testo</a:t>
            </a:r>
          </a:p>
          <a:p>
            <a:r>
              <a:rPr lang="it-IT" dirty="0" smtClean="0"/>
              <a:t>Ad esempio:</a:t>
            </a:r>
          </a:p>
          <a:p>
            <a:pPr lvl="1"/>
            <a:r>
              <a:rPr lang="it-IT" dirty="0" smtClean="0"/>
              <a:t>Ci sto provando ma n</a:t>
            </a:r>
            <a:r>
              <a:rPr lang="it-IT" dirty="0" smtClean="0"/>
              <a:t>on </a:t>
            </a:r>
            <a:r>
              <a:rPr lang="it-IT" dirty="0" smtClean="0"/>
              <a:t>sono entusiasta delle lezioni</a:t>
            </a:r>
          </a:p>
          <a:p>
            <a:pPr lvl="1"/>
            <a:r>
              <a:rPr lang="it-IT" dirty="0" smtClean="0"/>
              <a:t>FLAME ON</a:t>
            </a:r>
          </a:p>
          <a:p>
            <a:pPr lvl="2"/>
            <a:r>
              <a:rPr lang="it-IT" dirty="0" smtClean="0"/>
              <a:t>Questa lezione è di una noia mortale, il prof. non sa spiegare, la sua incompetenza è avvilente e come si veste è anche peggio</a:t>
            </a:r>
          </a:p>
          <a:p>
            <a:pPr lvl="1"/>
            <a:r>
              <a:rPr lang="it-IT" dirty="0" smtClean="0"/>
              <a:t>FLAME OFF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COMUNICAZIONI 1-N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Stessi principi della comunicazione 1-1</a:t>
            </a:r>
          </a:p>
          <a:p>
            <a:r>
              <a:rPr lang="it-IT" dirty="0" smtClean="0"/>
              <a:t>In più:</a:t>
            </a:r>
          </a:p>
          <a:p>
            <a:pPr lvl="1"/>
            <a:r>
              <a:rPr lang="it-IT" dirty="0" smtClean="0"/>
              <a:t>Leggere le linee guida della comunità.</a:t>
            </a:r>
          </a:p>
          <a:p>
            <a:pPr lvl="1"/>
            <a:r>
              <a:rPr lang="it-IT" dirty="0" smtClean="0"/>
              <a:t>Guardare archivi, </a:t>
            </a:r>
            <a:r>
              <a:rPr lang="it-IT" dirty="0" err="1" smtClean="0"/>
              <a:t>best-of</a:t>
            </a:r>
            <a:r>
              <a:rPr lang="it-IT" dirty="0" smtClean="0"/>
              <a:t>, FAQ</a:t>
            </a:r>
            <a:r>
              <a:rPr lang="it-IT" dirty="0" smtClean="0"/>
              <a:t>.</a:t>
            </a:r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CHE COS’E’ LA POSTA ELETTRONICA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Tre componenti:</a:t>
            </a:r>
          </a:p>
          <a:p>
            <a:pPr lvl="1"/>
            <a:r>
              <a:rPr lang="it-IT" dirty="0" err="1" smtClean="0"/>
              <a:t>user</a:t>
            </a:r>
            <a:r>
              <a:rPr lang="it-IT" dirty="0" smtClean="0"/>
              <a:t> </a:t>
            </a:r>
            <a:r>
              <a:rPr lang="it-IT" dirty="0" err="1" smtClean="0"/>
              <a:t>agents</a:t>
            </a:r>
            <a:endParaRPr lang="it-IT" dirty="0" smtClean="0"/>
          </a:p>
          <a:p>
            <a:pPr lvl="1"/>
            <a:r>
              <a:rPr lang="it-IT" dirty="0" smtClean="0"/>
              <a:t>mail </a:t>
            </a:r>
            <a:r>
              <a:rPr lang="it-IT" dirty="0" err="1" smtClean="0"/>
              <a:t>servers</a:t>
            </a:r>
            <a:endParaRPr lang="it-IT" dirty="0" smtClean="0"/>
          </a:p>
          <a:p>
            <a:pPr lvl="1"/>
            <a:r>
              <a:rPr lang="it-IT" dirty="0" err="1" smtClean="0"/>
              <a:t>Simple</a:t>
            </a:r>
            <a:r>
              <a:rPr lang="it-IT" dirty="0" smtClean="0"/>
              <a:t> mail transfer </a:t>
            </a:r>
            <a:r>
              <a:rPr lang="it-IT" dirty="0" err="1" smtClean="0"/>
              <a:t>protocol</a:t>
            </a:r>
            <a:r>
              <a:rPr lang="it-IT" dirty="0" smtClean="0"/>
              <a:t> (SMTP</a:t>
            </a:r>
            <a:r>
              <a:rPr lang="it-IT" dirty="0" smtClean="0"/>
              <a:t>)</a:t>
            </a:r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LATO CLIENT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err="1" smtClean="0"/>
              <a:t>User</a:t>
            </a:r>
            <a:r>
              <a:rPr lang="it-IT" dirty="0" smtClean="0"/>
              <a:t> </a:t>
            </a:r>
            <a:r>
              <a:rPr lang="it-IT" dirty="0" err="1" smtClean="0"/>
              <a:t>agent</a:t>
            </a:r>
            <a:r>
              <a:rPr lang="it-IT" dirty="0" smtClean="0"/>
              <a:t> o </a:t>
            </a:r>
            <a:r>
              <a:rPr lang="it-IT" dirty="0" smtClean="0">
                <a:solidFill>
                  <a:srgbClr val="FF0000"/>
                </a:solidFill>
              </a:rPr>
              <a:t>mail </a:t>
            </a:r>
            <a:r>
              <a:rPr lang="it-IT" dirty="0" err="1" smtClean="0">
                <a:solidFill>
                  <a:srgbClr val="FF0000"/>
                </a:solidFill>
              </a:rPr>
              <a:t>reader</a:t>
            </a:r>
            <a:endParaRPr lang="it-IT" dirty="0" smtClean="0">
              <a:solidFill>
                <a:srgbClr val="FF0000"/>
              </a:solidFill>
            </a:endParaRPr>
          </a:p>
          <a:p>
            <a:pPr lvl="1"/>
            <a:r>
              <a:rPr lang="it-IT" dirty="0" smtClean="0"/>
              <a:t>composizione, lettura, editing dei messaggi di posta</a:t>
            </a:r>
          </a:p>
          <a:p>
            <a:pPr lvl="1"/>
            <a:r>
              <a:rPr lang="it-IT" dirty="0" smtClean="0"/>
              <a:t>ad es., </a:t>
            </a:r>
            <a:r>
              <a:rPr lang="it-IT" dirty="0" smtClean="0"/>
              <a:t>Outlook</a:t>
            </a:r>
            <a:endParaRPr lang="it-IT" dirty="0" smtClean="0"/>
          </a:p>
          <a:p>
            <a:pPr lvl="1"/>
            <a:r>
              <a:rPr lang="it-IT" dirty="0" smtClean="0"/>
              <a:t>messaggi in arrivo e in partenza memorizzati sul server </a:t>
            </a:r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dirty="0" smtClean="0"/>
              <a:t>INVIO E RICEZIONE </a:t>
            </a:r>
            <a:r>
              <a:rPr lang="it-IT" sz="2800" dirty="0" err="1" smtClean="0"/>
              <a:t>DI</a:t>
            </a:r>
            <a:r>
              <a:rPr lang="it-IT" sz="2800" dirty="0" smtClean="0"/>
              <a:t> UN MESSAGGIO</a:t>
            </a:r>
            <a:endParaRPr lang="it-IT" sz="2800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1196752"/>
            <a:ext cx="3672408" cy="5195492"/>
          </a:xfrm>
          <a:prstGeom prst="rect">
            <a:avLst/>
          </a:prstGeom>
          <a:noFill/>
        </p:spPr>
      </p:pic>
      <p:sp>
        <p:nvSpPr>
          <p:cNvPr id="6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258816" cy="4937760"/>
          </a:xfrm>
        </p:spPr>
        <p:txBody>
          <a:bodyPr/>
          <a:lstStyle/>
          <a:p>
            <a:r>
              <a:rPr lang="it-IT" sz="2000" dirty="0" smtClean="0"/>
              <a:t>Un utente, attraverso uno </a:t>
            </a:r>
            <a:r>
              <a:rPr lang="it-IT" sz="2000" dirty="0" err="1" smtClean="0"/>
              <a:t>user</a:t>
            </a:r>
            <a:r>
              <a:rPr lang="it-IT" sz="2000" dirty="0" smtClean="0"/>
              <a:t> </a:t>
            </a:r>
            <a:r>
              <a:rPr lang="it-IT" sz="2000" dirty="0" err="1" smtClean="0"/>
              <a:t>agent</a:t>
            </a:r>
            <a:r>
              <a:rPr lang="it-IT" sz="2000" dirty="0" smtClean="0"/>
              <a:t> contatta un mail server</a:t>
            </a:r>
          </a:p>
          <a:p>
            <a:r>
              <a:rPr lang="it-IT" sz="2000" dirty="0" smtClean="0"/>
              <a:t>Il mail server mette in coda il messaggio sulla coda dei messaggi in uscita e continua a processare questi per l’invio</a:t>
            </a:r>
          </a:p>
          <a:p>
            <a:r>
              <a:rPr lang="it-IT" sz="2000" dirty="0" smtClean="0"/>
              <a:t>Quando il messaggio diviene attivo il protocollo SMTP lo invia ad un mail server per il delivery</a:t>
            </a:r>
          </a:p>
          <a:p>
            <a:r>
              <a:rPr lang="it-IT" sz="2000" dirty="0" smtClean="0"/>
              <a:t>Il mail server che riceve il messaggio istradato correttamente lo consegna allo </a:t>
            </a:r>
            <a:r>
              <a:rPr lang="it-IT" sz="2000" dirty="0" err="1" smtClean="0"/>
              <a:t>user</a:t>
            </a:r>
            <a:r>
              <a:rPr lang="it-IT" sz="2000" dirty="0" smtClean="0"/>
              <a:t> </a:t>
            </a:r>
            <a:r>
              <a:rPr lang="it-IT" sz="2000" dirty="0" err="1" smtClean="0"/>
              <a:t>agent</a:t>
            </a:r>
            <a:r>
              <a:rPr lang="it-IT" sz="2000" dirty="0" smtClean="0"/>
              <a:t> del ricevente.</a:t>
            </a:r>
            <a:endParaRPr lang="it-IT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FUNZIONI </a:t>
            </a:r>
            <a:r>
              <a:rPr lang="it-IT" dirty="0" err="1" smtClean="0"/>
              <a:t>DI</a:t>
            </a:r>
            <a:r>
              <a:rPr lang="it-IT" dirty="0" smtClean="0"/>
              <a:t> UN MAIL SERVER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Mail server</a:t>
            </a:r>
          </a:p>
          <a:p>
            <a:pPr lvl="1"/>
            <a:r>
              <a:rPr lang="it-IT" dirty="0" smtClean="0"/>
              <a:t>mailbox contiene i messaggi in arrivo (ancora da leggere) per lo </a:t>
            </a:r>
            <a:r>
              <a:rPr lang="it-IT" dirty="0" err="1" smtClean="0"/>
              <a:t>user</a:t>
            </a:r>
            <a:r>
              <a:rPr lang="it-IT" dirty="0" smtClean="0"/>
              <a:t> </a:t>
            </a:r>
            <a:r>
              <a:rPr lang="it-IT" dirty="0" err="1" smtClean="0"/>
              <a:t>agent</a:t>
            </a:r>
            <a:endParaRPr lang="it-IT" dirty="0" smtClean="0"/>
          </a:p>
          <a:p>
            <a:pPr lvl="1"/>
            <a:r>
              <a:rPr lang="it-IT" dirty="0" smtClean="0"/>
              <a:t>coda messaggi in uscita (da spedire)</a:t>
            </a:r>
          </a:p>
          <a:p>
            <a:r>
              <a:rPr lang="it-IT" dirty="0" smtClean="0"/>
              <a:t>P</a:t>
            </a:r>
            <a:r>
              <a:rPr lang="it-IT" dirty="0" smtClean="0"/>
              <a:t>rotocollo </a:t>
            </a:r>
            <a:r>
              <a:rPr lang="it-IT" dirty="0" smtClean="0"/>
              <a:t>SMTP fra mail </a:t>
            </a:r>
            <a:r>
              <a:rPr lang="it-IT" dirty="0" err="1" smtClean="0"/>
              <a:t>servers</a:t>
            </a:r>
            <a:r>
              <a:rPr lang="it-IT" dirty="0" smtClean="0"/>
              <a:t> per spedire la posta</a:t>
            </a:r>
          </a:p>
          <a:p>
            <a:pPr lvl="1"/>
            <a:r>
              <a:rPr lang="it-IT" dirty="0" smtClean="0"/>
              <a:t>client: </a:t>
            </a:r>
            <a:r>
              <a:rPr lang="it-IT" dirty="0" err="1" smtClean="0"/>
              <a:t>sending</a:t>
            </a:r>
            <a:r>
              <a:rPr lang="it-IT" dirty="0" smtClean="0"/>
              <a:t> mail server</a:t>
            </a:r>
          </a:p>
          <a:p>
            <a:pPr lvl="1"/>
            <a:r>
              <a:rPr lang="it-IT" dirty="0" smtClean="0"/>
              <a:t>“server”: </a:t>
            </a:r>
            <a:r>
              <a:rPr lang="it-IT" dirty="0" err="1" smtClean="0"/>
              <a:t>receiving</a:t>
            </a:r>
            <a:r>
              <a:rPr lang="it-IT" dirty="0" smtClean="0"/>
              <a:t> mail server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SMTP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SMTP è definito nella </a:t>
            </a:r>
            <a:r>
              <a:rPr lang="it-IT" dirty="0" smtClean="0">
                <a:solidFill>
                  <a:srgbClr val="FF0000"/>
                </a:solidFill>
              </a:rPr>
              <a:t>RFC 821</a:t>
            </a:r>
            <a:r>
              <a:rPr lang="it-IT" dirty="0" smtClean="0"/>
              <a:t>.</a:t>
            </a:r>
          </a:p>
          <a:p>
            <a:pPr lvl="1"/>
            <a:r>
              <a:rPr lang="it-IT" dirty="0" smtClean="0"/>
              <a:t>Usa TCP per trasferire in modo affidabile i messaggi </a:t>
            </a:r>
            <a:r>
              <a:rPr lang="it-IT" dirty="0" err="1" smtClean="0"/>
              <a:t>email</a:t>
            </a:r>
            <a:r>
              <a:rPr lang="it-IT" dirty="0" smtClean="0"/>
              <a:t> dal client al server, usando la porta 25.</a:t>
            </a:r>
          </a:p>
          <a:p>
            <a:pPr lvl="1"/>
            <a:r>
              <a:rPr lang="it-IT" dirty="0" smtClean="0"/>
              <a:t>Trasferimento diretto: dal </a:t>
            </a:r>
            <a:r>
              <a:rPr lang="it-IT" dirty="0" err="1" smtClean="0"/>
              <a:t>sending</a:t>
            </a:r>
            <a:r>
              <a:rPr lang="it-IT" dirty="0" smtClean="0"/>
              <a:t> server al </a:t>
            </a:r>
            <a:r>
              <a:rPr lang="it-IT" dirty="0" err="1" smtClean="0"/>
              <a:t>receiving</a:t>
            </a:r>
            <a:r>
              <a:rPr lang="it-IT" dirty="0" smtClean="0"/>
              <a:t> server.</a:t>
            </a:r>
          </a:p>
          <a:p>
            <a:r>
              <a:rPr lang="it-IT" dirty="0" smtClean="0"/>
              <a:t>Tre fasi del trasferimento:</a:t>
            </a:r>
          </a:p>
          <a:p>
            <a:pPr lvl="1"/>
            <a:r>
              <a:rPr lang="it-IT" dirty="0" err="1" smtClean="0"/>
              <a:t>handshaking</a:t>
            </a:r>
            <a:r>
              <a:rPr lang="it-IT" dirty="0" smtClean="0"/>
              <a:t>,</a:t>
            </a:r>
          </a:p>
          <a:p>
            <a:pPr lvl="1"/>
            <a:r>
              <a:rPr lang="it-IT" dirty="0" smtClean="0"/>
              <a:t>trasferimento messaggi,</a:t>
            </a:r>
          </a:p>
          <a:p>
            <a:pPr lvl="1"/>
            <a:r>
              <a:rPr lang="it-IT" dirty="0" smtClean="0"/>
              <a:t>chiusura.</a:t>
            </a:r>
          </a:p>
          <a:p>
            <a:r>
              <a:rPr lang="it-IT" dirty="0" smtClean="0"/>
              <a:t>Interazione comando/risposta:</a:t>
            </a:r>
          </a:p>
          <a:p>
            <a:pPr lvl="1"/>
            <a:r>
              <a:rPr lang="it-IT" dirty="0" smtClean="0"/>
              <a:t>comando: testo ASCII;</a:t>
            </a:r>
          </a:p>
          <a:p>
            <a:pPr lvl="1"/>
            <a:r>
              <a:rPr lang="it-IT" dirty="0" smtClean="0"/>
              <a:t>risposta: codice e frase di stato.</a:t>
            </a:r>
          </a:p>
          <a:p>
            <a:pPr lvl="1"/>
            <a:r>
              <a:rPr lang="it-IT" dirty="0" smtClean="0"/>
              <a:t>I messaggi devono essere in ASCII a 7 bit.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FORMATO DEI MESSAGGI</a:t>
            </a:r>
            <a:endParaRPr lang="it-IT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57200" y="1295400"/>
            <a:ext cx="40386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l" defTabSz="914400" rtl="0" eaLnBrk="0" fontAlgn="base" latinLnBrk="0" hangingPunct="0">
              <a:lnSpc>
                <a:spcPct val="15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76000"/>
              <a:buFont typeface="Wingdings 3" pitchFamily="18" charset="2"/>
              <a:buChar char=""/>
              <a:tabLst/>
              <a:defRPr/>
            </a:pP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86288" y="2122488"/>
            <a:ext cx="4405312" cy="3592512"/>
          </a:xfrm>
          <a:prstGeom prst="rect">
            <a:avLst/>
          </a:prstGeom>
          <a:noFill/>
        </p:spPr>
      </p:pic>
      <p:sp>
        <p:nvSpPr>
          <p:cNvPr id="8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114800" cy="4937760"/>
          </a:xfrm>
        </p:spPr>
        <p:txBody>
          <a:bodyPr/>
          <a:lstStyle/>
          <a:p>
            <a:r>
              <a:rPr lang="it-IT" dirty="0" smtClean="0"/>
              <a:t>SMTP: protocollo per lo scambio di messaggi </a:t>
            </a:r>
            <a:r>
              <a:rPr lang="it-IT" dirty="0" err="1" smtClean="0"/>
              <a:t>email</a:t>
            </a:r>
            <a:r>
              <a:rPr lang="it-IT" dirty="0" smtClean="0"/>
              <a:t>.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RFC 822</a:t>
            </a:r>
            <a:r>
              <a:rPr lang="it-IT" dirty="0" smtClean="0"/>
              <a:t>: standard per messaggi in formato testo.</a:t>
            </a:r>
          </a:p>
          <a:p>
            <a:pPr lvl="1"/>
            <a:r>
              <a:rPr lang="it-IT" dirty="0" err="1" smtClean="0"/>
              <a:t>Header</a:t>
            </a:r>
            <a:r>
              <a:rPr lang="it-IT" dirty="0" smtClean="0"/>
              <a:t> </a:t>
            </a:r>
            <a:r>
              <a:rPr lang="it-IT" dirty="0" err="1" smtClean="0"/>
              <a:t>lines</a:t>
            </a:r>
            <a:r>
              <a:rPr lang="it-IT" dirty="0" smtClean="0"/>
              <a:t>, ad es.:</a:t>
            </a:r>
          </a:p>
          <a:p>
            <a:pPr lvl="2"/>
            <a:r>
              <a:rPr lang="it-IT" dirty="0" err="1" smtClean="0"/>
              <a:t>To</a:t>
            </a:r>
            <a:r>
              <a:rPr lang="it-IT" dirty="0" smtClean="0"/>
              <a:t>:</a:t>
            </a:r>
          </a:p>
          <a:p>
            <a:pPr lvl="2"/>
            <a:r>
              <a:rPr lang="it-IT" dirty="0" err="1" smtClean="0"/>
              <a:t>From</a:t>
            </a:r>
            <a:r>
              <a:rPr lang="it-IT" dirty="0" smtClean="0"/>
              <a:t>:</a:t>
            </a:r>
          </a:p>
          <a:p>
            <a:pPr lvl="2"/>
            <a:r>
              <a:rPr lang="it-IT" dirty="0" err="1" smtClean="0"/>
              <a:t>Subject</a:t>
            </a:r>
            <a:r>
              <a:rPr lang="it-IT" dirty="0" smtClean="0"/>
              <a:t>:</a:t>
            </a:r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MESSAGGI MULTIMEDIALI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213779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it-IT" dirty="0" smtClean="0"/>
              <a:t>MIME: </a:t>
            </a:r>
            <a:r>
              <a:rPr lang="it-IT" dirty="0" err="1" smtClean="0"/>
              <a:t>Multipurpose</a:t>
            </a:r>
            <a:r>
              <a:rPr lang="it-IT" dirty="0" smtClean="0"/>
              <a:t> Internet Mail </a:t>
            </a:r>
            <a:r>
              <a:rPr lang="it-IT" dirty="0" err="1" smtClean="0"/>
              <a:t>Extensions</a:t>
            </a:r>
            <a:r>
              <a:rPr lang="it-IT" dirty="0" smtClean="0"/>
              <a:t>, </a:t>
            </a:r>
            <a:endParaRPr lang="it-IT" dirty="0" smtClean="0"/>
          </a:p>
          <a:p>
            <a:pPr lvl="1">
              <a:lnSpc>
                <a:spcPct val="150000"/>
              </a:lnSpc>
            </a:pPr>
            <a:r>
              <a:rPr lang="it-IT" dirty="0" smtClean="0">
                <a:solidFill>
                  <a:srgbClr val="FF0000"/>
                </a:solidFill>
              </a:rPr>
              <a:t>RFC </a:t>
            </a:r>
            <a:r>
              <a:rPr lang="it-IT" dirty="0" smtClean="0">
                <a:solidFill>
                  <a:srgbClr val="FF0000"/>
                </a:solidFill>
              </a:rPr>
              <a:t>2045, 2056</a:t>
            </a:r>
            <a:r>
              <a:rPr lang="it-IT" dirty="0" smtClean="0"/>
              <a:t>.</a:t>
            </a:r>
            <a:endParaRPr lang="it-IT" dirty="0" smtClean="0"/>
          </a:p>
          <a:p>
            <a:pPr>
              <a:lnSpc>
                <a:spcPct val="150000"/>
              </a:lnSpc>
            </a:pPr>
            <a:r>
              <a:rPr lang="it-IT" dirty="0" smtClean="0"/>
              <a:t>Nuove linee nello </a:t>
            </a:r>
            <a:r>
              <a:rPr lang="it-IT" dirty="0" err="1" smtClean="0"/>
              <a:t>header</a:t>
            </a:r>
            <a:r>
              <a:rPr lang="it-IT" dirty="0" smtClean="0"/>
              <a:t>: MIME </a:t>
            </a:r>
            <a:r>
              <a:rPr lang="it-IT" dirty="0" err="1" smtClean="0"/>
              <a:t>content</a:t>
            </a:r>
            <a:r>
              <a:rPr lang="it-IT" dirty="0" smtClean="0"/>
              <a:t> </a:t>
            </a:r>
            <a:r>
              <a:rPr lang="it-IT" dirty="0" err="1" smtClean="0"/>
              <a:t>type</a:t>
            </a:r>
            <a:endParaRPr lang="it-IT" dirty="0" smtClean="0"/>
          </a:p>
          <a:p>
            <a:endParaRPr lang="it-IT" dirty="0"/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996952"/>
            <a:ext cx="7467600" cy="3279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zione del lavoro del team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Presentazione del lavoro del team</Template>
  <TotalTime>0</TotalTime>
  <Words>1155</Words>
  <Application>Microsoft Office PowerPoint</Application>
  <PresentationFormat>Presentazione su schermo (4:3)</PresentationFormat>
  <Paragraphs>195</Paragraphs>
  <Slides>25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25</vt:i4>
      </vt:variant>
    </vt:vector>
  </HeadingPairs>
  <TitlesOfParts>
    <vt:vector size="26" baseType="lpstr">
      <vt:lpstr>Presentazione del lavoro del team</vt:lpstr>
      <vt:lpstr>COMUNICAZIONE ONLINE, RETI E VIRTUALITA’</vt:lpstr>
      <vt:lpstr>INDICE</vt:lpstr>
      <vt:lpstr>CHE COS’E’ LA POSTA ELETTRONICA</vt:lpstr>
      <vt:lpstr>LATO CLIENT</vt:lpstr>
      <vt:lpstr>INVIO E RICEZIONE DI UN MESSAGGIO</vt:lpstr>
      <vt:lpstr>FUNZIONI DI UN MAIL SERVER</vt:lpstr>
      <vt:lpstr>SMTP</vt:lpstr>
      <vt:lpstr>FORMATO DEI MESSAGGI</vt:lpstr>
      <vt:lpstr>MESSAGGI MULTIMEDIALI</vt:lpstr>
      <vt:lpstr>MIME</vt:lpstr>
      <vt:lpstr>LETTURA LATO CLIENT</vt:lpstr>
      <vt:lpstr>RFC</vt:lpstr>
      <vt:lpstr>FUNZIONI DI UN CLIENT DI POSTA ELETTRONICA</vt:lpstr>
      <vt:lpstr>SICUREZZA DELLA POSTA</vt:lpstr>
      <vt:lpstr>PROTOCOLLI PER LA SICUREZZA</vt:lpstr>
      <vt:lpstr>PROTOCOLLI DI POSTA SICURA</vt:lpstr>
      <vt:lpstr>PGP</vt:lpstr>
      <vt:lpstr>WEB OF TRUST (Luca Aiello) </vt:lpstr>
      <vt:lpstr>WEB OF TRUST</vt:lpstr>
      <vt:lpstr>NETIQUETTE (da gentilionline.it)</vt:lpstr>
      <vt:lpstr>COMUNICAZIONE 1-1</vt:lpstr>
      <vt:lpstr>COMUNICAZIONI 1-1</vt:lpstr>
      <vt:lpstr>QUOTING</vt:lpstr>
      <vt:lpstr>FLAMING</vt:lpstr>
      <vt:lpstr>COMUNICAZIONI 1-N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2008-10-25T04:26:16Z</dcterms:created>
  <dcterms:modified xsi:type="dcterms:W3CDTF">2011-08-10T06:27:48Z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CID">
    <vt:lpwstr>1040</vt:lpwstr>
  </property>
  <property fmtid="{D5CDD505-2E9C-101B-9397-08002B2CF9AE}" pid="3" name="_TemplateID">
    <vt:lpwstr>TC102282691040</vt:lpwstr>
  </property>
</Properties>
</file>