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it-IT" dirty="0" smtClean="0"/>
              <a:t>Text</a:t>
            </a:r>
          </a:p>
          <a:p>
            <a:pPr lvl="1"/>
            <a:r>
              <a:rPr lang="it-IT" dirty="0" smtClean="0"/>
              <a:t>esempi di </a:t>
            </a:r>
            <a:r>
              <a:rPr lang="it-IT" dirty="0" err="1" smtClean="0"/>
              <a:t>subtypes</a:t>
            </a:r>
            <a:r>
              <a:rPr lang="it-IT" dirty="0" smtClean="0"/>
              <a:t>: </a:t>
            </a:r>
            <a:r>
              <a:rPr lang="it-IT" dirty="0" err="1" smtClean="0"/>
              <a:t>plain</a:t>
            </a:r>
            <a:r>
              <a:rPr lang="it-IT" dirty="0" smtClean="0"/>
              <a:t>, html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err="1" smtClean="0"/>
              <a:t>Image</a:t>
            </a:r>
            <a:endParaRPr lang="it-IT" dirty="0" smtClean="0"/>
          </a:p>
          <a:p>
            <a:pPr lvl="1"/>
            <a:r>
              <a:rPr lang="it-IT" dirty="0" smtClean="0"/>
              <a:t>esempi di </a:t>
            </a:r>
            <a:r>
              <a:rPr lang="it-IT" dirty="0" err="1" smtClean="0"/>
              <a:t>subtypes</a:t>
            </a:r>
            <a:r>
              <a:rPr lang="it-IT" dirty="0" smtClean="0"/>
              <a:t>: jpeg, gif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/>
              <a:t>Audio</a:t>
            </a:r>
          </a:p>
          <a:p>
            <a:pPr lvl="1"/>
            <a:r>
              <a:rPr lang="it-IT" dirty="0" smtClean="0"/>
              <a:t>esempi di </a:t>
            </a:r>
            <a:r>
              <a:rPr lang="it-IT" dirty="0" err="1" smtClean="0"/>
              <a:t>subtypes</a:t>
            </a:r>
            <a:r>
              <a:rPr lang="it-IT" dirty="0" smtClean="0"/>
              <a:t>: </a:t>
            </a:r>
            <a:r>
              <a:rPr lang="it-IT" dirty="0" err="1" smtClean="0"/>
              <a:t>basic</a:t>
            </a:r>
            <a:r>
              <a:rPr lang="it-IT" dirty="0" smtClean="0"/>
              <a:t> (8-bit </a:t>
            </a:r>
            <a:r>
              <a:rPr lang="it-IT" dirty="0" err="1" smtClean="0"/>
              <a:t>mu-law</a:t>
            </a:r>
            <a:r>
              <a:rPr lang="it-IT" dirty="0" smtClean="0"/>
              <a:t> </a:t>
            </a:r>
            <a:r>
              <a:rPr lang="it-IT" dirty="0" err="1" smtClean="0"/>
              <a:t>encoded</a:t>
            </a:r>
            <a:r>
              <a:rPr lang="it-IT" dirty="0" smtClean="0"/>
              <a:t>), 32kadpcm (32kbps </a:t>
            </a:r>
            <a:r>
              <a:rPr lang="it-IT" dirty="0" err="1" smtClean="0"/>
              <a:t>coding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4716016" y="1340768"/>
            <a:ext cx="41148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r>
              <a:rPr lang="it-IT" sz="2300" b="1" dirty="0" smtClean="0">
                <a:solidFill>
                  <a:schemeClr val="tx2"/>
                </a:solidFill>
                <a:latin typeface="+mn-lt"/>
                <a:cs typeface="+mn-cs"/>
              </a:rPr>
              <a:t>Video</a:t>
            </a:r>
          </a:p>
          <a:p>
            <a:pPr marL="730250" lvl="1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esempi di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subtypes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: mpeg,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quicktimes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.</a:t>
            </a:r>
          </a:p>
          <a:p>
            <a:pPr marL="273050" lvl="0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endParaRPr lang="it-IT" sz="23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273050" lvl="0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r>
              <a:rPr lang="it-IT" sz="2300" b="1" dirty="0" err="1" smtClean="0">
                <a:solidFill>
                  <a:schemeClr val="tx2"/>
                </a:solidFill>
                <a:latin typeface="+mn-lt"/>
                <a:cs typeface="+mn-cs"/>
              </a:rPr>
              <a:t>Application</a:t>
            </a:r>
            <a:endParaRPr lang="it-IT" sz="23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730250" lvl="1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altri dati che devono essere processati dal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reader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 prima di essere visibili;</a:t>
            </a:r>
          </a:p>
          <a:p>
            <a:pPr marL="730250" lvl="1" indent="-273050" eaLnBrk="0" hangingPunct="0">
              <a:spcBef>
                <a:spcPts val="600"/>
              </a:spcBef>
              <a:buClr>
                <a:schemeClr val="tx2"/>
              </a:buClr>
              <a:buSzPct val="76000"/>
              <a:buFont typeface="Wingdings 3" pitchFamily="18" charset="2"/>
              <a:buChar char=""/>
            </a:pP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esempi di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subtypes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: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msword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, </a:t>
            </a:r>
            <a:r>
              <a:rPr lang="it-IT" sz="2300" dirty="0" err="1" smtClean="0">
                <a:solidFill>
                  <a:schemeClr val="tx2"/>
                </a:solidFill>
                <a:latin typeface="+mn-lt"/>
                <a:cs typeface="+mn-cs"/>
              </a:rPr>
              <a:t>octet-stream</a:t>
            </a:r>
            <a:r>
              <a:rPr lang="it-IT" sz="2300" dirty="0" smtClean="0">
                <a:solidFill>
                  <a:schemeClr val="tx2"/>
                </a:solidFill>
                <a:latin typeface="+mn-lt"/>
                <a:cs typeface="+mn-cs"/>
              </a:rPr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endParaRPr kumimoji="0" lang="it-IT" sz="2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LETTURA LATO CLIENT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29600" cy="3015992"/>
          </a:xfrm>
        </p:spPr>
        <p:txBody>
          <a:bodyPr/>
          <a:lstStyle/>
          <a:p>
            <a:r>
              <a:rPr lang="it-IT" dirty="0" smtClean="0"/>
              <a:t>SMTP: spedizione al server di ricezione e memorizzazione.</a:t>
            </a:r>
          </a:p>
          <a:p>
            <a:r>
              <a:rPr lang="it-IT" dirty="0" smtClean="0"/>
              <a:t>Protocolli di accesso mail: recupero dal server.</a:t>
            </a:r>
          </a:p>
          <a:p>
            <a:pPr lvl="1"/>
            <a:r>
              <a:rPr lang="it-IT" dirty="0" smtClean="0"/>
              <a:t>POP: Post Office </a:t>
            </a:r>
            <a:r>
              <a:rPr lang="it-IT" dirty="0" err="1" smtClean="0"/>
              <a:t>Protocol</a:t>
            </a:r>
            <a:r>
              <a:rPr lang="it-IT" dirty="0" smtClean="0"/>
              <a:t> [</a:t>
            </a:r>
            <a:r>
              <a:rPr lang="it-IT" dirty="0" smtClean="0">
                <a:solidFill>
                  <a:srgbClr val="FF0000"/>
                </a:solidFill>
              </a:rPr>
              <a:t>RFC 1939</a:t>
            </a:r>
            <a:r>
              <a:rPr lang="it-IT" dirty="0" smtClean="0"/>
              <a:t>].</a:t>
            </a:r>
          </a:p>
          <a:p>
            <a:pPr lvl="1"/>
            <a:r>
              <a:rPr lang="it-IT" dirty="0" smtClean="0"/>
              <a:t>Autorizzazione (</a:t>
            </a:r>
            <a:r>
              <a:rPr lang="it-IT" dirty="0" err="1" smtClean="0"/>
              <a:t>agent</a:t>
            </a:r>
            <a:r>
              <a:rPr lang="it-IT" dirty="0" smtClean="0"/>
              <a:t> &lt;</a:t>
            </a:r>
            <a:r>
              <a:rPr lang="it-IT" dirty="0" err="1" smtClean="0"/>
              <a:t>--</a:t>
            </a:r>
            <a:r>
              <a:rPr lang="it-IT" dirty="0" smtClean="0"/>
              <a:t>&gt; server) e download.</a:t>
            </a:r>
          </a:p>
          <a:p>
            <a:r>
              <a:rPr lang="it-IT" dirty="0" smtClean="0"/>
              <a:t>IMAP: Internet Mail Access </a:t>
            </a:r>
            <a:r>
              <a:rPr lang="it-IT" dirty="0" err="1" smtClean="0"/>
              <a:t>Protocol</a:t>
            </a:r>
            <a:r>
              <a:rPr lang="it-IT" dirty="0" smtClean="0"/>
              <a:t> [</a:t>
            </a:r>
            <a:r>
              <a:rPr lang="it-IT" dirty="0" smtClean="0">
                <a:solidFill>
                  <a:srgbClr val="FF0000"/>
                </a:solidFill>
              </a:rPr>
              <a:t>RFC 2060</a:t>
            </a:r>
            <a:r>
              <a:rPr lang="it-IT" dirty="0" smtClean="0"/>
              <a:t>].</a:t>
            </a:r>
          </a:p>
          <a:p>
            <a:pPr lvl="1"/>
            <a:r>
              <a:rPr lang="it-IT" dirty="0" smtClean="0"/>
              <a:t>Più funzionalità e maggiore complessità</a:t>
            </a:r>
            <a:r>
              <a:rPr lang="it-IT" dirty="0" smtClean="0"/>
              <a:t>.</a:t>
            </a:r>
            <a:endParaRPr lang="it-IT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6647656" cy="1527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RFC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Letteralmente: </a:t>
            </a:r>
            <a:r>
              <a:rPr lang="it-IT" dirty="0" err="1" smtClean="0"/>
              <a:t>Request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Comments</a:t>
            </a:r>
            <a:r>
              <a:rPr lang="it-IT" dirty="0" smtClean="0"/>
              <a:t>;</a:t>
            </a:r>
          </a:p>
          <a:p>
            <a:r>
              <a:rPr lang="it-IT" dirty="0" smtClean="0"/>
              <a:t>Si tratta di raccomandazioni di formato, del tutto informali, rilasciate sulla rete internet nel tempo, che definiscono i formati di svariati protocolli di rete e di applicazioni di rete, analogamente.</a:t>
            </a:r>
          </a:p>
          <a:p>
            <a:r>
              <a:rPr lang="it-IT" dirty="0" err="1" smtClean="0"/>
              <a:t>Repository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http://james.apache.org/server/rfclist/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FUNZIONI </a:t>
            </a:r>
            <a:r>
              <a:rPr lang="it-IT" sz="2400" dirty="0" err="1" smtClean="0"/>
              <a:t>DI</a:t>
            </a:r>
            <a:r>
              <a:rPr lang="it-IT" sz="2400" dirty="0" smtClean="0"/>
              <a:t> UN CLIENT </a:t>
            </a:r>
            <a:r>
              <a:rPr lang="it-IT" sz="2400" dirty="0" err="1" smtClean="0"/>
              <a:t>DI</a:t>
            </a:r>
            <a:r>
              <a:rPr lang="it-IT" sz="2400" dirty="0" smtClean="0"/>
              <a:t> POSTA ELETTRONICA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READ</a:t>
            </a:r>
            <a:endParaRPr lang="it-IT" dirty="0" smtClean="0"/>
          </a:p>
          <a:p>
            <a:r>
              <a:rPr lang="it-IT" dirty="0" smtClean="0"/>
              <a:t>REPLY</a:t>
            </a:r>
            <a:endParaRPr lang="it-IT" dirty="0" smtClean="0"/>
          </a:p>
          <a:p>
            <a:r>
              <a:rPr lang="it-IT" cap="all" dirty="0" smtClean="0"/>
              <a:t>Reply </a:t>
            </a:r>
            <a:r>
              <a:rPr lang="it-IT" cap="all" dirty="0" err="1" smtClean="0"/>
              <a:t>to</a:t>
            </a:r>
            <a:r>
              <a:rPr lang="it-IT" cap="all" dirty="0" smtClean="0"/>
              <a:t> </a:t>
            </a:r>
            <a:r>
              <a:rPr lang="it-IT" cap="all" dirty="0" err="1" smtClean="0"/>
              <a:t>All</a:t>
            </a:r>
            <a:endParaRPr lang="it-IT" cap="all" dirty="0" smtClean="0"/>
          </a:p>
          <a:p>
            <a:r>
              <a:rPr lang="it-IT" cap="all" dirty="0" err="1" smtClean="0"/>
              <a:t>Forward</a:t>
            </a:r>
            <a:r>
              <a:rPr lang="it-IT" cap="all" dirty="0" smtClean="0"/>
              <a:t> </a:t>
            </a:r>
          </a:p>
          <a:p>
            <a:r>
              <a:rPr lang="it-IT" dirty="0" smtClean="0"/>
              <a:t>DELETE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DELLA 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posta elettronica non è sicura</a:t>
            </a:r>
          </a:p>
          <a:p>
            <a:r>
              <a:rPr lang="it-IT" dirty="0" smtClean="0"/>
              <a:t>Un messaggio può</a:t>
            </a:r>
          </a:p>
          <a:p>
            <a:pPr lvl="1"/>
            <a:r>
              <a:rPr lang="it-IT" dirty="0" smtClean="0"/>
              <a:t>Essere intercettato		PRIVACY</a:t>
            </a:r>
          </a:p>
          <a:p>
            <a:pPr lvl="1"/>
            <a:r>
              <a:rPr lang="it-IT" dirty="0" smtClean="0"/>
              <a:t>Essere manipolato			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PROTOCOLLI PER LA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Esistono due questioni base per migliorare la sicurezza di un sistema di posta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dirty="0" smtClean="0"/>
              <a:t>La definizione di un protocollo di interscambio postale che garantisca riservatezza e integrità</a:t>
            </a:r>
          </a:p>
          <a:p>
            <a:pPr marL="731838" lvl="1" indent="-457200">
              <a:buFont typeface="+mj-lt"/>
              <a:buAutoNum type="arabicPeriod"/>
            </a:pPr>
            <a:r>
              <a:rPr lang="it-IT" dirty="0" smtClean="0"/>
              <a:t>L’estensione dei sistemi di gestione degli allegati per garantire la sicurezza anche a quel livello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PROTOCOLLI </a:t>
            </a:r>
            <a:r>
              <a:rPr lang="it-IT" dirty="0" err="1" smtClean="0"/>
              <a:t>DI</a:t>
            </a:r>
            <a:r>
              <a:rPr lang="it-IT" dirty="0" smtClean="0"/>
              <a:t> POSTA SICURA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Protocolli crittografici</a:t>
            </a:r>
          </a:p>
          <a:p>
            <a:pPr lvl="1"/>
            <a:r>
              <a:rPr lang="it-IT" dirty="0" smtClean="0"/>
              <a:t>A chiave singola</a:t>
            </a:r>
          </a:p>
          <a:p>
            <a:pPr lvl="1"/>
            <a:r>
              <a:rPr lang="it-IT" dirty="0" smtClean="0"/>
              <a:t>A doppia chiave</a:t>
            </a:r>
          </a:p>
          <a:p>
            <a:pPr lvl="1"/>
            <a:r>
              <a:rPr lang="it-IT" dirty="0" smtClean="0"/>
              <a:t>Misti</a:t>
            </a:r>
          </a:p>
          <a:p>
            <a:r>
              <a:rPr lang="it-IT" dirty="0" smtClean="0"/>
              <a:t>PGP</a:t>
            </a:r>
          </a:p>
          <a:p>
            <a:pPr lvl="1"/>
            <a:r>
              <a:rPr lang="it-IT" dirty="0" smtClean="0"/>
              <a:t>È un protocollo misto</a:t>
            </a:r>
          </a:p>
          <a:p>
            <a:pPr lvl="1"/>
            <a:r>
              <a:rPr lang="it-IT" dirty="0" smtClean="0"/>
              <a:t>Garantisce, oltre alla posta, anche gli allegati, attraverso l’estensione di MIME ad S/MIME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PGP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PGP è un programma di crittografia e firma digitale ideato e sviluppato da Phil </a:t>
            </a:r>
            <a:r>
              <a:rPr lang="it-IT" dirty="0" err="1" smtClean="0"/>
              <a:t>Zimmermann</a:t>
            </a:r>
            <a:r>
              <a:rPr lang="it-IT" dirty="0" smtClean="0"/>
              <a:t> nel 1991</a:t>
            </a:r>
          </a:p>
          <a:p>
            <a:pPr lvl="1"/>
            <a:r>
              <a:rPr lang="it-IT" dirty="0" smtClean="0"/>
              <a:t>Uno dei </a:t>
            </a:r>
            <a:r>
              <a:rPr lang="it-IT" dirty="0" err="1" smtClean="0"/>
              <a:t>crittosistemi</a:t>
            </a:r>
            <a:r>
              <a:rPr lang="it-IT" dirty="0" smtClean="0"/>
              <a:t> più usati al mondo</a:t>
            </a:r>
          </a:p>
          <a:p>
            <a:pPr lvl="1"/>
            <a:r>
              <a:rPr lang="it-IT" dirty="0" smtClean="0"/>
              <a:t>Divenuto un prodotto commerciale della PGP corp.</a:t>
            </a:r>
          </a:p>
          <a:p>
            <a:r>
              <a:rPr lang="it-IT" dirty="0" err="1" smtClean="0"/>
              <a:t>OpenPGP</a:t>
            </a:r>
            <a:r>
              <a:rPr lang="it-IT" dirty="0" smtClean="0"/>
              <a:t> è uno standard Internet (RFC 4880) che è stato pubblicato sulla base della specifica originale di PGP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WEB OF TRUST (Luca </a:t>
            </a:r>
            <a:r>
              <a:rPr lang="it-IT" dirty="0" err="1" smtClean="0"/>
              <a:t>Aiello</a:t>
            </a:r>
            <a:r>
              <a:rPr lang="it-IT" dirty="0" smtClean="0"/>
              <a:t>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2792" cy="4937760"/>
          </a:xfrm>
        </p:spPr>
        <p:txBody>
          <a:bodyPr/>
          <a:lstStyle/>
          <a:p>
            <a:r>
              <a:rPr lang="it-IT" dirty="0" smtClean="0"/>
              <a:t>L’utente A conosce solo B</a:t>
            </a:r>
          </a:p>
          <a:p>
            <a:pPr lvl="1"/>
            <a:r>
              <a:rPr lang="it-IT" dirty="0" smtClean="0"/>
              <a:t>Ha verificato l’identità di B e ha firmato la sua chiave</a:t>
            </a:r>
          </a:p>
          <a:p>
            <a:pPr lvl="1"/>
            <a:r>
              <a:rPr lang="it-IT" dirty="0" smtClean="0"/>
              <a:t>Si fida di B</a:t>
            </a:r>
          </a:p>
          <a:p>
            <a:r>
              <a:rPr lang="it-IT" dirty="0" smtClean="0"/>
              <a:t>B conosce C</a:t>
            </a:r>
          </a:p>
          <a:p>
            <a:pPr lvl="1"/>
            <a:r>
              <a:rPr lang="it-IT" dirty="0" smtClean="0"/>
              <a:t>Ha verificato l’identità di C e ha firmato la sua chiave</a:t>
            </a:r>
          </a:p>
          <a:p>
            <a:pPr lvl="1"/>
            <a:r>
              <a:rPr lang="it-IT" dirty="0" smtClean="0"/>
              <a:t>Invia ad A la chiave di C firmata</a:t>
            </a:r>
          </a:p>
          <a:p>
            <a:r>
              <a:rPr lang="it-IT" dirty="0" smtClean="0"/>
              <a:t>A si fida di B e accetta la chiave di C </a:t>
            </a:r>
            <a:r>
              <a:rPr lang="it-IT" dirty="0" smtClean="0"/>
              <a:t>come valida</a:t>
            </a:r>
          </a:p>
          <a:p>
            <a:pPr lvl="1"/>
            <a:r>
              <a:rPr lang="it-IT" dirty="0" smtClean="0"/>
              <a:t>Questo non implica che A si debba fidare di C!</a:t>
            </a:r>
          </a:p>
          <a:p>
            <a:endParaRPr lang="it-IT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337" y="4470747"/>
            <a:ext cx="10668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4275" y="2565747"/>
            <a:ext cx="1185862" cy="1185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2537" y="4470747"/>
            <a:ext cx="1541463" cy="111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692650" y="5537547"/>
            <a:ext cx="3889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7221537" y="2413347"/>
            <a:ext cx="24923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8516937" y="5537547"/>
            <a:ext cx="2460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>
                <a:solidFill>
                  <a:srgbClr val="000000"/>
                </a:solidFill>
                <a:latin typeface="Calibri" pitchFamily="34" charset="0"/>
              </a:rPr>
              <a:t>C</a:t>
            </a:r>
          </a:p>
        </p:txBody>
      </p:sp>
      <p:cxnSp>
        <p:nvCxnSpPr>
          <p:cNvPr id="20" name="AutoShape 11"/>
          <p:cNvCxnSpPr>
            <a:cxnSpLocks noChangeShapeType="1"/>
          </p:cNvCxnSpPr>
          <p:nvPr/>
        </p:nvCxnSpPr>
        <p:spPr bwMode="auto">
          <a:xfrm>
            <a:off x="5545137" y="5004147"/>
            <a:ext cx="2057400" cy="26988"/>
          </a:xfrm>
          <a:prstGeom prst="straightConnector1">
            <a:avLst/>
          </a:prstGeom>
          <a:noFill/>
          <a:ln w="15840">
            <a:solidFill>
              <a:srgbClr val="000000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5316537" y="3475385"/>
            <a:ext cx="1066800" cy="1228725"/>
          </a:xfrm>
          <a:prstGeom prst="line">
            <a:avLst/>
          </a:prstGeom>
          <a:noFill/>
          <a:ln w="22320">
            <a:solidFill>
              <a:srgbClr val="000000"/>
            </a:solidFill>
            <a:prstDash val="lgDashDotDot"/>
            <a:miter lim="800000"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cxnSp>
        <p:nvCxnSpPr>
          <p:cNvPr id="22" name="AutoShape 14"/>
          <p:cNvCxnSpPr>
            <a:cxnSpLocks noChangeShapeType="1"/>
          </p:cNvCxnSpPr>
          <p:nvPr/>
        </p:nvCxnSpPr>
        <p:spPr bwMode="auto">
          <a:xfrm flipV="1">
            <a:off x="4402137" y="1422747"/>
            <a:ext cx="838200" cy="76200"/>
          </a:xfrm>
          <a:prstGeom prst="curved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4478337" y="1727547"/>
            <a:ext cx="728663" cy="1588"/>
          </a:xfrm>
          <a:prstGeom prst="line">
            <a:avLst/>
          </a:prstGeom>
          <a:noFill/>
          <a:ln w="22320">
            <a:solidFill>
              <a:srgbClr val="000000"/>
            </a:solidFill>
            <a:prstDash val="lgDashDotDot"/>
            <a:miter lim="800000"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cxnSp>
        <p:nvCxnSpPr>
          <p:cNvPr id="24" name="AutoShape 16"/>
          <p:cNvCxnSpPr>
            <a:cxnSpLocks noChangeShapeType="1"/>
          </p:cNvCxnSpPr>
          <p:nvPr/>
        </p:nvCxnSpPr>
        <p:spPr bwMode="auto">
          <a:xfrm>
            <a:off x="4402137" y="2032347"/>
            <a:ext cx="838200" cy="1588"/>
          </a:xfrm>
          <a:prstGeom prst="straightConnector1">
            <a:avLst/>
          </a:prstGeom>
          <a:noFill/>
          <a:ln w="15840">
            <a:solidFill>
              <a:srgbClr val="000000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5316537" y="1268760"/>
            <a:ext cx="3679825" cy="92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800" dirty="0">
                <a:solidFill>
                  <a:srgbClr val="000000"/>
                </a:solidFill>
                <a:latin typeface="Calibri" pitchFamily="34" charset="0"/>
              </a:rPr>
              <a:t>Ritiene valida la chiave di</a:t>
            </a:r>
          </a:p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800" dirty="0">
                <a:solidFill>
                  <a:srgbClr val="000000"/>
                </a:solidFill>
                <a:latin typeface="Calibri" pitchFamily="34" charset="0"/>
              </a:rPr>
              <a:t>Si fida di</a:t>
            </a:r>
          </a:p>
          <a:p>
            <a:pPr defTabSz="449263">
              <a:buClr>
                <a:srgbClr val="000000"/>
              </a:buClr>
              <a:buSzPct val="100000"/>
              <a:buFont typeface="Calibri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800" dirty="0">
                <a:solidFill>
                  <a:srgbClr val="000000"/>
                </a:solidFill>
                <a:latin typeface="Calibri" pitchFamily="34" charset="0"/>
              </a:rPr>
              <a:t>Ritiene valida, per fiducia, la chiave </a:t>
            </a:r>
            <a:r>
              <a:rPr lang="it-IT" sz="1800" dirty="0" smtClean="0">
                <a:solidFill>
                  <a:srgbClr val="000000"/>
                </a:solidFill>
                <a:latin typeface="Calibri" pitchFamily="34" charset="0"/>
              </a:rPr>
              <a:t>di</a:t>
            </a:r>
            <a:endParaRPr lang="it-IT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26" name="AutoShape 19"/>
          <p:cNvCxnSpPr>
            <a:cxnSpLocks noChangeShapeType="1"/>
          </p:cNvCxnSpPr>
          <p:nvPr/>
        </p:nvCxnSpPr>
        <p:spPr bwMode="auto">
          <a:xfrm rot="16200000">
            <a:off x="4982368" y="3188841"/>
            <a:ext cx="1311275" cy="12525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7" name="AutoShape 20"/>
          <p:cNvCxnSpPr>
            <a:cxnSpLocks noChangeShapeType="1"/>
          </p:cNvCxnSpPr>
          <p:nvPr/>
        </p:nvCxnSpPr>
        <p:spPr bwMode="auto">
          <a:xfrm rot="5400000" flipH="1">
            <a:off x="7256462" y="3353147"/>
            <a:ext cx="1311275" cy="9239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WEB OF TRUST</a:t>
            </a: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6943725" cy="501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4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NETIQUETTE (da </a:t>
            </a:r>
            <a:r>
              <a:rPr lang="it-IT" dirty="0" err="1" smtClean="0"/>
              <a:t>gentilionline.it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PRINCIPI GENERALI</a:t>
            </a:r>
          </a:p>
          <a:p>
            <a:pPr lvl="1"/>
            <a:r>
              <a:rPr lang="it-IT" dirty="0" smtClean="0"/>
              <a:t>Non </a:t>
            </a:r>
            <a:r>
              <a:rPr lang="it-IT" dirty="0" smtClean="0"/>
              <a:t>sprecare </a:t>
            </a:r>
            <a:r>
              <a:rPr lang="it-IT" dirty="0" smtClean="0"/>
              <a:t>risorse </a:t>
            </a:r>
            <a:r>
              <a:rPr lang="it-IT" dirty="0" smtClean="0"/>
              <a:t>(di tempo, di rete, di calcolo e di spazio di memoria) non proprie.</a:t>
            </a:r>
          </a:p>
          <a:p>
            <a:pPr lvl="1"/>
            <a:r>
              <a:rPr lang="it-IT" dirty="0" smtClean="0"/>
              <a:t>Ricordarsi che gli altri interlocutori sono esseri umani.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COMUNICAZIONE 1-1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L’altro utente è un essere umano che può avere una cultura diversa quindi :</a:t>
            </a:r>
          </a:p>
          <a:p>
            <a:pPr lvl="1"/>
            <a:r>
              <a:rPr lang="it-IT" dirty="0" smtClean="0"/>
              <a:t>È importante essere educati</a:t>
            </a:r>
          </a:p>
          <a:p>
            <a:pPr lvl="1"/>
            <a:r>
              <a:rPr lang="it-IT" dirty="0" smtClean="0"/>
              <a:t>Attenzione ad unità di misura, fuso orario, acronimi, ecc. (ad es.: “ci sentiamo domani mattina” in una mail ad un destinatario oltreoceano)</a:t>
            </a:r>
          </a:p>
          <a:p>
            <a:r>
              <a:rPr lang="it-IT" dirty="0" smtClean="0"/>
              <a:t>Uso appropriato dei caratteri per enfasi:</a:t>
            </a:r>
          </a:p>
          <a:p>
            <a:pPr lvl="1"/>
            <a:r>
              <a:rPr lang="it-IT" dirty="0" err="1" smtClean="0"/>
              <a:t>Bold</a:t>
            </a:r>
            <a:endParaRPr lang="it-IT" dirty="0" smtClean="0"/>
          </a:p>
          <a:p>
            <a:pPr lvl="1"/>
            <a:r>
              <a:rPr lang="it-IT" dirty="0" smtClean="0"/>
              <a:t>Underscore</a:t>
            </a:r>
          </a:p>
          <a:p>
            <a:pPr lvl="1"/>
            <a:r>
              <a:rPr lang="it-IT" dirty="0" smtClean="0"/>
              <a:t>SHOUTING (usare con criterio)</a:t>
            </a:r>
          </a:p>
          <a:p>
            <a:pPr lvl="1"/>
            <a:r>
              <a:rPr lang="it-IT" dirty="0" smtClean="0"/>
              <a:t>Emoticon/</a:t>
            </a:r>
            <a:r>
              <a:rPr lang="it-IT" dirty="0" err="1" smtClean="0"/>
              <a:t>smileys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COMUNICAZIONI 1-1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Essere compatibili è un segno di rispetto</a:t>
            </a:r>
          </a:p>
          <a:p>
            <a:pPr lvl="1"/>
            <a:r>
              <a:rPr lang="it-IT" dirty="0" smtClean="0"/>
              <a:t>Non tutti i mail </a:t>
            </a:r>
            <a:r>
              <a:rPr lang="it-IT" dirty="0" err="1" smtClean="0"/>
              <a:t>reader</a:t>
            </a:r>
            <a:r>
              <a:rPr lang="it-IT" dirty="0" smtClean="0"/>
              <a:t> gestiscono mail HTML</a:t>
            </a:r>
          </a:p>
          <a:p>
            <a:pPr lvl="1"/>
            <a:r>
              <a:rPr lang="it-IT" dirty="0" smtClean="0"/>
              <a:t>Non tutti sono in grado di gestire formati di file proprietari di programmi (.</a:t>
            </a:r>
            <a:r>
              <a:rPr lang="it-IT" dirty="0" err="1" smtClean="0"/>
              <a:t>psp</a:t>
            </a:r>
            <a:r>
              <a:rPr lang="it-IT" dirty="0" smtClean="0"/>
              <a:t>, .</a:t>
            </a:r>
            <a:r>
              <a:rPr lang="it-IT" dirty="0" err="1" smtClean="0"/>
              <a:t>xcf</a:t>
            </a:r>
            <a:r>
              <a:rPr lang="it-IT" dirty="0" smtClean="0"/>
              <a:t>, .doc, .</a:t>
            </a:r>
            <a:r>
              <a:rPr lang="it-IT" dirty="0" err="1" smtClean="0"/>
              <a:t>sxw</a:t>
            </a:r>
            <a:r>
              <a:rPr lang="it-IT" dirty="0" smtClean="0"/>
              <a:t>, ecc) </a:t>
            </a:r>
          </a:p>
          <a:p>
            <a:r>
              <a:rPr lang="it-IT" dirty="0" smtClean="0"/>
              <a:t>Ridurre lo spreco di banda</a:t>
            </a:r>
          </a:p>
          <a:p>
            <a:pPr lvl="1"/>
            <a:r>
              <a:rPr lang="it-IT" dirty="0" smtClean="0"/>
              <a:t>Limitare la dimensione degli allegati</a:t>
            </a:r>
          </a:p>
          <a:p>
            <a:pPr lvl="1"/>
            <a:r>
              <a:rPr lang="it-IT" dirty="0" smtClean="0"/>
              <a:t>Comprimere i file prima di spedirli</a:t>
            </a:r>
          </a:p>
          <a:p>
            <a:r>
              <a:rPr lang="it-IT" dirty="0" smtClean="0"/>
              <a:t>Chiedere prima di inviare allegati enormi (limiti nelle dimensioni delle mail </a:t>
            </a:r>
            <a:r>
              <a:rPr lang="it-IT" dirty="0" err="1" smtClean="0"/>
              <a:t>boxes</a:t>
            </a:r>
            <a:r>
              <a:rPr lang="it-IT" dirty="0" smtClean="0"/>
              <a:t>)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QUOTING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Quoting</a:t>
            </a:r>
            <a:r>
              <a:rPr lang="it-IT" dirty="0" smtClean="0"/>
              <a:t>: riportare sezioni di un messaggio a cui si risponde.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quoting</a:t>
            </a:r>
            <a:r>
              <a:rPr lang="it-IT" dirty="0" smtClean="0"/>
              <a:t> aumenta la leggibilità dei messaggi (fornisce contesto).</a:t>
            </a:r>
          </a:p>
          <a:p>
            <a:r>
              <a:rPr lang="it-IT" dirty="0" smtClean="0"/>
              <a:t>Non si quota tutto ma solo le parti interessanti</a:t>
            </a:r>
          </a:p>
          <a:p>
            <a:r>
              <a:rPr lang="it-IT" dirty="0" smtClean="0"/>
              <a:t>Usare [...]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FLAMING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Flame</a:t>
            </a:r>
            <a:r>
              <a:rPr lang="it-IT" dirty="0" smtClean="0"/>
              <a:t>: risposta altamente emotiva.</a:t>
            </a:r>
          </a:p>
          <a:p>
            <a:r>
              <a:rPr lang="it-IT" dirty="0" smtClean="0"/>
              <a:t>Tipicamente un messaggio di </a:t>
            </a:r>
            <a:r>
              <a:rPr lang="it-IT" dirty="0" err="1" smtClean="0"/>
              <a:t>flame</a:t>
            </a:r>
            <a:r>
              <a:rPr lang="it-IT" dirty="0" smtClean="0"/>
              <a:t> è isolato ed evidenziato nel testo</a:t>
            </a:r>
          </a:p>
          <a:p>
            <a:r>
              <a:rPr lang="it-IT" dirty="0" smtClean="0"/>
              <a:t>Ad esempio:</a:t>
            </a:r>
          </a:p>
          <a:p>
            <a:pPr lvl="1"/>
            <a:r>
              <a:rPr lang="it-IT" dirty="0" smtClean="0"/>
              <a:t>Ci sto provando ma n</a:t>
            </a:r>
            <a:r>
              <a:rPr lang="it-IT" dirty="0" smtClean="0"/>
              <a:t>on </a:t>
            </a:r>
            <a:r>
              <a:rPr lang="it-IT" dirty="0" smtClean="0"/>
              <a:t>sono entusiasta delle lezioni</a:t>
            </a:r>
          </a:p>
          <a:p>
            <a:pPr lvl="1"/>
            <a:r>
              <a:rPr lang="it-IT" dirty="0" smtClean="0"/>
              <a:t>FLAME ON</a:t>
            </a:r>
          </a:p>
          <a:p>
            <a:pPr lvl="2"/>
            <a:r>
              <a:rPr lang="it-IT" dirty="0" smtClean="0"/>
              <a:t>Questa lezione è di una noia mortale, il prof. non sa spiegare, la sua incompetenza è avvilente e come si veste è anche peggio</a:t>
            </a:r>
          </a:p>
          <a:p>
            <a:pPr lvl="1"/>
            <a:r>
              <a:rPr lang="it-IT" dirty="0" smtClean="0"/>
              <a:t>FLAME OFF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COMUNICAZIONI 1-N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Stessi principi della comunicazione 1-1</a:t>
            </a:r>
          </a:p>
          <a:p>
            <a:r>
              <a:rPr lang="it-IT" dirty="0" smtClean="0"/>
              <a:t>In più:</a:t>
            </a:r>
          </a:p>
          <a:p>
            <a:pPr lvl="1"/>
            <a:r>
              <a:rPr lang="it-IT" dirty="0" smtClean="0"/>
              <a:t>Leggere le linee guida della comunità.</a:t>
            </a:r>
          </a:p>
          <a:p>
            <a:pPr lvl="1"/>
            <a:r>
              <a:rPr lang="it-IT" dirty="0" smtClean="0"/>
              <a:t>Guardare archivi, </a:t>
            </a:r>
            <a:r>
              <a:rPr lang="it-IT" dirty="0" err="1" smtClean="0"/>
              <a:t>best-of</a:t>
            </a:r>
            <a:r>
              <a:rPr lang="it-IT" dirty="0" smtClean="0"/>
              <a:t>, FAQ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LA POSTA ELETTRONICA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Tre componenti:</a:t>
            </a:r>
          </a:p>
          <a:p>
            <a:pPr lvl="1"/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agents</a:t>
            </a:r>
            <a:endParaRPr lang="it-IT" dirty="0" smtClean="0"/>
          </a:p>
          <a:p>
            <a:pPr lvl="1"/>
            <a:r>
              <a:rPr lang="it-IT" dirty="0" smtClean="0"/>
              <a:t>mail </a:t>
            </a:r>
            <a:r>
              <a:rPr lang="it-IT" dirty="0" err="1" smtClean="0"/>
              <a:t>servers</a:t>
            </a:r>
            <a:endParaRPr lang="it-IT" dirty="0" smtClean="0"/>
          </a:p>
          <a:p>
            <a:pPr lvl="1"/>
            <a:r>
              <a:rPr lang="it-IT" dirty="0" err="1" smtClean="0"/>
              <a:t>Simple</a:t>
            </a:r>
            <a:r>
              <a:rPr lang="it-IT" dirty="0" smtClean="0"/>
              <a:t> mail transfer </a:t>
            </a:r>
            <a:r>
              <a:rPr lang="it-IT" dirty="0" err="1" smtClean="0"/>
              <a:t>protocol</a:t>
            </a:r>
            <a:r>
              <a:rPr lang="it-IT" dirty="0" smtClean="0"/>
              <a:t> (SMTP</a:t>
            </a:r>
            <a:r>
              <a:rPr lang="it-IT" dirty="0" smtClean="0"/>
              <a:t>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LATO CLIENT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agent</a:t>
            </a:r>
            <a:r>
              <a:rPr lang="it-IT" dirty="0" smtClean="0"/>
              <a:t> o </a:t>
            </a:r>
            <a:r>
              <a:rPr lang="it-IT" dirty="0" smtClean="0">
                <a:solidFill>
                  <a:srgbClr val="FF0000"/>
                </a:solidFill>
              </a:rPr>
              <a:t>mail </a:t>
            </a:r>
            <a:r>
              <a:rPr lang="it-IT" dirty="0" err="1" smtClean="0">
                <a:solidFill>
                  <a:srgbClr val="FF0000"/>
                </a:solidFill>
              </a:rPr>
              <a:t>reader</a:t>
            </a:r>
            <a:endParaRPr lang="it-IT" dirty="0" smtClean="0">
              <a:solidFill>
                <a:srgbClr val="FF0000"/>
              </a:solidFill>
            </a:endParaRPr>
          </a:p>
          <a:p>
            <a:pPr lvl="1"/>
            <a:r>
              <a:rPr lang="it-IT" dirty="0" smtClean="0"/>
              <a:t>composizione, lettura, editing dei messaggi di posta</a:t>
            </a:r>
          </a:p>
          <a:p>
            <a:pPr lvl="1"/>
            <a:r>
              <a:rPr lang="it-IT" dirty="0" smtClean="0"/>
              <a:t>ad es., </a:t>
            </a:r>
            <a:r>
              <a:rPr lang="it-IT" dirty="0" smtClean="0"/>
              <a:t>Outlook</a:t>
            </a:r>
            <a:endParaRPr lang="it-IT" dirty="0" smtClean="0"/>
          </a:p>
          <a:p>
            <a:pPr lvl="1"/>
            <a:r>
              <a:rPr lang="it-IT" dirty="0" smtClean="0"/>
              <a:t>messaggi in arrivo e in partenza memorizzati sul server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INVIO E RICEZIONE </a:t>
            </a:r>
            <a:r>
              <a:rPr lang="it-IT" sz="2800" dirty="0" err="1" smtClean="0"/>
              <a:t>DI</a:t>
            </a:r>
            <a:r>
              <a:rPr lang="it-IT" sz="2800" dirty="0" smtClean="0"/>
              <a:t> UN MESSAGGIO</a:t>
            </a:r>
            <a:endParaRPr lang="it-IT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96752"/>
            <a:ext cx="3672408" cy="5195492"/>
          </a:xfrm>
          <a:prstGeom prst="rect">
            <a:avLst/>
          </a:prstGeom>
          <a:noFill/>
        </p:spPr>
      </p:pic>
      <p:sp>
        <p:nvSpPr>
          <p:cNvPr id="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258816" cy="4937760"/>
          </a:xfrm>
        </p:spPr>
        <p:txBody>
          <a:bodyPr/>
          <a:lstStyle/>
          <a:p>
            <a:r>
              <a:rPr lang="it-IT" sz="2000" dirty="0" smtClean="0"/>
              <a:t>Un utente, attraverso uno </a:t>
            </a:r>
            <a:r>
              <a:rPr lang="it-IT" sz="2000" dirty="0" err="1" smtClean="0"/>
              <a:t>user</a:t>
            </a:r>
            <a:r>
              <a:rPr lang="it-IT" sz="2000" dirty="0" smtClean="0"/>
              <a:t> </a:t>
            </a:r>
            <a:r>
              <a:rPr lang="it-IT" sz="2000" dirty="0" err="1" smtClean="0"/>
              <a:t>agent</a:t>
            </a:r>
            <a:r>
              <a:rPr lang="it-IT" sz="2000" dirty="0" smtClean="0"/>
              <a:t> contatta un mail server</a:t>
            </a:r>
          </a:p>
          <a:p>
            <a:r>
              <a:rPr lang="it-IT" sz="2000" dirty="0" smtClean="0"/>
              <a:t>Il mail server mette in coda il messaggio sulla coda dei messaggi in uscita e continua a processare questi per l’invio</a:t>
            </a:r>
          </a:p>
          <a:p>
            <a:r>
              <a:rPr lang="it-IT" sz="2000" dirty="0" smtClean="0"/>
              <a:t>Quando il messaggio diviene attivo il protocollo SMTP lo invia ad un mail server per il delivery</a:t>
            </a:r>
          </a:p>
          <a:p>
            <a:r>
              <a:rPr lang="it-IT" sz="2000" dirty="0" smtClean="0"/>
              <a:t>Il mail server che riceve il messaggio istradato correttamente lo consegna allo </a:t>
            </a:r>
            <a:r>
              <a:rPr lang="it-IT" sz="2000" dirty="0" err="1" smtClean="0"/>
              <a:t>user</a:t>
            </a:r>
            <a:r>
              <a:rPr lang="it-IT" sz="2000" dirty="0" smtClean="0"/>
              <a:t> </a:t>
            </a:r>
            <a:r>
              <a:rPr lang="it-IT" sz="2000" dirty="0" err="1" smtClean="0"/>
              <a:t>agent</a:t>
            </a:r>
            <a:r>
              <a:rPr lang="it-IT" sz="2000" dirty="0" smtClean="0"/>
              <a:t> del ricevente.</a:t>
            </a: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</a:t>
            </a:r>
            <a:r>
              <a:rPr lang="it-IT" dirty="0" err="1" smtClean="0"/>
              <a:t>DI</a:t>
            </a:r>
            <a:r>
              <a:rPr lang="it-IT" dirty="0" smtClean="0"/>
              <a:t> UN MAIL SERVER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Mail server</a:t>
            </a:r>
          </a:p>
          <a:p>
            <a:pPr lvl="1"/>
            <a:r>
              <a:rPr lang="it-IT" dirty="0" smtClean="0"/>
              <a:t>mailbox contiene i messaggi in arrivo (ancora da leggere) per lo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agent</a:t>
            </a:r>
            <a:endParaRPr lang="it-IT" dirty="0" smtClean="0"/>
          </a:p>
          <a:p>
            <a:pPr lvl="1"/>
            <a:r>
              <a:rPr lang="it-IT" dirty="0" smtClean="0"/>
              <a:t>coda messaggi in uscita (da spedire)</a:t>
            </a:r>
          </a:p>
          <a:p>
            <a:r>
              <a:rPr lang="it-IT" dirty="0" smtClean="0"/>
              <a:t>P</a:t>
            </a:r>
            <a:r>
              <a:rPr lang="it-IT" dirty="0" smtClean="0"/>
              <a:t>rotocollo </a:t>
            </a:r>
            <a:r>
              <a:rPr lang="it-IT" dirty="0" smtClean="0"/>
              <a:t>SMTP fra mail </a:t>
            </a:r>
            <a:r>
              <a:rPr lang="it-IT" dirty="0" err="1" smtClean="0"/>
              <a:t>servers</a:t>
            </a:r>
            <a:r>
              <a:rPr lang="it-IT" dirty="0" smtClean="0"/>
              <a:t> per spedire la posta</a:t>
            </a:r>
          </a:p>
          <a:p>
            <a:pPr lvl="1"/>
            <a:r>
              <a:rPr lang="it-IT" dirty="0" smtClean="0"/>
              <a:t>client: </a:t>
            </a:r>
            <a:r>
              <a:rPr lang="it-IT" dirty="0" err="1" smtClean="0"/>
              <a:t>sending</a:t>
            </a:r>
            <a:r>
              <a:rPr lang="it-IT" dirty="0" smtClean="0"/>
              <a:t> mail server</a:t>
            </a:r>
          </a:p>
          <a:p>
            <a:pPr lvl="1"/>
            <a:r>
              <a:rPr lang="it-IT" dirty="0" smtClean="0"/>
              <a:t>“server”: </a:t>
            </a:r>
            <a:r>
              <a:rPr lang="it-IT" dirty="0" err="1" smtClean="0"/>
              <a:t>receiving</a:t>
            </a:r>
            <a:r>
              <a:rPr lang="it-IT" dirty="0" smtClean="0"/>
              <a:t> mail server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SMTP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SMTP è definito nella </a:t>
            </a:r>
            <a:r>
              <a:rPr lang="it-IT" dirty="0" smtClean="0">
                <a:solidFill>
                  <a:srgbClr val="FF0000"/>
                </a:solidFill>
              </a:rPr>
              <a:t>RFC 821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Usa TCP per trasferire in modo affidabile i messaggi </a:t>
            </a:r>
            <a:r>
              <a:rPr lang="it-IT" dirty="0" err="1" smtClean="0"/>
              <a:t>email</a:t>
            </a:r>
            <a:r>
              <a:rPr lang="it-IT" dirty="0" smtClean="0"/>
              <a:t> dal client al server, usando la porta 25.</a:t>
            </a:r>
          </a:p>
          <a:p>
            <a:pPr lvl="1"/>
            <a:r>
              <a:rPr lang="it-IT" dirty="0" smtClean="0"/>
              <a:t>Trasferimento diretto: dal </a:t>
            </a:r>
            <a:r>
              <a:rPr lang="it-IT" dirty="0" err="1" smtClean="0"/>
              <a:t>sending</a:t>
            </a:r>
            <a:r>
              <a:rPr lang="it-IT" dirty="0" smtClean="0"/>
              <a:t> server al </a:t>
            </a:r>
            <a:r>
              <a:rPr lang="it-IT" dirty="0" err="1" smtClean="0"/>
              <a:t>receiving</a:t>
            </a:r>
            <a:r>
              <a:rPr lang="it-IT" dirty="0" smtClean="0"/>
              <a:t> server.</a:t>
            </a:r>
          </a:p>
          <a:p>
            <a:r>
              <a:rPr lang="it-IT" dirty="0" smtClean="0"/>
              <a:t>Tre fasi del trasferimento:</a:t>
            </a:r>
          </a:p>
          <a:p>
            <a:pPr lvl="1"/>
            <a:r>
              <a:rPr lang="it-IT" dirty="0" err="1" smtClean="0"/>
              <a:t>handshaking</a:t>
            </a:r>
            <a:r>
              <a:rPr lang="it-IT" dirty="0" smtClean="0"/>
              <a:t>,</a:t>
            </a:r>
          </a:p>
          <a:p>
            <a:pPr lvl="1"/>
            <a:r>
              <a:rPr lang="it-IT" dirty="0" smtClean="0"/>
              <a:t>trasferimento messaggi,</a:t>
            </a:r>
          </a:p>
          <a:p>
            <a:pPr lvl="1"/>
            <a:r>
              <a:rPr lang="it-IT" dirty="0" smtClean="0"/>
              <a:t>chiusura.</a:t>
            </a:r>
          </a:p>
          <a:p>
            <a:r>
              <a:rPr lang="it-IT" dirty="0" smtClean="0"/>
              <a:t>Interazione comando/risposta:</a:t>
            </a:r>
          </a:p>
          <a:p>
            <a:pPr lvl="1"/>
            <a:r>
              <a:rPr lang="it-IT" dirty="0" smtClean="0"/>
              <a:t>comando: testo ASCII;</a:t>
            </a:r>
          </a:p>
          <a:p>
            <a:pPr lvl="1"/>
            <a:r>
              <a:rPr lang="it-IT" dirty="0" smtClean="0"/>
              <a:t>risposta: codice e frase di stato.</a:t>
            </a:r>
          </a:p>
          <a:p>
            <a:pPr lvl="1"/>
            <a:r>
              <a:rPr lang="it-IT" dirty="0" smtClean="0"/>
              <a:t>I messaggi devono essere in ASCII a 7 bit.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FORMATO DEI MESSAGGI</a:t>
            </a:r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95400"/>
            <a:ext cx="4038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6288" y="2122488"/>
            <a:ext cx="4405312" cy="3592512"/>
          </a:xfrm>
          <a:prstGeom prst="rect">
            <a:avLst/>
          </a:prstGeom>
          <a:noFill/>
        </p:spPr>
      </p:pic>
      <p:sp>
        <p:nvSpPr>
          <p:cNvPr id="8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it-IT" dirty="0" smtClean="0"/>
              <a:t>SMTP: protocollo per lo scambio di messaggi </a:t>
            </a:r>
            <a:r>
              <a:rPr lang="it-IT" dirty="0" err="1" smtClean="0"/>
              <a:t>email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RFC 822</a:t>
            </a:r>
            <a:r>
              <a:rPr lang="it-IT" dirty="0" smtClean="0"/>
              <a:t>: standard per messaggi in formato testo.</a:t>
            </a:r>
          </a:p>
          <a:p>
            <a:pPr lvl="1"/>
            <a:r>
              <a:rPr lang="it-IT" dirty="0" err="1" smtClean="0"/>
              <a:t>Header</a:t>
            </a:r>
            <a:r>
              <a:rPr lang="it-IT" dirty="0" smtClean="0"/>
              <a:t> </a:t>
            </a:r>
            <a:r>
              <a:rPr lang="it-IT" dirty="0" err="1" smtClean="0"/>
              <a:t>lines</a:t>
            </a:r>
            <a:r>
              <a:rPr lang="it-IT" dirty="0" smtClean="0"/>
              <a:t>, ad es.:</a:t>
            </a:r>
          </a:p>
          <a:p>
            <a:pPr lvl="2"/>
            <a:r>
              <a:rPr lang="it-IT" dirty="0" err="1" smtClean="0"/>
              <a:t>To</a:t>
            </a:r>
            <a:r>
              <a:rPr lang="it-IT" dirty="0" smtClean="0"/>
              <a:t>:</a:t>
            </a:r>
          </a:p>
          <a:p>
            <a:pPr lvl="2"/>
            <a:r>
              <a:rPr lang="it-IT" dirty="0" err="1" smtClean="0"/>
              <a:t>From</a:t>
            </a:r>
            <a:r>
              <a:rPr lang="it-IT" dirty="0" smtClean="0"/>
              <a:t>:</a:t>
            </a:r>
          </a:p>
          <a:p>
            <a:pPr lvl="2"/>
            <a:r>
              <a:rPr lang="it-IT" dirty="0" err="1" smtClean="0"/>
              <a:t>Subject</a:t>
            </a:r>
            <a:r>
              <a:rPr lang="it-IT" dirty="0" smtClean="0"/>
              <a:t>: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MESSAGGI MULTIMEDIALI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1377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dirty="0" smtClean="0"/>
              <a:t>MIME: </a:t>
            </a:r>
            <a:r>
              <a:rPr lang="it-IT" dirty="0" err="1" smtClean="0"/>
              <a:t>Multipurpose</a:t>
            </a:r>
            <a:r>
              <a:rPr lang="it-IT" dirty="0" smtClean="0"/>
              <a:t> Internet Mail </a:t>
            </a:r>
            <a:r>
              <a:rPr lang="it-IT" dirty="0" err="1" smtClean="0"/>
              <a:t>Extensions</a:t>
            </a:r>
            <a:r>
              <a:rPr lang="it-IT" dirty="0" smtClean="0"/>
              <a:t>, </a:t>
            </a:r>
            <a:endParaRPr lang="it-IT" dirty="0" smtClean="0"/>
          </a:p>
          <a:p>
            <a:pPr lvl="1">
              <a:lnSpc>
                <a:spcPct val="150000"/>
              </a:lnSpc>
            </a:pPr>
            <a:r>
              <a:rPr lang="it-IT" dirty="0" smtClean="0">
                <a:solidFill>
                  <a:srgbClr val="FF0000"/>
                </a:solidFill>
              </a:rPr>
              <a:t>RFC </a:t>
            </a:r>
            <a:r>
              <a:rPr lang="it-IT" dirty="0" smtClean="0">
                <a:solidFill>
                  <a:srgbClr val="FF0000"/>
                </a:solidFill>
              </a:rPr>
              <a:t>2045, 2056</a:t>
            </a:r>
            <a:r>
              <a:rPr lang="it-IT" dirty="0" smtClean="0"/>
              <a:t>.</a:t>
            </a:r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Nuove linee nello </a:t>
            </a:r>
            <a:r>
              <a:rPr lang="it-IT" dirty="0" err="1" smtClean="0"/>
              <a:t>header</a:t>
            </a:r>
            <a:r>
              <a:rPr lang="it-IT" dirty="0" smtClean="0"/>
              <a:t>: MIME </a:t>
            </a:r>
            <a:r>
              <a:rPr lang="it-IT" dirty="0" err="1" smtClean="0"/>
              <a:t>content</a:t>
            </a:r>
            <a:r>
              <a:rPr lang="it-IT" dirty="0" smtClean="0"/>
              <a:t> </a:t>
            </a:r>
            <a:r>
              <a:rPr lang="it-IT" dirty="0" err="1" smtClean="0"/>
              <a:t>type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96952"/>
            <a:ext cx="7467600" cy="327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1155</Words>
  <Application>Microsoft Office PowerPoint</Application>
  <PresentationFormat>Presentazione su schermo (4:3)</PresentationFormat>
  <Paragraphs>195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Presentazione del lavoro del team</vt:lpstr>
      <vt:lpstr>COMUNICAZIONE ONLINE, RETI E VIRTUALITA’</vt:lpstr>
      <vt:lpstr>INDICE</vt:lpstr>
      <vt:lpstr>CHE COS’E’ LA POSTA ELETTRONICA</vt:lpstr>
      <vt:lpstr>LATO CLIENT</vt:lpstr>
      <vt:lpstr>INVIO E RICEZIONE DI UN MESSAGGIO</vt:lpstr>
      <vt:lpstr>FUNZIONI DI UN MAIL SERVER</vt:lpstr>
      <vt:lpstr>SMTP</vt:lpstr>
      <vt:lpstr>FORMATO DEI MESSAGGI</vt:lpstr>
      <vt:lpstr>MESSAGGI MULTIMEDIALI</vt:lpstr>
      <vt:lpstr>MIME</vt:lpstr>
      <vt:lpstr>LETTURA LATO CLIENT</vt:lpstr>
      <vt:lpstr>RFC</vt:lpstr>
      <vt:lpstr>FUNZIONI DI UN CLIENT DI POSTA ELETTRONICA</vt:lpstr>
      <vt:lpstr>SICUREZZA DELLA POSTA</vt:lpstr>
      <vt:lpstr>PROTOCOLLI PER LA SICUREZZA</vt:lpstr>
      <vt:lpstr>PROTOCOLLI DI POSTA SICURA</vt:lpstr>
      <vt:lpstr>PGP</vt:lpstr>
      <vt:lpstr>WEB OF TRUST (Luca Aiello) </vt:lpstr>
      <vt:lpstr>WEB OF TRUST</vt:lpstr>
      <vt:lpstr>NETIQUETTE (da gentilionline.it)</vt:lpstr>
      <vt:lpstr>COMUNICAZIONE 1-1</vt:lpstr>
      <vt:lpstr>COMUNICAZIONI 1-1</vt:lpstr>
      <vt:lpstr>QUOTING</vt:lpstr>
      <vt:lpstr>FLAMING</vt:lpstr>
      <vt:lpstr>COMUNICAZIONI 1-N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2011-08-10T06:27:48Z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